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88" r:id="rId3"/>
    <p:sldId id="257" r:id="rId4"/>
    <p:sldId id="259" r:id="rId5"/>
    <p:sldId id="258" r:id="rId6"/>
    <p:sldId id="274" r:id="rId7"/>
    <p:sldId id="262" r:id="rId8"/>
    <p:sldId id="260" r:id="rId9"/>
    <p:sldId id="261" r:id="rId10"/>
    <p:sldId id="263" r:id="rId11"/>
    <p:sldId id="264" r:id="rId12"/>
    <p:sldId id="268" r:id="rId13"/>
    <p:sldId id="267" r:id="rId14"/>
    <p:sldId id="266" r:id="rId15"/>
    <p:sldId id="265" r:id="rId16"/>
    <p:sldId id="269" r:id="rId17"/>
    <p:sldId id="271" r:id="rId18"/>
    <p:sldId id="275" r:id="rId19"/>
    <p:sldId id="276" r:id="rId20"/>
    <p:sldId id="277" r:id="rId21"/>
    <p:sldId id="278" r:id="rId22"/>
    <p:sldId id="279" r:id="rId23"/>
    <p:sldId id="280" r:id="rId24"/>
    <p:sldId id="281" r:id="rId25"/>
    <p:sldId id="283" r:id="rId26"/>
    <p:sldId id="284" r:id="rId27"/>
    <p:sldId id="289" r:id="rId28"/>
    <p:sldId id="291" r:id="rId29"/>
    <p:sldId id="290" r:id="rId30"/>
    <p:sldId id="286" r:id="rId31"/>
    <p:sldId id="287"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12/12/2022</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12/12/2022</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12/12/2022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12/12/2022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12/12/2022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12/12/2022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12/12/2022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12/12/2022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12/12/2022</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s://open.toronto.ca/dataset/neighbourhood-crime-rates/" TargetMode="External"/><Relationship Id="rId2" Type="http://schemas.openxmlformats.org/officeDocument/2006/relationships/hyperlink" Target="https://open.toronto.ca/dataset/neighbourhood-profiles/" TargetMode="External"/><Relationship Id="rId1" Type="http://schemas.openxmlformats.org/officeDocument/2006/relationships/slideLayout" Target="../slideLayouts/slideLayout2.xml"/><Relationship Id="rId4" Type="http://schemas.openxmlformats.org/officeDocument/2006/relationships/hyperlink" Target="https://developers.google.com/maps"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0646D-1A67-5C72-26B7-8E185E500C1C}"/>
              </a:ext>
            </a:extLst>
          </p:cNvPr>
          <p:cNvSpPr>
            <a:spLocks noGrp="1"/>
          </p:cNvSpPr>
          <p:nvPr>
            <p:ph type="ctrTitle"/>
          </p:nvPr>
        </p:nvSpPr>
        <p:spPr/>
        <p:txBody>
          <a:bodyPr/>
          <a:lstStyle/>
          <a:p>
            <a:r>
              <a:rPr lang="en-US" sz="4400" dirty="0"/>
              <a:t>Crime rate </a:t>
            </a:r>
            <a:br>
              <a:rPr lang="en-US" sz="4400" dirty="0"/>
            </a:br>
            <a:r>
              <a:rPr lang="en-US" sz="4400" dirty="0"/>
              <a:t>Analysis in </a:t>
            </a:r>
            <a:br>
              <a:rPr lang="en-US" sz="4400" dirty="0"/>
            </a:br>
            <a:r>
              <a:rPr lang="en-US" sz="4400" dirty="0"/>
              <a:t>Toronto by Neighborhoods </a:t>
            </a:r>
            <a:endParaRPr lang="en-CA" sz="4400" dirty="0"/>
          </a:p>
        </p:txBody>
      </p:sp>
      <p:sp>
        <p:nvSpPr>
          <p:cNvPr id="3" name="Subtitle 2">
            <a:extLst>
              <a:ext uri="{FF2B5EF4-FFF2-40B4-BE49-F238E27FC236}">
                <a16:creationId xmlns:a16="http://schemas.microsoft.com/office/drawing/2014/main" id="{70448D0B-DD52-2E34-4EE7-F036CA57F24E}"/>
              </a:ext>
            </a:extLst>
          </p:cNvPr>
          <p:cNvSpPr>
            <a:spLocks noGrp="1"/>
          </p:cNvSpPr>
          <p:nvPr>
            <p:ph type="subTitle" idx="1"/>
          </p:nvPr>
        </p:nvSpPr>
        <p:spPr/>
        <p:txBody>
          <a:bodyPr>
            <a:normAutofit fontScale="70000" lnSpcReduction="20000"/>
          </a:bodyPr>
          <a:lstStyle/>
          <a:p>
            <a:r>
              <a:rPr lang="en-CA" dirty="0"/>
              <a:t>Created by:</a:t>
            </a:r>
          </a:p>
          <a:p>
            <a:r>
              <a:rPr lang="en-CA" dirty="0"/>
              <a:t>Ahmed Abdelrahman</a:t>
            </a:r>
          </a:p>
          <a:p>
            <a:r>
              <a:rPr lang="en-CA" dirty="0"/>
              <a:t>Geon Woo Andy </a:t>
            </a:r>
            <a:r>
              <a:rPr lang="en-CA" dirty="0" err="1"/>
              <a:t>Jeong</a:t>
            </a:r>
            <a:endParaRPr lang="en-CA" dirty="0"/>
          </a:p>
          <a:p>
            <a:r>
              <a:rPr lang="en-CA" dirty="0"/>
              <a:t>Mary Toofani</a:t>
            </a:r>
          </a:p>
          <a:p>
            <a:endParaRPr lang="en-CA" dirty="0"/>
          </a:p>
        </p:txBody>
      </p:sp>
      <p:sp>
        <p:nvSpPr>
          <p:cNvPr id="4" name="Rectangle 1">
            <a:extLst>
              <a:ext uri="{FF2B5EF4-FFF2-40B4-BE49-F238E27FC236}">
                <a16:creationId xmlns:a16="http://schemas.microsoft.com/office/drawing/2014/main" id="{42FFA604-A7EF-2161-CD93-1DCC8BA0569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2FE9A4D5-A9D2-AF5E-A1E2-209E4502D87F}"/>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158370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E1EED-E104-FA13-801C-5C9DDCEA3D4B}"/>
              </a:ext>
            </a:extLst>
          </p:cNvPr>
          <p:cNvSpPr>
            <a:spLocks noGrp="1"/>
          </p:cNvSpPr>
          <p:nvPr>
            <p:ph type="title"/>
          </p:nvPr>
        </p:nvSpPr>
        <p:spPr/>
        <p:txBody>
          <a:bodyPr/>
          <a:lstStyle/>
          <a:p>
            <a:r>
              <a:rPr lang="en-CA" dirty="0"/>
              <a:t>5 Most and Least Safe Neighborhoods</a:t>
            </a:r>
          </a:p>
        </p:txBody>
      </p:sp>
      <p:pic>
        <p:nvPicPr>
          <p:cNvPr id="9" name="Content Placeholder 8">
            <a:extLst>
              <a:ext uri="{FF2B5EF4-FFF2-40B4-BE49-F238E27FC236}">
                <a16:creationId xmlns:a16="http://schemas.microsoft.com/office/drawing/2014/main" id="{28967C2C-650D-6947-1461-1EF2C576F627}"/>
              </a:ext>
            </a:extLst>
          </p:cNvPr>
          <p:cNvPicPr>
            <a:picLocks noGrp="1" noChangeAspect="1"/>
          </p:cNvPicPr>
          <p:nvPr>
            <p:ph idx="1"/>
          </p:nvPr>
        </p:nvPicPr>
        <p:blipFill>
          <a:blip r:embed="rId2"/>
          <a:stretch>
            <a:fillRect/>
          </a:stretch>
        </p:blipFill>
        <p:spPr>
          <a:xfrm>
            <a:off x="3775811" y="1568124"/>
            <a:ext cx="5206264" cy="4604076"/>
          </a:xfrm>
        </p:spPr>
      </p:pic>
    </p:spTree>
    <p:extLst>
      <p:ext uri="{BB962C8B-B14F-4D97-AF65-F5344CB8AC3E}">
        <p14:creationId xmlns:p14="http://schemas.microsoft.com/office/powerpoint/2010/main" val="4108530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B0B3-C0EC-49B1-10F9-DCF5D266C164}"/>
              </a:ext>
            </a:extLst>
          </p:cNvPr>
          <p:cNvSpPr>
            <a:spLocks noGrp="1"/>
          </p:cNvSpPr>
          <p:nvPr>
            <p:ph type="title"/>
          </p:nvPr>
        </p:nvSpPr>
        <p:spPr/>
        <p:txBody>
          <a:bodyPr/>
          <a:lstStyle/>
          <a:p>
            <a:r>
              <a:rPr lang="en-CA" dirty="0"/>
              <a:t>What type of Crimes happen in GTA?</a:t>
            </a:r>
          </a:p>
        </p:txBody>
      </p:sp>
      <p:pic>
        <p:nvPicPr>
          <p:cNvPr id="5" name="Content Placeholder 4">
            <a:extLst>
              <a:ext uri="{FF2B5EF4-FFF2-40B4-BE49-F238E27FC236}">
                <a16:creationId xmlns:a16="http://schemas.microsoft.com/office/drawing/2014/main" id="{BFF021D4-DFE0-7DBC-0936-D12D6E786CFA}"/>
              </a:ext>
            </a:extLst>
          </p:cNvPr>
          <p:cNvPicPr>
            <a:picLocks noGrp="1" noChangeAspect="1"/>
          </p:cNvPicPr>
          <p:nvPr>
            <p:ph idx="1"/>
          </p:nvPr>
        </p:nvPicPr>
        <p:blipFill>
          <a:blip r:embed="rId2"/>
          <a:stretch>
            <a:fillRect/>
          </a:stretch>
        </p:blipFill>
        <p:spPr>
          <a:xfrm>
            <a:off x="3486150" y="2286000"/>
            <a:ext cx="5372100" cy="3581400"/>
          </a:xfrm>
        </p:spPr>
      </p:pic>
    </p:spTree>
    <p:extLst>
      <p:ext uri="{BB962C8B-B14F-4D97-AF65-F5344CB8AC3E}">
        <p14:creationId xmlns:p14="http://schemas.microsoft.com/office/powerpoint/2010/main" val="1988094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B0B3-C0EC-49B1-10F9-DCF5D266C164}"/>
              </a:ext>
            </a:extLst>
          </p:cNvPr>
          <p:cNvSpPr>
            <a:spLocks noGrp="1"/>
          </p:cNvSpPr>
          <p:nvPr>
            <p:ph type="title"/>
          </p:nvPr>
        </p:nvSpPr>
        <p:spPr/>
        <p:txBody>
          <a:bodyPr/>
          <a:lstStyle/>
          <a:p>
            <a:r>
              <a:rPr lang="en-CA" dirty="0"/>
              <a:t>What are crime rates per Premises Type?</a:t>
            </a:r>
          </a:p>
        </p:txBody>
      </p:sp>
      <p:pic>
        <p:nvPicPr>
          <p:cNvPr id="5" name="Content Placeholder 4">
            <a:extLst>
              <a:ext uri="{FF2B5EF4-FFF2-40B4-BE49-F238E27FC236}">
                <a16:creationId xmlns:a16="http://schemas.microsoft.com/office/drawing/2014/main" id="{F9D1F2B8-5D68-6D3E-C624-7E3661D17562}"/>
              </a:ext>
            </a:extLst>
          </p:cNvPr>
          <p:cNvPicPr>
            <a:picLocks noGrp="1" noChangeAspect="1"/>
          </p:cNvPicPr>
          <p:nvPr>
            <p:ph idx="1"/>
          </p:nvPr>
        </p:nvPicPr>
        <p:blipFill>
          <a:blip r:embed="rId2"/>
          <a:stretch>
            <a:fillRect/>
          </a:stretch>
        </p:blipFill>
        <p:spPr>
          <a:xfrm>
            <a:off x="3486150" y="2286000"/>
            <a:ext cx="5372100" cy="3581400"/>
          </a:xfrm>
        </p:spPr>
      </p:pic>
    </p:spTree>
    <p:extLst>
      <p:ext uri="{BB962C8B-B14F-4D97-AF65-F5344CB8AC3E}">
        <p14:creationId xmlns:p14="http://schemas.microsoft.com/office/powerpoint/2010/main" val="1186539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AEE24-9689-6BB3-9C7D-1E5EBE4CB1D6}"/>
              </a:ext>
            </a:extLst>
          </p:cNvPr>
          <p:cNvSpPr>
            <a:spLocks noGrp="1"/>
          </p:cNvSpPr>
          <p:nvPr>
            <p:ph type="title"/>
          </p:nvPr>
        </p:nvSpPr>
        <p:spPr/>
        <p:txBody>
          <a:bodyPr/>
          <a:lstStyle/>
          <a:p>
            <a:r>
              <a:rPr lang="en-CA" dirty="0"/>
              <a:t>What are crime rates in different seasons?</a:t>
            </a:r>
          </a:p>
        </p:txBody>
      </p:sp>
      <p:pic>
        <p:nvPicPr>
          <p:cNvPr id="5" name="Content Placeholder 4">
            <a:extLst>
              <a:ext uri="{FF2B5EF4-FFF2-40B4-BE49-F238E27FC236}">
                <a16:creationId xmlns:a16="http://schemas.microsoft.com/office/drawing/2014/main" id="{69A6BBD4-0027-FD67-7F4A-683BF19A1CD6}"/>
              </a:ext>
            </a:extLst>
          </p:cNvPr>
          <p:cNvPicPr>
            <a:picLocks noGrp="1" noChangeAspect="1"/>
          </p:cNvPicPr>
          <p:nvPr>
            <p:ph idx="1"/>
          </p:nvPr>
        </p:nvPicPr>
        <p:blipFill>
          <a:blip r:embed="rId2"/>
          <a:stretch>
            <a:fillRect/>
          </a:stretch>
        </p:blipFill>
        <p:spPr>
          <a:xfrm>
            <a:off x="3486150" y="2286000"/>
            <a:ext cx="5372100" cy="3581400"/>
          </a:xfrm>
        </p:spPr>
      </p:pic>
    </p:spTree>
    <p:extLst>
      <p:ext uri="{BB962C8B-B14F-4D97-AF65-F5344CB8AC3E}">
        <p14:creationId xmlns:p14="http://schemas.microsoft.com/office/powerpoint/2010/main" val="2304800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CE2EE-C4BE-5823-99C1-66485637BBFE}"/>
              </a:ext>
            </a:extLst>
          </p:cNvPr>
          <p:cNvSpPr>
            <a:spLocks noGrp="1"/>
          </p:cNvSpPr>
          <p:nvPr>
            <p:ph type="title"/>
          </p:nvPr>
        </p:nvSpPr>
        <p:spPr/>
        <p:txBody>
          <a:bodyPr/>
          <a:lstStyle/>
          <a:p>
            <a:r>
              <a:rPr lang="en-CA" dirty="0"/>
              <a:t>Crime rate is more of less during weekend or weekday?</a:t>
            </a:r>
          </a:p>
        </p:txBody>
      </p:sp>
      <p:pic>
        <p:nvPicPr>
          <p:cNvPr id="5" name="Content Placeholder 4">
            <a:extLst>
              <a:ext uri="{FF2B5EF4-FFF2-40B4-BE49-F238E27FC236}">
                <a16:creationId xmlns:a16="http://schemas.microsoft.com/office/drawing/2014/main" id="{B5DA33C7-F6D2-B6A5-BF28-BA06B2F145E3}"/>
              </a:ext>
            </a:extLst>
          </p:cNvPr>
          <p:cNvPicPr>
            <a:picLocks noGrp="1" noChangeAspect="1"/>
          </p:cNvPicPr>
          <p:nvPr>
            <p:ph idx="1"/>
          </p:nvPr>
        </p:nvPicPr>
        <p:blipFill>
          <a:blip r:embed="rId2"/>
          <a:stretch>
            <a:fillRect/>
          </a:stretch>
        </p:blipFill>
        <p:spPr>
          <a:xfrm>
            <a:off x="3486150" y="2286000"/>
            <a:ext cx="5372100" cy="3581400"/>
          </a:xfrm>
        </p:spPr>
      </p:pic>
    </p:spTree>
    <p:extLst>
      <p:ext uri="{BB962C8B-B14F-4D97-AF65-F5344CB8AC3E}">
        <p14:creationId xmlns:p14="http://schemas.microsoft.com/office/powerpoint/2010/main" val="23530763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92946-A8D2-55A4-5EAF-E66CA7C7935F}"/>
              </a:ext>
            </a:extLst>
          </p:cNvPr>
          <p:cNvSpPr>
            <a:spLocks noGrp="1"/>
          </p:cNvSpPr>
          <p:nvPr>
            <p:ph type="title"/>
          </p:nvPr>
        </p:nvSpPr>
        <p:spPr/>
        <p:txBody>
          <a:bodyPr/>
          <a:lstStyle/>
          <a:p>
            <a:r>
              <a:rPr lang="en-CA" dirty="0"/>
              <a:t>What Time of day the crime rate are more?</a:t>
            </a:r>
          </a:p>
        </p:txBody>
      </p:sp>
      <p:pic>
        <p:nvPicPr>
          <p:cNvPr id="5" name="Content Placeholder 4">
            <a:extLst>
              <a:ext uri="{FF2B5EF4-FFF2-40B4-BE49-F238E27FC236}">
                <a16:creationId xmlns:a16="http://schemas.microsoft.com/office/drawing/2014/main" id="{309DEC54-CAA7-BF6F-2DF2-AF771B565721}"/>
              </a:ext>
            </a:extLst>
          </p:cNvPr>
          <p:cNvPicPr>
            <a:picLocks noGrp="1" noChangeAspect="1"/>
          </p:cNvPicPr>
          <p:nvPr>
            <p:ph idx="1"/>
          </p:nvPr>
        </p:nvPicPr>
        <p:blipFill>
          <a:blip r:embed="rId2"/>
          <a:stretch>
            <a:fillRect/>
          </a:stretch>
        </p:blipFill>
        <p:spPr>
          <a:xfrm>
            <a:off x="3486150" y="2286000"/>
            <a:ext cx="5372100" cy="3581400"/>
          </a:xfrm>
        </p:spPr>
      </p:pic>
    </p:spTree>
    <p:extLst>
      <p:ext uri="{BB962C8B-B14F-4D97-AF65-F5344CB8AC3E}">
        <p14:creationId xmlns:p14="http://schemas.microsoft.com/office/powerpoint/2010/main" val="26245199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0828E-8A64-2364-2BB8-29283068F41D}"/>
              </a:ext>
            </a:extLst>
          </p:cNvPr>
          <p:cNvSpPr>
            <a:spLocks noGrp="1"/>
          </p:cNvSpPr>
          <p:nvPr>
            <p:ph type="title"/>
          </p:nvPr>
        </p:nvSpPr>
        <p:spPr/>
        <p:txBody>
          <a:bodyPr/>
          <a:lstStyle/>
          <a:p>
            <a:r>
              <a:rPr lang="en-CA" dirty="0"/>
              <a:t>Regression Analysis for the city of Toronto</a:t>
            </a:r>
          </a:p>
        </p:txBody>
      </p:sp>
      <p:pic>
        <p:nvPicPr>
          <p:cNvPr id="5" name="Content Placeholder 4">
            <a:extLst>
              <a:ext uri="{FF2B5EF4-FFF2-40B4-BE49-F238E27FC236}">
                <a16:creationId xmlns:a16="http://schemas.microsoft.com/office/drawing/2014/main" id="{46F98269-A912-8AE1-7BDC-DEAE99FF346C}"/>
              </a:ext>
            </a:extLst>
          </p:cNvPr>
          <p:cNvPicPr>
            <a:picLocks noGrp="1" noChangeAspect="1"/>
          </p:cNvPicPr>
          <p:nvPr>
            <p:ph sz="half" idx="2"/>
          </p:nvPr>
        </p:nvPicPr>
        <p:blipFill>
          <a:blip r:embed="rId2"/>
          <a:stretch>
            <a:fillRect/>
          </a:stretch>
        </p:blipFill>
        <p:spPr>
          <a:xfrm>
            <a:off x="3443092" y="1938223"/>
            <a:ext cx="6805807" cy="4537205"/>
          </a:xfrm>
        </p:spPr>
      </p:pic>
      <p:sp>
        <p:nvSpPr>
          <p:cNvPr id="12" name="Content Placeholder 11">
            <a:extLst>
              <a:ext uri="{FF2B5EF4-FFF2-40B4-BE49-F238E27FC236}">
                <a16:creationId xmlns:a16="http://schemas.microsoft.com/office/drawing/2014/main" id="{F52D127A-4561-4608-453F-9D857B49D621}"/>
              </a:ext>
            </a:extLst>
          </p:cNvPr>
          <p:cNvSpPr>
            <a:spLocks noGrp="1"/>
          </p:cNvSpPr>
          <p:nvPr>
            <p:ph sz="quarter" idx="4"/>
          </p:nvPr>
        </p:nvSpPr>
        <p:spPr>
          <a:xfrm>
            <a:off x="1106800" y="3429000"/>
            <a:ext cx="2103125" cy="933418"/>
          </a:xfrm>
        </p:spPr>
        <p:txBody>
          <a:bodyPr>
            <a:normAutofit fontScale="85000" lnSpcReduction="20000"/>
          </a:bodyPr>
          <a:lstStyle/>
          <a:p>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The r-squared is: 0.1264300099070376</a:t>
            </a:r>
            <a:r>
              <a:rPr kumimoji="0" lang="en-US" altLang="en-US" sz="1600" b="0" i="0" u="none" strike="noStrike" cap="none" normalizeH="0" baseline="0" dirty="0">
                <a:ln>
                  <a:noFill/>
                </a:ln>
                <a:solidFill>
                  <a:schemeClr val="tx1"/>
                </a:solidFill>
                <a:effectLst/>
              </a:rPr>
              <a:t> </a:t>
            </a:r>
            <a:endParaRPr kumimoji="0" lang="en-US" altLang="en-US" sz="4400" b="0" i="0" u="none" strike="noStrike" cap="none" normalizeH="0" baseline="0" dirty="0">
              <a:ln>
                <a:noFill/>
              </a:ln>
              <a:solidFill>
                <a:schemeClr val="tx1"/>
              </a:solidFill>
              <a:effectLst/>
              <a:latin typeface="Arial" panose="020B0604020202020204" pitchFamily="34" charset="0"/>
            </a:endParaRPr>
          </a:p>
          <a:p>
            <a:endParaRPr lang="en-CA" dirty="0"/>
          </a:p>
        </p:txBody>
      </p:sp>
    </p:spTree>
    <p:extLst>
      <p:ext uri="{BB962C8B-B14F-4D97-AF65-F5344CB8AC3E}">
        <p14:creationId xmlns:p14="http://schemas.microsoft.com/office/powerpoint/2010/main" val="33315452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752FB-0749-6E73-214D-0BCABBD3272C}"/>
              </a:ext>
            </a:extLst>
          </p:cNvPr>
          <p:cNvSpPr>
            <a:spLocks noGrp="1"/>
          </p:cNvSpPr>
          <p:nvPr>
            <p:ph type="title"/>
          </p:nvPr>
        </p:nvSpPr>
        <p:spPr/>
        <p:txBody>
          <a:bodyPr/>
          <a:lstStyle/>
          <a:p>
            <a:r>
              <a:rPr lang="en-CA" dirty="0"/>
              <a:t>Regression Analysis for 5 least Safe </a:t>
            </a:r>
            <a:br>
              <a:rPr lang="en-CA" dirty="0"/>
            </a:br>
            <a:r>
              <a:rPr lang="en-CA" dirty="0"/>
              <a:t>Neighborhoods</a:t>
            </a:r>
          </a:p>
        </p:txBody>
      </p:sp>
      <p:pic>
        <p:nvPicPr>
          <p:cNvPr id="13" name="Content Placeholder 12">
            <a:extLst>
              <a:ext uri="{FF2B5EF4-FFF2-40B4-BE49-F238E27FC236}">
                <a16:creationId xmlns:a16="http://schemas.microsoft.com/office/drawing/2014/main" id="{019101EE-CDA2-2A44-68AB-301F89A724FB}"/>
              </a:ext>
            </a:extLst>
          </p:cNvPr>
          <p:cNvPicPr>
            <a:picLocks noGrp="1" noChangeAspect="1"/>
          </p:cNvPicPr>
          <p:nvPr>
            <p:ph sz="quarter" idx="4"/>
          </p:nvPr>
        </p:nvPicPr>
        <p:blipFill>
          <a:blip r:embed="rId2"/>
          <a:stretch>
            <a:fillRect/>
          </a:stretch>
        </p:blipFill>
        <p:spPr>
          <a:xfrm>
            <a:off x="4882356" y="2009775"/>
            <a:ext cx="5786437" cy="3857625"/>
          </a:xfrm>
        </p:spPr>
      </p:pic>
      <p:sp>
        <p:nvSpPr>
          <p:cNvPr id="11" name="Content Placeholder 10">
            <a:extLst>
              <a:ext uri="{FF2B5EF4-FFF2-40B4-BE49-F238E27FC236}">
                <a16:creationId xmlns:a16="http://schemas.microsoft.com/office/drawing/2014/main" id="{ECF19495-D46C-B566-020C-49AD96F38C4D}"/>
              </a:ext>
            </a:extLst>
          </p:cNvPr>
          <p:cNvSpPr>
            <a:spLocks noGrp="1"/>
          </p:cNvSpPr>
          <p:nvPr>
            <p:ph sz="half" idx="2"/>
          </p:nvPr>
        </p:nvSpPr>
        <p:spPr/>
        <p:txBody>
          <a:bodyPr/>
          <a:lstStyle/>
          <a:p>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The r-squared is: 0.6510760019274734</a:t>
            </a:r>
            <a:r>
              <a:rPr kumimoji="0" lang="en-US" altLang="en-US" sz="1600" b="0" i="0" u="none" strike="noStrike" cap="none" normalizeH="0" baseline="0" dirty="0">
                <a:ln>
                  <a:noFill/>
                </a:ln>
                <a:solidFill>
                  <a:schemeClr val="tx1"/>
                </a:solidFill>
                <a:effectLst/>
              </a:rPr>
              <a:t> </a:t>
            </a:r>
            <a:endParaRPr kumimoji="0" lang="en-US" altLang="en-US" sz="4400" b="0" i="0" u="none" strike="noStrike" cap="none" normalizeH="0" baseline="0" dirty="0">
              <a:ln>
                <a:noFill/>
              </a:ln>
              <a:solidFill>
                <a:schemeClr val="tx1"/>
              </a:solidFill>
              <a:effectLst/>
              <a:latin typeface="Arial" panose="020B0604020202020204" pitchFamily="34" charset="0"/>
            </a:endParaRPr>
          </a:p>
          <a:p>
            <a:endParaRPr lang="en-CA" dirty="0"/>
          </a:p>
        </p:txBody>
      </p:sp>
    </p:spTree>
    <p:extLst>
      <p:ext uri="{BB962C8B-B14F-4D97-AF65-F5344CB8AC3E}">
        <p14:creationId xmlns:p14="http://schemas.microsoft.com/office/powerpoint/2010/main" val="39462258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752FB-0749-6E73-214D-0BCABBD3272C}"/>
              </a:ext>
            </a:extLst>
          </p:cNvPr>
          <p:cNvSpPr>
            <a:spLocks noGrp="1"/>
          </p:cNvSpPr>
          <p:nvPr>
            <p:ph type="title"/>
          </p:nvPr>
        </p:nvSpPr>
        <p:spPr/>
        <p:txBody>
          <a:bodyPr/>
          <a:lstStyle/>
          <a:p>
            <a:r>
              <a:rPr lang="en-CA" dirty="0"/>
              <a:t>Regression Analysis for 5 least Safe </a:t>
            </a:r>
            <a:br>
              <a:rPr lang="en-CA" dirty="0"/>
            </a:br>
            <a:r>
              <a:rPr lang="en-CA" dirty="0"/>
              <a:t>Neighborhoods</a:t>
            </a:r>
          </a:p>
        </p:txBody>
      </p:sp>
      <p:sp>
        <p:nvSpPr>
          <p:cNvPr id="11" name="Content Placeholder 10">
            <a:extLst>
              <a:ext uri="{FF2B5EF4-FFF2-40B4-BE49-F238E27FC236}">
                <a16:creationId xmlns:a16="http://schemas.microsoft.com/office/drawing/2014/main" id="{ECF19495-D46C-B566-020C-49AD96F38C4D}"/>
              </a:ext>
            </a:extLst>
          </p:cNvPr>
          <p:cNvSpPr>
            <a:spLocks noGrp="1"/>
          </p:cNvSpPr>
          <p:nvPr>
            <p:ph sz="half" idx="2"/>
          </p:nvPr>
        </p:nvSpPr>
        <p:spPr/>
        <p:txBody>
          <a:bodyPr/>
          <a:lstStyle/>
          <a:p>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The r-squared is: 0.0325154950383764</a:t>
            </a:r>
            <a:r>
              <a:rPr kumimoji="0" lang="en-US" altLang="en-US" sz="1600" b="0" i="0" u="none" strike="noStrike" cap="none" normalizeH="0" baseline="0" dirty="0">
                <a:ln>
                  <a:noFill/>
                </a:ln>
                <a:solidFill>
                  <a:schemeClr val="tx1"/>
                </a:solidFill>
                <a:effectLst/>
              </a:rPr>
              <a:t> </a:t>
            </a:r>
            <a:endParaRPr kumimoji="0" lang="en-US" altLang="en-US" sz="4400" b="0" i="0" u="none" strike="noStrike" cap="none" normalizeH="0" baseline="0" dirty="0">
              <a:ln>
                <a:noFill/>
              </a:ln>
              <a:solidFill>
                <a:schemeClr val="tx1"/>
              </a:solidFill>
              <a:effectLst/>
              <a:latin typeface="Arial" panose="020B0604020202020204" pitchFamily="34" charset="0"/>
            </a:endParaRPr>
          </a:p>
          <a:p>
            <a:endParaRPr lang="en-CA" dirty="0"/>
          </a:p>
        </p:txBody>
      </p:sp>
      <p:pic>
        <p:nvPicPr>
          <p:cNvPr id="6" name="Content Placeholder 5">
            <a:extLst>
              <a:ext uri="{FF2B5EF4-FFF2-40B4-BE49-F238E27FC236}">
                <a16:creationId xmlns:a16="http://schemas.microsoft.com/office/drawing/2014/main" id="{2D7E63FD-4308-3FA2-A4D4-A58B6DAD8FF6}"/>
              </a:ext>
            </a:extLst>
          </p:cNvPr>
          <p:cNvPicPr>
            <a:picLocks noGrp="1" noChangeAspect="1"/>
          </p:cNvPicPr>
          <p:nvPr>
            <p:ph sz="quarter" idx="4"/>
          </p:nvPr>
        </p:nvPicPr>
        <p:blipFill>
          <a:blip r:embed="rId2"/>
          <a:stretch>
            <a:fillRect/>
          </a:stretch>
        </p:blipFill>
        <p:spPr>
          <a:xfrm>
            <a:off x="5125244" y="2171701"/>
            <a:ext cx="5543549" cy="3695700"/>
          </a:xfrm>
        </p:spPr>
      </p:pic>
    </p:spTree>
    <p:extLst>
      <p:ext uri="{BB962C8B-B14F-4D97-AF65-F5344CB8AC3E}">
        <p14:creationId xmlns:p14="http://schemas.microsoft.com/office/powerpoint/2010/main" val="34471799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752FB-0749-6E73-214D-0BCABBD3272C}"/>
              </a:ext>
            </a:extLst>
          </p:cNvPr>
          <p:cNvSpPr>
            <a:spLocks noGrp="1"/>
          </p:cNvSpPr>
          <p:nvPr>
            <p:ph type="title"/>
          </p:nvPr>
        </p:nvSpPr>
        <p:spPr/>
        <p:txBody>
          <a:bodyPr/>
          <a:lstStyle/>
          <a:p>
            <a:r>
              <a:rPr lang="en-CA" dirty="0"/>
              <a:t>Regression Analysis for 5 Least Safe </a:t>
            </a:r>
            <a:br>
              <a:rPr lang="en-CA" dirty="0"/>
            </a:br>
            <a:r>
              <a:rPr lang="en-CA" dirty="0"/>
              <a:t>Neighborhoods</a:t>
            </a:r>
          </a:p>
        </p:txBody>
      </p:sp>
      <p:sp>
        <p:nvSpPr>
          <p:cNvPr id="11" name="Content Placeholder 10">
            <a:extLst>
              <a:ext uri="{FF2B5EF4-FFF2-40B4-BE49-F238E27FC236}">
                <a16:creationId xmlns:a16="http://schemas.microsoft.com/office/drawing/2014/main" id="{ECF19495-D46C-B566-020C-49AD96F38C4D}"/>
              </a:ext>
            </a:extLst>
          </p:cNvPr>
          <p:cNvSpPr>
            <a:spLocks noGrp="1"/>
          </p:cNvSpPr>
          <p:nvPr>
            <p:ph sz="half" idx="2"/>
          </p:nvPr>
        </p:nvSpPr>
        <p:spPr/>
        <p:txBody>
          <a:bodyPr/>
          <a:lstStyle/>
          <a:p>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The r-squared is: 0.7506689850717332</a:t>
            </a:r>
            <a:r>
              <a:rPr kumimoji="0" lang="en-US" altLang="en-US" sz="1600" b="0" i="0" u="none" strike="noStrike" cap="none" normalizeH="0" baseline="0" dirty="0">
                <a:ln>
                  <a:noFill/>
                </a:ln>
                <a:solidFill>
                  <a:schemeClr val="tx1"/>
                </a:solidFill>
                <a:effectLst/>
              </a:rPr>
              <a:t> </a:t>
            </a:r>
            <a:endParaRPr kumimoji="0" lang="en-US" altLang="en-US" sz="4400" b="0" i="0" u="none" strike="noStrike" cap="none" normalizeH="0" baseline="0" dirty="0">
              <a:ln>
                <a:noFill/>
              </a:ln>
              <a:solidFill>
                <a:schemeClr val="tx1"/>
              </a:solidFill>
              <a:effectLst/>
              <a:latin typeface="Arial" panose="020B0604020202020204" pitchFamily="34" charset="0"/>
            </a:endParaRPr>
          </a:p>
          <a:p>
            <a:endParaRPr lang="en-CA" dirty="0"/>
          </a:p>
        </p:txBody>
      </p:sp>
      <p:pic>
        <p:nvPicPr>
          <p:cNvPr id="7" name="Content Placeholder 6">
            <a:extLst>
              <a:ext uri="{FF2B5EF4-FFF2-40B4-BE49-F238E27FC236}">
                <a16:creationId xmlns:a16="http://schemas.microsoft.com/office/drawing/2014/main" id="{188D998D-ACB0-A83A-CD24-0AE752E997B4}"/>
              </a:ext>
            </a:extLst>
          </p:cNvPr>
          <p:cNvPicPr>
            <a:picLocks noGrp="1" noChangeAspect="1"/>
          </p:cNvPicPr>
          <p:nvPr>
            <p:ph sz="quarter" idx="4"/>
          </p:nvPr>
        </p:nvPicPr>
        <p:blipFill>
          <a:blip r:embed="rId2"/>
          <a:stretch>
            <a:fillRect/>
          </a:stretch>
        </p:blipFill>
        <p:spPr>
          <a:xfrm>
            <a:off x="5125244" y="2171701"/>
            <a:ext cx="5543549" cy="3695700"/>
          </a:xfrm>
        </p:spPr>
      </p:pic>
    </p:spTree>
    <p:extLst>
      <p:ext uri="{BB962C8B-B14F-4D97-AF65-F5344CB8AC3E}">
        <p14:creationId xmlns:p14="http://schemas.microsoft.com/office/powerpoint/2010/main" val="2106327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BE23C-F7F4-FD79-0EEF-ABFBEEF8692A}"/>
              </a:ext>
            </a:extLst>
          </p:cNvPr>
          <p:cNvSpPr>
            <a:spLocks noGrp="1"/>
          </p:cNvSpPr>
          <p:nvPr>
            <p:ph type="title"/>
          </p:nvPr>
        </p:nvSpPr>
        <p:spPr/>
        <p:txBody>
          <a:bodyPr/>
          <a:lstStyle/>
          <a:p>
            <a:r>
              <a:rPr lang="en-CA" dirty="0"/>
              <a:t>Who we are ?</a:t>
            </a:r>
          </a:p>
        </p:txBody>
      </p:sp>
      <p:sp>
        <p:nvSpPr>
          <p:cNvPr id="3" name="Content Placeholder 2">
            <a:extLst>
              <a:ext uri="{FF2B5EF4-FFF2-40B4-BE49-F238E27FC236}">
                <a16:creationId xmlns:a16="http://schemas.microsoft.com/office/drawing/2014/main" id="{E2F0C30D-4C8E-FDA4-5EEE-8446512BA489}"/>
              </a:ext>
            </a:extLst>
          </p:cNvPr>
          <p:cNvSpPr>
            <a:spLocks noGrp="1"/>
          </p:cNvSpPr>
          <p:nvPr>
            <p:ph idx="1"/>
          </p:nvPr>
        </p:nvSpPr>
        <p:spPr/>
        <p:txBody>
          <a:bodyPr/>
          <a:lstStyle/>
          <a:p>
            <a:pPr>
              <a:lnSpc>
                <a:spcPct val="150000"/>
              </a:lnSpc>
            </a:pPr>
            <a:r>
              <a:rPr lang="en-US" i="0" dirty="0">
                <a:solidFill>
                  <a:srgbClr val="24292F"/>
                </a:solidFill>
                <a:effectLst/>
                <a:latin typeface="-apple-system"/>
              </a:rPr>
              <a:t>We are a team in a data analytics company, and we have recently been asked by an insurance company to find various crime data of different sectors of Toronto to help them find out risk factors for each district. </a:t>
            </a:r>
          </a:p>
          <a:p>
            <a:pPr>
              <a:lnSpc>
                <a:spcPct val="150000"/>
              </a:lnSpc>
            </a:pPr>
            <a:r>
              <a:rPr lang="en-US" i="0" dirty="0">
                <a:solidFill>
                  <a:srgbClr val="24292F"/>
                </a:solidFill>
                <a:effectLst/>
                <a:latin typeface="-apple-system"/>
              </a:rPr>
              <a:t>Premiums are calculated based on the risk factors, so our data is important in setting the right premiums. We have come up with the following questions in order to help the insurance company calculate reasonable premiums so that they can charge their clients appropriately.</a:t>
            </a:r>
          </a:p>
          <a:p>
            <a:endParaRPr lang="en-CA" dirty="0"/>
          </a:p>
        </p:txBody>
      </p:sp>
    </p:spTree>
    <p:extLst>
      <p:ext uri="{BB962C8B-B14F-4D97-AF65-F5344CB8AC3E}">
        <p14:creationId xmlns:p14="http://schemas.microsoft.com/office/powerpoint/2010/main" val="13611063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752FB-0749-6E73-214D-0BCABBD3272C}"/>
              </a:ext>
            </a:extLst>
          </p:cNvPr>
          <p:cNvSpPr>
            <a:spLocks noGrp="1"/>
          </p:cNvSpPr>
          <p:nvPr>
            <p:ph type="title"/>
          </p:nvPr>
        </p:nvSpPr>
        <p:spPr/>
        <p:txBody>
          <a:bodyPr/>
          <a:lstStyle/>
          <a:p>
            <a:r>
              <a:rPr lang="en-CA" dirty="0"/>
              <a:t>Regression Analysis for 5 Least Safe </a:t>
            </a:r>
            <a:br>
              <a:rPr lang="en-CA" dirty="0"/>
            </a:br>
            <a:r>
              <a:rPr lang="en-CA" dirty="0"/>
              <a:t>Neighborhoods</a:t>
            </a:r>
          </a:p>
        </p:txBody>
      </p:sp>
      <p:sp>
        <p:nvSpPr>
          <p:cNvPr id="11" name="Content Placeholder 10">
            <a:extLst>
              <a:ext uri="{FF2B5EF4-FFF2-40B4-BE49-F238E27FC236}">
                <a16:creationId xmlns:a16="http://schemas.microsoft.com/office/drawing/2014/main" id="{ECF19495-D46C-B566-020C-49AD96F38C4D}"/>
              </a:ext>
            </a:extLst>
          </p:cNvPr>
          <p:cNvSpPr>
            <a:spLocks noGrp="1"/>
          </p:cNvSpPr>
          <p:nvPr>
            <p:ph sz="half" idx="2"/>
          </p:nvPr>
        </p:nvSpPr>
        <p:spPr/>
        <p:txBody>
          <a:bodyPr/>
          <a:lstStyle/>
          <a:p>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The r-squared is: 0.03504759185987554</a:t>
            </a:r>
            <a:r>
              <a:rPr kumimoji="0" lang="en-US" altLang="en-US" sz="1600" b="0" i="0" u="none" strike="noStrike" cap="none" normalizeH="0" baseline="0" dirty="0">
                <a:ln>
                  <a:noFill/>
                </a:ln>
                <a:solidFill>
                  <a:schemeClr val="tx1"/>
                </a:solidFill>
                <a:effectLst/>
              </a:rPr>
              <a:t> </a:t>
            </a:r>
            <a:endParaRPr kumimoji="0" lang="en-US" altLang="en-US" sz="4400" b="0" i="0" u="none" strike="noStrike" cap="none" normalizeH="0" baseline="0" dirty="0">
              <a:ln>
                <a:noFill/>
              </a:ln>
              <a:solidFill>
                <a:schemeClr val="tx1"/>
              </a:solidFill>
              <a:effectLst/>
              <a:latin typeface="Arial" panose="020B0604020202020204" pitchFamily="34" charset="0"/>
            </a:endParaRPr>
          </a:p>
          <a:p>
            <a:endParaRPr lang="en-CA" dirty="0"/>
          </a:p>
        </p:txBody>
      </p:sp>
      <p:pic>
        <p:nvPicPr>
          <p:cNvPr id="6" name="Content Placeholder 5">
            <a:extLst>
              <a:ext uri="{FF2B5EF4-FFF2-40B4-BE49-F238E27FC236}">
                <a16:creationId xmlns:a16="http://schemas.microsoft.com/office/drawing/2014/main" id="{30D86344-26B4-FD61-1794-C17DCFB2952D}"/>
              </a:ext>
            </a:extLst>
          </p:cNvPr>
          <p:cNvPicPr>
            <a:picLocks noGrp="1" noChangeAspect="1"/>
          </p:cNvPicPr>
          <p:nvPr>
            <p:ph sz="quarter" idx="4"/>
          </p:nvPr>
        </p:nvPicPr>
        <p:blipFill>
          <a:blip r:embed="rId2"/>
          <a:stretch>
            <a:fillRect/>
          </a:stretch>
        </p:blipFill>
        <p:spPr>
          <a:xfrm>
            <a:off x="4953794" y="2057401"/>
            <a:ext cx="5714999" cy="3810000"/>
          </a:xfrm>
        </p:spPr>
      </p:pic>
    </p:spTree>
    <p:extLst>
      <p:ext uri="{BB962C8B-B14F-4D97-AF65-F5344CB8AC3E}">
        <p14:creationId xmlns:p14="http://schemas.microsoft.com/office/powerpoint/2010/main" val="25016797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752FB-0749-6E73-214D-0BCABBD3272C}"/>
              </a:ext>
            </a:extLst>
          </p:cNvPr>
          <p:cNvSpPr>
            <a:spLocks noGrp="1"/>
          </p:cNvSpPr>
          <p:nvPr>
            <p:ph type="title"/>
          </p:nvPr>
        </p:nvSpPr>
        <p:spPr/>
        <p:txBody>
          <a:bodyPr/>
          <a:lstStyle/>
          <a:p>
            <a:r>
              <a:rPr lang="en-CA" dirty="0"/>
              <a:t>Regression Analysis for 5 Least Safe </a:t>
            </a:r>
            <a:br>
              <a:rPr lang="en-CA" dirty="0"/>
            </a:br>
            <a:r>
              <a:rPr lang="en-CA" dirty="0"/>
              <a:t>Neighborhoods</a:t>
            </a:r>
          </a:p>
        </p:txBody>
      </p:sp>
      <p:sp>
        <p:nvSpPr>
          <p:cNvPr id="11" name="Content Placeholder 10">
            <a:extLst>
              <a:ext uri="{FF2B5EF4-FFF2-40B4-BE49-F238E27FC236}">
                <a16:creationId xmlns:a16="http://schemas.microsoft.com/office/drawing/2014/main" id="{ECF19495-D46C-B566-020C-49AD96F38C4D}"/>
              </a:ext>
            </a:extLst>
          </p:cNvPr>
          <p:cNvSpPr>
            <a:spLocks noGrp="1"/>
          </p:cNvSpPr>
          <p:nvPr>
            <p:ph sz="half" idx="2"/>
          </p:nvPr>
        </p:nvSpPr>
        <p:spPr/>
        <p:txBody>
          <a:bodyPr/>
          <a:lstStyle/>
          <a:p>
            <a:r>
              <a:rPr lang="en-US" altLang="en-US" dirty="0">
                <a:solidFill>
                  <a:srgbClr val="000000"/>
                </a:solidFill>
                <a:latin typeface="Courier New" panose="02070309020205020404" pitchFamily="49" charset="0"/>
                <a:cs typeface="Courier New" panose="02070309020205020404" pitchFamily="49" charset="0"/>
              </a:rPr>
              <a:t>The r-squared is:0.6251230552445661</a:t>
            </a:r>
          </a:p>
          <a:p>
            <a:endParaRPr lang="en-CA" dirty="0"/>
          </a:p>
        </p:txBody>
      </p:sp>
      <p:pic>
        <p:nvPicPr>
          <p:cNvPr id="7" name="Content Placeholder 6">
            <a:extLst>
              <a:ext uri="{FF2B5EF4-FFF2-40B4-BE49-F238E27FC236}">
                <a16:creationId xmlns:a16="http://schemas.microsoft.com/office/drawing/2014/main" id="{946C877D-ED02-EC54-E42C-27D32FCF1D1A}"/>
              </a:ext>
            </a:extLst>
          </p:cNvPr>
          <p:cNvPicPr>
            <a:picLocks noGrp="1" noChangeAspect="1"/>
          </p:cNvPicPr>
          <p:nvPr>
            <p:ph sz="quarter" idx="4"/>
          </p:nvPr>
        </p:nvPicPr>
        <p:blipFill>
          <a:blip r:embed="rId2"/>
          <a:stretch>
            <a:fillRect/>
          </a:stretch>
        </p:blipFill>
        <p:spPr>
          <a:xfrm>
            <a:off x="4782344" y="1943100"/>
            <a:ext cx="6457156" cy="4304771"/>
          </a:xfrm>
        </p:spPr>
      </p:pic>
      <p:sp>
        <p:nvSpPr>
          <p:cNvPr id="8" name="Rectangle 1">
            <a:extLst>
              <a:ext uri="{FF2B5EF4-FFF2-40B4-BE49-F238E27FC236}">
                <a16:creationId xmlns:a16="http://schemas.microsoft.com/office/drawing/2014/main" id="{F1410BBA-68AE-34B0-2D8A-0C5BC109D97B}"/>
              </a:ext>
            </a:extLst>
          </p:cNvPr>
          <p:cNvSpPr>
            <a:spLocks noChangeArrowheads="1"/>
          </p:cNvSpPr>
          <p:nvPr/>
        </p:nvSpPr>
        <p:spPr bwMode="auto">
          <a:xfrm>
            <a:off x="0" y="167044"/>
            <a:ext cx="25648" cy="1231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550567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752FB-0749-6E73-214D-0BCABBD3272C}"/>
              </a:ext>
            </a:extLst>
          </p:cNvPr>
          <p:cNvSpPr>
            <a:spLocks noGrp="1"/>
          </p:cNvSpPr>
          <p:nvPr>
            <p:ph type="title"/>
          </p:nvPr>
        </p:nvSpPr>
        <p:spPr/>
        <p:txBody>
          <a:bodyPr/>
          <a:lstStyle/>
          <a:p>
            <a:r>
              <a:rPr lang="en-CA" dirty="0"/>
              <a:t>Regression Analysis for 5 Most Safe </a:t>
            </a:r>
            <a:br>
              <a:rPr lang="en-CA" dirty="0"/>
            </a:br>
            <a:r>
              <a:rPr lang="en-CA" dirty="0"/>
              <a:t>Neighborhoods</a:t>
            </a:r>
          </a:p>
        </p:txBody>
      </p:sp>
      <p:sp>
        <p:nvSpPr>
          <p:cNvPr id="11" name="Content Placeholder 10">
            <a:extLst>
              <a:ext uri="{FF2B5EF4-FFF2-40B4-BE49-F238E27FC236}">
                <a16:creationId xmlns:a16="http://schemas.microsoft.com/office/drawing/2014/main" id="{ECF19495-D46C-B566-020C-49AD96F38C4D}"/>
              </a:ext>
            </a:extLst>
          </p:cNvPr>
          <p:cNvSpPr>
            <a:spLocks noGrp="1"/>
          </p:cNvSpPr>
          <p:nvPr>
            <p:ph sz="half" idx="2"/>
          </p:nvPr>
        </p:nvSpPr>
        <p:spPr/>
        <p:txBody>
          <a:bodyPr/>
          <a:lstStyle/>
          <a:p>
            <a:r>
              <a:rPr lang="en-US" altLang="en-US" dirty="0">
                <a:solidFill>
                  <a:srgbClr val="000000"/>
                </a:solidFill>
                <a:latin typeface="Courier New" panose="02070309020205020404" pitchFamily="49" charset="0"/>
                <a:cs typeface="Courier New" panose="02070309020205020404" pitchFamily="49" charset="0"/>
              </a:rPr>
              <a:t>The r-squared is:</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0.12273568367744447</a:t>
            </a:r>
            <a:endParaRPr lang="en-US" altLang="en-US" dirty="0">
              <a:solidFill>
                <a:srgbClr val="000000"/>
              </a:solidFill>
              <a:latin typeface="Courier New" panose="02070309020205020404" pitchFamily="49" charset="0"/>
              <a:cs typeface="Courier New" panose="02070309020205020404" pitchFamily="49" charset="0"/>
            </a:endParaRPr>
          </a:p>
          <a:p>
            <a:endParaRPr lang="en-CA" dirty="0"/>
          </a:p>
        </p:txBody>
      </p:sp>
      <p:sp>
        <p:nvSpPr>
          <p:cNvPr id="8" name="Rectangle 1">
            <a:extLst>
              <a:ext uri="{FF2B5EF4-FFF2-40B4-BE49-F238E27FC236}">
                <a16:creationId xmlns:a16="http://schemas.microsoft.com/office/drawing/2014/main" id="{F1410BBA-68AE-34B0-2D8A-0C5BC109D97B}"/>
              </a:ext>
            </a:extLst>
          </p:cNvPr>
          <p:cNvSpPr>
            <a:spLocks noChangeArrowheads="1"/>
          </p:cNvSpPr>
          <p:nvPr/>
        </p:nvSpPr>
        <p:spPr bwMode="auto">
          <a:xfrm>
            <a:off x="0" y="167044"/>
            <a:ext cx="25648" cy="1231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Content Placeholder 5">
            <a:extLst>
              <a:ext uri="{FF2B5EF4-FFF2-40B4-BE49-F238E27FC236}">
                <a16:creationId xmlns:a16="http://schemas.microsoft.com/office/drawing/2014/main" id="{BB238F39-3F34-3289-8FDD-AF65B356FDEA}"/>
              </a:ext>
            </a:extLst>
          </p:cNvPr>
          <p:cNvPicPr>
            <a:picLocks noGrp="1" noChangeAspect="1"/>
          </p:cNvPicPr>
          <p:nvPr>
            <p:ph sz="quarter" idx="4"/>
          </p:nvPr>
        </p:nvPicPr>
        <p:blipFill>
          <a:blip r:embed="rId2"/>
          <a:stretch>
            <a:fillRect/>
          </a:stretch>
        </p:blipFill>
        <p:spPr>
          <a:xfrm>
            <a:off x="5125244" y="2171701"/>
            <a:ext cx="5543549" cy="3695700"/>
          </a:xfrm>
        </p:spPr>
      </p:pic>
      <p:sp>
        <p:nvSpPr>
          <p:cNvPr id="9" name="Rectangle 1">
            <a:extLst>
              <a:ext uri="{FF2B5EF4-FFF2-40B4-BE49-F238E27FC236}">
                <a16:creationId xmlns:a16="http://schemas.microsoft.com/office/drawing/2014/main" id="{7F9B93F6-954F-0114-383C-EC5B33B7FD28}"/>
              </a:ext>
            </a:extLst>
          </p:cNvPr>
          <p:cNvSpPr>
            <a:spLocks noChangeArrowheads="1"/>
          </p:cNvSpPr>
          <p:nvPr/>
        </p:nvSpPr>
        <p:spPr bwMode="auto">
          <a:xfrm>
            <a:off x="0" y="167044"/>
            <a:ext cx="25648" cy="1231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960000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752FB-0749-6E73-214D-0BCABBD3272C}"/>
              </a:ext>
            </a:extLst>
          </p:cNvPr>
          <p:cNvSpPr>
            <a:spLocks noGrp="1"/>
          </p:cNvSpPr>
          <p:nvPr>
            <p:ph type="title"/>
          </p:nvPr>
        </p:nvSpPr>
        <p:spPr/>
        <p:txBody>
          <a:bodyPr/>
          <a:lstStyle/>
          <a:p>
            <a:r>
              <a:rPr lang="en-CA" dirty="0"/>
              <a:t>Regression Analysis for 5 Most Safe </a:t>
            </a:r>
            <a:br>
              <a:rPr lang="en-CA" dirty="0"/>
            </a:br>
            <a:r>
              <a:rPr lang="en-CA" dirty="0"/>
              <a:t>Neighborhoods</a:t>
            </a:r>
          </a:p>
        </p:txBody>
      </p:sp>
      <p:sp>
        <p:nvSpPr>
          <p:cNvPr id="11" name="Content Placeholder 10">
            <a:extLst>
              <a:ext uri="{FF2B5EF4-FFF2-40B4-BE49-F238E27FC236}">
                <a16:creationId xmlns:a16="http://schemas.microsoft.com/office/drawing/2014/main" id="{ECF19495-D46C-B566-020C-49AD96F38C4D}"/>
              </a:ext>
            </a:extLst>
          </p:cNvPr>
          <p:cNvSpPr>
            <a:spLocks noGrp="1"/>
          </p:cNvSpPr>
          <p:nvPr>
            <p:ph sz="half" idx="2"/>
          </p:nvPr>
        </p:nvSpPr>
        <p:spPr/>
        <p:txBody>
          <a:bodyPr/>
          <a:lstStyle/>
          <a:p>
            <a:r>
              <a:rPr lang="en-US" altLang="en-US" dirty="0">
                <a:solidFill>
                  <a:srgbClr val="000000"/>
                </a:solidFill>
                <a:latin typeface="Courier New" panose="02070309020205020404" pitchFamily="49" charset="0"/>
                <a:cs typeface="Courier New" panose="02070309020205020404" pitchFamily="49" charset="0"/>
              </a:rPr>
              <a:t>The r-squared is:</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2.4135933577914423e-05</a:t>
            </a:r>
            <a:r>
              <a:rPr kumimoji="0" lang="en-US" altLang="en-US" sz="1600" b="0" i="0" u="none" strike="noStrike" cap="none" normalizeH="0" baseline="0" dirty="0">
                <a:ln>
                  <a:noFill/>
                </a:ln>
                <a:solidFill>
                  <a:schemeClr val="tx1"/>
                </a:solidFill>
                <a:effectLst/>
              </a:rPr>
              <a:t> </a:t>
            </a:r>
            <a:endParaRPr kumimoji="0" lang="en-US" altLang="en-US" sz="4400" b="0" i="0" u="none" strike="noStrike" cap="none" normalizeH="0" baseline="0" dirty="0">
              <a:ln>
                <a:noFill/>
              </a:ln>
              <a:solidFill>
                <a:schemeClr val="tx1"/>
              </a:solidFill>
              <a:effectLst/>
              <a:latin typeface="Arial" panose="020B0604020202020204" pitchFamily="34" charset="0"/>
            </a:endParaRPr>
          </a:p>
          <a:p>
            <a:endParaRPr lang="en-US" altLang="en-US" dirty="0">
              <a:solidFill>
                <a:srgbClr val="000000"/>
              </a:solidFill>
              <a:latin typeface="Courier New" panose="02070309020205020404" pitchFamily="49" charset="0"/>
              <a:cs typeface="Courier New" panose="02070309020205020404" pitchFamily="49" charset="0"/>
            </a:endParaRPr>
          </a:p>
          <a:p>
            <a:endParaRPr lang="en-CA" dirty="0"/>
          </a:p>
        </p:txBody>
      </p:sp>
      <p:sp>
        <p:nvSpPr>
          <p:cNvPr id="8" name="Rectangle 1">
            <a:extLst>
              <a:ext uri="{FF2B5EF4-FFF2-40B4-BE49-F238E27FC236}">
                <a16:creationId xmlns:a16="http://schemas.microsoft.com/office/drawing/2014/main" id="{F1410BBA-68AE-34B0-2D8A-0C5BC109D97B}"/>
              </a:ext>
            </a:extLst>
          </p:cNvPr>
          <p:cNvSpPr>
            <a:spLocks noChangeArrowheads="1"/>
          </p:cNvSpPr>
          <p:nvPr/>
        </p:nvSpPr>
        <p:spPr bwMode="auto">
          <a:xfrm>
            <a:off x="0" y="167044"/>
            <a:ext cx="25648" cy="1231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7F9B93F6-954F-0114-383C-EC5B33B7FD28}"/>
              </a:ext>
            </a:extLst>
          </p:cNvPr>
          <p:cNvSpPr>
            <a:spLocks noChangeArrowheads="1"/>
          </p:cNvSpPr>
          <p:nvPr/>
        </p:nvSpPr>
        <p:spPr bwMode="auto">
          <a:xfrm>
            <a:off x="0" y="167044"/>
            <a:ext cx="25648" cy="1231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Content Placeholder 6">
            <a:extLst>
              <a:ext uri="{FF2B5EF4-FFF2-40B4-BE49-F238E27FC236}">
                <a16:creationId xmlns:a16="http://schemas.microsoft.com/office/drawing/2014/main" id="{1A3BC8AA-4F5F-3F44-B93C-63B98F655E3A}"/>
              </a:ext>
            </a:extLst>
          </p:cNvPr>
          <p:cNvPicPr>
            <a:picLocks noGrp="1" noChangeAspect="1"/>
          </p:cNvPicPr>
          <p:nvPr>
            <p:ph sz="quarter" idx="4"/>
          </p:nvPr>
        </p:nvPicPr>
        <p:blipFill>
          <a:blip r:embed="rId2"/>
          <a:stretch>
            <a:fillRect/>
          </a:stretch>
        </p:blipFill>
        <p:spPr>
          <a:xfrm>
            <a:off x="5429251" y="2171700"/>
            <a:ext cx="5543549" cy="3695700"/>
          </a:xfrm>
        </p:spPr>
      </p:pic>
      <p:sp>
        <p:nvSpPr>
          <p:cNvPr id="10" name="Rectangle 1">
            <a:extLst>
              <a:ext uri="{FF2B5EF4-FFF2-40B4-BE49-F238E27FC236}">
                <a16:creationId xmlns:a16="http://schemas.microsoft.com/office/drawing/2014/main" id="{862452C8-F5A8-EE19-DB84-DF016D73C7D5}"/>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520056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752FB-0749-6E73-214D-0BCABBD3272C}"/>
              </a:ext>
            </a:extLst>
          </p:cNvPr>
          <p:cNvSpPr>
            <a:spLocks noGrp="1"/>
          </p:cNvSpPr>
          <p:nvPr>
            <p:ph type="title"/>
          </p:nvPr>
        </p:nvSpPr>
        <p:spPr/>
        <p:txBody>
          <a:bodyPr/>
          <a:lstStyle/>
          <a:p>
            <a:r>
              <a:rPr lang="en-CA" dirty="0"/>
              <a:t>Regression Analysis for 5 Most Safe </a:t>
            </a:r>
            <a:br>
              <a:rPr lang="en-CA" dirty="0"/>
            </a:br>
            <a:r>
              <a:rPr lang="en-CA" dirty="0"/>
              <a:t>Neighborhoods</a:t>
            </a:r>
          </a:p>
        </p:txBody>
      </p:sp>
      <p:sp>
        <p:nvSpPr>
          <p:cNvPr id="11" name="Content Placeholder 10">
            <a:extLst>
              <a:ext uri="{FF2B5EF4-FFF2-40B4-BE49-F238E27FC236}">
                <a16:creationId xmlns:a16="http://schemas.microsoft.com/office/drawing/2014/main" id="{ECF19495-D46C-B566-020C-49AD96F38C4D}"/>
              </a:ext>
            </a:extLst>
          </p:cNvPr>
          <p:cNvSpPr>
            <a:spLocks noGrp="1"/>
          </p:cNvSpPr>
          <p:nvPr>
            <p:ph sz="half" idx="2"/>
          </p:nvPr>
        </p:nvSpPr>
        <p:spPr/>
        <p:txBody>
          <a:bodyPr/>
          <a:lstStyle/>
          <a:p>
            <a:r>
              <a:rPr lang="en-US" altLang="en-US" dirty="0">
                <a:solidFill>
                  <a:srgbClr val="000000"/>
                </a:solidFill>
                <a:latin typeface="Courier New" panose="02070309020205020404" pitchFamily="49" charset="0"/>
                <a:cs typeface="Courier New" panose="02070309020205020404" pitchFamily="49" charset="0"/>
              </a:rPr>
              <a:t>The r-squared is:</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0.7995406542457283</a:t>
            </a:r>
            <a:endParaRPr lang="en-US" altLang="en-US" dirty="0">
              <a:solidFill>
                <a:srgbClr val="000000"/>
              </a:solidFill>
              <a:latin typeface="Courier New" panose="02070309020205020404" pitchFamily="49" charset="0"/>
              <a:cs typeface="Courier New" panose="02070309020205020404" pitchFamily="49" charset="0"/>
            </a:endParaRPr>
          </a:p>
          <a:p>
            <a:endParaRPr lang="en-CA" dirty="0"/>
          </a:p>
        </p:txBody>
      </p:sp>
      <p:sp>
        <p:nvSpPr>
          <p:cNvPr id="8" name="Rectangle 1">
            <a:extLst>
              <a:ext uri="{FF2B5EF4-FFF2-40B4-BE49-F238E27FC236}">
                <a16:creationId xmlns:a16="http://schemas.microsoft.com/office/drawing/2014/main" id="{F1410BBA-68AE-34B0-2D8A-0C5BC109D97B}"/>
              </a:ext>
            </a:extLst>
          </p:cNvPr>
          <p:cNvSpPr>
            <a:spLocks noChangeArrowheads="1"/>
          </p:cNvSpPr>
          <p:nvPr/>
        </p:nvSpPr>
        <p:spPr bwMode="auto">
          <a:xfrm>
            <a:off x="0" y="167044"/>
            <a:ext cx="25648" cy="1231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7F9B93F6-954F-0114-383C-EC5B33B7FD28}"/>
              </a:ext>
            </a:extLst>
          </p:cNvPr>
          <p:cNvSpPr>
            <a:spLocks noChangeArrowheads="1"/>
          </p:cNvSpPr>
          <p:nvPr/>
        </p:nvSpPr>
        <p:spPr bwMode="auto">
          <a:xfrm>
            <a:off x="0" y="167044"/>
            <a:ext cx="25648" cy="1231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Content Placeholder 6">
            <a:extLst>
              <a:ext uri="{FF2B5EF4-FFF2-40B4-BE49-F238E27FC236}">
                <a16:creationId xmlns:a16="http://schemas.microsoft.com/office/drawing/2014/main" id="{BAC24978-1947-7A0E-9929-BCB7BC76665E}"/>
              </a:ext>
            </a:extLst>
          </p:cNvPr>
          <p:cNvPicPr>
            <a:picLocks noGrp="1" noChangeAspect="1"/>
          </p:cNvPicPr>
          <p:nvPr>
            <p:ph sz="quarter" idx="4"/>
          </p:nvPr>
        </p:nvPicPr>
        <p:blipFill>
          <a:blip r:embed="rId2"/>
          <a:stretch>
            <a:fillRect/>
          </a:stretch>
        </p:blipFill>
        <p:spPr>
          <a:xfrm>
            <a:off x="4968082" y="2066925"/>
            <a:ext cx="5700712" cy="3800475"/>
          </a:xfrm>
        </p:spPr>
      </p:pic>
    </p:spTree>
    <p:extLst>
      <p:ext uri="{BB962C8B-B14F-4D97-AF65-F5344CB8AC3E}">
        <p14:creationId xmlns:p14="http://schemas.microsoft.com/office/powerpoint/2010/main" val="39990853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752FB-0749-6E73-214D-0BCABBD3272C}"/>
              </a:ext>
            </a:extLst>
          </p:cNvPr>
          <p:cNvSpPr>
            <a:spLocks noGrp="1"/>
          </p:cNvSpPr>
          <p:nvPr>
            <p:ph type="title"/>
          </p:nvPr>
        </p:nvSpPr>
        <p:spPr/>
        <p:txBody>
          <a:bodyPr/>
          <a:lstStyle/>
          <a:p>
            <a:r>
              <a:rPr lang="en-CA" dirty="0"/>
              <a:t>Regression Analysis for 5 Most Safe </a:t>
            </a:r>
            <a:br>
              <a:rPr lang="en-CA" dirty="0"/>
            </a:br>
            <a:r>
              <a:rPr lang="en-CA" dirty="0"/>
              <a:t>Neighborhoods</a:t>
            </a:r>
          </a:p>
        </p:txBody>
      </p:sp>
      <p:sp>
        <p:nvSpPr>
          <p:cNvPr id="11" name="Content Placeholder 10">
            <a:extLst>
              <a:ext uri="{FF2B5EF4-FFF2-40B4-BE49-F238E27FC236}">
                <a16:creationId xmlns:a16="http://schemas.microsoft.com/office/drawing/2014/main" id="{ECF19495-D46C-B566-020C-49AD96F38C4D}"/>
              </a:ext>
            </a:extLst>
          </p:cNvPr>
          <p:cNvSpPr>
            <a:spLocks noGrp="1"/>
          </p:cNvSpPr>
          <p:nvPr>
            <p:ph sz="half" idx="2"/>
          </p:nvPr>
        </p:nvSpPr>
        <p:spPr/>
        <p:txBody>
          <a:bodyPr/>
          <a:lstStyle/>
          <a:p>
            <a:r>
              <a:rPr lang="en-US" altLang="en-US" dirty="0">
                <a:solidFill>
                  <a:srgbClr val="000000"/>
                </a:solidFill>
                <a:latin typeface="Courier New" panose="02070309020205020404" pitchFamily="49" charset="0"/>
                <a:cs typeface="Courier New" panose="02070309020205020404" pitchFamily="49" charset="0"/>
              </a:rPr>
              <a:t>The r-squared is:</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0.6169964168873656</a:t>
            </a:r>
            <a:endParaRPr lang="en-US" altLang="en-US" dirty="0">
              <a:solidFill>
                <a:srgbClr val="000000"/>
              </a:solidFill>
              <a:latin typeface="Courier New" panose="02070309020205020404" pitchFamily="49" charset="0"/>
              <a:cs typeface="Courier New" panose="02070309020205020404" pitchFamily="49" charset="0"/>
            </a:endParaRPr>
          </a:p>
          <a:p>
            <a:endParaRPr lang="en-CA" dirty="0"/>
          </a:p>
        </p:txBody>
      </p:sp>
      <p:sp>
        <p:nvSpPr>
          <p:cNvPr id="8" name="Rectangle 1">
            <a:extLst>
              <a:ext uri="{FF2B5EF4-FFF2-40B4-BE49-F238E27FC236}">
                <a16:creationId xmlns:a16="http://schemas.microsoft.com/office/drawing/2014/main" id="{F1410BBA-68AE-34B0-2D8A-0C5BC109D97B}"/>
              </a:ext>
            </a:extLst>
          </p:cNvPr>
          <p:cNvSpPr>
            <a:spLocks noChangeArrowheads="1"/>
          </p:cNvSpPr>
          <p:nvPr/>
        </p:nvSpPr>
        <p:spPr bwMode="auto">
          <a:xfrm>
            <a:off x="0" y="167044"/>
            <a:ext cx="25648" cy="1231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7F9B93F6-954F-0114-383C-EC5B33B7FD28}"/>
              </a:ext>
            </a:extLst>
          </p:cNvPr>
          <p:cNvSpPr>
            <a:spLocks noChangeArrowheads="1"/>
          </p:cNvSpPr>
          <p:nvPr/>
        </p:nvSpPr>
        <p:spPr bwMode="auto">
          <a:xfrm>
            <a:off x="0" y="167044"/>
            <a:ext cx="25648" cy="1231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DD10759B-A0CA-0FB9-E581-284259B21442}"/>
              </a:ext>
            </a:extLst>
          </p:cNvPr>
          <p:cNvSpPr>
            <a:spLocks noChangeArrowheads="1"/>
          </p:cNvSpPr>
          <p:nvPr/>
        </p:nvSpPr>
        <p:spPr bwMode="auto">
          <a:xfrm>
            <a:off x="0" y="167044"/>
            <a:ext cx="25648" cy="1231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 name="Content Placeholder 9">
            <a:extLst>
              <a:ext uri="{FF2B5EF4-FFF2-40B4-BE49-F238E27FC236}">
                <a16:creationId xmlns:a16="http://schemas.microsoft.com/office/drawing/2014/main" id="{2EC25801-6CF0-4A64-2363-7E0C46B62FF3}"/>
              </a:ext>
            </a:extLst>
          </p:cNvPr>
          <p:cNvPicPr>
            <a:picLocks noGrp="1" noChangeAspect="1"/>
          </p:cNvPicPr>
          <p:nvPr>
            <p:ph sz="quarter" idx="4"/>
          </p:nvPr>
        </p:nvPicPr>
        <p:blipFill>
          <a:blip r:embed="rId2"/>
          <a:stretch>
            <a:fillRect/>
          </a:stretch>
        </p:blipFill>
        <p:spPr>
          <a:xfrm>
            <a:off x="4991894" y="1933575"/>
            <a:ext cx="6533356" cy="4355571"/>
          </a:xfrm>
        </p:spPr>
      </p:pic>
    </p:spTree>
    <p:extLst>
      <p:ext uri="{BB962C8B-B14F-4D97-AF65-F5344CB8AC3E}">
        <p14:creationId xmlns:p14="http://schemas.microsoft.com/office/powerpoint/2010/main" val="26103886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752FB-0749-6E73-214D-0BCABBD3272C}"/>
              </a:ext>
            </a:extLst>
          </p:cNvPr>
          <p:cNvSpPr>
            <a:spLocks noGrp="1"/>
          </p:cNvSpPr>
          <p:nvPr>
            <p:ph type="title"/>
          </p:nvPr>
        </p:nvSpPr>
        <p:spPr/>
        <p:txBody>
          <a:bodyPr/>
          <a:lstStyle/>
          <a:p>
            <a:r>
              <a:rPr lang="en-CA" dirty="0"/>
              <a:t>Regression Analysis for 5 Most Safe </a:t>
            </a:r>
            <a:br>
              <a:rPr lang="en-CA" dirty="0"/>
            </a:br>
            <a:r>
              <a:rPr lang="en-CA" dirty="0"/>
              <a:t>Neighborhoods</a:t>
            </a:r>
          </a:p>
        </p:txBody>
      </p:sp>
      <p:sp>
        <p:nvSpPr>
          <p:cNvPr id="11" name="Content Placeholder 10">
            <a:extLst>
              <a:ext uri="{FF2B5EF4-FFF2-40B4-BE49-F238E27FC236}">
                <a16:creationId xmlns:a16="http://schemas.microsoft.com/office/drawing/2014/main" id="{ECF19495-D46C-B566-020C-49AD96F38C4D}"/>
              </a:ext>
            </a:extLst>
          </p:cNvPr>
          <p:cNvSpPr>
            <a:spLocks noGrp="1"/>
          </p:cNvSpPr>
          <p:nvPr>
            <p:ph sz="half" idx="2"/>
          </p:nvPr>
        </p:nvSpPr>
        <p:spPr/>
        <p:txBody>
          <a:bodyPr/>
          <a:lstStyle/>
          <a:p>
            <a:r>
              <a:rPr lang="en-US" altLang="en-US" dirty="0">
                <a:solidFill>
                  <a:srgbClr val="000000"/>
                </a:solidFill>
                <a:latin typeface="Courier New" panose="02070309020205020404" pitchFamily="49" charset="0"/>
                <a:cs typeface="Courier New" panose="02070309020205020404" pitchFamily="49" charset="0"/>
              </a:rPr>
              <a:t>The r-squared is:</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0.11540407972594205</a:t>
            </a:r>
            <a:endParaRPr lang="en-US" altLang="en-US" dirty="0">
              <a:solidFill>
                <a:srgbClr val="000000"/>
              </a:solidFill>
              <a:latin typeface="Courier New" panose="02070309020205020404" pitchFamily="49" charset="0"/>
              <a:cs typeface="Courier New" panose="02070309020205020404" pitchFamily="49" charset="0"/>
            </a:endParaRPr>
          </a:p>
          <a:p>
            <a:endParaRPr lang="en-CA" dirty="0"/>
          </a:p>
        </p:txBody>
      </p:sp>
      <p:sp>
        <p:nvSpPr>
          <p:cNvPr id="8" name="Rectangle 1">
            <a:extLst>
              <a:ext uri="{FF2B5EF4-FFF2-40B4-BE49-F238E27FC236}">
                <a16:creationId xmlns:a16="http://schemas.microsoft.com/office/drawing/2014/main" id="{F1410BBA-68AE-34B0-2D8A-0C5BC109D97B}"/>
              </a:ext>
            </a:extLst>
          </p:cNvPr>
          <p:cNvSpPr>
            <a:spLocks noChangeArrowheads="1"/>
          </p:cNvSpPr>
          <p:nvPr/>
        </p:nvSpPr>
        <p:spPr bwMode="auto">
          <a:xfrm>
            <a:off x="0" y="167044"/>
            <a:ext cx="25648" cy="1231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7F9B93F6-954F-0114-383C-EC5B33B7FD28}"/>
              </a:ext>
            </a:extLst>
          </p:cNvPr>
          <p:cNvSpPr>
            <a:spLocks noChangeArrowheads="1"/>
          </p:cNvSpPr>
          <p:nvPr/>
        </p:nvSpPr>
        <p:spPr bwMode="auto">
          <a:xfrm>
            <a:off x="0" y="167044"/>
            <a:ext cx="25648" cy="1231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DD10759B-A0CA-0FB9-E581-284259B21442}"/>
              </a:ext>
            </a:extLst>
          </p:cNvPr>
          <p:cNvSpPr>
            <a:spLocks noChangeArrowheads="1"/>
          </p:cNvSpPr>
          <p:nvPr/>
        </p:nvSpPr>
        <p:spPr bwMode="auto">
          <a:xfrm>
            <a:off x="0" y="167044"/>
            <a:ext cx="25648" cy="1231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Content Placeholder 6">
            <a:extLst>
              <a:ext uri="{FF2B5EF4-FFF2-40B4-BE49-F238E27FC236}">
                <a16:creationId xmlns:a16="http://schemas.microsoft.com/office/drawing/2014/main" id="{2847B7B0-653E-6E68-4193-45D2DCAE54E1}"/>
              </a:ext>
            </a:extLst>
          </p:cNvPr>
          <p:cNvPicPr>
            <a:picLocks noGrp="1" noChangeAspect="1"/>
          </p:cNvPicPr>
          <p:nvPr>
            <p:ph sz="quarter" idx="4"/>
          </p:nvPr>
        </p:nvPicPr>
        <p:blipFill>
          <a:blip r:embed="rId2"/>
          <a:stretch>
            <a:fillRect/>
          </a:stretch>
        </p:blipFill>
        <p:spPr>
          <a:xfrm>
            <a:off x="4825206" y="1971675"/>
            <a:ext cx="5843587" cy="3895725"/>
          </a:xfrm>
        </p:spPr>
      </p:pic>
      <p:sp>
        <p:nvSpPr>
          <p:cNvPr id="12" name="Rectangle 1">
            <a:extLst>
              <a:ext uri="{FF2B5EF4-FFF2-40B4-BE49-F238E27FC236}">
                <a16:creationId xmlns:a16="http://schemas.microsoft.com/office/drawing/2014/main" id="{1F6008AA-9518-FE27-02AF-174BE81E3147}"/>
              </a:ext>
            </a:extLst>
          </p:cNvPr>
          <p:cNvSpPr>
            <a:spLocks noChangeArrowheads="1"/>
          </p:cNvSpPr>
          <p:nvPr/>
        </p:nvSpPr>
        <p:spPr bwMode="auto">
          <a:xfrm>
            <a:off x="0" y="167044"/>
            <a:ext cx="25648" cy="1231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986033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66A4-0466-72DD-A15E-66910EA4D15E}"/>
              </a:ext>
            </a:extLst>
          </p:cNvPr>
          <p:cNvSpPr>
            <a:spLocks noGrp="1"/>
          </p:cNvSpPr>
          <p:nvPr>
            <p:ph type="title"/>
          </p:nvPr>
        </p:nvSpPr>
        <p:spPr/>
        <p:txBody>
          <a:bodyPr/>
          <a:lstStyle/>
          <a:p>
            <a:r>
              <a:rPr lang="en-CA" dirty="0"/>
              <a:t>Summary and Results</a:t>
            </a:r>
          </a:p>
        </p:txBody>
      </p:sp>
      <p:sp>
        <p:nvSpPr>
          <p:cNvPr id="3" name="Content Placeholder 2">
            <a:extLst>
              <a:ext uri="{FF2B5EF4-FFF2-40B4-BE49-F238E27FC236}">
                <a16:creationId xmlns:a16="http://schemas.microsoft.com/office/drawing/2014/main" id="{8183B504-BDF3-2291-2B79-C3B3F8DBFE68}"/>
              </a:ext>
            </a:extLst>
          </p:cNvPr>
          <p:cNvSpPr>
            <a:spLocks noGrp="1"/>
          </p:cNvSpPr>
          <p:nvPr>
            <p:ph idx="1"/>
          </p:nvPr>
        </p:nvSpPr>
        <p:spPr>
          <a:xfrm>
            <a:off x="1371600" y="1476375"/>
            <a:ext cx="9601200" cy="4391025"/>
          </a:xfrm>
        </p:spPr>
        <p:txBody>
          <a:bodyPr>
            <a:normAutofit fontScale="77500" lnSpcReduction="20000"/>
          </a:bodyPr>
          <a:lstStyle/>
          <a:p>
            <a:r>
              <a:rPr lang="en-US" b="0" i="0" dirty="0">
                <a:solidFill>
                  <a:srgbClr val="24292F"/>
                </a:solidFill>
                <a:effectLst/>
                <a:latin typeface="-apple-system"/>
              </a:rPr>
              <a:t>The safest areas in GTA are: </a:t>
            </a:r>
          </a:p>
          <a:p>
            <a:pPr lvl="1"/>
            <a:r>
              <a:rPr lang="en-US" b="0" i="0" dirty="0">
                <a:solidFill>
                  <a:srgbClr val="24292F"/>
                </a:solidFill>
                <a:effectLst/>
                <a:latin typeface="-apple-system"/>
              </a:rPr>
              <a:t>Pleasant View, </a:t>
            </a:r>
          </a:p>
          <a:p>
            <a:pPr lvl="1"/>
            <a:r>
              <a:rPr lang="en-US" b="0" i="0" dirty="0">
                <a:solidFill>
                  <a:srgbClr val="24292F"/>
                </a:solidFill>
                <a:effectLst/>
                <a:latin typeface="-apple-system"/>
              </a:rPr>
              <a:t>Centennial Scarborough, </a:t>
            </a:r>
          </a:p>
          <a:p>
            <a:pPr lvl="1"/>
            <a:r>
              <a:rPr lang="en-US" b="0" i="0" dirty="0">
                <a:solidFill>
                  <a:srgbClr val="24292F"/>
                </a:solidFill>
                <a:effectLst/>
                <a:latin typeface="-apple-system"/>
              </a:rPr>
              <a:t>Mount Pleasant East, </a:t>
            </a:r>
          </a:p>
          <a:p>
            <a:pPr lvl="1"/>
            <a:r>
              <a:rPr lang="en-US" b="0" i="0" dirty="0">
                <a:solidFill>
                  <a:srgbClr val="24292F"/>
                </a:solidFill>
                <a:effectLst/>
                <a:latin typeface="-apple-system"/>
              </a:rPr>
              <a:t>Yonge </a:t>
            </a:r>
            <a:r>
              <a:rPr lang="en-US" b="0" i="0" dirty="0" err="1">
                <a:solidFill>
                  <a:srgbClr val="24292F"/>
                </a:solidFill>
                <a:effectLst/>
                <a:latin typeface="-apple-system"/>
              </a:rPr>
              <a:t>St.Clair</a:t>
            </a:r>
            <a:r>
              <a:rPr lang="en-US" b="0" i="0" dirty="0">
                <a:solidFill>
                  <a:srgbClr val="24292F"/>
                </a:solidFill>
                <a:effectLst/>
                <a:latin typeface="-apple-system"/>
              </a:rPr>
              <a:t> and </a:t>
            </a:r>
          </a:p>
          <a:p>
            <a:pPr lvl="1"/>
            <a:r>
              <a:rPr lang="en-US" b="0" i="0" dirty="0">
                <a:solidFill>
                  <a:srgbClr val="24292F"/>
                </a:solidFill>
                <a:effectLst/>
                <a:latin typeface="-apple-system"/>
              </a:rPr>
              <a:t>Steels. </a:t>
            </a:r>
          </a:p>
          <a:p>
            <a:pPr marL="530352" lvl="1" indent="0">
              <a:buNone/>
            </a:pPr>
            <a:r>
              <a:rPr lang="en-US" b="0" i="0" dirty="0">
                <a:solidFill>
                  <a:srgbClr val="24292F"/>
                </a:solidFill>
                <a:effectLst/>
                <a:latin typeface="-apple-system"/>
              </a:rPr>
              <a:t>They are locations with the lowest risk factors, which indicates that customers who are willing to open a business in these areas are charged with the least amount of premiums.</a:t>
            </a:r>
          </a:p>
          <a:p>
            <a:r>
              <a:rPr lang="en-US" b="0" i="0" dirty="0">
                <a:solidFill>
                  <a:srgbClr val="24292F"/>
                </a:solidFill>
                <a:effectLst/>
                <a:latin typeface="-apple-system"/>
              </a:rPr>
              <a:t>Five least safe areas are: </a:t>
            </a:r>
          </a:p>
          <a:p>
            <a:pPr lvl="1"/>
            <a:r>
              <a:rPr lang="en-US" b="0" i="0" dirty="0">
                <a:solidFill>
                  <a:srgbClr val="24292F"/>
                </a:solidFill>
                <a:effectLst/>
                <a:latin typeface="-apple-system"/>
              </a:rPr>
              <a:t>Moss Park, </a:t>
            </a:r>
          </a:p>
          <a:p>
            <a:pPr lvl="1"/>
            <a:r>
              <a:rPr lang="en-US" b="0" i="0" dirty="0">
                <a:solidFill>
                  <a:srgbClr val="24292F"/>
                </a:solidFill>
                <a:effectLst/>
                <a:latin typeface="-apple-system"/>
              </a:rPr>
              <a:t>Bay Street Corridor, </a:t>
            </a:r>
          </a:p>
          <a:p>
            <a:pPr lvl="1"/>
            <a:r>
              <a:rPr lang="en-US" b="0" i="0" dirty="0">
                <a:solidFill>
                  <a:srgbClr val="24292F"/>
                </a:solidFill>
                <a:effectLst/>
                <a:latin typeface="-apple-system"/>
              </a:rPr>
              <a:t>Church-Yonge Corridor, </a:t>
            </a:r>
          </a:p>
          <a:p>
            <a:pPr lvl="1"/>
            <a:r>
              <a:rPr lang="en-US" b="0" i="0" dirty="0">
                <a:solidFill>
                  <a:srgbClr val="24292F"/>
                </a:solidFill>
                <a:effectLst/>
                <a:latin typeface="-apple-system"/>
              </a:rPr>
              <a:t>Kensington-China Town and </a:t>
            </a:r>
          </a:p>
          <a:p>
            <a:pPr lvl="1"/>
            <a:r>
              <a:rPr lang="en-US" b="0" i="0" dirty="0">
                <a:solidFill>
                  <a:srgbClr val="24292F"/>
                </a:solidFill>
                <a:effectLst/>
                <a:latin typeface="-apple-system"/>
              </a:rPr>
              <a:t>University, indicating high risk factors.</a:t>
            </a:r>
          </a:p>
          <a:p>
            <a:r>
              <a:rPr lang="en-US" b="0" i="0" dirty="0">
                <a:solidFill>
                  <a:srgbClr val="24292F"/>
                </a:solidFill>
                <a:effectLst/>
                <a:latin typeface="-apple-system"/>
              </a:rPr>
              <a:t>Different types of crime in GTA are (In order from highest to lowest) </a:t>
            </a:r>
            <a:r>
              <a:rPr lang="en-US" b="0" i="0" dirty="0" err="1">
                <a:solidFill>
                  <a:srgbClr val="24292F"/>
                </a:solidFill>
                <a:effectLst/>
                <a:latin typeface="-apple-system"/>
              </a:rPr>
              <a:t>Assualt</a:t>
            </a:r>
            <a:r>
              <a:rPr lang="en-US" b="0" i="0" dirty="0">
                <a:solidFill>
                  <a:srgbClr val="24292F"/>
                </a:solidFill>
                <a:effectLst/>
                <a:latin typeface="-apple-system"/>
              </a:rPr>
              <a:t>, Break and Enter, Auto Theft and Theft Over $5000.</a:t>
            </a:r>
          </a:p>
          <a:p>
            <a:endParaRPr lang="en-CA" dirty="0"/>
          </a:p>
        </p:txBody>
      </p:sp>
    </p:spTree>
    <p:extLst>
      <p:ext uri="{BB962C8B-B14F-4D97-AF65-F5344CB8AC3E}">
        <p14:creationId xmlns:p14="http://schemas.microsoft.com/office/powerpoint/2010/main" val="19337871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66A4-0466-72DD-A15E-66910EA4D15E}"/>
              </a:ext>
            </a:extLst>
          </p:cNvPr>
          <p:cNvSpPr>
            <a:spLocks noGrp="1"/>
          </p:cNvSpPr>
          <p:nvPr>
            <p:ph type="title"/>
          </p:nvPr>
        </p:nvSpPr>
        <p:spPr/>
        <p:txBody>
          <a:bodyPr/>
          <a:lstStyle/>
          <a:p>
            <a:r>
              <a:rPr lang="en-CA" dirty="0"/>
              <a:t>Summary and Results</a:t>
            </a:r>
          </a:p>
        </p:txBody>
      </p:sp>
      <p:sp>
        <p:nvSpPr>
          <p:cNvPr id="3" name="Content Placeholder 2">
            <a:extLst>
              <a:ext uri="{FF2B5EF4-FFF2-40B4-BE49-F238E27FC236}">
                <a16:creationId xmlns:a16="http://schemas.microsoft.com/office/drawing/2014/main" id="{8183B504-BDF3-2291-2B79-C3B3F8DBFE68}"/>
              </a:ext>
            </a:extLst>
          </p:cNvPr>
          <p:cNvSpPr>
            <a:spLocks noGrp="1"/>
          </p:cNvSpPr>
          <p:nvPr>
            <p:ph idx="1"/>
          </p:nvPr>
        </p:nvSpPr>
        <p:spPr>
          <a:xfrm>
            <a:off x="1371600" y="1409700"/>
            <a:ext cx="9601200" cy="4457700"/>
          </a:xfrm>
        </p:spPr>
        <p:txBody>
          <a:bodyPr>
            <a:normAutofit/>
          </a:bodyPr>
          <a:lstStyle/>
          <a:p>
            <a:r>
              <a:rPr lang="en-US" b="0" i="0" dirty="0">
                <a:solidFill>
                  <a:srgbClr val="24292F"/>
                </a:solidFill>
                <a:effectLst/>
                <a:latin typeface="-apple-system"/>
              </a:rPr>
              <a:t>The pie chart for crime rate vs premises type shows that crime, regardless of type, happens most often outside, then in apartments, and commercial locations, and least happens in education and transit areas. While crimes happening outside is a redundant information, the relatively high percentages of crime occurrences in apartments (24%), commercial buildings (20.5%), and houses (17.8%) important because they are accounted for in calculating the premium.</a:t>
            </a:r>
          </a:p>
          <a:p>
            <a:r>
              <a:rPr lang="en-US" b="0" i="0" dirty="0">
                <a:solidFill>
                  <a:srgbClr val="24292F"/>
                </a:solidFill>
                <a:effectLst/>
                <a:latin typeface="-apple-system"/>
              </a:rPr>
              <a:t>Crime rate doesn't show any significant changes during seasons. The insurance company does not have to take climate into account when calculating premium.</a:t>
            </a:r>
          </a:p>
          <a:p>
            <a:r>
              <a:rPr lang="en-US" b="0" i="0" dirty="0">
                <a:solidFill>
                  <a:srgbClr val="24292F"/>
                </a:solidFill>
                <a:effectLst/>
                <a:latin typeface="-apple-system"/>
              </a:rPr>
              <a:t>Crime rate doesn't show any significant changes during weekdays or weekends, which indicates that premiums be equal regardless of whether the insurance company's clients operate on weekdays or weekends.</a:t>
            </a:r>
          </a:p>
          <a:p>
            <a:endParaRPr lang="en-CA" dirty="0"/>
          </a:p>
        </p:txBody>
      </p:sp>
    </p:spTree>
    <p:extLst>
      <p:ext uri="{BB962C8B-B14F-4D97-AF65-F5344CB8AC3E}">
        <p14:creationId xmlns:p14="http://schemas.microsoft.com/office/powerpoint/2010/main" val="15926269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66A4-0466-72DD-A15E-66910EA4D15E}"/>
              </a:ext>
            </a:extLst>
          </p:cNvPr>
          <p:cNvSpPr>
            <a:spLocks noGrp="1"/>
          </p:cNvSpPr>
          <p:nvPr>
            <p:ph type="title"/>
          </p:nvPr>
        </p:nvSpPr>
        <p:spPr/>
        <p:txBody>
          <a:bodyPr/>
          <a:lstStyle/>
          <a:p>
            <a:r>
              <a:rPr lang="en-CA" dirty="0"/>
              <a:t>Summary and Results</a:t>
            </a:r>
          </a:p>
        </p:txBody>
      </p:sp>
      <p:sp>
        <p:nvSpPr>
          <p:cNvPr id="3" name="Content Placeholder 2">
            <a:extLst>
              <a:ext uri="{FF2B5EF4-FFF2-40B4-BE49-F238E27FC236}">
                <a16:creationId xmlns:a16="http://schemas.microsoft.com/office/drawing/2014/main" id="{8183B504-BDF3-2291-2B79-C3B3F8DBFE68}"/>
              </a:ext>
            </a:extLst>
          </p:cNvPr>
          <p:cNvSpPr>
            <a:spLocks noGrp="1"/>
          </p:cNvSpPr>
          <p:nvPr>
            <p:ph idx="1"/>
          </p:nvPr>
        </p:nvSpPr>
        <p:spPr>
          <a:xfrm>
            <a:off x="1371600" y="1409700"/>
            <a:ext cx="9601200" cy="4457700"/>
          </a:xfrm>
        </p:spPr>
        <p:txBody>
          <a:bodyPr>
            <a:normAutofit/>
          </a:bodyPr>
          <a:lstStyle/>
          <a:p>
            <a:r>
              <a:rPr lang="en-US" b="0" i="0" dirty="0">
                <a:solidFill>
                  <a:srgbClr val="24292F"/>
                </a:solidFill>
                <a:effectLst/>
                <a:latin typeface="-apple-system"/>
              </a:rPr>
              <a:t>Crime rate shows that most crimes happen during the evening and least happen in the morning. Time of day can be accounted for when calculating premium. For example, if a business operates in a relatively high-risk area as well as at night, the insurance company may apply a higher risk factor, which results in a higher premium cost.</a:t>
            </a:r>
          </a:p>
          <a:p>
            <a:r>
              <a:rPr lang="en-US" b="0" i="0" dirty="0">
                <a:solidFill>
                  <a:srgbClr val="24292F"/>
                </a:solidFill>
                <a:effectLst/>
                <a:latin typeface="-apple-system"/>
              </a:rPr>
              <a:t>The regression model of crime rates in Toronto shows a gradual increase annually, but with an r-squared value of 0.12, which indicates that the relationship between crime rates and time is neither strong in positive nor negative direction.</a:t>
            </a:r>
          </a:p>
          <a:p>
            <a:r>
              <a:rPr lang="en-US" b="0" i="0" dirty="0">
                <a:solidFill>
                  <a:srgbClr val="24292F"/>
                </a:solidFill>
                <a:effectLst/>
                <a:latin typeface="-apple-system"/>
              </a:rPr>
              <a:t>The regression models of crime rates for 5 most and least safe neighborhood plotted as well. While some have a strong correlation, others show a very marginal r-squared value, so it is difficult to assume that the risk factors would naturally increase over the years.</a:t>
            </a:r>
          </a:p>
          <a:p>
            <a:endParaRPr lang="en-CA" dirty="0"/>
          </a:p>
        </p:txBody>
      </p:sp>
    </p:spTree>
    <p:extLst>
      <p:ext uri="{BB962C8B-B14F-4D97-AF65-F5344CB8AC3E}">
        <p14:creationId xmlns:p14="http://schemas.microsoft.com/office/powerpoint/2010/main" val="1080916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1AC54-CDF2-F669-6B0A-689BED87B5F3}"/>
              </a:ext>
            </a:extLst>
          </p:cNvPr>
          <p:cNvSpPr>
            <a:spLocks noGrp="1"/>
          </p:cNvSpPr>
          <p:nvPr>
            <p:ph type="title"/>
          </p:nvPr>
        </p:nvSpPr>
        <p:spPr>
          <a:xfrm>
            <a:off x="1371600" y="685800"/>
            <a:ext cx="9601200" cy="1057275"/>
          </a:xfrm>
        </p:spPr>
        <p:txBody>
          <a:bodyPr/>
          <a:lstStyle/>
          <a:p>
            <a:r>
              <a:rPr lang="en-CA" dirty="0"/>
              <a:t>Agenda</a:t>
            </a:r>
          </a:p>
        </p:txBody>
      </p:sp>
      <p:sp>
        <p:nvSpPr>
          <p:cNvPr id="3" name="Content Placeholder 2">
            <a:extLst>
              <a:ext uri="{FF2B5EF4-FFF2-40B4-BE49-F238E27FC236}">
                <a16:creationId xmlns:a16="http://schemas.microsoft.com/office/drawing/2014/main" id="{A28296EF-B78E-E694-5534-09DFB2D8EB83}"/>
              </a:ext>
            </a:extLst>
          </p:cNvPr>
          <p:cNvSpPr>
            <a:spLocks noGrp="1"/>
          </p:cNvSpPr>
          <p:nvPr>
            <p:ph idx="1"/>
          </p:nvPr>
        </p:nvSpPr>
        <p:spPr>
          <a:xfrm>
            <a:off x="1371600" y="1809750"/>
            <a:ext cx="9601200" cy="4057650"/>
          </a:xfrm>
        </p:spPr>
        <p:txBody>
          <a:bodyPr>
            <a:normAutofit fontScale="92500" lnSpcReduction="20000"/>
          </a:bodyPr>
          <a:lstStyle/>
          <a:p>
            <a:r>
              <a:rPr lang="en-US" b="0" i="0" dirty="0">
                <a:solidFill>
                  <a:srgbClr val="24292F"/>
                </a:solidFill>
                <a:effectLst/>
                <a:latin typeface="ui-monospace"/>
              </a:rPr>
              <a:t>Resources</a:t>
            </a:r>
          </a:p>
          <a:p>
            <a:r>
              <a:rPr lang="en-US" b="0" i="0" dirty="0">
                <a:solidFill>
                  <a:srgbClr val="24292F"/>
                </a:solidFill>
                <a:effectLst/>
                <a:latin typeface="ui-monospace"/>
              </a:rPr>
              <a:t>What are the safest Areas in GTA?</a:t>
            </a:r>
          </a:p>
          <a:p>
            <a:pPr lvl="1"/>
            <a:r>
              <a:rPr lang="en-US" b="0" i="0" dirty="0">
                <a:solidFill>
                  <a:srgbClr val="24292F"/>
                </a:solidFill>
                <a:effectLst/>
                <a:latin typeface="ui-monospace"/>
              </a:rPr>
              <a:t>What are different types of Crime in GTA?</a:t>
            </a:r>
          </a:p>
          <a:p>
            <a:pPr lvl="1"/>
            <a:r>
              <a:rPr lang="en-US" dirty="0">
                <a:solidFill>
                  <a:srgbClr val="24292F"/>
                </a:solidFill>
                <a:latin typeface="ui-monospace"/>
              </a:rPr>
              <a:t>What are most and least safe 5 neighborhoods in GTA?</a:t>
            </a:r>
          </a:p>
          <a:p>
            <a:pPr lvl="1"/>
            <a:r>
              <a:rPr lang="en-US" b="0" i="0" dirty="0">
                <a:solidFill>
                  <a:srgbClr val="24292F"/>
                </a:solidFill>
                <a:effectLst/>
                <a:latin typeface="ui-monospace"/>
              </a:rPr>
              <a:t>How crime rate does change during seasons?</a:t>
            </a:r>
          </a:p>
          <a:p>
            <a:pPr lvl="1"/>
            <a:r>
              <a:rPr lang="en-US" dirty="0">
                <a:solidFill>
                  <a:srgbClr val="24292F"/>
                </a:solidFill>
                <a:latin typeface="ui-monospace"/>
              </a:rPr>
              <a:t>How crime rate does change during weekday or weekends?</a:t>
            </a:r>
          </a:p>
          <a:p>
            <a:pPr lvl="1"/>
            <a:r>
              <a:rPr lang="en-US" b="0" i="0" dirty="0">
                <a:solidFill>
                  <a:srgbClr val="24292F"/>
                </a:solidFill>
                <a:effectLst/>
                <a:latin typeface="ui-monospace"/>
              </a:rPr>
              <a:t>How crime rate does change during day/night?</a:t>
            </a:r>
          </a:p>
          <a:p>
            <a:pPr lvl="1"/>
            <a:r>
              <a:rPr lang="en-US" b="0" i="0" dirty="0">
                <a:solidFill>
                  <a:srgbClr val="24292F"/>
                </a:solidFill>
                <a:effectLst/>
                <a:latin typeface="ui-monospace"/>
              </a:rPr>
              <a:t>How crime rate does change vs premises type?</a:t>
            </a:r>
          </a:p>
          <a:p>
            <a:pPr lvl="1"/>
            <a:r>
              <a:rPr lang="en-US" dirty="0">
                <a:solidFill>
                  <a:srgbClr val="24292F"/>
                </a:solidFill>
                <a:latin typeface="ui-monospace"/>
              </a:rPr>
              <a:t>How crime rate does vary in city of Toronto?</a:t>
            </a:r>
          </a:p>
          <a:p>
            <a:pPr lvl="1"/>
            <a:r>
              <a:rPr lang="en-US" b="0" i="0" dirty="0">
                <a:solidFill>
                  <a:srgbClr val="24292F"/>
                </a:solidFill>
                <a:effectLst/>
                <a:latin typeface="ui-monospace"/>
              </a:rPr>
              <a:t>How crime rate v</a:t>
            </a:r>
            <a:r>
              <a:rPr lang="en-US" dirty="0">
                <a:solidFill>
                  <a:srgbClr val="24292F"/>
                </a:solidFill>
                <a:latin typeface="ui-monospace"/>
              </a:rPr>
              <a:t>ary for most and least safe 5 neighborhoods?</a:t>
            </a:r>
            <a:endParaRPr lang="en-US" i="0" dirty="0">
              <a:solidFill>
                <a:srgbClr val="24292F"/>
              </a:solidFill>
              <a:latin typeface="ui-monospace"/>
            </a:endParaRPr>
          </a:p>
          <a:p>
            <a:pPr marL="384048" lvl="1">
              <a:spcBef>
                <a:spcPts val="1000"/>
              </a:spcBef>
              <a:buFont typeface="Franklin Gothic Book" panose="020B0503020102020204" pitchFamily="34" charset="0"/>
              <a:buChar char="■"/>
            </a:pPr>
            <a:r>
              <a:rPr lang="en-US" sz="2100" i="0" dirty="0">
                <a:solidFill>
                  <a:srgbClr val="24292F"/>
                </a:solidFill>
                <a:latin typeface="ui-monospace"/>
              </a:rPr>
              <a:t>Summary and Results</a:t>
            </a:r>
          </a:p>
          <a:p>
            <a:pPr marL="384048" lvl="1">
              <a:spcBef>
                <a:spcPts val="1000"/>
              </a:spcBef>
              <a:buFont typeface="Franklin Gothic Book" panose="020B0503020102020204" pitchFamily="34" charset="0"/>
              <a:buChar char="■"/>
            </a:pPr>
            <a:r>
              <a:rPr lang="en-US" sz="2100" i="0" dirty="0">
                <a:solidFill>
                  <a:srgbClr val="24292F"/>
                </a:solidFill>
                <a:latin typeface="ui-monospace"/>
              </a:rPr>
              <a:t>Q&amp;A</a:t>
            </a:r>
          </a:p>
          <a:p>
            <a:pPr lvl="1"/>
            <a:endParaRPr lang="en-US" b="0" i="0" dirty="0">
              <a:solidFill>
                <a:srgbClr val="24292F"/>
              </a:solidFill>
              <a:effectLst/>
              <a:latin typeface="ui-monospace"/>
            </a:endParaRPr>
          </a:p>
          <a:p>
            <a:pPr lvl="1"/>
            <a:endParaRPr lang="en-US" b="0" i="0" dirty="0">
              <a:solidFill>
                <a:srgbClr val="24292F"/>
              </a:solidFill>
              <a:effectLst/>
              <a:latin typeface="ui-monospace"/>
            </a:endParaRPr>
          </a:p>
          <a:p>
            <a:pPr lvl="1"/>
            <a:endParaRPr lang="en-US" b="0" i="0" dirty="0">
              <a:solidFill>
                <a:srgbClr val="24292F"/>
              </a:solidFill>
              <a:effectLst/>
              <a:latin typeface="ui-monospace"/>
            </a:endParaRPr>
          </a:p>
          <a:p>
            <a:endParaRPr lang="en-US" b="0" i="0" dirty="0">
              <a:solidFill>
                <a:srgbClr val="24292F"/>
              </a:solidFill>
              <a:effectLst/>
              <a:latin typeface="ui-monospace"/>
            </a:endParaRPr>
          </a:p>
          <a:p>
            <a:endParaRPr lang="en-CA" dirty="0"/>
          </a:p>
        </p:txBody>
      </p:sp>
    </p:spTree>
    <p:extLst>
      <p:ext uri="{BB962C8B-B14F-4D97-AF65-F5344CB8AC3E}">
        <p14:creationId xmlns:p14="http://schemas.microsoft.com/office/powerpoint/2010/main" val="41853987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34928-B5A5-E8D3-9D8F-E19D4495A629}"/>
              </a:ext>
            </a:extLst>
          </p:cNvPr>
          <p:cNvSpPr>
            <a:spLocks noGrp="1"/>
          </p:cNvSpPr>
          <p:nvPr>
            <p:ph type="title"/>
          </p:nvPr>
        </p:nvSpPr>
        <p:spPr/>
        <p:txBody>
          <a:bodyPr/>
          <a:lstStyle/>
          <a:p>
            <a:r>
              <a:rPr lang="en-CA" dirty="0"/>
              <a:t>Q&amp;A</a:t>
            </a:r>
          </a:p>
        </p:txBody>
      </p:sp>
    </p:spTree>
    <p:extLst>
      <p:ext uri="{BB962C8B-B14F-4D97-AF65-F5344CB8AC3E}">
        <p14:creationId xmlns:p14="http://schemas.microsoft.com/office/powerpoint/2010/main" val="20273597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6F41EB-657F-CA9F-65DC-61BC93E33FC6}"/>
              </a:ext>
            </a:extLst>
          </p:cNvPr>
          <p:cNvSpPr>
            <a:spLocks noGrp="1"/>
          </p:cNvSpPr>
          <p:nvPr>
            <p:ph type="title"/>
          </p:nvPr>
        </p:nvSpPr>
        <p:spPr/>
        <p:txBody>
          <a:bodyPr/>
          <a:lstStyle/>
          <a:p>
            <a:r>
              <a:rPr lang="en-CA" dirty="0"/>
              <a:t>Thanks for your attention</a:t>
            </a:r>
          </a:p>
        </p:txBody>
      </p:sp>
    </p:spTree>
    <p:extLst>
      <p:ext uri="{BB962C8B-B14F-4D97-AF65-F5344CB8AC3E}">
        <p14:creationId xmlns:p14="http://schemas.microsoft.com/office/powerpoint/2010/main" val="2009911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6DCCF-81CB-EAA5-420A-F1E21683A02D}"/>
              </a:ext>
            </a:extLst>
          </p:cNvPr>
          <p:cNvSpPr>
            <a:spLocks noGrp="1"/>
          </p:cNvSpPr>
          <p:nvPr>
            <p:ph type="title"/>
          </p:nvPr>
        </p:nvSpPr>
        <p:spPr/>
        <p:txBody>
          <a:bodyPr/>
          <a:lstStyle/>
          <a:p>
            <a:r>
              <a:rPr lang="en-CA" dirty="0"/>
              <a:t>Resources</a:t>
            </a:r>
          </a:p>
        </p:txBody>
      </p:sp>
      <p:sp>
        <p:nvSpPr>
          <p:cNvPr id="3" name="Content Placeholder 2">
            <a:extLst>
              <a:ext uri="{FF2B5EF4-FFF2-40B4-BE49-F238E27FC236}">
                <a16:creationId xmlns:a16="http://schemas.microsoft.com/office/drawing/2014/main" id="{941BD0C8-BE10-C349-15BC-FFC2C5DEA7E5}"/>
              </a:ext>
            </a:extLst>
          </p:cNvPr>
          <p:cNvSpPr>
            <a:spLocks noGrp="1"/>
          </p:cNvSpPr>
          <p:nvPr>
            <p:ph idx="1"/>
          </p:nvPr>
        </p:nvSpPr>
        <p:spPr/>
        <p:txBody>
          <a:bodyPr/>
          <a:lstStyle/>
          <a:p>
            <a:pPr algn="l"/>
            <a:r>
              <a:rPr lang="en-CA" b="0" i="0" dirty="0">
                <a:solidFill>
                  <a:srgbClr val="24292F"/>
                </a:solidFill>
                <a:effectLst/>
                <a:latin typeface="-apple-system"/>
              </a:rPr>
              <a:t> </a:t>
            </a:r>
            <a:r>
              <a:rPr lang="en-CA" b="0" i="0" u="none" strike="noStrike" dirty="0">
                <a:solidFill>
                  <a:schemeClr val="tx1"/>
                </a:solidFill>
                <a:effectLst/>
                <a:latin typeface="-apple-system"/>
                <a:hlinkClick r:id="rId2">
                  <a:extLst>
                    <a:ext uri="{A12FA001-AC4F-418D-AE19-62706E023703}">
                      <ahyp:hlinkClr xmlns:ahyp="http://schemas.microsoft.com/office/drawing/2018/hyperlinkcolor" val="tx"/>
                    </a:ext>
                  </a:extLst>
                </a:hlinkClick>
              </a:rPr>
              <a:t>https://open.toronto.ca/dataset/neighbourhood-profiles/</a:t>
            </a:r>
            <a:endParaRPr lang="en-CA" b="0" i="0" dirty="0">
              <a:solidFill>
                <a:schemeClr val="tx1"/>
              </a:solidFill>
              <a:effectLst/>
              <a:latin typeface="-apple-system"/>
            </a:endParaRPr>
          </a:p>
          <a:p>
            <a:pPr algn="l"/>
            <a:r>
              <a:rPr lang="en-CA" b="0" i="0" dirty="0">
                <a:solidFill>
                  <a:schemeClr val="tx1"/>
                </a:solidFill>
                <a:effectLst/>
                <a:latin typeface="-apple-system"/>
              </a:rPr>
              <a:t> </a:t>
            </a:r>
            <a:r>
              <a:rPr lang="en-CA" b="0" i="0" u="none" strike="noStrike" dirty="0">
                <a:solidFill>
                  <a:schemeClr val="tx1"/>
                </a:solidFill>
                <a:effectLst/>
                <a:latin typeface="-apple-system"/>
                <a:hlinkClick r:id="rId3">
                  <a:extLst>
                    <a:ext uri="{A12FA001-AC4F-418D-AE19-62706E023703}">
                      <ahyp:hlinkClr xmlns:ahyp="http://schemas.microsoft.com/office/drawing/2018/hyperlinkcolor" val="tx"/>
                    </a:ext>
                  </a:extLst>
                </a:hlinkClick>
              </a:rPr>
              <a:t>https://open.toronto.ca/dataset/neighbourhood-crime-rates/</a:t>
            </a:r>
            <a:endParaRPr lang="en-CA" b="0" i="0" dirty="0">
              <a:solidFill>
                <a:schemeClr val="tx1"/>
              </a:solidFill>
              <a:effectLst/>
              <a:latin typeface="-apple-system"/>
            </a:endParaRPr>
          </a:p>
          <a:p>
            <a:pPr algn="l"/>
            <a:r>
              <a:rPr lang="en-CA" b="0" i="0" dirty="0">
                <a:solidFill>
                  <a:schemeClr val="tx1"/>
                </a:solidFill>
                <a:effectLst/>
                <a:latin typeface="-apple-system"/>
              </a:rPr>
              <a:t> </a:t>
            </a:r>
            <a:r>
              <a:rPr lang="en-CA" b="0" i="0" u="none" strike="noStrike" dirty="0">
                <a:solidFill>
                  <a:schemeClr val="tx1"/>
                </a:solidFill>
                <a:effectLst/>
                <a:latin typeface="-apple-system"/>
                <a:hlinkClick r:id="rId4">
                  <a:extLst>
                    <a:ext uri="{A12FA001-AC4F-418D-AE19-62706E023703}">
                      <ahyp:hlinkClr xmlns:ahyp="http://schemas.microsoft.com/office/drawing/2018/hyperlinkcolor" val="tx"/>
                    </a:ext>
                  </a:extLst>
                </a:hlinkClick>
              </a:rPr>
              <a:t>https://developers.google.com/maps</a:t>
            </a:r>
            <a:endParaRPr lang="en-CA" b="0" i="0" dirty="0">
              <a:solidFill>
                <a:schemeClr val="tx1"/>
              </a:solidFill>
              <a:effectLst/>
              <a:latin typeface="-apple-system"/>
            </a:endParaRPr>
          </a:p>
        </p:txBody>
      </p:sp>
    </p:spTree>
    <p:extLst>
      <p:ext uri="{BB962C8B-B14F-4D97-AF65-F5344CB8AC3E}">
        <p14:creationId xmlns:p14="http://schemas.microsoft.com/office/powerpoint/2010/main" val="3803339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75F1A-A857-CD13-799F-9953B7053E44}"/>
              </a:ext>
            </a:extLst>
          </p:cNvPr>
          <p:cNvSpPr>
            <a:spLocks noGrp="1"/>
          </p:cNvSpPr>
          <p:nvPr>
            <p:ph type="title"/>
          </p:nvPr>
        </p:nvSpPr>
        <p:spPr/>
        <p:txBody>
          <a:bodyPr/>
          <a:lstStyle/>
          <a:p>
            <a:r>
              <a:rPr lang="en-CA" dirty="0"/>
              <a:t>Neighborhood Locations</a:t>
            </a:r>
          </a:p>
        </p:txBody>
      </p:sp>
      <p:pic>
        <p:nvPicPr>
          <p:cNvPr id="5" name="Content Placeholder 4">
            <a:extLst>
              <a:ext uri="{FF2B5EF4-FFF2-40B4-BE49-F238E27FC236}">
                <a16:creationId xmlns:a16="http://schemas.microsoft.com/office/drawing/2014/main" id="{35C0AB8D-EC34-C4D1-9C60-E08F0E11E376}"/>
              </a:ext>
            </a:extLst>
          </p:cNvPr>
          <p:cNvPicPr>
            <a:picLocks noGrp="1" noChangeAspect="1"/>
          </p:cNvPicPr>
          <p:nvPr>
            <p:ph idx="1"/>
          </p:nvPr>
        </p:nvPicPr>
        <p:blipFill>
          <a:blip r:embed="rId2"/>
          <a:stretch>
            <a:fillRect/>
          </a:stretch>
        </p:blipFill>
        <p:spPr>
          <a:xfrm>
            <a:off x="2346200" y="1314449"/>
            <a:ext cx="7521700" cy="5430427"/>
          </a:xfrm>
        </p:spPr>
      </p:pic>
    </p:spTree>
    <p:extLst>
      <p:ext uri="{BB962C8B-B14F-4D97-AF65-F5344CB8AC3E}">
        <p14:creationId xmlns:p14="http://schemas.microsoft.com/office/powerpoint/2010/main" val="841782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F52CB-CA1D-1C07-3F4C-00F90029DA83}"/>
              </a:ext>
            </a:extLst>
          </p:cNvPr>
          <p:cNvSpPr>
            <a:spLocks noGrp="1"/>
          </p:cNvSpPr>
          <p:nvPr>
            <p:ph type="title"/>
          </p:nvPr>
        </p:nvSpPr>
        <p:spPr>
          <a:xfrm>
            <a:off x="1771650" y="2562225"/>
            <a:ext cx="9601200" cy="1485900"/>
          </a:xfrm>
        </p:spPr>
        <p:txBody>
          <a:bodyPr/>
          <a:lstStyle/>
          <a:p>
            <a:pPr algn="ctr"/>
            <a:r>
              <a:rPr lang="en-US" b="0" i="0" dirty="0">
                <a:solidFill>
                  <a:srgbClr val="24292F"/>
                </a:solidFill>
                <a:effectLst/>
                <a:latin typeface="ui-monospace"/>
              </a:rPr>
              <a:t>What are the safest Areas in GTA?</a:t>
            </a:r>
            <a:endParaRPr lang="en-CA" dirty="0"/>
          </a:p>
        </p:txBody>
      </p:sp>
    </p:spTree>
    <p:extLst>
      <p:ext uri="{BB962C8B-B14F-4D97-AF65-F5344CB8AC3E}">
        <p14:creationId xmlns:p14="http://schemas.microsoft.com/office/powerpoint/2010/main" val="3926789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987CF-0B6C-12B2-C7EC-71F62F4E8FFF}"/>
              </a:ext>
            </a:extLst>
          </p:cNvPr>
          <p:cNvSpPr>
            <a:spLocks noGrp="1"/>
          </p:cNvSpPr>
          <p:nvPr>
            <p:ph type="title"/>
          </p:nvPr>
        </p:nvSpPr>
        <p:spPr/>
        <p:txBody>
          <a:bodyPr/>
          <a:lstStyle/>
          <a:p>
            <a:r>
              <a:rPr lang="en-CA" dirty="0"/>
              <a:t>Neighborhood Crimes Distribution</a:t>
            </a:r>
          </a:p>
        </p:txBody>
      </p:sp>
      <p:pic>
        <p:nvPicPr>
          <p:cNvPr id="5" name="Content Placeholder 4">
            <a:extLst>
              <a:ext uri="{FF2B5EF4-FFF2-40B4-BE49-F238E27FC236}">
                <a16:creationId xmlns:a16="http://schemas.microsoft.com/office/drawing/2014/main" id="{1443AFB5-C391-F400-5222-34C5FA3AB8C8}"/>
              </a:ext>
            </a:extLst>
          </p:cNvPr>
          <p:cNvPicPr>
            <a:picLocks noGrp="1" noChangeAspect="1"/>
          </p:cNvPicPr>
          <p:nvPr>
            <p:ph idx="1"/>
          </p:nvPr>
        </p:nvPicPr>
        <p:blipFill>
          <a:blip r:embed="rId2"/>
          <a:stretch>
            <a:fillRect/>
          </a:stretch>
        </p:blipFill>
        <p:spPr>
          <a:xfrm>
            <a:off x="1743074" y="2362201"/>
            <a:ext cx="9229725" cy="2914650"/>
          </a:xfrm>
        </p:spPr>
      </p:pic>
    </p:spTree>
    <p:extLst>
      <p:ext uri="{BB962C8B-B14F-4D97-AF65-F5344CB8AC3E}">
        <p14:creationId xmlns:p14="http://schemas.microsoft.com/office/powerpoint/2010/main" val="1541532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EA171-1F03-3E35-734C-95E498359CAD}"/>
              </a:ext>
            </a:extLst>
          </p:cNvPr>
          <p:cNvSpPr>
            <a:spLocks noGrp="1"/>
          </p:cNvSpPr>
          <p:nvPr>
            <p:ph type="title"/>
          </p:nvPr>
        </p:nvSpPr>
        <p:spPr/>
        <p:txBody>
          <a:bodyPr/>
          <a:lstStyle/>
          <a:p>
            <a:r>
              <a:rPr lang="en-CA" dirty="0"/>
              <a:t>Crime Rate by Districts </a:t>
            </a:r>
          </a:p>
        </p:txBody>
      </p:sp>
      <p:pic>
        <p:nvPicPr>
          <p:cNvPr id="5" name="Content Placeholder 4">
            <a:extLst>
              <a:ext uri="{FF2B5EF4-FFF2-40B4-BE49-F238E27FC236}">
                <a16:creationId xmlns:a16="http://schemas.microsoft.com/office/drawing/2014/main" id="{508DF046-244D-FAB2-3F28-A9C3C454264F}"/>
              </a:ext>
            </a:extLst>
          </p:cNvPr>
          <p:cNvPicPr>
            <a:picLocks noGrp="1" noChangeAspect="1"/>
          </p:cNvPicPr>
          <p:nvPr>
            <p:ph idx="1"/>
          </p:nvPr>
        </p:nvPicPr>
        <p:blipFill>
          <a:blip r:embed="rId2"/>
          <a:stretch>
            <a:fillRect/>
          </a:stretch>
        </p:blipFill>
        <p:spPr>
          <a:xfrm>
            <a:off x="2160348" y="1609725"/>
            <a:ext cx="7871303" cy="4836214"/>
          </a:xfrm>
        </p:spPr>
      </p:pic>
    </p:spTree>
    <p:extLst>
      <p:ext uri="{BB962C8B-B14F-4D97-AF65-F5344CB8AC3E}">
        <p14:creationId xmlns:p14="http://schemas.microsoft.com/office/powerpoint/2010/main" val="6467302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DB4E9-B607-B6CD-20C9-C56A2EE71033}"/>
              </a:ext>
            </a:extLst>
          </p:cNvPr>
          <p:cNvSpPr>
            <a:spLocks noGrp="1"/>
          </p:cNvSpPr>
          <p:nvPr>
            <p:ph type="title"/>
          </p:nvPr>
        </p:nvSpPr>
        <p:spPr/>
        <p:txBody>
          <a:bodyPr/>
          <a:lstStyle/>
          <a:p>
            <a:r>
              <a:rPr lang="en-CA" dirty="0"/>
              <a:t>Crime Rate by Neighborhood </a:t>
            </a:r>
            <a:br>
              <a:rPr lang="en-CA" dirty="0"/>
            </a:br>
            <a:endParaRPr lang="en-CA" dirty="0"/>
          </a:p>
        </p:txBody>
      </p:sp>
      <p:pic>
        <p:nvPicPr>
          <p:cNvPr id="5" name="Content Placeholder 4">
            <a:extLst>
              <a:ext uri="{FF2B5EF4-FFF2-40B4-BE49-F238E27FC236}">
                <a16:creationId xmlns:a16="http://schemas.microsoft.com/office/drawing/2014/main" id="{D16007E5-543F-D93C-CD3C-65923EF4CD11}"/>
              </a:ext>
            </a:extLst>
          </p:cNvPr>
          <p:cNvPicPr>
            <a:picLocks noGrp="1" noChangeAspect="1"/>
          </p:cNvPicPr>
          <p:nvPr>
            <p:ph idx="1"/>
          </p:nvPr>
        </p:nvPicPr>
        <p:blipFill>
          <a:blip r:embed="rId2"/>
          <a:stretch>
            <a:fillRect/>
          </a:stretch>
        </p:blipFill>
        <p:spPr>
          <a:xfrm>
            <a:off x="3050536" y="2286000"/>
            <a:ext cx="6243328" cy="3581400"/>
          </a:xfrm>
        </p:spPr>
      </p:pic>
    </p:spTree>
    <p:extLst>
      <p:ext uri="{BB962C8B-B14F-4D97-AF65-F5344CB8AC3E}">
        <p14:creationId xmlns:p14="http://schemas.microsoft.com/office/powerpoint/2010/main" val="2432110934"/>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{B338E071-6F78-4A9F-8765-A417D9906B05}tf10001105</Template>
  <TotalTime>382</TotalTime>
  <Words>893</Words>
  <Application>Microsoft Office PowerPoint</Application>
  <PresentationFormat>Widescreen</PresentationFormat>
  <Paragraphs>102</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-apple-system</vt:lpstr>
      <vt:lpstr>Arial</vt:lpstr>
      <vt:lpstr>Courier New</vt:lpstr>
      <vt:lpstr>Franklin Gothic Book</vt:lpstr>
      <vt:lpstr>ui-monospace</vt:lpstr>
      <vt:lpstr>Crop</vt:lpstr>
      <vt:lpstr>Crime rate  Analysis in  Toronto by Neighborhoods </vt:lpstr>
      <vt:lpstr>Who we are ?</vt:lpstr>
      <vt:lpstr>Agenda</vt:lpstr>
      <vt:lpstr>Resources</vt:lpstr>
      <vt:lpstr>Neighborhood Locations</vt:lpstr>
      <vt:lpstr>What are the safest Areas in GTA?</vt:lpstr>
      <vt:lpstr>Neighborhood Crimes Distribution</vt:lpstr>
      <vt:lpstr>Crime Rate by Districts </vt:lpstr>
      <vt:lpstr>Crime Rate by Neighborhood  </vt:lpstr>
      <vt:lpstr>5 Most and Least Safe Neighborhoods</vt:lpstr>
      <vt:lpstr>What type of Crimes happen in GTA?</vt:lpstr>
      <vt:lpstr>What are crime rates per Premises Type?</vt:lpstr>
      <vt:lpstr>What are crime rates in different seasons?</vt:lpstr>
      <vt:lpstr>Crime rate is more of less during weekend or weekday?</vt:lpstr>
      <vt:lpstr>What Time of day the crime rate are more?</vt:lpstr>
      <vt:lpstr>Regression Analysis for the city of Toronto</vt:lpstr>
      <vt:lpstr>Regression Analysis for 5 least Safe  Neighborhoods</vt:lpstr>
      <vt:lpstr>Regression Analysis for 5 least Safe  Neighborhoods</vt:lpstr>
      <vt:lpstr>Regression Analysis for 5 Least Safe  Neighborhoods</vt:lpstr>
      <vt:lpstr>Regression Analysis for 5 Least Safe  Neighborhoods</vt:lpstr>
      <vt:lpstr>Regression Analysis for 5 Least Safe  Neighborhoods</vt:lpstr>
      <vt:lpstr>Regression Analysis for 5 Most Safe  Neighborhoods</vt:lpstr>
      <vt:lpstr>Regression Analysis for 5 Most Safe  Neighborhoods</vt:lpstr>
      <vt:lpstr>Regression Analysis for 5 Most Safe  Neighborhoods</vt:lpstr>
      <vt:lpstr>Regression Analysis for 5 Most Safe  Neighborhoods</vt:lpstr>
      <vt:lpstr>Regression Analysis for 5 Most Safe  Neighborhoods</vt:lpstr>
      <vt:lpstr>Summary and Results</vt:lpstr>
      <vt:lpstr>Summary and Results</vt:lpstr>
      <vt:lpstr>Summary and Results</vt:lpstr>
      <vt:lpstr>Q&amp;A</vt:lpstr>
      <vt:lpstr>Thanks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Crime rate in gta</dc:title>
  <dc:creator>Mary Toofani</dc:creator>
  <cp:lastModifiedBy>Mary Toofani</cp:lastModifiedBy>
  <cp:revision>3</cp:revision>
  <dcterms:created xsi:type="dcterms:W3CDTF">2022-12-11T18:21:29Z</dcterms:created>
  <dcterms:modified xsi:type="dcterms:W3CDTF">2022-12-12T21:00:51Z</dcterms:modified>
</cp:coreProperties>
</file>