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p:scale>
          <a:sx n="125" d="100"/>
          <a:sy n="125" d="100"/>
        </p:scale>
        <p:origin x="-998" y="-7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B46A-8939-4712-ABBE-58C04BB9B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D813C0-3BBB-4E03-A0E1-11BC007FA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3767C4-9507-43CA-A0EA-C01BFBE181D1}"/>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5" name="Footer Placeholder 4">
            <a:extLst>
              <a:ext uri="{FF2B5EF4-FFF2-40B4-BE49-F238E27FC236}">
                <a16:creationId xmlns:a16="http://schemas.microsoft.com/office/drawing/2014/main" id="{5F27C2AE-B10E-4C29-B9FD-220A4D6EB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98305-C257-4783-8F66-61BE7FAFC75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12345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0380-9787-4CA6-A0E6-5F2142FF02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A68E76-000D-467F-953B-4FBBA2775E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1253A-ED39-4797-813C-8E9F68203D80}"/>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5" name="Footer Placeholder 4">
            <a:extLst>
              <a:ext uri="{FF2B5EF4-FFF2-40B4-BE49-F238E27FC236}">
                <a16:creationId xmlns:a16="http://schemas.microsoft.com/office/drawing/2014/main" id="{142D5BF9-87D4-4E20-A0AB-71323950F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C3035-00ED-4692-8EAD-FB580D048ED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85894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D98CC-C1A3-4CD1-9762-21551A0C81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17A28-06DD-4063-993C-E49B11C21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7B55DE-73C4-4A17-B7E0-CE4A622FC676}"/>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5" name="Footer Placeholder 4">
            <a:extLst>
              <a:ext uri="{FF2B5EF4-FFF2-40B4-BE49-F238E27FC236}">
                <a16:creationId xmlns:a16="http://schemas.microsoft.com/office/drawing/2014/main" id="{3BE2C0C0-A50C-4531-AA39-E24BF4ADB8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99506-E53C-44C1-A117-821630E60F6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81884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DA3F-0995-4E4A-9007-97ADE32154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1C3688-4DB4-4189-8744-CD536AC2D3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70826-610B-48E0-9934-9D2630248A14}"/>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5" name="Footer Placeholder 4">
            <a:extLst>
              <a:ext uri="{FF2B5EF4-FFF2-40B4-BE49-F238E27FC236}">
                <a16:creationId xmlns:a16="http://schemas.microsoft.com/office/drawing/2014/main" id="{9AA05D79-EFEB-4F24-B8E1-33DD4525C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34C73-E412-4FD3-A1C0-38F2041120C6}"/>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56972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562A-2105-4E98-8FD6-68720D1FA4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58C1AE-F523-43A0-BF40-FDDF31B93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4725D7-F892-4855-8C57-523AF37A5BD2}"/>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5" name="Footer Placeholder 4">
            <a:extLst>
              <a:ext uri="{FF2B5EF4-FFF2-40B4-BE49-F238E27FC236}">
                <a16:creationId xmlns:a16="http://schemas.microsoft.com/office/drawing/2014/main" id="{FB9C092A-5D46-4F34-B7EB-C5567BE6A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2C51A-23F2-4E5F-BC0F-A6706D81A205}"/>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00393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2693-6B24-4A81-BD8A-00B11909A0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AC592E-D5BB-403A-AD33-71F972D780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66C6BB-8B7C-41B1-8B66-F5213BEA41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EA28E5-79CF-41E3-BDE7-2988348D1606}"/>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6" name="Footer Placeholder 5">
            <a:extLst>
              <a:ext uri="{FF2B5EF4-FFF2-40B4-BE49-F238E27FC236}">
                <a16:creationId xmlns:a16="http://schemas.microsoft.com/office/drawing/2014/main" id="{2CF44C47-7947-4576-9649-6C14CE0BF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BD231-647F-4331-ADBE-0D84F9AE32CD}"/>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40870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4043-1CEF-491F-BE81-E8D482F888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AF6F3B-1B8E-4684-8322-208E668E2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6B01D6-D775-4E3E-B4DE-BBF2A86A95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9558DE-6612-4560-B3C1-352A4C238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B6D63-4992-4077-A40F-0DF3A429A8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5F9DF3-D43A-404B-B451-80694EEB2FF9}"/>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8" name="Footer Placeholder 7">
            <a:extLst>
              <a:ext uri="{FF2B5EF4-FFF2-40B4-BE49-F238E27FC236}">
                <a16:creationId xmlns:a16="http://schemas.microsoft.com/office/drawing/2014/main" id="{EF48F053-08F8-40C2-90C9-168AFF6367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E2F1E-D165-4426-BD9B-30934E3DF2CF}"/>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28244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22FE-1313-447F-A379-162343AA01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0000F6-4C61-4F94-8975-7DF5019AB01A}"/>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4" name="Footer Placeholder 3">
            <a:extLst>
              <a:ext uri="{FF2B5EF4-FFF2-40B4-BE49-F238E27FC236}">
                <a16:creationId xmlns:a16="http://schemas.microsoft.com/office/drawing/2014/main" id="{BE099C9E-B103-4608-B3C8-75D861603C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BFF951-5573-48C6-AD42-D626ABF1C082}"/>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28883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965A0-5805-4FF6-AFA1-6F2E6C594F6D}"/>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3" name="Footer Placeholder 2">
            <a:extLst>
              <a:ext uri="{FF2B5EF4-FFF2-40B4-BE49-F238E27FC236}">
                <a16:creationId xmlns:a16="http://schemas.microsoft.com/office/drawing/2014/main" id="{419012DA-3388-461F-8FB0-3EAB4FBE46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34F04E-AF5A-486F-B2BF-2C10E6ED448E}"/>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71594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8C94-AD81-4140-A72A-5A00D2469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901423-0FCA-4CEF-B1DA-A4DD33E2C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9E9726-89C6-425C-A4B7-46CBC6CEC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BCF680-8B9F-494D-9D79-9DCFE38FFCD3}"/>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6" name="Footer Placeholder 5">
            <a:extLst>
              <a:ext uri="{FF2B5EF4-FFF2-40B4-BE49-F238E27FC236}">
                <a16:creationId xmlns:a16="http://schemas.microsoft.com/office/drawing/2014/main" id="{3DE44419-2D34-482C-B337-9B9CDC7F7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65591-36BE-4232-A399-19B497B6DCD2}"/>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23550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8D74-3F8B-4C03-8E89-E2A98923C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75190-04B7-458D-8F74-1691FF3B6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9F2E5F-9E10-48D0-AC1C-77D48BEE5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AAA7AE-13D8-46CE-A58C-95A6020E0EC8}"/>
              </a:ext>
            </a:extLst>
          </p:cNvPr>
          <p:cNvSpPr>
            <a:spLocks noGrp="1"/>
          </p:cNvSpPr>
          <p:nvPr>
            <p:ph type="dt" sz="half" idx="10"/>
          </p:nvPr>
        </p:nvSpPr>
        <p:spPr/>
        <p:txBody>
          <a:bodyPr/>
          <a:lstStyle/>
          <a:p>
            <a:fld id="{CED66443-86DC-4677-B568-673898846521}" type="datetimeFigureOut">
              <a:rPr lang="en-IN" smtClean="0"/>
              <a:t>27-06-2025</a:t>
            </a:fld>
            <a:endParaRPr lang="en-IN"/>
          </a:p>
        </p:txBody>
      </p:sp>
      <p:sp>
        <p:nvSpPr>
          <p:cNvPr id="6" name="Footer Placeholder 5">
            <a:extLst>
              <a:ext uri="{FF2B5EF4-FFF2-40B4-BE49-F238E27FC236}">
                <a16:creationId xmlns:a16="http://schemas.microsoft.com/office/drawing/2014/main" id="{EDDEAB9E-0B55-4413-8D64-8BA702927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E546E2-5E23-4DA2-AB1F-21EE2A60567F}"/>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1684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D7087-C8AD-4A89-B701-5866175E9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089C8-1A9A-4B72-AA71-2A36163CE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5DC46-93CD-4D78-9F9A-B846B1CC8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66443-86DC-4677-B568-673898846521}" type="datetimeFigureOut">
              <a:rPr lang="en-IN" smtClean="0"/>
              <a:t>27-06-2025</a:t>
            </a:fld>
            <a:endParaRPr lang="en-IN"/>
          </a:p>
        </p:txBody>
      </p:sp>
      <p:sp>
        <p:nvSpPr>
          <p:cNvPr id="5" name="Footer Placeholder 4">
            <a:extLst>
              <a:ext uri="{FF2B5EF4-FFF2-40B4-BE49-F238E27FC236}">
                <a16:creationId xmlns:a16="http://schemas.microsoft.com/office/drawing/2014/main" id="{A578037C-B482-45E9-821E-B03F0A4FE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257624-EE6A-4DE8-B946-2E950FA43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1FD71-186C-446C-982B-324BDB8BA5C6}" type="slidenum">
              <a:rPr lang="en-IN" smtClean="0"/>
              <a:t>‹#›</a:t>
            </a:fld>
            <a:endParaRPr lang="en-IN"/>
          </a:p>
        </p:txBody>
      </p:sp>
    </p:spTree>
    <p:extLst>
      <p:ext uri="{BB962C8B-B14F-4D97-AF65-F5344CB8AC3E}">
        <p14:creationId xmlns:p14="http://schemas.microsoft.com/office/powerpoint/2010/main" val="372976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2FBF-D72B-48D0-B899-86997158B514}"/>
              </a:ext>
            </a:extLst>
          </p:cNvPr>
          <p:cNvSpPr>
            <a:spLocks noGrp="1"/>
          </p:cNvSpPr>
          <p:nvPr>
            <p:ph type="ctrTitle"/>
          </p:nvPr>
        </p:nvSpPr>
        <p:spPr>
          <a:xfrm>
            <a:off x="699247" y="1853883"/>
            <a:ext cx="11123407" cy="2387600"/>
          </a:xfrm>
        </p:spPr>
        <p:txBody>
          <a:bodyPr>
            <a:normAutofit fontScale="90000"/>
          </a:bodyPr>
          <a:lstStyle/>
          <a:p>
            <a:br>
              <a:rPr lang="en-IN" dirty="0"/>
            </a:br>
            <a:r>
              <a:rPr lang="en-IN" b="1" dirty="0">
                <a:solidFill>
                  <a:srgbClr val="7030A0"/>
                </a:solidFill>
                <a:latin typeface="+mn-lt"/>
              </a:rPr>
              <a:t>CYBER GYAN VIRTUAL INTERNSHIP PROGRAM</a:t>
            </a:r>
            <a:br>
              <a:rPr lang="en-IN" b="1" dirty="0">
                <a:solidFill>
                  <a:srgbClr val="7030A0"/>
                </a:solidFill>
                <a:latin typeface="+mn-lt"/>
              </a:rPr>
            </a:br>
            <a:r>
              <a:rPr lang="en-IN" b="1" dirty="0">
                <a:solidFill>
                  <a:srgbClr val="FF0000"/>
                </a:solidFill>
                <a:latin typeface="+mn-lt"/>
              </a:rPr>
              <a:t>Centre for Development of Advanced Computing (CDAC), Noida</a:t>
            </a:r>
            <a:br>
              <a:rPr lang="en-IN" dirty="0"/>
            </a:br>
            <a:endParaRPr lang="en-IN" dirty="0"/>
          </a:p>
        </p:txBody>
      </p:sp>
      <p:sp>
        <p:nvSpPr>
          <p:cNvPr id="3" name="Subtitle 2">
            <a:extLst>
              <a:ext uri="{FF2B5EF4-FFF2-40B4-BE49-F238E27FC236}">
                <a16:creationId xmlns:a16="http://schemas.microsoft.com/office/drawing/2014/main" id="{25F3F978-7F15-4F28-9D3C-6B8BB85EC013}"/>
              </a:ext>
            </a:extLst>
          </p:cNvPr>
          <p:cNvSpPr>
            <a:spLocks noGrp="1"/>
          </p:cNvSpPr>
          <p:nvPr>
            <p:ph type="subTitle" idx="1"/>
          </p:nvPr>
        </p:nvSpPr>
        <p:spPr/>
        <p:txBody>
          <a:bodyPr/>
          <a:lstStyle/>
          <a:p>
            <a:r>
              <a:rPr lang="en-IN" sz="3200" b="1" u="sng" dirty="0">
                <a:solidFill>
                  <a:schemeClr val="accent1">
                    <a:lumMod val="75000"/>
                  </a:schemeClr>
                </a:solidFill>
              </a:rPr>
              <a:t>Submitted By:</a:t>
            </a:r>
            <a:endParaRPr lang="en-IN" sz="3200" b="1" dirty="0">
              <a:solidFill>
                <a:schemeClr val="accent1">
                  <a:lumMod val="75000"/>
                </a:schemeClr>
              </a:solidFill>
            </a:endParaRPr>
          </a:p>
          <a:p>
            <a:r>
              <a:rPr lang="en-IN" sz="2800" b="1" dirty="0">
                <a:solidFill>
                  <a:srgbClr val="00B050"/>
                </a:solidFill>
              </a:rPr>
              <a:t>Ahmad Hussain</a:t>
            </a:r>
          </a:p>
          <a:p>
            <a:r>
              <a:rPr lang="en-IN" sz="2800" b="1" dirty="0">
                <a:solidFill>
                  <a:srgbClr val="00B050"/>
                </a:solidFill>
              </a:rPr>
              <a:t>Mentor : Prateek Saraswat, (June-July) 2025</a:t>
            </a:r>
          </a:p>
          <a:p>
            <a:endParaRPr lang="en-IN" dirty="0"/>
          </a:p>
        </p:txBody>
      </p:sp>
    </p:spTree>
    <p:extLst>
      <p:ext uri="{BB962C8B-B14F-4D97-AF65-F5344CB8AC3E}">
        <p14:creationId xmlns:p14="http://schemas.microsoft.com/office/powerpoint/2010/main" val="26849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E9DE-B4DD-4375-A7C7-42894A763DFE}"/>
              </a:ext>
            </a:extLst>
          </p:cNvPr>
          <p:cNvSpPr>
            <a:spLocks noGrp="1"/>
          </p:cNvSpPr>
          <p:nvPr>
            <p:ph idx="1"/>
          </p:nvPr>
        </p:nvSpPr>
        <p:spPr>
          <a:xfrm>
            <a:off x="838200" y="570155"/>
            <a:ext cx="10515600" cy="5606808"/>
          </a:xfrm>
        </p:spPr>
        <p:txBody>
          <a:bodyPr>
            <a:normAutofit/>
          </a:bodyPr>
          <a:lstStyle/>
          <a:p>
            <a:pPr marL="0" indent="0" algn="ctr">
              <a:buNone/>
            </a:pPr>
            <a:r>
              <a:rPr lang="en-IN" sz="4800" b="1" dirty="0">
                <a:solidFill>
                  <a:schemeClr val="accent1">
                    <a:lumMod val="75000"/>
                  </a:schemeClr>
                </a:solidFill>
              </a:rPr>
              <a:t>TOPIC NAME</a:t>
            </a:r>
          </a:p>
          <a:p>
            <a:pPr marL="0" indent="0" algn="ctr">
              <a:buNone/>
            </a:pPr>
            <a:r>
              <a:rPr lang="en-US" sz="4000" dirty="0">
                <a:solidFill>
                  <a:srgbClr val="00B050"/>
                </a:solidFill>
              </a:rPr>
              <a:t>Detection of Virtual Hard Disk encryption and recover the data using the open source tools.</a:t>
            </a:r>
            <a:endParaRPr lang="en-IN" sz="4000" dirty="0">
              <a:solidFill>
                <a:srgbClr val="00B050"/>
              </a:solidFill>
            </a:endParaRPr>
          </a:p>
        </p:txBody>
      </p:sp>
    </p:spTree>
    <p:extLst>
      <p:ext uri="{BB962C8B-B14F-4D97-AF65-F5344CB8AC3E}">
        <p14:creationId xmlns:p14="http://schemas.microsoft.com/office/powerpoint/2010/main" val="92783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6E0E-17C8-4F9D-BD09-4258FF437AD0}"/>
              </a:ext>
            </a:extLst>
          </p:cNvPr>
          <p:cNvSpPr>
            <a:spLocks noGrp="1"/>
          </p:cNvSpPr>
          <p:nvPr>
            <p:ph type="title"/>
          </p:nvPr>
        </p:nvSpPr>
        <p:spPr/>
        <p:txBody>
          <a:bodyPr>
            <a:normAutofit/>
          </a:bodyPr>
          <a:lstStyle/>
          <a:p>
            <a:pPr algn="ctr"/>
            <a:r>
              <a:rPr lang="en-IN" sz="5400" b="1" dirty="0">
                <a:solidFill>
                  <a:schemeClr val="accent1">
                    <a:lumMod val="75000"/>
                  </a:schemeClr>
                </a:solidFill>
                <a:latin typeface="+mn-lt"/>
              </a:rPr>
              <a:t>PROBLEM STATEMENT</a:t>
            </a:r>
          </a:p>
        </p:txBody>
      </p:sp>
      <p:sp>
        <p:nvSpPr>
          <p:cNvPr id="3" name="Content Placeholder 2">
            <a:extLst>
              <a:ext uri="{FF2B5EF4-FFF2-40B4-BE49-F238E27FC236}">
                <a16:creationId xmlns:a16="http://schemas.microsoft.com/office/drawing/2014/main" id="{1D75E085-D0A6-44B0-871E-FA75FA7EDE96}"/>
              </a:ext>
            </a:extLst>
          </p:cNvPr>
          <p:cNvSpPr>
            <a:spLocks noGrp="1"/>
          </p:cNvSpPr>
          <p:nvPr>
            <p:ph idx="1"/>
          </p:nvPr>
        </p:nvSpPr>
        <p:spPr/>
        <p:txBody>
          <a:bodyPr/>
          <a:lstStyle/>
          <a:p>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USB drive found from the scene of crime, but it is encrypted. How to recover the data from the USB using the combination of various open source tools. Create the complete scenario and technically explain the evidences retrieved from the tool. Mention the various latest encryption techniques and the detection tools available for them.</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8998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F1AF-BE34-4539-882C-09C1DC9612E4}"/>
              </a:ext>
            </a:extLst>
          </p:cNvPr>
          <p:cNvSpPr>
            <a:spLocks noGrp="1"/>
          </p:cNvSpPr>
          <p:nvPr>
            <p:ph type="title"/>
          </p:nvPr>
        </p:nvSpPr>
        <p:spPr/>
        <p:txBody>
          <a:bodyPr>
            <a:normAutofit/>
          </a:bodyPr>
          <a:lstStyle/>
          <a:p>
            <a:pPr algn="ctr"/>
            <a:r>
              <a:rPr lang="en-IN" sz="5400" b="1" dirty="0">
                <a:solidFill>
                  <a:schemeClr val="accent1">
                    <a:lumMod val="75000"/>
                  </a:schemeClr>
                </a:solidFill>
                <a:latin typeface="+mn-lt"/>
              </a:rPr>
              <a:t>TECHNOLOGY/TOOLS TO BE USED</a:t>
            </a:r>
          </a:p>
        </p:txBody>
      </p:sp>
      <p:sp>
        <p:nvSpPr>
          <p:cNvPr id="3" name="Content Placeholder 2">
            <a:extLst>
              <a:ext uri="{FF2B5EF4-FFF2-40B4-BE49-F238E27FC236}">
                <a16:creationId xmlns:a16="http://schemas.microsoft.com/office/drawing/2014/main" id="{C3133650-9D88-4CAC-A4E6-CF1C7260C621}"/>
              </a:ext>
            </a:extLst>
          </p:cNvPr>
          <p:cNvSpPr>
            <a:spLocks noGrp="1"/>
          </p:cNvSpPr>
          <p:nvPr>
            <p:ph idx="1"/>
          </p:nvPr>
        </p:nvSpPr>
        <p:spPr/>
        <p:txBody>
          <a:bodyPr/>
          <a:lstStyle/>
          <a:p>
            <a:pPr marL="514350" indent="-514350">
              <a:buFont typeface="+mj-lt"/>
              <a:buAutoNum type="arabicPeriod"/>
            </a:pPr>
            <a:r>
              <a:rPr lang="en-IN" b="1" dirty="0"/>
              <a:t>MAGNET Encrypted Disk Detector </a:t>
            </a:r>
            <a:r>
              <a:rPr lang="en-IN" dirty="0"/>
              <a:t>– to identify encrypted volumes</a:t>
            </a:r>
          </a:p>
          <a:p>
            <a:pPr marL="514350" indent="-514350">
              <a:buFont typeface="+mj-lt"/>
              <a:buAutoNum type="arabicPeriod"/>
            </a:pPr>
            <a:r>
              <a:rPr lang="en-IN" b="1" dirty="0" err="1"/>
              <a:t>Veracrypt</a:t>
            </a:r>
            <a:r>
              <a:rPr lang="en-IN" b="1" dirty="0"/>
              <a:t> – </a:t>
            </a:r>
            <a:r>
              <a:rPr lang="en-IN" dirty="0"/>
              <a:t>to attempt decryption and mount the volume</a:t>
            </a:r>
          </a:p>
          <a:p>
            <a:pPr marL="514350" indent="-514350">
              <a:buFont typeface="+mj-lt"/>
              <a:buAutoNum type="arabicPeriod"/>
            </a:pPr>
            <a:r>
              <a:rPr lang="en-IN" b="1" dirty="0" err="1"/>
              <a:t>Elcomsoft</a:t>
            </a:r>
            <a:r>
              <a:rPr lang="en-IN" b="1" dirty="0"/>
              <a:t> Forensic Disk Decryptor – </a:t>
            </a:r>
            <a:r>
              <a:rPr lang="en-IN" dirty="0"/>
              <a:t>for decryption and password analysis</a:t>
            </a:r>
          </a:p>
          <a:p>
            <a:pPr marL="514350" indent="-514350">
              <a:buFont typeface="+mj-lt"/>
              <a:buAutoNum type="arabicPeriod"/>
            </a:pPr>
            <a:r>
              <a:rPr lang="en-IN" b="1" dirty="0"/>
              <a:t>Other tools </a:t>
            </a:r>
            <a:r>
              <a:rPr lang="en-IN" dirty="0"/>
              <a:t>as needed for file system analysis and recovery</a:t>
            </a:r>
          </a:p>
        </p:txBody>
      </p:sp>
    </p:spTree>
    <p:extLst>
      <p:ext uri="{BB962C8B-B14F-4D97-AF65-F5344CB8AC3E}">
        <p14:creationId xmlns:p14="http://schemas.microsoft.com/office/powerpoint/2010/main" val="221574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p:txBody>
          <a:bodyPr>
            <a:normAutofit/>
          </a:bodyPr>
          <a:lstStyle/>
          <a:p>
            <a:pPr algn="ctr"/>
            <a:r>
              <a:rPr lang="en-IN" b="1" dirty="0">
                <a:solidFill>
                  <a:schemeClr val="accent1">
                    <a:lumMod val="75000"/>
                  </a:schemeClr>
                </a:solidFill>
                <a:latin typeface="+mn-lt"/>
              </a:rPr>
              <a:t>ABOUT THE ATTACK/TOPIC/PROBLEM STATEMENT</a:t>
            </a: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p:txBody>
          <a:bodyPr/>
          <a:lstStyle/>
          <a:p>
            <a:pPr marL="0" indent="0">
              <a:buNone/>
            </a:pPr>
            <a:r>
              <a:rPr lang="en-US" dirty="0"/>
              <a:t>In digital forensics, analyzing removable storage like USB drives is critical. Criminals often use encryption to hide evidence. This project simulates a forensic investigation where a Virtual Hard Disk (VHD) is encrypted. The focus is on how to detect encryption and recover data using open-source tools, explaining the technical process of evidence extraction.</a:t>
            </a:r>
            <a:endParaRPr lang="en-IN" dirty="0"/>
          </a:p>
        </p:txBody>
      </p:sp>
    </p:spTree>
    <p:extLst>
      <p:ext uri="{BB962C8B-B14F-4D97-AF65-F5344CB8AC3E}">
        <p14:creationId xmlns:p14="http://schemas.microsoft.com/office/powerpoint/2010/main" val="232157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17D6-16B6-4411-B196-A4A5D6372644}"/>
              </a:ext>
            </a:extLst>
          </p:cNvPr>
          <p:cNvSpPr>
            <a:spLocks noGrp="1"/>
          </p:cNvSpPr>
          <p:nvPr>
            <p:ph type="title"/>
          </p:nvPr>
        </p:nvSpPr>
        <p:spPr/>
        <p:txBody>
          <a:bodyPr>
            <a:normAutofit fontScale="90000"/>
          </a:bodyPr>
          <a:lstStyle/>
          <a:p>
            <a:pPr algn="ctr"/>
            <a:r>
              <a:rPr lang="en-IN" b="1" dirty="0">
                <a:solidFill>
                  <a:schemeClr val="accent1">
                    <a:lumMod val="75000"/>
                  </a:schemeClr>
                </a:solidFill>
                <a:latin typeface="+mn-lt"/>
              </a:rPr>
              <a:t>WHAT ARE THE REASONS BEHIND THE PROBLEM(TELL ABOUT THE ISSUES WHY THIS PROBLEM/ATTACKS ARE HAPPENING)</a:t>
            </a:r>
            <a:br>
              <a:rPr lang="en-IN" b="1" dirty="0">
                <a:solidFill>
                  <a:schemeClr val="accent1">
                    <a:lumMod val="75000"/>
                  </a:schemeClr>
                </a:solidFill>
                <a:latin typeface="+mn-lt"/>
              </a:rPr>
            </a:b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AEFACB69-66AE-4A5E-A06B-4DFD45A40E31}"/>
              </a:ext>
            </a:extLst>
          </p:cNvPr>
          <p:cNvSpPr>
            <a:spLocks noGrp="1"/>
          </p:cNvSpPr>
          <p:nvPr>
            <p:ph idx="1"/>
          </p:nvPr>
        </p:nvSpPr>
        <p:spPr/>
        <p:txBody>
          <a:bodyPr/>
          <a:lstStyle/>
          <a:p>
            <a:r>
              <a:rPr lang="en-US" dirty="0"/>
              <a:t>Growing use of strong encryption by criminals to conceal data</a:t>
            </a:r>
          </a:p>
          <a:p>
            <a:r>
              <a:rPr lang="en-US" dirty="0"/>
              <a:t>Easy availability of encryption software like </a:t>
            </a:r>
            <a:r>
              <a:rPr lang="en-US" dirty="0" err="1"/>
              <a:t>Veracrypt</a:t>
            </a:r>
            <a:r>
              <a:rPr lang="en-US" dirty="0"/>
              <a:t>.</a:t>
            </a:r>
          </a:p>
          <a:p>
            <a:r>
              <a:rPr lang="en-US" dirty="0"/>
              <a:t>Lack of awareness about encryption detection tools</a:t>
            </a:r>
          </a:p>
          <a:p>
            <a:r>
              <a:rPr lang="en-US" dirty="0"/>
              <a:t>Difficulty in cracking encrypted files without a clear methodology or forensic workflow</a:t>
            </a:r>
            <a:endParaRPr lang="en-IN" dirty="0"/>
          </a:p>
        </p:txBody>
      </p:sp>
    </p:spTree>
    <p:extLst>
      <p:ext uri="{BB962C8B-B14F-4D97-AF65-F5344CB8AC3E}">
        <p14:creationId xmlns:p14="http://schemas.microsoft.com/office/powerpoint/2010/main" val="307459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6182-EA82-4A07-9C1B-3E8FA2A87C06}"/>
              </a:ext>
            </a:extLst>
          </p:cNvPr>
          <p:cNvSpPr>
            <a:spLocks noGrp="1"/>
          </p:cNvSpPr>
          <p:nvPr>
            <p:ph type="title"/>
          </p:nvPr>
        </p:nvSpPr>
        <p:spPr/>
        <p:txBody>
          <a:bodyPr/>
          <a:lstStyle/>
          <a:p>
            <a:pPr algn="ctr"/>
            <a:r>
              <a:rPr lang="en-IN" b="1" dirty="0">
                <a:solidFill>
                  <a:schemeClr val="accent1">
                    <a:lumMod val="75000"/>
                  </a:schemeClr>
                </a:solidFill>
                <a:latin typeface="+mn-lt"/>
              </a:rPr>
              <a:t>SUGGEST SOME POSSIBLE SOLUTIONS/COUNTERMEASURES</a:t>
            </a:r>
          </a:p>
        </p:txBody>
      </p:sp>
      <p:sp>
        <p:nvSpPr>
          <p:cNvPr id="3" name="Content Placeholder 2">
            <a:extLst>
              <a:ext uri="{FF2B5EF4-FFF2-40B4-BE49-F238E27FC236}">
                <a16:creationId xmlns:a16="http://schemas.microsoft.com/office/drawing/2014/main" id="{E2849F55-9597-413B-B72B-FE856E567C96}"/>
              </a:ext>
            </a:extLst>
          </p:cNvPr>
          <p:cNvSpPr>
            <a:spLocks noGrp="1"/>
          </p:cNvSpPr>
          <p:nvPr>
            <p:ph idx="1"/>
          </p:nvPr>
        </p:nvSpPr>
        <p:spPr/>
        <p:txBody>
          <a:bodyPr/>
          <a:lstStyle/>
          <a:p>
            <a:r>
              <a:rPr lang="en-US" dirty="0"/>
              <a:t>Use detection tools like MAGNET Encrypted Disk Detector to identify encrypted volumes</a:t>
            </a:r>
          </a:p>
          <a:p>
            <a:r>
              <a:rPr lang="en-US" dirty="0"/>
              <a:t>Apply open-source decryption tools like </a:t>
            </a:r>
            <a:r>
              <a:rPr lang="en-US" dirty="0" err="1"/>
              <a:t>Veracrypt</a:t>
            </a:r>
            <a:r>
              <a:rPr lang="en-US" dirty="0"/>
              <a:t> and </a:t>
            </a:r>
            <a:r>
              <a:rPr lang="en-US" dirty="0" err="1"/>
              <a:t>Elcomsoft</a:t>
            </a:r>
            <a:endParaRPr lang="en-US" dirty="0"/>
          </a:p>
          <a:p>
            <a:r>
              <a:rPr lang="en-US" dirty="0"/>
              <a:t>Document the evidence retrieval process in detail for legal admissibility</a:t>
            </a:r>
          </a:p>
          <a:p>
            <a:r>
              <a:rPr lang="en-US" dirty="0"/>
              <a:t>Maintain proper chain-of-custody and analysis logs</a:t>
            </a:r>
          </a:p>
          <a:p>
            <a:r>
              <a:rPr lang="en-IN" dirty="0"/>
              <a:t>Train investigators on handling encrypted storage devices</a:t>
            </a:r>
            <a:endParaRPr lang="en-IN" b="1" dirty="0"/>
          </a:p>
        </p:txBody>
      </p:sp>
    </p:spTree>
    <p:extLst>
      <p:ext uri="{BB962C8B-B14F-4D97-AF65-F5344CB8AC3E}">
        <p14:creationId xmlns:p14="http://schemas.microsoft.com/office/powerpoint/2010/main" val="271675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E909-9657-4C07-9973-C30CC2B2B266}"/>
              </a:ext>
            </a:extLst>
          </p:cNvPr>
          <p:cNvSpPr>
            <a:spLocks noGrp="1"/>
          </p:cNvSpPr>
          <p:nvPr>
            <p:ph type="title"/>
          </p:nvPr>
        </p:nvSpPr>
        <p:spPr/>
        <p:txBody>
          <a:bodyPr>
            <a:normAutofit/>
          </a:bodyPr>
          <a:lstStyle/>
          <a:p>
            <a:pPr algn="ctr"/>
            <a:r>
              <a:rPr lang="en-IN" b="1" dirty="0">
                <a:solidFill>
                  <a:schemeClr val="accent1">
                    <a:lumMod val="75000"/>
                  </a:schemeClr>
                </a:solidFill>
              </a:rPr>
              <a:t>Learning Outcome</a:t>
            </a:r>
            <a:endParaRPr lang="en-IN" b="1" dirty="0">
              <a:solidFill>
                <a:schemeClr val="accent1">
                  <a:lumMod val="75000"/>
                </a:schemeClr>
              </a:solidFill>
              <a:latin typeface="+mn-lt"/>
            </a:endParaRPr>
          </a:p>
        </p:txBody>
      </p:sp>
      <p:sp>
        <p:nvSpPr>
          <p:cNvPr id="3" name="Content Placeholder 2">
            <a:extLst>
              <a:ext uri="{FF2B5EF4-FFF2-40B4-BE49-F238E27FC236}">
                <a16:creationId xmlns:a16="http://schemas.microsoft.com/office/drawing/2014/main" id="{0EA6CD7B-8113-43C5-9F98-8235D99268D7}"/>
              </a:ext>
            </a:extLst>
          </p:cNvPr>
          <p:cNvSpPr>
            <a:spLocks noGrp="1"/>
          </p:cNvSpPr>
          <p:nvPr>
            <p:ph idx="1"/>
          </p:nvPr>
        </p:nvSpPr>
        <p:spPr/>
        <p:txBody>
          <a:bodyPr/>
          <a:lstStyle/>
          <a:p>
            <a:r>
              <a:rPr lang="en-US" dirty="0"/>
              <a:t>Gained hands-on experience with forensic tools</a:t>
            </a:r>
          </a:p>
          <a:p>
            <a:r>
              <a:rPr lang="en-US" dirty="0"/>
              <a:t>Understood encryption techniques and detection mechanisms</a:t>
            </a:r>
          </a:p>
          <a:p>
            <a:r>
              <a:rPr lang="en-US" dirty="0"/>
              <a:t>Simulated real-world scenario of forensic investigation</a:t>
            </a:r>
          </a:p>
          <a:p>
            <a:r>
              <a:rPr lang="en-US" dirty="0"/>
              <a:t>Learned systematic evidence handling and reporting for legal cases</a:t>
            </a:r>
            <a:endParaRPr lang="en-IN" dirty="0"/>
          </a:p>
        </p:txBody>
      </p:sp>
    </p:spTree>
    <p:extLst>
      <p:ext uri="{BB962C8B-B14F-4D97-AF65-F5344CB8AC3E}">
        <p14:creationId xmlns:p14="http://schemas.microsoft.com/office/powerpoint/2010/main" val="62443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0CBAF-CF99-43FF-8DB2-AE143F4C799E}"/>
              </a:ext>
            </a:extLst>
          </p:cNvPr>
          <p:cNvSpPr>
            <a:spLocks noGrp="1"/>
          </p:cNvSpPr>
          <p:nvPr>
            <p:ph idx="1"/>
          </p:nvPr>
        </p:nvSpPr>
        <p:spPr>
          <a:xfrm>
            <a:off x="838200" y="882127"/>
            <a:ext cx="10515600" cy="5294836"/>
          </a:xfrm>
        </p:spPr>
        <p:txBody>
          <a:bodyPr>
            <a:normAutofit/>
          </a:bodyPr>
          <a:lstStyle/>
          <a:p>
            <a:pPr marL="0" indent="0" algn="ctr">
              <a:buNone/>
            </a:pPr>
            <a:endParaRPr lang="en-IN" sz="6000" b="1" dirty="0">
              <a:solidFill>
                <a:srgbClr val="FF0000"/>
              </a:solidFill>
              <a:effectLst>
                <a:outerShdw blurRad="38100" dist="38100" dir="2700000" algn="tl">
                  <a:srgbClr val="000000">
                    <a:alpha val="43137"/>
                  </a:srgbClr>
                </a:outerShdw>
              </a:effectLst>
            </a:endParaRPr>
          </a:p>
          <a:p>
            <a:pPr marL="0" indent="0" algn="ctr">
              <a:buNone/>
            </a:pPr>
            <a:r>
              <a:rPr lang="en-IN" sz="7200" b="1" dirty="0">
                <a:solidFill>
                  <a:srgbClr val="FF0000"/>
                </a:solidFill>
                <a:effectLst>
                  <a:outerShdw blurRad="38100" dist="38100" dir="2700000" algn="tl">
                    <a:srgbClr val="000000">
                      <a:alpha val="43137"/>
                    </a:srgbClr>
                  </a:outerShdw>
                </a:effectLst>
              </a:rPr>
              <a:t>THANKYOU</a:t>
            </a:r>
          </a:p>
        </p:txBody>
      </p:sp>
    </p:spTree>
    <p:extLst>
      <p:ext uri="{BB962C8B-B14F-4D97-AF65-F5344CB8AC3E}">
        <p14:creationId xmlns:p14="http://schemas.microsoft.com/office/powerpoint/2010/main" val="1880524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363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CYBER GYAN VIRTUAL INTERNSHIP PROGRAM Centre for Development of Advanced Computing (CDAC), Noida </vt:lpstr>
      <vt:lpstr>PowerPoint Presentation</vt:lpstr>
      <vt:lpstr>PROBLEM STATEMENT</vt:lpstr>
      <vt:lpstr>TECHNOLOGY/TOOLS TO BE USED</vt:lpstr>
      <vt:lpstr>ABOUT THE ATTACK/TOPIC/PROBLEM STATEMENT</vt:lpstr>
      <vt:lpstr>WHAT ARE THE REASONS BEHIND THE PROBLEM(TELL ABOUT THE ISSUES WHY THIS PROBLEM/ATTACKS ARE HAPPENING) </vt:lpstr>
      <vt:lpstr>SUGGEST SOME POSSIBLE SOLUTIONS/COUNTERMEASURES</vt:lpstr>
      <vt:lpstr>Learning Outcome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creator>Kajal Kashyap</dc:creator>
  <cp:lastModifiedBy>ahmad hussain</cp:lastModifiedBy>
  <cp:revision>12</cp:revision>
  <dcterms:created xsi:type="dcterms:W3CDTF">2024-06-18T09:23:29Z</dcterms:created>
  <dcterms:modified xsi:type="dcterms:W3CDTF">2025-06-27T11:34:15Z</dcterms:modified>
</cp:coreProperties>
</file>