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6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3" r:id="rId18"/>
    <p:sldId id="27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ED"/>
    <a:srgbClr val="C7CDD6"/>
    <a:srgbClr val="0F1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982E7-406E-44C5-9BC5-E5F510F31E2B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3469DE0C-C314-43A7-9BE2-08918BD08A09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a-IR" b="1" smtClean="0">
              <a:cs typeface="B Lotus" panose="00000400000000000000" pitchFamily="2" charset="-78"/>
            </a:rPr>
            <a:t>جمع آوری داده ها</a:t>
          </a:r>
          <a:endParaRPr lang="en-US" dirty="0"/>
        </a:p>
      </dgm:t>
    </dgm:pt>
    <dgm:pt modelId="{673A7DF9-50E9-4CF4-A04F-1A530694E923}" type="parTrans" cxnId="{E81F2EB2-805D-409D-A528-18B9C5A08A69}">
      <dgm:prSet/>
      <dgm:spPr/>
      <dgm:t>
        <a:bodyPr/>
        <a:lstStyle/>
        <a:p>
          <a:endParaRPr lang="en-US"/>
        </a:p>
      </dgm:t>
    </dgm:pt>
    <dgm:pt modelId="{CE87AD4C-2C86-48BF-B9E7-C064A6A1A60E}" type="sibTrans" cxnId="{E81F2EB2-805D-409D-A528-18B9C5A08A6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2A7C5AA-896C-443C-A88D-EE05B28AE19B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1"/>
          <a:r>
            <a:rPr lang="fa-IR" b="1" dirty="0" smtClean="0">
              <a:cs typeface="B Lotus" panose="00000400000000000000" pitchFamily="2" charset="-78"/>
            </a:rPr>
            <a:t> تعیین ورودی و خروجي های كنترل كننده</a:t>
          </a:r>
          <a:endParaRPr lang="en-US" dirty="0"/>
        </a:p>
      </dgm:t>
    </dgm:pt>
    <dgm:pt modelId="{63790B92-1E1A-4518-9ABD-42CC9F902C56}" type="parTrans" cxnId="{0F16D3F7-5EDF-48C9-B5CB-5D17AB78A565}">
      <dgm:prSet/>
      <dgm:spPr/>
      <dgm:t>
        <a:bodyPr/>
        <a:lstStyle/>
        <a:p>
          <a:endParaRPr lang="en-US"/>
        </a:p>
      </dgm:t>
    </dgm:pt>
    <dgm:pt modelId="{A073A163-F1DD-4054-8459-02AAB982EA8A}" type="sibTrans" cxnId="{0F16D3F7-5EDF-48C9-B5CB-5D17AB78A5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1EAAEA-FBB1-4A68-AE3E-DEF24043DEE0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1"/>
          <a:r>
            <a:rPr lang="fa-IR" b="1" dirty="0" smtClean="0">
              <a:cs typeface="B Lotus" panose="00000400000000000000" pitchFamily="2" charset="-78"/>
            </a:rPr>
            <a:t> اختصاص توابع عضویت به هریك از ورودی ها و خروجي ها</a:t>
          </a:r>
          <a:endParaRPr lang="en-US" dirty="0"/>
        </a:p>
      </dgm:t>
    </dgm:pt>
    <dgm:pt modelId="{13E98226-C01A-47C4-B648-DA211856302C}" type="parTrans" cxnId="{FB79DB3C-EC98-4A97-AC7D-96E78A2D2AEA}">
      <dgm:prSet/>
      <dgm:spPr/>
      <dgm:t>
        <a:bodyPr/>
        <a:lstStyle/>
        <a:p>
          <a:endParaRPr lang="en-US"/>
        </a:p>
      </dgm:t>
    </dgm:pt>
    <dgm:pt modelId="{6A567F5B-272F-467A-B8C4-F3E0BA946FA0}" type="sibTrans" cxnId="{FB79DB3C-EC98-4A97-AC7D-96E78A2D2AE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6C83F3-6C2C-4C86-89BC-FCBC373F1114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1"/>
          <a:r>
            <a:rPr lang="fa-IR" b="1" dirty="0" smtClean="0">
              <a:cs typeface="B Lotus" panose="00000400000000000000" pitchFamily="2" charset="-78"/>
            </a:rPr>
            <a:t>تشكیل قوانین فازی</a:t>
          </a:r>
          <a:endParaRPr lang="en-US" dirty="0"/>
        </a:p>
      </dgm:t>
    </dgm:pt>
    <dgm:pt modelId="{404C3B0E-37C0-4BF6-B966-3FA4E020CF86}" type="parTrans" cxnId="{12C9EFED-9609-45B7-B80D-5C390D9ABFDC}">
      <dgm:prSet/>
      <dgm:spPr/>
      <dgm:t>
        <a:bodyPr/>
        <a:lstStyle/>
        <a:p>
          <a:endParaRPr lang="en-US"/>
        </a:p>
      </dgm:t>
    </dgm:pt>
    <dgm:pt modelId="{BB419300-1317-4355-8ABE-73FFD7EA8A30}" type="sibTrans" cxnId="{12C9EFED-9609-45B7-B80D-5C390D9ABFDC}">
      <dgm:prSet/>
      <dgm:spPr/>
      <dgm:t>
        <a:bodyPr/>
        <a:lstStyle/>
        <a:p>
          <a:endParaRPr lang="en-US"/>
        </a:p>
      </dgm:t>
    </dgm:pt>
    <dgm:pt modelId="{109A8F44-3AE5-41B1-9390-F0A5E03A2797}" type="pres">
      <dgm:prSet presAssocID="{B3D982E7-406E-44C5-9BC5-E5F510F31E2B}" presName="Name0" presStyleCnt="0">
        <dgm:presLayoutVars>
          <dgm:dir/>
          <dgm:resizeHandles val="exact"/>
        </dgm:presLayoutVars>
      </dgm:prSet>
      <dgm:spPr/>
    </dgm:pt>
    <dgm:pt modelId="{7D7F4671-A084-48F9-9730-0C64B8644046}" type="pres">
      <dgm:prSet presAssocID="{3469DE0C-C314-43A7-9BE2-08918BD08A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93FFC-88F5-4DDF-B48A-47F221B5DBB0}" type="pres">
      <dgm:prSet presAssocID="{CE87AD4C-2C86-48BF-B9E7-C064A6A1A60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7DADA7-A0A7-4B36-B574-5DDF8BCE3204}" type="pres">
      <dgm:prSet presAssocID="{CE87AD4C-2C86-48BF-B9E7-C064A6A1A60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719DFBE-8ED8-4505-A3B6-7992FDD6FD87}" type="pres">
      <dgm:prSet presAssocID="{22A7C5AA-896C-443C-A88D-EE05B28AE19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B3E63-74B6-453A-B4AF-FAD129CA8870}" type="pres">
      <dgm:prSet presAssocID="{A073A163-F1DD-4054-8459-02AAB982EA8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EEA4BDC-0E45-4488-96F8-C0DFC8266056}" type="pres">
      <dgm:prSet presAssocID="{A073A163-F1DD-4054-8459-02AAB982EA8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6E48F00-8310-4CE6-8CE4-F346BFB5704A}" type="pres">
      <dgm:prSet presAssocID="{FD1EAAEA-FBB1-4A68-AE3E-DEF24043DE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99DA3-89B0-4479-9A39-901A273C0D93}" type="pres">
      <dgm:prSet presAssocID="{6A567F5B-272F-467A-B8C4-F3E0BA946FA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3761A58-0D59-4608-A36B-440AA6EBC95F}" type="pres">
      <dgm:prSet presAssocID="{6A567F5B-272F-467A-B8C4-F3E0BA946FA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CFF117E-AFC7-4DE9-B77E-965FC3AAC82D}" type="pres">
      <dgm:prSet presAssocID="{396C83F3-6C2C-4C86-89BC-FCBC373F11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35394-9C71-4EFC-AF7B-52060B49F575}" type="presOf" srcId="{6A567F5B-272F-467A-B8C4-F3E0BA946FA0}" destId="{09D99DA3-89B0-4479-9A39-901A273C0D93}" srcOrd="0" destOrd="0" presId="urn:microsoft.com/office/officeart/2005/8/layout/process1"/>
    <dgm:cxn modelId="{0F16D3F7-5EDF-48C9-B5CB-5D17AB78A565}" srcId="{B3D982E7-406E-44C5-9BC5-E5F510F31E2B}" destId="{22A7C5AA-896C-443C-A88D-EE05B28AE19B}" srcOrd="1" destOrd="0" parTransId="{63790B92-1E1A-4518-9ABD-42CC9F902C56}" sibTransId="{A073A163-F1DD-4054-8459-02AAB982EA8A}"/>
    <dgm:cxn modelId="{101511AF-9179-4C4A-8886-48A8E4578631}" type="presOf" srcId="{3469DE0C-C314-43A7-9BE2-08918BD08A09}" destId="{7D7F4671-A084-48F9-9730-0C64B8644046}" srcOrd="0" destOrd="0" presId="urn:microsoft.com/office/officeart/2005/8/layout/process1"/>
    <dgm:cxn modelId="{E330292D-F581-4EB3-A107-24C22A7AF726}" type="presOf" srcId="{CE87AD4C-2C86-48BF-B9E7-C064A6A1A60E}" destId="{8B7DADA7-A0A7-4B36-B574-5DDF8BCE3204}" srcOrd="1" destOrd="0" presId="urn:microsoft.com/office/officeart/2005/8/layout/process1"/>
    <dgm:cxn modelId="{40E8564A-21E0-4C49-8E74-1A347FDF546F}" type="presOf" srcId="{A073A163-F1DD-4054-8459-02AAB982EA8A}" destId="{AEEA4BDC-0E45-4488-96F8-C0DFC8266056}" srcOrd="1" destOrd="0" presId="urn:microsoft.com/office/officeart/2005/8/layout/process1"/>
    <dgm:cxn modelId="{3AFE00A2-BD43-4E73-A643-40CD3B223E83}" type="presOf" srcId="{6A567F5B-272F-467A-B8C4-F3E0BA946FA0}" destId="{03761A58-0D59-4608-A36B-440AA6EBC95F}" srcOrd="1" destOrd="0" presId="urn:microsoft.com/office/officeart/2005/8/layout/process1"/>
    <dgm:cxn modelId="{47F393DE-FA7D-43FC-84DD-5C90ABE6D1C6}" type="presOf" srcId="{22A7C5AA-896C-443C-A88D-EE05B28AE19B}" destId="{6719DFBE-8ED8-4505-A3B6-7992FDD6FD87}" srcOrd="0" destOrd="0" presId="urn:microsoft.com/office/officeart/2005/8/layout/process1"/>
    <dgm:cxn modelId="{E81F2EB2-805D-409D-A528-18B9C5A08A69}" srcId="{B3D982E7-406E-44C5-9BC5-E5F510F31E2B}" destId="{3469DE0C-C314-43A7-9BE2-08918BD08A09}" srcOrd="0" destOrd="0" parTransId="{673A7DF9-50E9-4CF4-A04F-1A530694E923}" sibTransId="{CE87AD4C-2C86-48BF-B9E7-C064A6A1A60E}"/>
    <dgm:cxn modelId="{12C9EFED-9609-45B7-B80D-5C390D9ABFDC}" srcId="{B3D982E7-406E-44C5-9BC5-E5F510F31E2B}" destId="{396C83F3-6C2C-4C86-89BC-FCBC373F1114}" srcOrd="3" destOrd="0" parTransId="{404C3B0E-37C0-4BF6-B966-3FA4E020CF86}" sibTransId="{BB419300-1317-4355-8ABE-73FFD7EA8A30}"/>
    <dgm:cxn modelId="{F552A338-BFAF-40C8-BCD3-6E8F44593526}" type="presOf" srcId="{B3D982E7-406E-44C5-9BC5-E5F510F31E2B}" destId="{109A8F44-3AE5-41B1-9390-F0A5E03A2797}" srcOrd="0" destOrd="0" presId="urn:microsoft.com/office/officeart/2005/8/layout/process1"/>
    <dgm:cxn modelId="{FB79DB3C-EC98-4A97-AC7D-96E78A2D2AEA}" srcId="{B3D982E7-406E-44C5-9BC5-E5F510F31E2B}" destId="{FD1EAAEA-FBB1-4A68-AE3E-DEF24043DEE0}" srcOrd="2" destOrd="0" parTransId="{13E98226-C01A-47C4-B648-DA211856302C}" sibTransId="{6A567F5B-272F-467A-B8C4-F3E0BA946FA0}"/>
    <dgm:cxn modelId="{D5D0870F-DF26-4375-BD24-4EEAF482EC96}" type="presOf" srcId="{396C83F3-6C2C-4C86-89BC-FCBC373F1114}" destId="{ECFF117E-AFC7-4DE9-B77E-965FC3AAC82D}" srcOrd="0" destOrd="0" presId="urn:microsoft.com/office/officeart/2005/8/layout/process1"/>
    <dgm:cxn modelId="{F4A17CAB-2CD2-4B59-B99D-AC80B1E89A7D}" type="presOf" srcId="{A073A163-F1DD-4054-8459-02AAB982EA8A}" destId="{4B3B3E63-74B6-453A-B4AF-FAD129CA8870}" srcOrd="0" destOrd="0" presId="urn:microsoft.com/office/officeart/2005/8/layout/process1"/>
    <dgm:cxn modelId="{D133E296-84E7-48D5-8F5E-674A8C07F609}" type="presOf" srcId="{FD1EAAEA-FBB1-4A68-AE3E-DEF24043DEE0}" destId="{86E48F00-8310-4CE6-8CE4-F346BFB5704A}" srcOrd="0" destOrd="0" presId="urn:microsoft.com/office/officeart/2005/8/layout/process1"/>
    <dgm:cxn modelId="{A45811AC-EE0E-4F6B-B522-3FD06156DB76}" type="presOf" srcId="{CE87AD4C-2C86-48BF-B9E7-C064A6A1A60E}" destId="{E8293FFC-88F5-4DDF-B48A-47F221B5DBB0}" srcOrd="0" destOrd="0" presId="urn:microsoft.com/office/officeart/2005/8/layout/process1"/>
    <dgm:cxn modelId="{1ED49162-8EF5-4424-92A9-0BCB33EBB9D4}" type="presParOf" srcId="{109A8F44-3AE5-41B1-9390-F0A5E03A2797}" destId="{7D7F4671-A084-48F9-9730-0C64B8644046}" srcOrd="0" destOrd="0" presId="urn:microsoft.com/office/officeart/2005/8/layout/process1"/>
    <dgm:cxn modelId="{BD659C96-A194-4186-8373-F943EB145795}" type="presParOf" srcId="{109A8F44-3AE5-41B1-9390-F0A5E03A2797}" destId="{E8293FFC-88F5-4DDF-B48A-47F221B5DBB0}" srcOrd="1" destOrd="0" presId="urn:microsoft.com/office/officeart/2005/8/layout/process1"/>
    <dgm:cxn modelId="{9B168B79-E34F-4EAD-83AA-0F8E62B3D85E}" type="presParOf" srcId="{E8293FFC-88F5-4DDF-B48A-47F221B5DBB0}" destId="{8B7DADA7-A0A7-4B36-B574-5DDF8BCE3204}" srcOrd="0" destOrd="0" presId="urn:microsoft.com/office/officeart/2005/8/layout/process1"/>
    <dgm:cxn modelId="{C08DA625-5992-4CB5-88BD-E23A3AB47CD2}" type="presParOf" srcId="{109A8F44-3AE5-41B1-9390-F0A5E03A2797}" destId="{6719DFBE-8ED8-4505-A3B6-7992FDD6FD87}" srcOrd="2" destOrd="0" presId="urn:microsoft.com/office/officeart/2005/8/layout/process1"/>
    <dgm:cxn modelId="{3D71DBC7-3D06-47C1-B6D6-C61C561AB400}" type="presParOf" srcId="{109A8F44-3AE5-41B1-9390-F0A5E03A2797}" destId="{4B3B3E63-74B6-453A-B4AF-FAD129CA8870}" srcOrd="3" destOrd="0" presId="urn:microsoft.com/office/officeart/2005/8/layout/process1"/>
    <dgm:cxn modelId="{724506E7-A446-4DAF-A860-EDAA823444FD}" type="presParOf" srcId="{4B3B3E63-74B6-453A-B4AF-FAD129CA8870}" destId="{AEEA4BDC-0E45-4488-96F8-C0DFC8266056}" srcOrd="0" destOrd="0" presId="urn:microsoft.com/office/officeart/2005/8/layout/process1"/>
    <dgm:cxn modelId="{AF2745BD-C9AE-4064-A0B3-244F068D863A}" type="presParOf" srcId="{109A8F44-3AE5-41B1-9390-F0A5E03A2797}" destId="{86E48F00-8310-4CE6-8CE4-F346BFB5704A}" srcOrd="4" destOrd="0" presId="urn:microsoft.com/office/officeart/2005/8/layout/process1"/>
    <dgm:cxn modelId="{1830138F-D517-4083-BEE9-004215D68B09}" type="presParOf" srcId="{109A8F44-3AE5-41B1-9390-F0A5E03A2797}" destId="{09D99DA3-89B0-4479-9A39-901A273C0D93}" srcOrd="5" destOrd="0" presId="urn:microsoft.com/office/officeart/2005/8/layout/process1"/>
    <dgm:cxn modelId="{BE20C1B7-C6AE-4AE5-91CC-C48F571C5010}" type="presParOf" srcId="{09D99DA3-89B0-4479-9A39-901A273C0D93}" destId="{03761A58-0D59-4608-A36B-440AA6EBC95F}" srcOrd="0" destOrd="0" presId="urn:microsoft.com/office/officeart/2005/8/layout/process1"/>
    <dgm:cxn modelId="{5133833C-53F4-4C94-9131-16D93015C5CF}" type="presParOf" srcId="{109A8F44-3AE5-41B1-9390-F0A5E03A2797}" destId="{ECFF117E-AFC7-4DE9-B77E-965FC3AAC8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F4671-A084-48F9-9730-0C64B8644046}">
      <dsp:nvSpPr>
        <dsp:cNvPr id="0" name=""/>
        <dsp:cNvSpPr/>
      </dsp:nvSpPr>
      <dsp:spPr>
        <a:xfrm>
          <a:off x="3718" y="1519752"/>
          <a:ext cx="1625766" cy="171848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smtClean="0">
              <a:cs typeface="B Lotus" panose="00000400000000000000" pitchFamily="2" charset="-78"/>
            </a:rPr>
            <a:t>جمع آوری داده ها</a:t>
          </a:r>
          <a:endParaRPr lang="en-US" sz="1800" kern="1200" dirty="0"/>
        </a:p>
      </dsp:txBody>
      <dsp:txXfrm>
        <a:off x="51335" y="1567369"/>
        <a:ext cx="1530532" cy="1623251"/>
      </dsp:txXfrm>
    </dsp:sp>
    <dsp:sp modelId="{E8293FFC-88F5-4DDF-B48A-47F221B5DBB0}">
      <dsp:nvSpPr>
        <dsp:cNvPr id="0" name=""/>
        <dsp:cNvSpPr/>
      </dsp:nvSpPr>
      <dsp:spPr>
        <a:xfrm>
          <a:off x="1792060" y="2177400"/>
          <a:ext cx="344662" cy="4031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hade val="95000"/>
                <a:satMod val="175000"/>
              </a:schemeClr>
            </a:gs>
            <a:gs pos="12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  <a:shade val="90000"/>
                <a:satMod val="15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75000"/>
                <a:satMod val="1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freezing" dir="t">
            <a:rot lat="0" lon="0" rev="6000000"/>
          </a:lightRig>
        </a:scene3d>
        <a:sp3d contourW="12700" prstMaterial="dkEdge">
          <a:bevelT w="44450" h="25400"/>
          <a:contourClr>
            <a:schemeClr val="dk2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92060" y="2258038"/>
        <a:ext cx="241263" cy="241913"/>
      </dsp:txXfrm>
    </dsp:sp>
    <dsp:sp modelId="{6719DFBE-8ED8-4505-A3B6-7992FDD6FD87}">
      <dsp:nvSpPr>
        <dsp:cNvPr id="0" name=""/>
        <dsp:cNvSpPr/>
      </dsp:nvSpPr>
      <dsp:spPr>
        <a:xfrm>
          <a:off x="2279790" y="1519752"/>
          <a:ext cx="1625766" cy="171848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dirty="0" smtClean="0">
              <a:cs typeface="B Lotus" panose="00000400000000000000" pitchFamily="2" charset="-78"/>
            </a:rPr>
            <a:t> تعیین ورودی و خروجي های كنترل كننده</a:t>
          </a:r>
          <a:endParaRPr lang="en-US" sz="1800" kern="1200" dirty="0"/>
        </a:p>
      </dsp:txBody>
      <dsp:txXfrm>
        <a:off x="2327407" y="1567369"/>
        <a:ext cx="1530532" cy="1623251"/>
      </dsp:txXfrm>
    </dsp:sp>
    <dsp:sp modelId="{4B3B3E63-74B6-453A-B4AF-FAD129CA8870}">
      <dsp:nvSpPr>
        <dsp:cNvPr id="0" name=""/>
        <dsp:cNvSpPr/>
      </dsp:nvSpPr>
      <dsp:spPr>
        <a:xfrm>
          <a:off x="4068133" y="2177400"/>
          <a:ext cx="344662" cy="4031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hade val="95000"/>
                <a:satMod val="175000"/>
              </a:schemeClr>
            </a:gs>
            <a:gs pos="12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  <a:shade val="90000"/>
                <a:satMod val="15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75000"/>
                <a:satMod val="1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freezing" dir="t">
            <a:rot lat="0" lon="0" rev="6000000"/>
          </a:lightRig>
        </a:scene3d>
        <a:sp3d contourW="12700" prstMaterial="dkEdge">
          <a:bevelT w="44450" h="25400"/>
          <a:contourClr>
            <a:schemeClr val="dk2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68133" y="2258038"/>
        <a:ext cx="241263" cy="241913"/>
      </dsp:txXfrm>
    </dsp:sp>
    <dsp:sp modelId="{86E48F00-8310-4CE6-8CE4-F346BFB5704A}">
      <dsp:nvSpPr>
        <dsp:cNvPr id="0" name=""/>
        <dsp:cNvSpPr/>
      </dsp:nvSpPr>
      <dsp:spPr>
        <a:xfrm>
          <a:off x="4555863" y="1519752"/>
          <a:ext cx="1625766" cy="171848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dirty="0" smtClean="0">
              <a:cs typeface="B Lotus" panose="00000400000000000000" pitchFamily="2" charset="-78"/>
            </a:rPr>
            <a:t> اختصاص توابع عضویت به هریك از ورودی ها و خروجي ها</a:t>
          </a:r>
          <a:endParaRPr lang="en-US" sz="1800" kern="1200" dirty="0"/>
        </a:p>
      </dsp:txBody>
      <dsp:txXfrm>
        <a:off x="4603480" y="1567369"/>
        <a:ext cx="1530532" cy="1623251"/>
      </dsp:txXfrm>
    </dsp:sp>
    <dsp:sp modelId="{09D99DA3-89B0-4479-9A39-901A273C0D93}">
      <dsp:nvSpPr>
        <dsp:cNvPr id="0" name=""/>
        <dsp:cNvSpPr/>
      </dsp:nvSpPr>
      <dsp:spPr>
        <a:xfrm>
          <a:off x="6344205" y="2177400"/>
          <a:ext cx="344662" cy="4031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hade val="95000"/>
                <a:satMod val="175000"/>
              </a:schemeClr>
            </a:gs>
            <a:gs pos="12000">
              <a:schemeClr val="dk2">
                <a:tint val="60000"/>
                <a:hueOff val="0"/>
                <a:satOff val="0"/>
                <a:lumOff val="0"/>
                <a:alphaOff val="0"/>
                <a:tint val="90000"/>
                <a:shade val="90000"/>
                <a:satMod val="15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75000"/>
                <a:satMod val="1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freezing" dir="t">
            <a:rot lat="0" lon="0" rev="6000000"/>
          </a:lightRig>
        </a:scene3d>
        <a:sp3d contourW="12700" prstMaterial="dkEdge">
          <a:bevelT w="44450" h="25400"/>
          <a:contourClr>
            <a:schemeClr val="dk2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44205" y="2258038"/>
        <a:ext cx="241263" cy="241913"/>
      </dsp:txXfrm>
    </dsp:sp>
    <dsp:sp modelId="{ECFF117E-AFC7-4DE9-B77E-965FC3AAC82D}">
      <dsp:nvSpPr>
        <dsp:cNvPr id="0" name=""/>
        <dsp:cNvSpPr/>
      </dsp:nvSpPr>
      <dsp:spPr>
        <a:xfrm>
          <a:off x="6831935" y="1519752"/>
          <a:ext cx="1625766" cy="171848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800" b="1" kern="1200" dirty="0" smtClean="0">
              <a:cs typeface="B Lotus" panose="00000400000000000000" pitchFamily="2" charset="-78"/>
            </a:rPr>
            <a:t>تشكیل قوانین فازی</a:t>
          </a:r>
          <a:endParaRPr lang="en-US" sz="1800" kern="1200" dirty="0"/>
        </a:p>
      </dsp:txBody>
      <dsp:txXfrm>
        <a:off x="6879552" y="1567369"/>
        <a:ext cx="1530532" cy="1623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4F67C-2A57-4EC1-A1C9-6EC1723455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223A-9CDA-4AC3-B78F-16D7E1348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3832" y="0"/>
            <a:ext cx="3058168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3581400"/>
            <a:ext cx="52832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1200" y="1447800"/>
            <a:ext cx="52832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7318" y="6426202"/>
            <a:ext cx="3759199" cy="126999"/>
          </a:xfrm>
        </p:spPr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3301" y="6400800"/>
            <a:ext cx="609600" cy="152400"/>
          </a:xfrm>
        </p:spPr>
        <p:txBody>
          <a:bodyPr/>
          <a:lstStyle>
            <a:lvl1pPr algn="r">
              <a:defRPr/>
            </a:lvl1pPr>
          </a:lstStyle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5201" y="6296248"/>
            <a:ext cx="3761316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0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48768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3058168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718" y="6426202"/>
            <a:ext cx="3759199" cy="126999"/>
          </a:xfrm>
        </p:spPr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8517" y="6400800"/>
            <a:ext cx="711200" cy="152400"/>
          </a:xfrm>
        </p:spPr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601" y="6296248"/>
            <a:ext cx="3761316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828800"/>
            <a:ext cx="42672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1" y="3578225"/>
            <a:ext cx="4267527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71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4290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572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5238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675288"/>
            <a:ext cx="47752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" y="3429000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" y="3840162"/>
            <a:ext cx="47752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0" y="457200"/>
            <a:ext cx="52832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0" y="1676401"/>
            <a:ext cx="33528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76400"/>
            <a:ext cx="6266688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01" y="1676400"/>
            <a:ext cx="6262623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8800" y="1676400"/>
            <a:ext cx="33528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64925" y="0"/>
            <a:ext cx="42707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0" y="457200"/>
            <a:ext cx="37592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1"/>
            <a:ext cx="48768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3200" y="6400800"/>
            <a:ext cx="71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B99B73-6929-40DF-864C-5ECF206244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2402" y="6426202"/>
            <a:ext cx="37591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386FA4-F9FC-45BD-AF8A-4409D04D823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500285" y="6296248"/>
            <a:ext cx="376131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9327" y="576776"/>
            <a:ext cx="3935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u="sng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بسم الله الرحمن الرحیم </a:t>
            </a:r>
            <a:endParaRPr lang="en-US" sz="4000" b="1" u="sng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3011" y="2415104"/>
            <a:ext cx="221887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800" b="1" u="sng" dirty="0">
                <a:solidFill>
                  <a:schemeClr val="bg1"/>
                </a:solidFill>
                <a:cs typeface="B Nazanin" panose="00000400000000000000" pitchFamily="2" charset="-78"/>
              </a:rPr>
              <a:t>امیر محمّد احمدی</a:t>
            </a:r>
            <a:endParaRPr lang="en-US" sz="2800" b="1" u="sng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4810" y="4287336"/>
            <a:ext cx="218681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800" b="1" u="sng" dirty="0">
                <a:solidFill>
                  <a:schemeClr val="bg1"/>
                </a:solidFill>
                <a:cs typeface="B Nazanin" panose="00000400000000000000" pitchFamily="2" charset="-78"/>
              </a:rPr>
              <a:t>دکتر کورش کیانی</a:t>
            </a:r>
            <a:endParaRPr lang="en-US" sz="2800" b="1" u="sng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1317" y="5992837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800" u="sng" dirty="0">
                <a:solidFill>
                  <a:schemeClr val="bg1"/>
                </a:solidFill>
                <a:cs typeface="B Nazanin" panose="00000400000000000000" pitchFamily="2" charset="-78"/>
              </a:rPr>
              <a:t>دانشگاه سمنان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1885" y="441554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استاد درس: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4994" y="3338958"/>
            <a:ext cx="6397905" cy="523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800" b="1" u="sng" dirty="0">
                <a:solidFill>
                  <a:schemeClr val="bg1"/>
                </a:solidFill>
                <a:cs typeface="B Nazanin" panose="00000400000000000000" pitchFamily="2" charset="-78"/>
              </a:rPr>
              <a:t>طراحی ماشین لباس شویی فازی با کنترل کننده ی فازی</a:t>
            </a:r>
            <a:endParaRPr lang="en-US" sz="2800" b="1" u="sng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37933" y="3439460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موضوع: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1888" y="2521129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ارائه دهنده: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98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3282" y="617044"/>
            <a:ext cx="788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سوم: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اختصاص توابع عضویت </a:t>
            </a:r>
            <a:r>
              <a:rPr lang="fa-IR" sz="20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به هریک از ورودی ها و </a:t>
            </a:r>
            <a:r>
              <a:rPr lang="fa-I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خروجی ها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9157" y="1697057"/>
            <a:ext cx="222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ورودی دوم: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r>
              <a:rPr lang="en-US" b="1" dirty="0">
                <a:solidFill>
                  <a:srgbClr val="FF0000"/>
                </a:solidFill>
                <a:cs typeface="B Lotus" panose="00000400000000000000" pitchFamily="2" charset="-78"/>
              </a:rPr>
              <a:t>Weight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endParaRPr lang="fa-IR" b="1" dirty="0" smtClean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rgbClr val="FF0000"/>
                </a:solidFill>
                <a:cs typeface="B Lotus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 (وزن لباس ها)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5466" y="6259794"/>
            <a:ext cx="2771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3) تابع عضویت ورودی دوم</a:t>
            </a:r>
            <a:r>
              <a:rPr lang="en-US" sz="1400" b="1" dirty="0" smtClean="0">
                <a:cs typeface="B Lotus" panose="00000400000000000000" pitchFamily="2" charset="-78"/>
              </a:rPr>
              <a:t> </a:t>
            </a:r>
            <a:r>
              <a:rPr lang="fa-IR" sz="1400" b="1" dirty="0" smtClean="0">
                <a:cs typeface="B Lotus" panose="00000400000000000000" pitchFamily="2" charset="-78"/>
              </a:rPr>
              <a:t> </a:t>
            </a:r>
            <a:r>
              <a:rPr lang="en-US" sz="1400" b="1" dirty="0">
                <a:cs typeface="B Lotus" panose="00000400000000000000" pitchFamily="2" charset="-78"/>
              </a:rPr>
              <a:t>Weight</a:t>
            </a:r>
          </a:p>
        </p:txBody>
      </p:sp>
      <p:pic>
        <p:nvPicPr>
          <p:cNvPr id="8" name="Picture 7" descr="C:\Users\Amir\Desktop\تابع عضویت مربوط به ورودی دوم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2" y="1414710"/>
            <a:ext cx="6431559" cy="478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3282" y="617044"/>
            <a:ext cx="788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سوم: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اختصاص توابع عضویت </a:t>
            </a:r>
            <a:r>
              <a:rPr lang="fa-IR" sz="20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به هریک از ورودی ها و </a:t>
            </a:r>
            <a:r>
              <a:rPr lang="fa-I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خروجی ها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1714" y="1945921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خروجی اول: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Time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endParaRPr lang="fa-IR" b="1" dirty="0" smtClean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rgbClr val="FF0000"/>
                </a:solidFill>
                <a:cs typeface="B Lotus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 (زمان شست و شو)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305" y="6259794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</a:t>
            </a:r>
            <a:r>
              <a:rPr lang="fa-IR" sz="1400" b="1" dirty="0">
                <a:cs typeface="B Lotus" panose="00000400000000000000" pitchFamily="2" charset="-78"/>
              </a:rPr>
              <a:t>4</a:t>
            </a:r>
            <a:r>
              <a:rPr lang="fa-IR" sz="1400" b="1" dirty="0" smtClean="0">
                <a:cs typeface="B Lotus" panose="00000400000000000000" pitchFamily="2" charset="-78"/>
              </a:rPr>
              <a:t>) تابع عضویت خروجی اول </a:t>
            </a:r>
            <a:r>
              <a:rPr lang="en-US" sz="1400" b="1" dirty="0" smtClean="0">
                <a:cs typeface="B Lotus" panose="00000400000000000000" pitchFamily="2" charset="-78"/>
              </a:rPr>
              <a:t>Time</a:t>
            </a:r>
            <a:endParaRPr lang="en-US" sz="1400" b="1" dirty="0">
              <a:cs typeface="B Lotus" panose="00000400000000000000" pitchFamily="2" charset="-78"/>
            </a:endParaRPr>
          </a:p>
        </p:txBody>
      </p:sp>
      <p:pic>
        <p:nvPicPr>
          <p:cNvPr id="9" name="Picture 8" descr="C:\Users\Amir\Desktop\تابع تعلق خروجی ti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6" y="1455313"/>
            <a:ext cx="6483075" cy="4512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848072" y="2776230"/>
            <a:ext cx="2781837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Error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زماني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كه وزن لباسها زیر نیم كیلو گرم است میزان زمان برابر صفر در نظر گرفته شده است (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در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این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حالت ماشین شستشوی فازی روشن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نميشود( و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اصطلحا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 Error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ميدهد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1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3282" y="617044"/>
            <a:ext cx="788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سوم: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اختصاص توابع عضویت </a:t>
            </a:r>
            <a:r>
              <a:rPr lang="fa-IR" sz="20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به هریک از ورودی ها و </a:t>
            </a:r>
            <a:r>
              <a:rPr lang="fa-I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خروجی ها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7005" y="1697057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خروجی دوم: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Flour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endParaRPr lang="fa-IR" b="1" dirty="0" smtClean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b="1" dirty="0" smtClean="0">
                <a:solidFill>
                  <a:srgbClr val="FF0000"/>
                </a:solidFill>
                <a:cs typeface="B Lotus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 (میزان پودر شست و شو)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657" y="6259794"/>
            <a:ext cx="263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5) تابع عضویت خروجی دوم </a:t>
            </a:r>
            <a:r>
              <a:rPr lang="en-US" sz="1400" b="1" dirty="0" smtClean="0">
                <a:cs typeface="B Lotus" panose="00000400000000000000" pitchFamily="2" charset="-78"/>
              </a:rPr>
              <a:t>Flour</a:t>
            </a:r>
            <a:endParaRPr lang="en-US" sz="1400" b="1" dirty="0">
              <a:cs typeface="B Lotus" panose="00000400000000000000" pitchFamily="2" charset="-78"/>
            </a:endParaRPr>
          </a:p>
        </p:txBody>
      </p:sp>
      <p:pic>
        <p:nvPicPr>
          <p:cNvPr id="9" name="Picture 8" descr="C:\Users\Amir\Desktop\توابع عضویت مربوط به خروجی دوم Flo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6" y="1337765"/>
            <a:ext cx="6431559" cy="478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7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7558" y="398103"/>
            <a:ext cx="4305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چهارم: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تشکیل قوانین فازی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4158" y="1687133"/>
            <a:ext cx="630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ورودی 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اول </a:t>
            </a:r>
            <a:r>
              <a:rPr lang="fa-I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5 </a:t>
            </a:r>
            <a:r>
              <a:rPr lang="fa-I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تابع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تبدیل و ورودی دوم نیز </a:t>
            </a: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fa-I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5</a:t>
            </a:r>
            <a:r>
              <a:rPr lang="fa-I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تابع 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تبدیل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fa-I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25</a:t>
            </a:r>
            <a:r>
              <a:rPr lang="fa-I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قانون فازی 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1676" y="2760720"/>
            <a:ext cx="818403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قوانین فازی </a:t>
            </a:r>
            <a:r>
              <a:rPr lang="fa-I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پروژه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1) اگر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میزان چرک لباسها برابر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 D1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 وزن لباسها برابر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 W0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باشد. آنگاه زمان شستشو باید برابر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 Error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 میزان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پودر باید برابر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 Error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باشد.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2973" y="4849970"/>
            <a:ext cx="8132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1. If (Dirty is D1) and (Weight is W0) then (Time is Error)(Flour is Error) (1) </a:t>
            </a:r>
          </a:p>
        </p:txBody>
      </p:sp>
    </p:spTree>
    <p:extLst>
      <p:ext uri="{BB962C8B-B14F-4D97-AF65-F5344CB8AC3E}">
        <p14:creationId xmlns:p14="http://schemas.microsoft.com/office/powerpoint/2010/main" val="19295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7753" y="514084"/>
            <a:ext cx="4305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چهارم: تشکیل قوانین فازی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4417" y="6124757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5) تعریف قوانین فازی </a:t>
            </a:r>
            <a:r>
              <a:rPr lang="en-US" sz="1400" b="1" dirty="0" smtClean="0">
                <a:cs typeface="B Lotus" panose="00000400000000000000" pitchFamily="2" charset="-78"/>
              </a:rPr>
              <a:t>Rule</a:t>
            </a:r>
            <a:endParaRPr lang="en-US" sz="1400" b="1" dirty="0">
              <a:cs typeface="B Lotus" panose="00000400000000000000" pitchFamily="2" charset="-78"/>
            </a:endParaRPr>
          </a:p>
        </p:txBody>
      </p:sp>
      <p:pic>
        <p:nvPicPr>
          <p:cNvPr id="8" name="Picture 7" descr="C:\Users\Amir\Desktop\تعریف قوانین در نرم افزار متلب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38" y="1218401"/>
            <a:ext cx="6130410" cy="478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5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8514" y="507864"/>
            <a:ext cx="6412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نمودار تغییرات ورودی نسبت به خروجی </a:t>
            </a:r>
            <a:r>
              <a:rPr lang="en-US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Time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8514" y="6259793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6) نمودار تغییرات ورودی نسبت به </a:t>
            </a:r>
            <a:r>
              <a:rPr lang="en-US" sz="1400" b="1" dirty="0" smtClean="0">
                <a:cs typeface="B Lotus" panose="00000400000000000000" pitchFamily="2" charset="-78"/>
              </a:rPr>
              <a:t>Time</a:t>
            </a:r>
            <a:endParaRPr lang="en-US" sz="1400" b="1" dirty="0">
              <a:cs typeface="B Lotus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42" y="1290508"/>
            <a:ext cx="5962714" cy="4771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4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540" y="507864"/>
            <a:ext cx="6505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نمودار تغییرات ورودی نسبت به خروجی </a:t>
            </a:r>
            <a:r>
              <a:rPr lang="en-US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Flour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362" y="6259794"/>
            <a:ext cx="2957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7) نمودار تغییرات ورودی نسبت به </a:t>
            </a:r>
            <a:r>
              <a:rPr lang="en-US" sz="1400" b="1" dirty="0" smtClean="0">
                <a:cs typeface="B Lotus" panose="00000400000000000000" pitchFamily="2" charset="-78"/>
              </a:rPr>
              <a:t>Flour</a:t>
            </a:r>
            <a:endParaRPr lang="en-US" sz="1400" b="1" dirty="0">
              <a:cs typeface="B Lotus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16" y="1430457"/>
            <a:ext cx="5602753" cy="471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8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7753" y="514084"/>
            <a:ext cx="4559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عملکرد ماشین لباس شویی فازی 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3992" y="6207542"/>
            <a:ext cx="2566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5)</a:t>
            </a:r>
            <a:r>
              <a:rPr lang="fa-IR" sz="1400" b="1" dirty="0">
                <a:cs typeface="B Lotus" panose="00000400000000000000" pitchFamily="2" charset="-78"/>
              </a:rPr>
              <a:t> </a:t>
            </a:r>
            <a:r>
              <a:rPr lang="fa-IR" sz="1400" b="1" dirty="0" smtClean="0">
                <a:cs typeface="B Lotus" panose="00000400000000000000" pitchFamily="2" charset="-78"/>
              </a:rPr>
              <a:t>عملکرد ماشین لباس شویی فازی</a:t>
            </a:r>
            <a:endParaRPr lang="en-US" sz="1400" b="1" dirty="0">
              <a:cs typeface="B Lotus" panose="00000400000000000000" pitchFamily="2" charset="-78"/>
            </a:endParaRPr>
          </a:p>
        </p:txBody>
      </p:sp>
      <p:pic>
        <p:nvPicPr>
          <p:cNvPr id="5" name="Picture 4" descr="C:\Users\Amir\Desktop\عملکرد ماشین لباس شویی فاز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09" y="1298949"/>
            <a:ext cx="5795288" cy="4849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5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6708" y="976050"/>
            <a:ext cx="880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اهداف و مزیت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های استفاده از کنترل فازی در ماشین لباس شویی 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1175" y="2056365"/>
            <a:ext cx="37289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وسیله به صورت اتوماتیک کار می کند</a:t>
            </a: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افزایش کیفیت شست و شو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مصرف بهینه ی برق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74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6885" y="5908438"/>
            <a:ext cx="630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/>
              <a:t>[27] </a:t>
            </a:r>
            <a:r>
              <a:rPr lang="fa-IR" sz="1400" dirty="0"/>
              <a:t>کیا " سید مصطفی" منطق فازی در ,</a:t>
            </a:r>
            <a:r>
              <a:rPr lang="en-US" sz="1400" dirty="0"/>
              <a:t>MATLAB</a:t>
            </a:r>
            <a:r>
              <a:rPr lang="fa-IR" sz="1400" dirty="0"/>
              <a:t> انتشارات كیان رایانه سبز، صفحه.13</a:t>
            </a:r>
          </a:p>
          <a:p>
            <a:pPr algn="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09130" y="666019"/>
            <a:ext cx="282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منابع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886" y="968624"/>
            <a:ext cx="630418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[1]. L.A. </a:t>
            </a:r>
            <a:r>
              <a:rPr lang="en-US" sz="1400" dirty="0" err="1"/>
              <a:t>Zadeh</a:t>
            </a:r>
            <a:r>
              <a:rPr lang="en-US" sz="1400" dirty="0"/>
              <a:t>, Fuzzy Sets, Information and </a:t>
            </a:r>
            <a:r>
              <a:rPr lang="en-US" sz="1400" dirty="0" smtClean="0"/>
              <a:t>Control,</a:t>
            </a:r>
            <a:r>
              <a:rPr lang="fa-IR" sz="1400" dirty="0" smtClean="0"/>
              <a:t> </a:t>
            </a:r>
            <a:r>
              <a:rPr lang="en-US" sz="1400" dirty="0" smtClean="0"/>
              <a:t>338–353</a:t>
            </a:r>
            <a:r>
              <a:rPr lang="en-US" sz="1400" dirty="0"/>
              <a:t>, (1965)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[2]. Han H., Chun-Yi and </a:t>
            </a:r>
            <a:r>
              <a:rPr lang="en-US" sz="1400" dirty="0" err="1"/>
              <a:t>Yury</a:t>
            </a:r>
            <a:r>
              <a:rPr lang="en-US" sz="1400" dirty="0"/>
              <a:t>. S, Adaptive Control of </a:t>
            </a:r>
            <a:r>
              <a:rPr lang="en-US" sz="1400" dirty="0" smtClean="0"/>
              <a:t>a</a:t>
            </a:r>
            <a:r>
              <a:rPr lang="fa-IR" sz="1400" dirty="0" smtClean="0"/>
              <a:t> </a:t>
            </a:r>
            <a:r>
              <a:rPr lang="en-US" sz="1400" dirty="0" smtClean="0"/>
              <a:t>Class </a:t>
            </a:r>
            <a:r>
              <a:rPr lang="en-US" sz="1400" dirty="0"/>
              <a:t>of </a:t>
            </a:r>
            <a:r>
              <a:rPr lang="en-US" sz="1400" dirty="0" smtClean="0"/>
              <a:t>Non-linear</a:t>
            </a:r>
            <a:r>
              <a:rPr lang="fa-IR" sz="1400" dirty="0" smtClean="0"/>
              <a:t> </a:t>
            </a:r>
            <a:r>
              <a:rPr lang="en-US" sz="1400" dirty="0" smtClean="0"/>
              <a:t>Systems </a:t>
            </a:r>
            <a:r>
              <a:rPr lang="en-US" sz="1400" dirty="0"/>
              <a:t>with </a:t>
            </a:r>
            <a:r>
              <a:rPr lang="en-US" sz="1400" dirty="0" smtClean="0"/>
              <a:t>Non-Linearly</a:t>
            </a:r>
            <a:r>
              <a:rPr lang="fa-IR" sz="1400" dirty="0" smtClean="0"/>
              <a:t> </a:t>
            </a:r>
            <a:r>
              <a:rPr lang="en-US" sz="1400" dirty="0" smtClean="0"/>
              <a:t>Parameterized </a:t>
            </a:r>
            <a:r>
              <a:rPr lang="en-US" sz="1400" dirty="0"/>
              <a:t>Fuzzy Approximation. </a:t>
            </a:r>
            <a:r>
              <a:rPr lang="en-US" sz="1400" dirty="0" smtClean="0"/>
              <a:t>IEEE</a:t>
            </a:r>
            <a:r>
              <a:rPr lang="fa-IR" sz="1400" dirty="0" smtClean="0"/>
              <a:t> </a:t>
            </a:r>
            <a:r>
              <a:rPr lang="en-US" sz="1400" dirty="0" smtClean="0"/>
              <a:t>Transactions</a:t>
            </a:r>
            <a:r>
              <a:rPr lang="fa-IR" sz="1400" dirty="0" smtClean="0"/>
              <a:t> </a:t>
            </a:r>
            <a:r>
              <a:rPr lang="en-US" sz="1400" dirty="0" smtClean="0"/>
              <a:t>on </a:t>
            </a:r>
            <a:r>
              <a:rPr lang="en-US" sz="1400" dirty="0"/>
              <a:t>Fuzzy Systems, V0l.9, No.2, 315-323, (2001</a:t>
            </a:r>
            <a:r>
              <a:rPr lang="en-US" sz="1400" dirty="0" smtClean="0"/>
              <a:t>)</a:t>
            </a:r>
            <a:endParaRPr lang="fa-IR" sz="1400" dirty="0" smtClean="0"/>
          </a:p>
          <a:p>
            <a:pPr algn="just">
              <a:lnSpc>
                <a:spcPct val="150000"/>
              </a:lnSpc>
            </a:pPr>
            <a:r>
              <a:rPr lang="en-US" sz="1400" dirty="0"/>
              <a:t>[3]. Workman, M. Hardware requirement for </a:t>
            </a:r>
            <a:r>
              <a:rPr lang="en-US" sz="1400" dirty="0" smtClean="0"/>
              <a:t>Fuzzy</a:t>
            </a:r>
            <a:r>
              <a:rPr lang="fa-IR" sz="1400" dirty="0" smtClean="0"/>
              <a:t> </a:t>
            </a:r>
            <a:r>
              <a:rPr lang="en-US" sz="1400" dirty="0" smtClean="0"/>
              <a:t>Logic </a:t>
            </a:r>
            <a:r>
              <a:rPr lang="en-US" sz="1400" dirty="0"/>
              <a:t>Control </a:t>
            </a:r>
            <a:r>
              <a:rPr lang="en-US" sz="1400" dirty="0" smtClean="0"/>
              <a:t>Systems.</a:t>
            </a:r>
            <a:r>
              <a:rPr lang="fa-IR" sz="1400" dirty="0" smtClean="0"/>
              <a:t> </a:t>
            </a:r>
            <a:r>
              <a:rPr lang="en-US" sz="1400" dirty="0" smtClean="0"/>
              <a:t>Lubbock</a:t>
            </a:r>
            <a:r>
              <a:rPr lang="en-US" sz="1400" dirty="0"/>
              <a:t>, TX: Texas </a:t>
            </a:r>
            <a:r>
              <a:rPr lang="en-US" sz="1400" dirty="0" smtClean="0"/>
              <a:t>Tech</a:t>
            </a:r>
            <a:r>
              <a:rPr lang="fa-IR" sz="1400" dirty="0" smtClean="0"/>
              <a:t> </a:t>
            </a:r>
            <a:r>
              <a:rPr lang="en-US" sz="1400" dirty="0" smtClean="0"/>
              <a:t>University</a:t>
            </a:r>
            <a:r>
              <a:rPr lang="en-US" sz="1400" dirty="0"/>
              <a:t>, (1996)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[4]. George J. </a:t>
            </a:r>
            <a:r>
              <a:rPr lang="en-US" sz="1400" dirty="0" err="1"/>
              <a:t>Kilr</a:t>
            </a:r>
            <a:r>
              <a:rPr lang="en-US" sz="1400" dirty="0"/>
              <a:t> and Bo Yuan, Fuzzy Sets and </a:t>
            </a:r>
            <a:r>
              <a:rPr lang="en-US" sz="1400" dirty="0" smtClean="0"/>
              <a:t>Fuzzy</a:t>
            </a:r>
            <a:r>
              <a:rPr lang="fa-IR" sz="1400" dirty="0" smtClean="0"/>
              <a:t> </a:t>
            </a:r>
            <a:r>
              <a:rPr lang="en-US" sz="1400" dirty="0" smtClean="0"/>
              <a:t>Logic </a:t>
            </a:r>
            <a:r>
              <a:rPr lang="en-US" sz="1400" dirty="0"/>
              <a:t>(India: </a:t>
            </a:r>
            <a:r>
              <a:rPr lang="en-US" sz="1400" dirty="0" smtClean="0"/>
              <a:t>PHI,</a:t>
            </a:r>
            <a:r>
              <a:rPr lang="fa-IR" sz="1400" dirty="0" smtClean="0"/>
              <a:t> </a:t>
            </a:r>
            <a:r>
              <a:rPr lang="en-US" sz="1400" dirty="0" smtClean="0"/>
              <a:t>1995</a:t>
            </a:r>
            <a:r>
              <a:rPr lang="en-US" sz="14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[5]. Sonia Chhabra , VHDL Implementation of </a:t>
            </a:r>
            <a:r>
              <a:rPr lang="en-US" sz="1400" dirty="0" smtClean="0"/>
              <a:t>Fuzzy</a:t>
            </a:r>
            <a:r>
              <a:rPr lang="fa-IR" sz="1400" dirty="0" smtClean="0"/>
              <a:t> </a:t>
            </a:r>
            <a:r>
              <a:rPr lang="en-US" sz="1400" dirty="0" smtClean="0"/>
              <a:t>Control </a:t>
            </a:r>
            <a:r>
              <a:rPr lang="en-US" sz="1400" dirty="0"/>
              <a:t>System, (2006)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[6]. Ge </a:t>
            </a:r>
            <a:r>
              <a:rPr lang="en-US" sz="1400" dirty="0" err="1"/>
              <a:t>Zhe-Xue</a:t>
            </a:r>
            <a:r>
              <a:rPr lang="en-US" sz="1400" dirty="0"/>
              <a:t>, Sun </a:t>
            </a:r>
            <a:r>
              <a:rPr lang="en-US" sz="1400" dirty="0" err="1"/>
              <a:t>Zhi-Qiang</a:t>
            </a:r>
            <a:r>
              <a:rPr lang="en-US" sz="1400" dirty="0"/>
              <a:t>. Neural N/w </a:t>
            </a:r>
            <a:r>
              <a:rPr lang="en-US" sz="1400" dirty="0" smtClean="0"/>
              <a:t>Theory</a:t>
            </a:r>
            <a:r>
              <a:rPr lang="fa-IR" sz="1400" dirty="0" smtClean="0"/>
              <a:t> </a:t>
            </a:r>
            <a:r>
              <a:rPr lang="en-US" sz="1400" dirty="0" smtClean="0"/>
              <a:t>and </a:t>
            </a:r>
            <a:r>
              <a:rPr lang="en-US" sz="1400" dirty="0"/>
              <a:t>the </a:t>
            </a:r>
            <a:r>
              <a:rPr lang="en-US" sz="1400" dirty="0" smtClean="0"/>
              <a:t>realization</a:t>
            </a:r>
            <a:r>
              <a:rPr lang="fa-IR" sz="1400" dirty="0" smtClean="0"/>
              <a:t> </a:t>
            </a:r>
            <a:r>
              <a:rPr lang="en-US" sz="1400" dirty="0" smtClean="0"/>
              <a:t>MATLAB </a:t>
            </a:r>
            <a:r>
              <a:rPr lang="en-US" sz="1400" dirty="0"/>
              <a:t>(Beijing: </a:t>
            </a:r>
            <a:r>
              <a:rPr lang="en-US" sz="1400" dirty="0" smtClean="0"/>
              <a:t>Electronics</a:t>
            </a:r>
            <a:r>
              <a:rPr lang="fa-IR" sz="1400" dirty="0" smtClean="0"/>
              <a:t> </a:t>
            </a:r>
            <a:r>
              <a:rPr lang="en-US" sz="1400" dirty="0" smtClean="0"/>
              <a:t>industry </a:t>
            </a:r>
            <a:r>
              <a:rPr lang="en-US" sz="1400" dirty="0"/>
              <a:t>publishing, 2007)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[7]. Manish Aggarwal, Fuzzy Logic Controller </a:t>
            </a:r>
            <a:r>
              <a:rPr lang="en-US" sz="1400" dirty="0" smtClean="0"/>
              <a:t>for</a:t>
            </a:r>
            <a:r>
              <a:rPr lang="fa-IR" sz="1400" dirty="0" smtClean="0"/>
              <a:t> </a:t>
            </a:r>
            <a:r>
              <a:rPr lang="en-US" sz="1400" dirty="0" smtClean="0"/>
              <a:t>Washing </a:t>
            </a:r>
            <a:r>
              <a:rPr lang="en-US" sz="1400" dirty="0"/>
              <a:t>Machine, </a:t>
            </a:r>
            <a:r>
              <a:rPr lang="en-US" sz="1400" dirty="0" smtClean="0"/>
              <a:t>IIT</a:t>
            </a:r>
            <a:r>
              <a:rPr lang="fa-IR" sz="1400" dirty="0" smtClean="0"/>
              <a:t> </a:t>
            </a:r>
            <a:r>
              <a:rPr lang="en-US" sz="1400" dirty="0" err="1" smtClean="0"/>
              <a:t>Kharagpur</a:t>
            </a:r>
            <a:r>
              <a:rPr lang="en-US" sz="1400" dirty="0" smtClean="0"/>
              <a:t> </a:t>
            </a:r>
            <a:r>
              <a:rPr lang="en-US" sz="1400" dirty="0"/>
              <a:t>(2011)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[8]. </a:t>
            </a:r>
            <a:r>
              <a:rPr lang="en-US" sz="1400" dirty="0" err="1"/>
              <a:t>Lohani</a:t>
            </a:r>
            <a:r>
              <a:rPr lang="en-US" sz="1400" dirty="0"/>
              <a:t> P., and </a:t>
            </a:r>
            <a:r>
              <a:rPr lang="en-US" sz="1400" dirty="0" err="1"/>
              <a:t>Hasan,S.R..Design</a:t>
            </a:r>
            <a:r>
              <a:rPr lang="en-US" sz="1400" dirty="0"/>
              <a:t> of an </a:t>
            </a:r>
            <a:r>
              <a:rPr lang="en-US" sz="1400" dirty="0" smtClean="0"/>
              <a:t>Improved</a:t>
            </a:r>
            <a:r>
              <a:rPr lang="fa-IR" sz="1400" dirty="0" smtClean="0"/>
              <a:t> </a:t>
            </a:r>
            <a:r>
              <a:rPr lang="en-US" sz="1400" dirty="0" smtClean="0"/>
              <a:t>Controller </a:t>
            </a:r>
            <a:r>
              <a:rPr lang="en-US" sz="1400" dirty="0" err="1" smtClean="0"/>
              <a:t>Microchi</a:t>
            </a:r>
            <a:r>
              <a:rPr lang="fa-IR" sz="1400" dirty="0" smtClean="0"/>
              <a:t> </a:t>
            </a:r>
            <a:r>
              <a:rPr lang="en-US" sz="1400" dirty="0" smtClean="0"/>
              <a:t>For </a:t>
            </a:r>
            <a:r>
              <a:rPr lang="en-US" sz="1400" dirty="0"/>
              <a:t>Washing Machine, </a:t>
            </a:r>
            <a:r>
              <a:rPr lang="en-US" sz="1400" dirty="0" smtClean="0"/>
              <a:t>16</a:t>
            </a:r>
            <a:r>
              <a:rPr lang="en-US" sz="1400" baseline="30000" dirty="0" smtClean="0"/>
              <a:t>th</a:t>
            </a:r>
            <a:r>
              <a:rPr lang="fa-IR" sz="1400" dirty="0" smtClean="0"/>
              <a:t> </a:t>
            </a:r>
            <a:r>
              <a:rPr lang="en-US" sz="1400" dirty="0" smtClean="0"/>
              <a:t>Annual </a:t>
            </a:r>
            <a:r>
              <a:rPr lang="en-US" sz="1400" dirty="0"/>
              <a:t>Electronics New </a:t>
            </a:r>
            <a:r>
              <a:rPr lang="en-US" sz="1400" dirty="0" smtClean="0"/>
              <a:t>Zealand</a:t>
            </a:r>
            <a:r>
              <a:rPr lang="fa-IR" sz="1400" dirty="0" smtClean="0"/>
              <a:t> </a:t>
            </a:r>
            <a:r>
              <a:rPr lang="en-US" sz="1400" dirty="0" smtClean="0"/>
              <a:t>Conference(pp</a:t>
            </a:r>
            <a:r>
              <a:rPr lang="en-US" sz="1400" dirty="0"/>
              <a:t>. </a:t>
            </a:r>
            <a:r>
              <a:rPr lang="en-US" sz="1400" dirty="0" smtClean="0"/>
              <a:t>20-26</a:t>
            </a:r>
            <a:r>
              <a:rPr lang="en-US" sz="1400" dirty="0"/>
              <a:t>).Dunedin : Otago University (2009)</a:t>
            </a:r>
          </a:p>
        </p:txBody>
      </p:sp>
    </p:spTree>
    <p:extLst>
      <p:ext uri="{BB962C8B-B14F-4D97-AF65-F5344CB8AC3E}">
        <p14:creationId xmlns:p14="http://schemas.microsoft.com/office/powerpoint/2010/main" val="40287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7" y="2743201"/>
            <a:ext cx="1971474" cy="2736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137048" y="1291734"/>
            <a:ext cx="6397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800" b="1" u="sng" dirty="0">
                <a:solidFill>
                  <a:schemeClr val="bg1"/>
                </a:solidFill>
                <a:cs typeface="B Nazanin" panose="00000400000000000000" pitchFamily="2" charset="-78"/>
              </a:rPr>
              <a:t>طراحی ماشین لباس شویی فازی با کنترل </a:t>
            </a:r>
            <a:r>
              <a:rPr lang="fa-IR" sz="2800" b="1" u="sng" dirty="0" smtClean="0">
                <a:solidFill>
                  <a:schemeClr val="bg1"/>
                </a:solidFill>
                <a:cs typeface="B Nazanin" panose="00000400000000000000" pitchFamily="2" charset="-78"/>
              </a:rPr>
              <a:t>کننده ی </a:t>
            </a:r>
            <a:r>
              <a:rPr lang="fa-IR" sz="2800" b="1" u="sng" dirty="0">
                <a:solidFill>
                  <a:schemeClr val="bg1"/>
                </a:solidFill>
                <a:cs typeface="B Nazanin" panose="00000400000000000000" pitchFamily="2" charset="-78"/>
              </a:rPr>
              <a:t>فازی</a:t>
            </a:r>
            <a:endParaRPr lang="en-US" sz="2800" b="1" u="sng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9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6708" y="976050"/>
            <a:ext cx="880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اهداف و مزیت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های استفاده از کنترل فازی در ماشین لباس شویی 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517" y="2304560"/>
            <a:ext cx="37289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وسیله به صورت اتوماتیک کار می کند</a:t>
            </a: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افزایش کیفیت شست و شو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مصرف بهینه ی برق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88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49638" y="787791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ساختار کلی ماشین لباس شویی فازی 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80" y="472434"/>
            <a:ext cx="875788" cy="1215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808111" y="1811597"/>
            <a:ext cx="481093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یک سیستم 2 ورودی و 2 خروجی است.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6757" y="2850792"/>
            <a:ext cx="6144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ورودی </a:t>
            </a: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مقدار کثیفی و چرک بودن لباس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ها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سنسور نوری</a:t>
            </a:r>
            <a:endParaRPr lang="fa-I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742950" lvl="1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حجم لباس ها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ترازوی 7 کیلوگرم</a:t>
            </a:r>
            <a:endParaRPr lang="fa-I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خروجی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زمان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پودر شست و شو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72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70113" y="1076600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طراحی سیستم فازی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8781" y="2040672"/>
            <a:ext cx="7406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به طور كلي در طراحي یك سیستم فازی 4 مرحله باید مد نظر طراح باشد.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3968812"/>
              </p:ext>
            </p:extLst>
          </p:nvPr>
        </p:nvGraphicFramePr>
        <p:xfrm>
          <a:off x="1339403" y="1661375"/>
          <a:ext cx="8461420" cy="475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4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7689" y="684760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اول: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جمع آوری داده ها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0423" y="1541411"/>
            <a:ext cx="7527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سخت ترین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لكه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ه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 عبارت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اند از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: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لكه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جوهر،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خون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،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شكل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ت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، قهوه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...</a:t>
            </a:r>
          </a:p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سنسور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نوری مورد استفاده در این پروژه قابلیت این را دارد كه از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0 تا 100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درصد میزان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چرک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ی و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كثیفي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لباس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ها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را اندازه گیری كند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.</a:t>
            </a:r>
            <a:endParaRPr lang="ar-SA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مقدار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زمان و پودر شستشو به مقدار لباس و میزان كثیفي بستگي دارد.</a:t>
            </a:r>
          </a:p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حداكثر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زماني كه برای شستشو لباسها با حداكثر كثیفي و حداكثر وزن در نظر گرفته ایم برابر 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90دقیقه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است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.</a:t>
            </a:r>
          </a:p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حداكثر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پودری كه برای شستشو لباسها باتوجه به میزان پودر برای پیش شستشو و میزان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پودر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برای شستشو</a:t>
            </a: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اصلي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در نظر گرفتهایم </a:t>
            </a:r>
            <a:r>
              <a:rPr lang="ar-SA" b="1" dirty="0" smtClean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برابر </a:t>
            </a:r>
            <a:r>
              <a:rPr lang="ar-SA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400گرم است.</a:t>
            </a:r>
          </a:p>
          <a:p>
            <a:pPr algn="just" rtl="1"/>
            <a:endParaRPr lang="ar-SA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37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49638" y="787791"/>
            <a:ext cx="6880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دوم: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تعیین ورودی و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خروجی های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کنترل کننده</a:t>
            </a:r>
            <a:endParaRPr lang="en-US" sz="32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pic>
        <p:nvPicPr>
          <p:cNvPr id="4" name="Picture 3" descr="C:\Users\Amir\Desktop\ارائه ی منطق فازی برای ماشین لباس شویی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60" y="1674254"/>
            <a:ext cx="7328078" cy="4584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142445" y="6259134"/>
            <a:ext cx="428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400" b="1" dirty="0" smtClean="0">
                <a:cs typeface="B Lotus" panose="00000400000000000000" pitchFamily="2" charset="-78"/>
              </a:rPr>
              <a:t>شکل 1) ورودی و خروجی های کنترل کننده ی فازی در نرم افزار متلب</a:t>
            </a:r>
            <a:endParaRPr lang="en-US" sz="1400" b="1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3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3282" y="617044"/>
            <a:ext cx="7762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a-IR" sz="3200" b="1" u="sng" dirty="0">
                <a:solidFill>
                  <a:prstClr val="black">
                    <a:lumMod val="95000"/>
                    <a:lumOff val="5000"/>
                  </a:prstClr>
                </a:solidFill>
                <a:cs typeface="B Lotus" panose="00000400000000000000" pitchFamily="2" charset="-78"/>
              </a:rPr>
              <a:t>قدم سوم: اختصاص توابع عضویت </a:t>
            </a:r>
            <a:r>
              <a:rPr lang="fa-IR" sz="2000" b="1" u="sng" dirty="0">
                <a:solidFill>
                  <a:prstClr val="black">
                    <a:lumMod val="95000"/>
                    <a:lumOff val="5000"/>
                  </a:prstClr>
                </a:solidFill>
                <a:cs typeface="B Lotus" panose="00000400000000000000" pitchFamily="2" charset="-78"/>
              </a:rPr>
              <a:t>به هریک از ورودی ها و خروجی ها</a:t>
            </a:r>
            <a:endParaRPr lang="en-US" sz="2000" b="1" u="sng" dirty="0">
              <a:solidFill>
                <a:prstClr val="black">
                  <a:lumMod val="95000"/>
                  <a:lumOff val="5000"/>
                </a:prstClr>
              </a:solidFill>
              <a:cs typeface="B Lotus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2965" y="1949824"/>
            <a:ext cx="9698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ورودی اول سیستم فازی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Dirty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میزان چرک بودن لباس ها، كه میزان آن توسط سنسورنوری در ابتدای شستشو مورد اندازه گیری می شود.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این ورودی شامل 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5 تابع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تبدیل از نوع مثلثي با نامهای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D1,D2,D3,D4,D5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و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بازه تغییرات این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ورودی از 0 تا 100درصد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باتوجه به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اطل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عاتي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كه در قدم اول بدست آوردیم ميباشد.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مفهوم این نامها به صورت زیر است.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  <a:sym typeface="Wingdings" panose="05000000000000000000" pitchFamily="2" charset="2"/>
              </a:rPr>
              <a:t>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D1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زماني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كه سنسور نوری میزان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چرک بودن لباسها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را بسیار كم تشخیص داده است (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از 0 تا 20 درصد)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Lotus" panose="00000400000000000000" pitchFamily="2" charset="-78"/>
              </a:rPr>
              <a:t>….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34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3282" y="617044"/>
            <a:ext cx="7888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قدم </a:t>
            </a:r>
            <a:r>
              <a:rPr lang="fa-IR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سوم: </a:t>
            </a:r>
            <a:r>
              <a:rPr lang="fa-IR" sz="32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اختصاص توابع عضویت </a:t>
            </a:r>
            <a:r>
              <a:rPr lang="fa-IR" sz="20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به هریک از ورودی ها و </a:t>
            </a:r>
            <a:r>
              <a:rPr lang="fa-IR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خروجی ها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cs typeface="B Lotus" panose="00000400000000000000" pitchFamily="2" charset="-78"/>
            </a:endParaRPr>
          </a:p>
        </p:txBody>
      </p:sp>
      <p:pic>
        <p:nvPicPr>
          <p:cNvPr id="6" name="Picture 5" descr="C:\Users\Amir\Desktop\ارائه ی منطق فازی برای ماشین لباس شویی\تابع عضویت مربوط به ورودی اول ( میزان کثیف بودن لباس ها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14" y="1731538"/>
            <a:ext cx="6362162" cy="430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877145" y="1542510"/>
            <a:ext cx="2581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dirty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ورودی </a:t>
            </a:r>
            <a:r>
              <a:rPr lang="fa-IR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اول: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Dirty</a:t>
            </a:r>
            <a:endParaRPr lang="fa-IR" b="1" dirty="0" smtClean="0">
              <a:solidFill>
                <a:srgbClr val="FF0000"/>
              </a:solidFill>
              <a:cs typeface="B Lotus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Lotus" panose="00000400000000000000" pitchFamily="2" charset="-7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B Lotus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 (میزان </a:t>
            </a:r>
            <a:r>
              <a:rPr lang="fa-IR" b="1" dirty="0">
                <a:solidFill>
                  <a:srgbClr val="FF0000"/>
                </a:solidFill>
                <a:cs typeface="B Lotus" panose="00000400000000000000" pitchFamily="2" charset="-78"/>
              </a:rPr>
              <a:t>چرک </a:t>
            </a:r>
            <a:r>
              <a:rPr lang="fa-IR" b="1" dirty="0" smtClean="0">
                <a:solidFill>
                  <a:srgbClr val="FF0000"/>
                </a:solidFill>
                <a:cs typeface="B Lotus" panose="00000400000000000000" pitchFamily="2" charset="-78"/>
              </a:rPr>
              <a:t>بودن لباس ها)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9420" y="6259134"/>
            <a:ext cx="259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400" b="1" dirty="0" smtClean="0">
                <a:cs typeface="B Lotus" panose="00000400000000000000" pitchFamily="2" charset="-78"/>
              </a:rPr>
              <a:t>شکل 2) تابع عضویت ورودی اول</a:t>
            </a:r>
            <a:r>
              <a:rPr lang="en-US" sz="1400" b="1" dirty="0" smtClean="0">
                <a:cs typeface="B Lotus" panose="00000400000000000000" pitchFamily="2" charset="-78"/>
              </a:rPr>
              <a:t> </a:t>
            </a:r>
            <a:r>
              <a:rPr lang="fa-IR" sz="1400" b="1" dirty="0" smtClean="0">
                <a:cs typeface="B Lotus" panose="00000400000000000000" pitchFamily="2" charset="-78"/>
              </a:rPr>
              <a:t> </a:t>
            </a:r>
            <a:r>
              <a:rPr lang="en-US" sz="1400" b="1" dirty="0" smtClean="0">
                <a:cs typeface="B Lotus" panose="00000400000000000000" pitchFamily="2" charset="-78"/>
              </a:rPr>
              <a:t>Dirty</a:t>
            </a:r>
            <a:endParaRPr lang="en-US" sz="1400" b="1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19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17989D0-BCF7-4B43-B2DA-4A4500F7E050}" vid="{483F6EF0-A899-430B-BAF3-6138106089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275</TotalTime>
  <Words>962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 Lotus</vt:lpstr>
      <vt:lpstr>B Nazanin</vt:lpstr>
      <vt:lpstr>Calibri</vt:lpstr>
      <vt:lpstr>Wingdings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amir.mo.ahmadi@gmail.com</cp:lastModifiedBy>
  <cp:revision>34</cp:revision>
  <dcterms:created xsi:type="dcterms:W3CDTF">2019-11-07T19:22:59Z</dcterms:created>
  <dcterms:modified xsi:type="dcterms:W3CDTF">2019-12-19T11:21:03Z</dcterms:modified>
</cp:coreProperties>
</file>