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86" r:id="rId4"/>
    <p:sldId id="289" r:id="rId5"/>
    <p:sldId id="292" r:id="rId6"/>
    <p:sldId id="259" r:id="rId7"/>
    <p:sldId id="261" r:id="rId8"/>
    <p:sldId id="293" r:id="rId9"/>
    <p:sldId id="315" r:id="rId10"/>
    <p:sldId id="317" r:id="rId11"/>
    <p:sldId id="295" r:id="rId12"/>
    <p:sldId id="296" r:id="rId13"/>
    <p:sldId id="297" r:id="rId14"/>
    <p:sldId id="298" r:id="rId15"/>
    <p:sldId id="299" r:id="rId16"/>
    <p:sldId id="300" r:id="rId17"/>
    <p:sldId id="338" r:id="rId18"/>
    <p:sldId id="303" r:id="rId19"/>
    <p:sldId id="305" r:id="rId20"/>
    <p:sldId id="309" r:id="rId21"/>
    <p:sldId id="319" r:id="rId22"/>
    <p:sldId id="348" r:id="rId23"/>
    <p:sldId id="349" r:id="rId24"/>
    <p:sldId id="353" r:id="rId25"/>
    <p:sldId id="354" r:id="rId26"/>
    <p:sldId id="31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158" autoAdjust="0"/>
  </p:normalViewPr>
  <p:slideViewPr>
    <p:cSldViewPr>
      <p:cViewPr varScale="1">
        <p:scale>
          <a:sx n="56" d="100"/>
          <a:sy n="56" d="100"/>
        </p:scale>
        <p:origin x="1508" y="44"/>
      </p:cViewPr>
      <p:guideLst>
        <p:guide orient="horz" pos="2160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957C4-AD34-4937-9085-1968EA57422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E118E-5444-4000-A895-974DF0F81B6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FAF353-2B9B-4D5D-BD20-3B19BDAE50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25B6-9571-43DF-BA29-932237B2FAD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1BCD-FF49-4D81-A534-26877B4B1AE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66A9-2414-43DC-8A6B-D012F9B6678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295400"/>
            <a:ext cx="89154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3D48-7058-4090-AB58-7525CB8E681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F4F3-537A-4A67-861E-1C39026E206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48BF-0ABB-42BA-BFCA-9BF41F516C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C57B-6F99-4C3D-B11D-A9554B38BB26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E73F-113B-4BA4-94FA-76494DC60BC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FF2B-063B-41FD-A720-1166E21C86FD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5796-B844-4DAD-8CD1-5863CF9F0DB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B8B7-7003-46BE-B612-02F65D7C450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295400"/>
            <a:ext cx="9006085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F03CC-9845-4810-9AD2-EC02A89A1E6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600" b="1" dirty="0"/>
              <a:t>Artificial Intelligence</a:t>
            </a:r>
            <a:br>
              <a:rPr lang="en-US" sz="6600" b="1" dirty="0"/>
            </a:br>
            <a:r>
              <a:rPr lang="en-US" sz="6600" b="1" dirty="0"/>
              <a:t>BM-766</a:t>
            </a:r>
            <a:br>
              <a:rPr lang="en-US" sz="6600" b="1" dirty="0"/>
            </a:br>
            <a:br>
              <a:rPr lang="en-US" dirty="0"/>
            </a:br>
            <a:endParaRPr lang="en-US" sz="6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What is AI?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Views of AI fall into </a:t>
            </a:r>
            <a:r>
              <a:rPr lang="en-US" b="1" dirty="0">
                <a:solidFill>
                  <a:srgbClr val="FF0000"/>
                </a:solidFill>
              </a:rPr>
              <a:t>four</a:t>
            </a:r>
            <a:r>
              <a:rPr lang="en-US" dirty="0"/>
              <a:t> categories:</a:t>
            </a:r>
            <a:endParaRPr lang="en-US" dirty="0"/>
          </a:p>
          <a:p>
            <a:pPr marL="971550" lvl="1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3500" dirty="0"/>
              <a:t>Systems that </a:t>
            </a:r>
            <a:r>
              <a:rPr lang="en-US" sz="3500" dirty="0">
                <a:solidFill>
                  <a:srgbClr val="FF0000"/>
                </a:solidFill>
              </a:rPr>
              <a:t>act like humans</a:t>
            </a:r>
            <a:endParaRPr lang="en-US" sz="3500" dirty="0">
              <a:solidFill>
                <a:srgbClr val="FF0000"/>
              </a:solidFill>
            </a:endParaRPr>
          </a:p>
          <a:p>
            <a:pPr marL="971550" lvl="1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3500" dirty="0"/>
              <a:t>Systems that </a:t>
            </a:r>
            <a:r>
              <a:rPr lang="en-US" sz="3500" dirty="0">
                <a:solidFill>
                  <a:srgbClr val="FF0000"/>
                </a:solidFill>
              </a:rPr>
              <a:t>think like humans</a:t>
            </a:r>
            <a:endParaRPr lang="en-US" sz="3500" dirty="0">
              <a:solidFill>
                <a:srgbClr val="FF0000"/>
              </a:solidFill>
            </a:endParaRPr>
          </a:p>
          <a:p>
            <a:pPr marL="971550" lvl="1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3500" dirty="0"/>
              <a:t>Systems that </a:t>
            </a:r>
            <a:r>
              <a:rPr lang="en-US" sz="3500" dirty="0">
                <a:solidFill>
                  <a:srgbClr val="FF0000"/>
                </a:solidFill>
              </a:rPr>
              <a:t>think rationally</a:t>
            </a:r>
            <a:endParaRPr lang="en-US" sz="3500" dirty="0">
              <a:solidFill>
                <a:srgbClr val="FF0000"/>
              </a:solidFill>
            </a:endParaRPr>
          </a:p>
          <a:p>
            <a:pPr marL="971550" lvl="1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3500" u="sng" dirty="0"/>
              <a:t>Systems that </a:t>
            </a:r>
            <a:r>
              <a:rPr lang="en-US" sz="3500" u="sng" dirty="0">
                <a:solidFill>
                  <a:srgbClr val="FF0000"/>
                </a:solidFill>
              </a:rPr>
              <a:t>act rationally</a:t>
            </a:r>
            <a:endParaRPr lang="en-US" sz="3500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In this course, we are going to focus on systems that </a:t>
            </a:r>
            <a:r>
              <a:rPr lang="en-US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 rationally</a:t>
            </a:r>
            <a:r>
              <a:rPr lang="en-US" dirty="0"/>
              <a:t>, i.e.,</a:t>
            </a:r>
            <a:r>
              <a:rPr lang="en-US" dirty="0">
                <a:solidFill>
                  <a:srgbClr val="FF0000"/>
                </a:solidFill>
              </a:rPr>
              <a:t> the creation, design and implementation of rational agents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1. Acting Humanly: Turing Test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791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Turing (1950)</a:t>
            </a:r>
            <a:r>
              <a:rPr lang="en-US" dirty="0">
                <a:solidFill>
                  <a:srgbClr val="FF0000"/>
                </a:solidFill>
              </a:rPr>
              <a:t> “Computing machinery and intelligence”.</a:t>
            </a:r>
            <a:endParaRPr lang="en-US" dirty="0"/>
          </a:p>
          <a:p>
            <a:r>
              <a:rPr lang="en-US" dirty="0"/>
              <a:t>A computer passes the test if a human interrogator, after posing some written questions, cannot tell whether the written responses come from a person or from a computer.</a:t>
            </a: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Little effort by AI researchers to pass the Turing Test</a:t>
            </a:r>
            <a:endParaRPr lang="en-US" dirty="0"/>
          </a:p>
        </p:txBody>
      </p:sp>
      <p:pic>
        <p:nvPicPr>
          <p:cNvPr id="12292" name="Picture 4" descr="turi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48436" y="4038600"/>
            <a:ext cx="5276364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Turing Test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Major Components of Turing Test: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Natural Language Processing: </a:t>
            </a:r>
            <a:r>
              <a:rPr lang="en-US" dirty="0"/>
              <a:t>To enable it to communicate successfully in English.</a:t>
            </a:r>
            <a:endParaRPr lang="en-US" dirty="0"/>
          </a:p>
          <a:p>
            <a:pPr lvl="1"/>
            <a:r>
              <a:rPr lang="en-US" b="1" dirty="0"/>
              <a:t>Knowledge Representation: </a:t>
            </a:r>
            <a:r>
              <a:rPr lang="en-US" dirty="0"/>
              <a:t>To store what it knows or hears.</a:t>
            </a:r>
            <a:endParaRPr lang="en-US" dirty="0"/>
          </a:p>
          <a:p>
            <a:pPr lvl="1"/>
            <a:r>
              <a:rPr lang="en-US" b="1" dirty="0"/>
              <a:t>Automated Reasoning:</a:t>
            </a:r>
            <a:r>
              <a:rPr lang="en-US" dirty="0"/>
              <a:t> To use the stored information to answer questions and to draw conclusions.</a:t>
            </a:r>
            <a:endParaRPr lang="en-US" dirty="0"/>
          </a:p>
          <a:p>
            <a:pPr lvl="1"/>
            <a:r>
              <a:rPr lang="en-US" b="1" dirty="0"/>
              <a:t>Machine Learning: </a:t>
            </a:r>
            <a:r>
              <a:rPr lang="en-US" dirty="0"/>
              <a:t>To adapt to new circumstances and to detect and extrapolate patterns.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Total Turing Test also includes: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Computer Vision:</a:t>
            </a:r>
            <a:r>
              <a:rPr lang="en-US" dirty="0"/>
              <a:t> To perceive objects</a:t>
            </a:r>
            <a:endParaRPr lang="en-US" dirty="0"/>
          </a:p>
          <a:p>
            <a:pPr lvl="1"/>
            <a:r>
              <a:rPr lang="en-US" b="1" dirty="0"/>
              <a:t>Robotics:</a:t>
            </a:r>
            <a:r>
              <a:rPr lang="en-US" dirty="0"/>
              <a:t> To manipulate objects and move about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2. Thinking Humanly: Cognition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9067800" cy="5257800"/>
          </a:xfrm>
        </p:spPr>
        <p:txBody>
          <a:bodyPr>
            <a:normAutofit/>
          </a:bodyPr>
          <a:lstStyle/>
          <a:p>
            <a:r>
              <a:rPr lang="en-US" sz="2800" dirty="0"/>
              <a:t>Expressing the </a:t>
            </a:r>
            <a:r>
              <a:rPr lang="en-US" sz="2800" b="1" dirty="0"/>
              <a:t>Theory of Mind as a Computer Program</a:t>
            </a:r>
            <a:endParaRPr lang="en-US" sz="2800" b="1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General Problem Solver (GPS) (Newell &amp; Simon 1961):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A program does not only need to solve the problems but should </a:t>
            </a:r>
            <a:r>
              <a:rPr lang="en-US" b="1" dirty="0"/>
              <a:t>also follow human thought process</a:t>
            </a:r>
            <a:endParaRPr lang="en-US" b="1" dirty="0"/>
          </a:p>
          <a:p>
            <a:pPr lvl="1">
              <a:buNone/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sz="2800" dirty="0"/>
              <a:t>Requires scientific theories of internal activities of the brain. </a:t>
            </a: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Cognitive Science: </a:t>
            </a:r>
            <a:r>
              <a:rPr lang="en-US" dirty="0"/>
              <a:t>Predicting and testing behavior of human subjects </a:t>
            </a:r>
            <a:r>
              <a:rPr lang="en-US" dirty="0">
                <a:solidFill>
                  <a:srgbClr val="FF0000"/>
                </a:solidFill>
              </a:rPr>
              <a:t>(Hypothesis based)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Cognitive Neuroscience: </a:t>
            </a:r>
            <a:r>
              <a:rPr lang="en-US" dirty="0"/>
              <a:t>Direct identification from neurological data </a:t>
            </a:r>
            <a:r>
              <a:rPr lang="en-US" dirty="0">
                <a:solidFill>
                  <a:srgbClr val="FF0000"/>
                </a:solidFill>
              </a:rPr>
              <a:t>(Data driven)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3. Thinking Rationally:  Laws of Thought</a:t>
            </a:r>
            <a:endParaRPr lang="en-US" sz="40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257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Aristotle: </a:t>
            </a:r>
            <a:r>
              <a:rPr lang="en-US" sz="2400" dirty="0"/>
              <a:t>First to codify “right thinking”</a:t>
            </a:r>
            <a:endParaRPr lang="en-US" sz="2400" dirty="0"/>
          </a:p>
          <a:p>
            <a:r>
              <a:rPr lang="en-US" sz="2400" dirty="0"/>
              <a:t>Several Greek schools developed various forms of logic:</a:t>
            </a:r>
            <a:endParaRPr lang="en-US" sz="2400" dirty="0"/>
          </a:p>
          <a:p>
            <a:pPr lvl="1"/>
            <a:r>
              <a:rPr lang="en-US" sz="2400" dirty="0"/>
              <a:t>Notation and rules of derivation for thoughts</a:t>
            </a:r>
            <a:endParaRPr lang="en-US" sz="2400" dirty="0"/>
          </a:p>
          <a:p>
            <a:r>
              <a:rPr lang="en-US" sz="2400" dirty="0"/>
              <a:t>By 1965, programs existed that could, in principle, solve any solvable problem described in logical notation.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Problems:</a:t>
            </a:r>
            <a:endParaRPr lang="en-US" sz="2400" b="1" dirty="0"/>
          </a:p>
          <a:p>
            <a:pPr lvl="1"/>
            <a:r>
              <a:rPr lang="en-US" sz="2400" dirty="0"/>
              <a:t>Not easy to state informal knowledge in logical notation</a:t>
            </a:r>
            <a:endParaRPr lang="en-US" sz="2400" dirty="0"/>
          </a:p>
          <a:p>
            <a:pPr lvl="1"/>
            <a:r>
              <a:rPr lang="en-US" sz="2400" dirty="0"/>
              <a:t>Big difference between solving a problem "in principle" and solving it “in practice”</a:t>
            </a:r>
            <a:endParaRPr lang="en-US" sz="2400" dirty="0"/>
          </a:p>
          <a:p>
            <a:pPr lvl="2"/>
            <a:r>
              <a:rPr lang="en-US" dirty="0"/>
              <a:t>Problems with just a few hundred facts can exhaust the computational resources of any computer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4. Acting rationally: Rational agent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410200"/>
          </a:xfrm>
        </p:spPr>
        <p:txBody>
          <a:bodyPr>
            <a:noAutofit/>
          </a:bodyPr>
          <a:lstStyle/>
          <a:p>
            <a:r>
              <a:rPr lang="en-US" sz="2800" dirty="0"/>
              <a:t>Rational behavior: doing the right thing </a:t>
            </a:r>
            <a:endParaRPr lang="en-US" sz="2800" dirty="0"/>
          </a:p>
          <a:p>
            <a:r>
              <a:rPr lang="en-US" sz="2800" dirty="0"/>
              <a:t>The right thing: </a:t>
            </a:r>
            <a:r>
              <a:rPr lang="en-US" sz="2800" dirty="0">
                <a:solidFill>
                  <a:srgbClr val="FF0000"/>
                </a:solidFill>
              </a:rPr>
              <a:t>the optimal (best) thing that is expected to maximize the chances of achieving a set of goals, in a given situation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Making correct inferences is sometimes part of being a rational agent</a:t>
            </a:r>
            <a:endParaRPr lang="en-US" sz="2800" dirty="0"/>
          </a:p>
          <a:p>
            <a:r>
              <a:rPr lang="en-US" sz="2800" b="1" dirty="0"/>
              <a:t>Advantages</a:t>
            </a:r>
            <a:r>
              <a:rPr lang="en-US" sz="2800" dirty="0"/>
              <a:t> over other approaches</a:t>
            </a:r>
            <a:endParaRPr lang="en-US" sz="2800" dirty="0"/>
          </a:p>
          <a:p>
            <a:pPr lvl="1"/>
            <a:r>
              <a:rPr lang="en-US" sz="2400" dirty="0"/>
              <a:t>More </a:t>
            </a:r>
            <a:r>
              <a:rPr lang="en-US" sz="2400" b="1" dirty="0"/>
              <a:t>general</a:t>
            </a:r>
            <a:r>
              <a:rPr lang="en-US" sz="2400" dirty="0"/>
              <a:t> than the "laws of thought" approach</a:t>
            </a:r>
            <a:endParaRPr lang="en-US" sz="2400" dirty="0"/>
          </a:p>
          <a:p>
            <a:pPr lvl="1"/>
            <a:r>
              <a:rPr lang="en-US" sz="2400" dirty="0"/>
              <a:t>More </a:t>
            </a:r>
            <a:r>
              <a:rPr lang="en-US" sz="2400" b="1" dirty="0"/>
              <a:t>obedient</a:t>
            </a:r>
            <a:r>
              <a:rPr lang="en-US" sz="2400" dirty="0"/>
              <a:t> to scientific development than are approaches based on human behavior or human thought</a:t>
            </a:r>
            <a:endParaRPr lang="en-US" sz="2400" dirty="0"/>
          </a:p>
          <a:p>
            <a:pPr lvl="1"/>
            <a:r>
              <a:rPr lang="en-US" sz="2400" b="1" dirty="0"/>
              <a:t>Standard of rationality </a:t>
            </a:r>
            <a:r>
              <a:rPr lang="en-US" sz="2400" dirty="0"/>
              <a:t>is mathematically well defined and completely general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2743200"/>
            <a:ext cx="8915400" cy="1981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course is about designing </a:t>
            </a: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rational/intelligent agents</a:t>
            </a:r>
            <a:endParaRPr lang="en-US" sz="4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Summarized history of AI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524000"/>
            <a:ext cx="8686800" cy="4648200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>1943     	McCulloch &amp; Pitts: Boolean circuit model of brain</a:t>
            </a:r>
            <a:endParaRPr 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>1950     	Turing's "Computing Machinery and Intelligence"</a:t>
            </a:r>
            <a:endParaRPr 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400" u="sng" dirty="0"/>
              <a:t>1956		Dartmouth: "Artificial Intelligence“ adopted</a:t>
            </a:r>
            <a:endParaRPr lang="en-US" sz="2400" u="sng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>1952-69	Look, Ma, no hands! </a:t>
            </a:r>
            <a:endParaRPr 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>1950s		Early AI programs, including Samuel's checkers</a:t>
            </a:r>
            <a:br>
              <a:rPr lang="en-US" sz="2400" dirty="0"/>
            </a:br>
            <a:r>
              <a:rPr lang="en-US" sz="2400" dirty="0"/>
              <a:t>		program, Newell &amp; Simon's Logic Theorist, </a:t>
            </a:r>
            <a:endParaRPr 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>1965		Robinson's </a:t>
            </a:r>
            <a:r>
              <a:rPr lang="en-US" sz="2400" dirty="0" err="1"/>
              <a:t>algo</a:t>
            </a:r>
            <a:r>
              <a:rPr lang="en-US" sz="2400" dirty="0"/>
              <a:t> for logical reasoning</a:t>
            </a:r>
            <a:endParaRPr 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>1966-73	AI discovers computational complexity</a:t>
            </a:r>
            <a:br>
              <a:rPr lang="en-US" sz="2400" dirty="0"/>
            </a:br>
            <a:r>
              <a:rPr lang="en-US" sz="2400" dirty="0"/>
              <a:t>		Neural network research almost disappears</a:t>
            </a:r>
            <a:endParaRPr 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>1969-79	Early development of knowledge-based systems</a:t>
            </a:r>
            <a:endParaRPr 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400" u="sng" dirty="0"/>
              <a:t>1980-- 		AI becomes an industry </a:t>
            </a:r>
            <a:endParaRPr lang="en-US" sz="2400" u="sng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>1986-- 		Neural networks return to popularity</a:t>
            </a:r>
            <a:endParaRPr 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400" b="1" u="sng" dirty="0"/>
              <a:t>1987-- 		AI becomes a science </a:t>
            </a:r>
            <a:endParaRPr lang="en-US" sz="2400" b="1" u="sng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400" u="sng" dirty="0"/>
              <a:t>1995--		The emergence of intelligent agents</a:t>
            </a:r>
            <a:endParaRPr lang="en-US" sz="2400" u="sng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birth of Artificial Intelligence</a:t>
            </a:r>
            <a:br>
              <a:rPr lang="en-US" dirty="0"/>
            </a:br>
            <a:r>
              <a:rPr lang="en-US" dirty="0"/>
              <a:t>Dartmouth (1956)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 Month, 10 Man, Study of AI</a:t>
            </a:r>
            <a:endParaRPr lang="en-US" dirty="0"/>
          </a:p>
          <a:p>
            <a:endParaRPr lang="en-US" dirty="0"/>
          </a:p>
          <a:p>
            <a:r>
              <a:rPr lang="en-US" dirty="0"/>
              <a:t>Newell and Simon came up with a reasoning program, the Logic Theorist (LT)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program was able to prove most of the theorems in Chap 2, Principia </a:t>
            </a:r>
            <a:r>
              <a:rPr lang="en-US" dirty="0" err="1"/>
              <a:t>Mathematica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State of the art</a:t>
            </a: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839200" cy="5257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FF0000"/>
                </a:solidFill>
              </a:rPr>
              <a:t>Deep Blue </a:t>
            </a:r>
            <a:r>
              <a:rPr lang="en-US" dirty="0"/>
              <a:t>defeated the reigning world chess champion </a:t>
            </a:r>
            <a:r>
              <a:rPr lang="en-US" b="1" dirty="0"/>
              <a:t>Garry Kasparov</a:t>
            </a:r>
            <a:r>
              <a:rPr lang="en-US" dirty="0"/>
              <a:t> in 1997 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0000"/>
                </a:solidFill>
              </a:rPr>
              <a:t>No hands across America </a:t>
            </a:r>
            <a:r>
              <a:rPr lang="en-US" dirty="0"/>
              <a:t>(driving autonomously 98% of the time from Pittsburgh to San Diego) 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0000"/>
                </a:solidFill>
              </a:rPr>
              <a:t>Google Driverless Car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During the 1991 Gulf War, US forces deployed an </a:t>
            </a:r>
            <a:r>
              <a:rPr lang="en-US" dirty="0">
                <a:solidFill>
                  <a:srgbClr val="FF0000"/>
                </a:solidFill>
              </a:rPr>
              <a:t>AI logistics planning and scheduling program </a:t>
            </a:r>
            <a:r>
              <a:rPr lang="en-US" dirty="0"/>
              <a:t>that involved up to 50,000 vehicles, cargo, and people 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NASA's on-board </a:t>
            </a:r>
            <a:r>
              <a:rPr lang="en-US" dirty="0">
                <a:solidFill>
                  <a:srgbClr val="FF0000"/>
                </a:solidFill>
              </a:rPr>
              <a:t>autonomous planning program </a:t>
            </a:r>
            <a:r>
              <a:rPr lang="en-US" dirty="0"/>
              <a:t>controlled the scheduling of operations for a spacecraft 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Proverb</a:t>
            </a:r>
            <a:r>
              <a:rPr lang="en-US" dirty="0"/>
              <a:t> solves crossword puzzles better than most humans.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Course Logistics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Course representative (CR) can also collect course material from me after every lecture</a:t>
            </a:r>
            <a:endParaRPr lang="en-US" dirty="0"/>
          </a:p>
          <a:p>
            <a:r>
              <a:rPr lang="en-US" dirty="0"/>
              <a:t>Other students may get it from him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DON’T</a:t>
            </a:r>
            <a:r>
              <a:rPr lang="en-US" b="1" dirty="0"/>
              <a:t> individually approach me for the material</a:t>
            </a:r>
            <a:endParaRPr lang="en-US" b="1" dirty="0"/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view of state of the art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7" t="16562" r="29909" b="10212"/>
          <a:stretch>
            <a:fillRect/>
          </a:stretch>
        </p:blipFill>
        <p:spPr>
          <a:xfrm>
            <a:off x="457200" y="868846"/>
            <a:ext cx="7467600" cy="596596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Robotics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F792C7-F9E4-44BE-85C0-91BA74543E8F}" type="slidenum">
              <a:rPr lang="en-US" smtClean="0"/>
            </a:fld>
            <a:endParaRPr lang="en-US" dirty="0"/>
          </a:p>
        </p:txBody>
      </p:sp>
      <p:pic>
        <p:nvPicPr>
          <p:cNvPr id="20486" name="Picture 6" descr="http://t3.gstatic.com/images?q=tbn:ANd9GcTdSeEjEclgahJgIO4061w-4Z7tsRRdGCKVgh1xp5ta1a4ZZbs&amp;t=1&amp;usg=__a18q318X8dDsEFUdIE_ZrB7Puzs=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38200" y="4114800"/>
            <a:ext cx="2667000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8" descr="http://t3.gstatic.com/images?q=tbn:ANd9GcQmJogV5TlzQ4K_4I5jI8-EAFKbg1oKMBkUu2r9mIiXV2cz2Mk&amp;t=1&amp;usg=__T8GledArdyknk_d8C6VuiquHvpo=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33784" y="4191000"/>
            <a:ext cx="270033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Z:\home\humayoun\HumayounDocs\COMSATS\courses\2013.AI\AI-Humayoun\_mg_904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56"/>
          <a:stretch>
            <a:fillRect/>
          </a:stretch>
        </p:blipFill>
        <p:spPr bwMode="auto">
          <a:xfrm>
            <a:off x="4390922" y="1101172"/>
            <a:ext cx="3381478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t0.gstatic.com/images?q=tbn:ANd9GcTZWDvQqYGHarjZQ6ihp7NmCNOYzKFog3RCaV47L1qHceojlhg&amp;t=1&amp;usg=__NGDVGMs2feodzQwfgFuY0lxqEbE=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6197" y="1143000"/>
            <a:ext cx="2672797" cy="2672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Robots with facial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  <p:pic>
        <p:nvPicPr>
          <p:cNvPr id="16386" name="Picture 2" descr="Z:\home\humayoun\HumayounDocs\COMSATS\courses\2013.AI\AI-Humayoun\japanese-robot-with-facial-expressions.JPG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2857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Z:\home\humayoun\HumayounDocs\COMSATS\courses\2013.AI\AI-Humayoun\faceandroi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3" b="23320"/>
          <a:stretch>
            <a:fillRect/>
          </a:stretch>
        </p:blipFill>
        <p:spPr bwMode="auto">
          <a:xfrm>
            <a:off x="3429001" y="1291326"/>
            <a:ext cx="2438400" cy="259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Z:\home\humayoun\HumayounDocs\COMSATS\courses\2013.AI\AI-Humayoun\images\faceandroid-2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25" b="8274"/>
          <a:stretch>
            <a:fillRect/>
          </a:stretch>
        </p:blipFill>
        <p:spPr bwMode="auto">
          <a:xfrm>
            <a:off x="6033052" y="1291325"/>
            <a:ext cx="2921690" cy="259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9" name="Picture 5" descr="Z:\home\humayoun\HumayounDocs\COMSATS\courses\2013.AI\AI-Humayoun\images\090710-einstein-mugs-0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924300"/>
            <a:ext cx="7107767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Natural Language Processing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Speech technologies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Automatic speech recognition (ASR)</a:t>
            </a:r>
            <a:endParaRPr lang="en-US" dirty="0"/>
          </a:p>
          <a:p>
            <a:pPr lvl="1"/>
            <a:r>
              <a:rPr lang="en-US" dirty="0"/>
              <a:t>Text-to-speech synthesis (TTS)</a:t>
            </a:r>
            <a:endParaRPr lang="en-US" dirty="0"/>
          </a:p>
          <a:p>
            <a:pPr lvl="1"/>
            <a:r>
              <a:rPr lang="en-US" dirty="0"/>
              <a:t>Dialog systems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Language Processing Technologies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Machine Translation</a:t>
            </a:r>
            <a:endParaRPr lang="en-US" dirty="0"/>
          </a:p>
          <a:p>
            <a:pPr lvl="1"/>
            <a:r>
              <a:rPr lang="en-US" dirty="0"/>
              <a:t>Information Extraction</a:t>
            </a:r>
            <a:endParaRPr lang="en-US" dirty="0"/>
          </a:p>
          <a:p>
            <a:pPr lvl="1"/>
            <a:r>
              <a:rPr lang="en-US" dirty="0"/>
              <a:t>Information Retrieval</a:t>
            </a:r>
            <a:endParaRPr lang="en-US" dirty="0"/>
          </a:p>
          <a:p>
            <a:pPr lvl="1"/>
            <a:r>
              <a:rPr lang="en-US" dirty="0"/>
              <a:t>Text classification</a:t>
            </a:r>
            <a:endParaRPr lang="en-US" dirty="0"/>
          </a:p>
          <a:p>
            <a:pPr lvl="1"/>
            <a:r>
              <a:rPr lang="en-US" dirty="0"/>
              <a:t>Spam filtering.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0689E3-7063-45F4-9DE7-EE4099B60CEF}" type="slidenum">
              <a:rPr lang="en-US" smtClean="0"/>
            </a:fld>
            <a:endParaRPr lang="en-US" dirty="0"/>
          </a:p>
        </p:txBody>
      </p:sp>
      <p:pic>
        <p:nvPicPr>
          <p:cNvPr id="5" name="Picture 2" descr="Z:\home\humayoun\HumayounDocs\COMSATS\courses\2013.AI\AI-Humayoun\Screenshot from 2013-08-29 17:49:43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" t="9134" r="72936" b="59560"/>
          <a:stretch>
            <a:fillRect/>
          </a:stretch>
        </p:blipFill>
        <p:spPr bwMode="auto">
          <a:xfrm>
            <a:off x="4876800" y="3962400"/>
            <a:ext cx="3687444" cy="253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Others..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Computer Vision</a:t>
            </a:r>
            <a:r>
              <a:rPr lang="en-US" dirty="0"/>
              <a:t>:</a:t>
            </a:r>
            <a:endParaRPr lang="en-US" dirty="0"/>
          </a:p>
          <a:p>
            <a:pPr lvl="1"/>
            <a:r>
              <a:rPr lang="en-US" dirty="0"/>
              <a:t>Object and Character Recognition</a:t>
            </a:r>
            <a:endParaRPr lang="en-US" dirty="0"/>
          </a:p>
          <a:p>
            <a:pPr lvl="1"/>
            <a:r>
              <a:rPr lang="en-US" dirty="0"/>
              <a:t>Image Classification</a:t>
            </a:r>
            <a:endParaRPr lang="en-US" dirty="0"/>
          </a:p>
          <a:p>
            <a:pPr lvl="1"/>
            <a:r>
              <a:rPr lang="en-US" dirty="0"/>
              <a:t>Scenario Reconstruction etc.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Game-Playing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Strategy/FPS games, Deep Blue etc.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Logic-based programs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Proving theorems</a:t>
            </a:r>
            <a:endParaRPr lang="en-US" dirty="0"/>
          </a:p>
          <a:p>
            <a:pPr lvl="1"/>
            <a:r>
              <a:rPr lang="en-US" dirty="0"/>
              <a:t>Reasoning etc.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Decision Support systems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Medicine, Weather forecast, Finance,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5F2224-8866-4B0E-9FD9-D138CE6BDCF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589F6A-92E6-49E7-941C-E66F3715E53D}" type="slidenum">
              <a:rPr lang="en-US"/>
            </a:fld>
            <a:endParaRPr lang="en-US" dirty="0"/>
          </a:p>
        </p:txBody>
      </p:sp>
      <p:pic>
        <p:nvPicPr>
          <p:cNvPr id="147458" name="Picture 2" descr="Questions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62200" y="1498600"/>
            <a:ext cx="4495800" cy="474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Course Logistics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295400"/>
            <a:ext cx="8915400" cy="5334000"/>
          </a:xfrm>
        </p:spPr>
        <p:txBody>
          <a:bodyPr>
            <a:normAutofit/>
          </a:bodyPr>
          <a:lstStyle/>
          <a:p>
            <a:r>
              <a:rPr lang="en-US" dirty="0"/>
              <a:t>To get </a:t>
            </a:r>
            <a:r>
              <a:rPr lang="en-US" b="1" dirty="0">
                <a:solidFill>
                  <a:srgbClr val="FF0000"/>
                </a:solidFill>
              </a:rPr>
              <a:t>good grade</a:t>
            </a:r>
            <a:r>
              <a:rPr lang="en-US" dirty="0"/>
              <a:t> you must:</a:t>
            </a:r>
            <a:endParaRPr lang="en-US" dirty="0"/>
          </a:p>
          <a:p>
            <a:pPr lvl="1"/>
            <a:r>
              <a:rPr lang="en-US" dirty="0"/>
              <a:t>Attend all the lectures </a:t>
            </a:r>
            <a:endParaRPr lang="en-US" dirty="0"/>
          </a:p>
          <a:p>
            <a:pPr lvl="1"/>
            <a:r>
              <a:rPr lang="en-US" dirty="0"/>
              <a:t>Read suggested material</a:t>
            </a:r>
            <a:endParaRPr lang="en-US" dirty="0"/>
          </a:p>
          <a:p>
            <a:pPr lvl="1"/>
            <a:r>
              <a:rPr lang="en-US" dirty="0"/>
              <a:t>A lot of programming</a:t>
            </a:r>
            <a:endParaRPr lang="en-US" dirty="0"/>
          </a:p>
          <a:p>
            <a:pPr marL="457200" lvl="1" indent="0">
              <a:buNone/>
            </a:pPr>
            <a:r>
              <a:rPr lang="en-US" sz="1200" dirty="0"/>
              <a:t> </a:t>
            </a:r>
            <a:endParaRPr lang="en-US" sz="1200" dirty="0"/>
          </a:p>
          <a:p>
            <a:r>
              <a:rPr lang="en-US" b="1" dirty="0">
                <a:solidFill>
                  <a:srgbClr val="FF0000"/>
                </a:solidFill>
              </a:rPr>
              <a:t>Attention students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Please help yourselves by studying</a:t>
            </a:r>
            <a:endParaRPr lang="en-US" b="1" dirty="0"/>
          </a:p>
          <a:p>
            <a:pPr lvl="1"/>
            <a:endParaRPr lang="en-US" sz="1600" b="1" dirty="0"/>
          </a:p>
          <a:p>
            <a:r>
              <a:rPr lang="en-US" b="1" dirty="0"/>
              <a:t>Bottom Line:</a:t>
            </a:r>
            <a:endParaRPr lang="en-US" b="1" dirty="0"/>
          </a:p>
          <a:p>
            <a:pPr lvl="1"/>
            <a:r>
              <a:rPr lang="en-US" b="1" dirty="0"/>
              <a:t>You </a:t>
            </a:r>
            <a:r>
              <a:rPr lang="en-US" b="1" dirty="0">
                <a:solidFill>
                  <a:srgbClr val="FF0000"/>
                </a:solidFill>
              </a:rPr>
              <a:t>cannot pass this course </a:t>
            </a:r>
            <a:r>
              <a:rPr lang="en-US" b="1" dirty="0"/>
              <a:t>unless you study the material after every class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/>
              <a:t>Course 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800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Gives to 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broad overview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to the field of AI </a:t>
            </a:r>
            <a:endParaRPr lang="en-US" dirty="0"/>
          </a:p>
          <a:p>
            <a:pPr lvl="0"/>
            <a:r>
              <a:rPr lang="en-US" dirty="0"/>
              <a:t>Focuses on techniques and approaches that make computers more </a:t>
            </a:r>
            <a:r>
              <a:rPr lang="en-US" b="1" dirty="0">
                <a:solidFill>
                  <a:srgbClr val="FF0000"/>
                </a:solidFill>
              </a:rPr>
              <a:t>'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intelligent</a:t>
            </a:r>
            <a:r>
              <a:rPr lang="en-US" b="1" dirty="0">
                <a:solidFill>
                  <a:srgbClr val="FF0000"/>
                </a:solidFill>
              </a:rPr>
              <a:t>'</a:t>
            </a:r>
            <a:r>
              <a:rPr lang="en-US" dirty="0"/>
              <a:t>. </a:t>
            </a:r>
            <a:endParaRPr lang="en-US" dirty="0"/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 Excite </a:t>
            </a:r>
            <a:r>
              <a:rPr lang="en-US" dirty="0"/>
              <a:t>you about the 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/>
              <a:t>Recommended Books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915400" cy="54864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900" b="1" dirty="0">
                <a:solidFill>
                  <a:srgbClr val="FF0000"/>
                </a:solidFill>
              </a:rPr>
              <a:t>Reference Books:</a:t>
            </a:r>
            <a:endParaRPr lang="en-US" sz="3900" b="1" dirty="0">
              <a:solidFill>
                <a:srgbClr val="FF0000"/>
              </a:solidFill>
            </a:endParaRPr>
          </a:p>
          <a:p>
            <a:pPr lvl="0"/>
            <a:r>
              <a:rPr lang="en-US" b="1" dirty="0"/>
              <a:t>Artificial Intelligence A Modern Approach</a:t>
            </a:r>
            <a:r>
              <a:rPr lang="en-US" dirty="0"/>
              <a:t> – 3rd edition by Stuart Russell and Peter Norvig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447800"/>
            <a:ext cx="7772400" cy="990600"/>
          </a:xfrm>
        </p:spPr>
        <p:txBody>
          <a:bodyPr>
            <a:normAutofit/>
          </a:bodyPr>
          <a:lstStyle/>
          <a:p>
            <a:r>
              <a:rPr lang="en-US" sz="4800" dirty="0"/>
              <a:t>Lecture 1</a:t>
            </a:r>
            <a:endParaRPr lang="en-US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2" y="2514600"/>
            <a:ext cx="8040687" cy="16764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Introduction</a:t>
            </a:r>
            <a:endParaRPr lang="en-US" sz="4400" b="1" dirty="0">
              <a:solidFill>
                <a:schemeClr val="tx1"/>
              </a:solidFill>
            </a:endParaRPr>
          </a:p>
          <a:p>
            <a:r>
              <a:rPr lang="en-GB" sz="4000" b="1" dirty="0">
                <a:solidFill>
                  <a:srgbClr val="FF0000"/>
                </a:solidFill>
              </a:rPr>
              <a:t>Reading: Chapter 1</a:t>
            </a:r>
            <a:endParaRPr lang="en-GB" sz="4000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1600200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1" y="1828800"/>
            <a:ext cx="8915400" cy="4953000"/>
          </a:xfrm>
        </p:spPr>
        <p:txBody>
          <a:bodyPr/>
          <a:lstStyle/>
          <a:p>
            <a:r>
              <a:rPr lang="en-US" dirty="0"/>
              <a:t>What is AI?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brief history of AI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state of the art of 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Intelligence?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295400"/>
            <a:ext cx="8915400" cy="5562600"/>
          </a:xfrm>
        </p:spPr>
        <p:txBody>
          <a:bodyPr>
            <a:normAutofit/>
          </a:bodyPr>
          <a:lstStyle/>
          <a:p>
            <a:r>
              <a:rPr lang="en-US" dirty="0"/>
              <a:t>Ability of problem solving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Ability to think, plan and schedule</a:t>
            </a:r>
            <a:endParaRPr lang="en-US" dirty="0"/>
          </a:p>
          <a:p>
            <a:endParaRPr lang="en-US" dirty="0"/>
          </a:p>
          <a:p>
            <a:r>
              <a:rPr lang="en-US" dirty="0"/>
              <a:t>Efficient memory and information manipulation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Ability to tackle ambiguous and fuzzy problems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Ability to understand and perceive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600" dirty="0"/>
              <a:t>Is mouse intelligence?</a:t>
            </a:r>
            <a:endParaRPr lang="en-US" sz="36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742950" lvl="2" indent="-342900"/>
            <a:r>
              <a:rPr lang="en-US" sz="3200" dirty="0"/>
              <a:t>It depends on context</a:t>
            </a:r>
            <a:endParaRPr lang="en-US" sz="3200" dirty="0"/>
          </a:p>
          <a:p>
            <a:pPr marL="742950" lvl="2" indent="-342900"/>
            <a:r>
              <a:rPr lang="en-US" sz="3200" dirty="0"/>
              <a:t>Route planning</a:t>
            </a:r>
            <a:endParaRPr lang="en-US" sz="3200" dirty="0"/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5827</Words>
  <Application>WPS Presentation</Application>
  <PresentationFormat>On-screen Show (4:3)</PresentationFormat>
  <Paragraphs>234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SimSun</vt:lpstr>
      <vt:lpstr>Wingdings</vt:lpstr>
      <vt:lpstr>Calibri</vt:lpstr>
      <vt:lpstr>Microsoft YaHei</vt:lpstr>
      <vt:lpstr>Arial Unicode MS</vt:lpstr>
      <vt:lpstr>Courier New</vt:lpstr>
      <vt:lpstr>Office Theme</vt:lpstr>
      <vt:lpstr>Artificial Intelligence BM-766  </vt:lpstr>
      <vt:lpstr>Course Logistics</vt:lpstr>
      <vt:lpstr>Course Logistics Cont.</vt:lpstr>
      <vt:lpstr>Course Objectives</vt:lpstr>
      <vt:lpstr>Recommended Books</vt:lpstr>
      <vt:lpstr>Lecture 1</vt:lpstr>
      <vt:lpstr>Outline</vt:lpstr>
      <vt:lpstr>What is Intelligence?</vt:lpstr>
      <vt:lpstr>Question</vt:lpstr>
      <vt:lpstr>What is AI?</vt:lpstr>
      <vt:lpstr>1. Acting Humanly: Turing Test</vt:lpstr>
      <vt:lpstr>Turing Test</vt:lpstr>
      <vt:lpstr>2. Thinking Humanly: Cognition</vt:lpstr>
      <vt:lpstr>3. Thinking Rationally:  Laws of Thought</vt:lpstr>
      <vt:lpstr>4. Acting rationally: Rational agent</vt:lpstr>
      <vt:lpstr>PowerPoint 演示文稿</vt:lpstr>
      <vt:lpstr>Summarized history of AI</vt:lpstr>
      <vt:lpstr>The birth of Artificial Intelligence Dartmouth (1956)</vt:lpstr>
      <vt:lpstr>State of the art</vt:lpstr>
      <vt:lpstr>Another view of state of the art</vt:lpstr>
      <vt:lpstr>Robotics</vt:lpstr>
      <vt:lpstr>Robots with facial expressions</vt:lpstr>
      <vt:lpstr>Natural Language Processing</vt:lpstr>
      <vt:lpstr>Others..</vt:lpstr>
      <vt:lpstr>Questions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</dc:title>
  <dc:creator>Dr. Muhammad Humayoun</dc:creator>
  <cp:lastModifiedBy>Ahmad Jajja</cp:lastModifiedBy>
  <cp:revision>1044</cp:revision>
  <dcterms:created xsi:type="dcterms:W3CDTF">2013-01-18T08:18:00Z</dcterms:created>
  <dcterms:modified xsi:type="dcterms:W3CDTF">2022-11-23T08:20:22Z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2D2B30BD717A4D24852BA57BCAFBACDE</vt:lpwstr>
  </property>
  <property fmtid="{D5CDD505-2E9C-101B-9397-08002B2CF9AE}" pid="3" name="KSOProductBuildVer">
    <vt:lpwstr>1033-11.2.0.11380</vt:lpwstr>
  </property>
</Properties>
</file>