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56" r:id="rId3"/>
    <p:sldId id="261" r:id="rId4"/>
    <p:sldId id="358" r:id="rId5"/>
    <p:sldId id="418" r:id="rId6"/>
    <p:sldId id="419" r:id="rId7"/>
    <p:sldId id="41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1"/>
    <p:sldId id="371" r:id="rId22"/>
    <p:sldId id="372" r:id="rId23"/>
    <p:sldId id="373" r:id="rId24"/>
    <p:sldId id="374" r:id="rId25"/>
    <p:sldId id="424" r:id="rId26"/>
    <p:sldId id="421" r:id="rId27"/>
    <p:sldId id="422" r:id="rId28"/>
    <p:sldId id="423" r:id="rId29"/>
    <p:sldId id="375" r:id="rId30"/>
    <p:sldId id="376" r:id="rId31"/>
    <p:sldId id="377" r:id="rId32"/>
    <p:sldId id="378" r:id="rId33"/>
    <p:sldId id="413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14" r:id="rId60"/>
    <p:sldId id="408" r:id="rId61"/>
    <p:sldId id="409" r:id="rId62"/>
    <p:sldId id="410" r:id="rId63"/>
    <p:sldId id="415" r:id="rId64"/>
    <p:sldId id="411" r:id="rId65"/>
    <p:sldId id="31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8" autoAdjust="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957C4-AD34-4937-9085-1968EA5742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118E-5444-4000-A895-974DF0F81B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BC0B3C-39B7-4165-B4FB-0618E60BE4E7}" type="slidenum">
              <a:rPr lang="en-GB" altLang="x-none"/>
            </a:fld>
            <a:endParaRPr lang="en-GB" altLang="x-none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6099A69-83DD-4AE7-B93B-6A02C98A63D1}" type="slidenum">
              <a:rPr lang="en-GB" altLang="x-none"/>
            </a:fld>
            <a:endParaRPr lang="en-GB" altLang="x-none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F7BFE5-6A09-49FE-8BC9-709B9324216C}" type="slidenum">
              <a:rPr lang="en-GB" altLang="x-none"/>
            </a:fld>
            <a:endParaRPr lang="en-GB" altLang="x-none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645959-44A0-4D96-9878-37A2AE59C374}" type="slidenum">
              <a:rPr lang="en-GB" altLang="x-none"/>
            </a:fld>
            <a:endParaRPr lang="en-GB" altLang="x-none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6F9B2E-C399-4E86-B933-CACD92B4AC27}" type="slidenum">
              <a:rPr lang="en-GB" altLang="x-none"/>
            </a:fld>
            <a:endParaRPr lang="en-GB" altLang="x-none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53A5BBC-50E2-4DDB-BDBC-1FDD7CDD51BC}" type="slidenum">
              <a:rPr lang="en-GB" altLang="x-none"/>
            </a:fld>
            <a:endParaRPr lang="en-GB" altLang="x-none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2EE47A1-5594-48A2-B93E-1523B6E38A45}" type="slidenum">
              <a:rPr lang="en-GB" altLang="x-none"/>
            </a:fld>
            <a:endParaRPr lang="en-GB" altLang="x-none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AB9C59-87FC-4ED7-952A-85946243CE49}" type="slidenum">
              <a:rPr lang="en-GB" altLang="x-none"/>
            </a:fld>
            <a:endParaRPr lang="en-GB" altLang="x-none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4BD19B-28E9-4FA8-BF3E-EE7C2B52FEE1}" type="slidenum">
              <a:rPr lang="en-GB" altLang="x-none"/>
            </a:fld>
            <a:endParaRPr lang="en-GB" altLang="x-none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DF386D6-7878-4BDE-97F0-37559B83EDBA}" type="slidenum">
              <a:rPr lang="en-GB" altLang="x-none"/>
            </a:fld>
            <a:endParaRPr lang="en-GB" altLang="x-none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CD72F70-F917-403B-B5F2-94C4250AE5F5}" type="slidenum">
              <a:rPr lang="en-GB" altLang="x-none"/>
            </a:fld>
            <a:endParaRPr lang="en-GB" altLang="x-none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D591820-91EC-4EE3-B341-879B66317074}" type="slidenum">
              <a:rPr lang="en-GB" altLang="x-none"/>
            </a:fld>
            <a:endParaRPr lang="en-GB" altLang="x-none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746FACC-7CF6-44E1-9A6C-4C73A47E1D27}" type="slidenum">
              <a:rPr lang="en-GB" altLang="x-none"/>
            </a:fld>
            <a:endParaRPr lang="en-GB" altLang="x-none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FD1A24E-0FED-4048-927D-B54675D680E4}" type="slidenum">
              <a:rPr lang="en-GB" altLang="x-none"/>
            </a:fld>
            <a:endParaRPr lang="en-GB" altLang="x-none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445C4DC-E9C3-4CAA-80B0-DEE0F37C6BE7}" type="slidenum">
              <a:rPr lang="en-GB" altLang="x-none"/>
            </a:fld>
            <a:endParaRPr lang="en-GB" altLang="x-none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248762F-C22C-4D41-819A-9741D89EF6BC}" type="slidenum">
              <a:rPr lang="en-GB" altLang="x-none"/>
            </a:fld>
            <a:endParaRPr lang="en-GB" altLang="x-none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7A49E99-4591-4527-91D8-DEDB3D5EC495}" type="slidenum">
              <a:rPr lang="en-GB" altLang="x-none"/>
            </a:fld>
            <a:endParaRPr lang="en-GB" altLang="x-none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A9AEA39-5063-40C8-9D55-63ACFD126DFA}" type="slidenum">
              <a:rPr lang="en-GB" altLang="x-none"/>
            </a:fld>
            <a:endParaRPr lang="en-GB" altLang="x-none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9A8AE2A-0B5E-47ED-BCAD-916AB34BD13F}" type="slidenum">
              <a:rPr lang="en-GB" altLang="x-none"/>
            </a:fld>
            <a:endParaRPr lang="en-GB" altLang="x-none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DB85F6E-5A7E-42EE-BC69-0A82E571337E}" type="slidenum">
              <a:rPr lang="en-GB" altLang="x-none"/>
            </a:fld>
            <a:endParaRPr lang="en-GB" altLang="x-none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12CDDFE-5894-4E8F-8B84-7F63830344C5}" type="slidenum">
              <a:rPr lang="en-GB" altLang="x-none"/>
            </a:fld>
            <a:endParaRPr lang="en-GB" altLang="x-none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2A7ED95-5678-40A4-A8C9-C2793F58BF24}" type="slidenum">
              <a:rPr lang="en-GB" altLang="x-none"/>
            </a:fld>
            <a:endParaRPr lang="en-GB" altLang="x-none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9C2A19-5F67-4A93-BB77-7F1C41E367F6}" type="slidenum">
              <a:rPr lang="en-GB" altLang="x-none"/>
            </a:fld>
            <a:endParaRPr lang="en-GB" altLang="x-none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AF353-2B9B-4D5D-BD20-3B19BDAE50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BC0B3C-39B7-4165-B4FB-0618E60BE4E7}" type="slidenum">
              <a:rPr lang="en-GB" altLang="x-none"/>
            </a:fld>
            <a:endParaRPr lang="en-GB" altLang="x-none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11E4E9E-12E5-4DFB-9D6A-73CE97927DFB}" type="slidenum">
              <a:rPr lang="en-GB" altLang="x-none"/>
            </a:fld>
            <a:endParaRPr lang="en-GB" altLang="x-none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27E7EB-12B1-40C4-8B74-D40DF39D0AB7}" type="slidenum">
              <a:rPr lang="en-GB" altLang="x-none"/>
            </a:fld>
            <a:endParaRPr lang="en-GB" altLang="x-none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B2E19DC-7FA1-4033-A3E5-2FCF17E24968}" type="slidenum">
              <a:rPr lang="en-GB" altLang="x-none"/>
            </a:fld>
            <a:endParaRPr lang="en-GB" altLang="x-none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F410017-08F5-425A-8E40-15C4C95A4BDC}" type="slidenum">
              <a:rPr lang="en-GB" altLang="x-none"/>
            </a:fld>
            <a:endParaRPr lang="en-GB" altLang="x-none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15FBC8-C968-44C0-BEED-F3B8CBD1F334}" type="slidenum">
              <a:rPr lang="en-GB" altLang="x-none"/>
            </a:fld>
            <a:endParaRPr lang="en-GB" altLang="x-none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B6-9571-43DF-BA29-932237B2F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3D48-7058-4090-AB58-7525CB8E68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F4F3-537A-4A67-861E-1C39026E20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48BF-0ABB-42BA-BFCA-9BF41F516C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C57B-6F99-4C3D-B11D-A9554B38BB2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E73F-113B-4BA4-94FA-76494DC60BC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2B-063B-41FD-A720-1166E21C86F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" y="1026985"/>
            <a:ext cx="4764088" cy="51452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143000"/>
            <a:ext cx="3810000" cy="2855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A4725CA-A387-4A53-9D2F-518F331E07A5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1109281"/>
            <a:ext cx="4687888" cy="5062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191000" cy="5065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0D7CB9-DE48-49E8-919B-EA3FABE36CF5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95400"/>
            <a:ext cx="900608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03CC-9845-4810-9AD2-EC02A89A1E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FCE4C1-E6A0-4AA9-9965-F1CD6F0FDCC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Artificial Intelligence</a:t>
            </a:r>
            <a:br>
              <a:rPr lang="en-US" sz="6600" b="1" dirty="0"/>
            </a:br>
            <a:r>
              <a:rPr lang="en-US" sz="6600" b="0" dirty="0"/>
              <a:t>cs</a:t>
            </a:r>
            <a:r>
              <a:rPr lang="en-US" dirty="0"/>
              <a:t>-511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763000" cy="3429000"/>
          </a:xfrm>
        </p:spPr>
        <p:txBody>
          <a:bodyPr>
            <a:normAutofit/>
          </a:bodyPr>
          <a:lstStyle/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 slides of  Prof. Mohamed Batouche, KSU, KSA.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0EE-918C-44FF-B496-7A6A586120C0}" type="slidenum">
              <a:rPr lang="en-GB" altLang="x-none"/>
            </a:fld>
            <a:endParaRPr lang="en-GB" altLang="x-none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Classic AI Search Problems</a:t>
            </a:r>
            <a:endParaRPr lang="en-GB" altLang="x-none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915400" cy="2590800"/>
          </a:xfrm>
        </p:spPr>
        <p:txBody>
          <a:bodyPr>
            <a:normAutofit/>
          </a:bodyPr>
          <a:lstStyle/>
          <a:p>
            <a:r>
              <a:rPr lang="en-US" altLang="x-none" sz="3900" b="1" dirty="0"/>
              <a:t>N-Queens</a:t>
            </a:r>
            <a:endParaRPr lang="en-US" altLang="x-none" sz="3900" b="1" dirty="0"/>
          </a:p>
          <a:p>
            <a:r>
              <a:rPr lang="en-US" altLang="x-none" sz="2800" dirty="0"/>
              <a:t>Problem of placing </a:t>
            </a:r>
            <a:r>
              <a:rPr lang="en-US" altLang="x-none" sz="2800" i="1" dirty="0"/>
              <a:t>n</a:t>
            </a:r>
            <a:r>
              <a:rPr lang="en-US" altLang="x-none" sz="2800" dirty="0"/>
              <a:t> chess queens on an </a:t>
            </a:r>
            <a:r>
              <a:rPr lang="en-US" altLang="x-none" sz="2800" i="1" dirty="0" err="1"/>
              <a:t>n×n</a:t>
            </a:r>
            <a:r>
              <a:rPr lang="en-US" altLang="x-none" sz="2800" dirty="0"/>
              <a:t> chessboard so that </a:t>
            </a:r>
            <a:r>
              <a:rPr lang="en-US" altLang="x-none" sz="2800" u="sng" dirty="0">
                <a:solidFill>
                  <a:schemeClr val="tx2"/>
                </a:solidFill>
              </a:rPr>
              <a:t>no two queens attack each other</a:t>
            </a:r>
            <a:endParaRPr lang="en-US" altLang="x-none" sz="2800" u="sng" dirty="0">
              <a:solidFill>
                <a:schemeClr val="tx2"/>
              </a:solidFill>
            </a:endParaRPr>
          </a:p>
          <a:p>
            <a:r>
              <a:rPr lang="en-US" altLang="x-none" sz="2800" dirty="0"/>
              <a:t>A solution requires that </a:t>
            </a:r>
            <a:r>
              <a:rPr lang="en-US" altLang="x-none" sz="2800" dirty="0">
                <a:solidFill>
                  <a:srgbClr val="FF0000"/>
                </a:solidFill>
              </a:rPr>
              <a:t>no two queens share the same row, column, or diagonal</a:t>
            </a:r>
            <a:endParaRPr lang="en-US" altLang="x-none" sz="2800" dirty="0"/>
          </a:p>
        </p:txBody>
      </p:sp>
      <p:pic>
        <p:nvPicPr>
          <p:cNvPr id="132123" name="Picture 27" descr="que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3532663"/>
            <a:ext cx="6834291" cy="324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69A-A802-45C9-9CEF-59131C499A42}" type="slidenum">
              <a:rPr lang="en-GB" altLang="x-none"/>
            </a:fld>
            <a:endParaRPr lang="en-GB" altLang="x-none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 AI Search Problems</a:t>
            </a:r>
            <a:endParaRPr lang="en-GB" altLang="x-none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marL="381000" indent="-381000" algn="ctr">
              <a:buFont typeface="Wingdings" panose="05000000000000000000" pitchFamily="2" charset="2"/>
              <a:buNone/>
            </a:pPr>
            <a:endParaRPr lang="en-US" altLang="x-none" sz="2800" dirty="0"/>
          </a:p>
          <a:p>
            <a:pPr marL="381000" indent="-381000"/>
            <a:r>
              <a:rPr lang="en-US" altLang="x-none" sz="2800" dirty="0"/>
              <a:t>5-Queens:</a:t>
            </a:r>
            <a:endParaRPr lang="en-US" altLang="x-none" sz="2800" dirty="0"/>
          </a:p>
        </p:txBody>
      </p:sp>
      <p:pic>
        <p:nvPicPr>
          <p:cNvPr id="162820" name="Picture 4" descr="que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371600"/>
            <a:ext cx="3810000" cy="181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4552950" y="3657600"/>
            <a:ext cx="3124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51816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58102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51816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45529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64389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58102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45529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64389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4248150" y="3657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4248150" y="4783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4248150" y="42497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4248150" y="53165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59832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5314950" y="3259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65928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4629150" y="3276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2838" name="AutoShape 22"/>
          <p:cNvSpPr>
            <a:spLocks noChangeArrowheads="1"/>
          </p:cNvSpPr>
          <p:nvPr/>
        </p:nvSpPr>
        <p:spPr bwMode="auto">
          <a:xfrm>
            <a:off x="3181350" y="3657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9" name="Oval 23"/>
          <p:cNvSpPr>
            <a:spLocks noChangeArrowheads="1"/>
          </p:cNvSpPr>
          <p:nvPr/>
        </p:nvSpPr>
        <p:spPr bwMode="auto">
          <a:xfrm>
            <a:off x="1504950" y="4114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0" name="Oval 24"/>
          <p:cNvSpPr>
            <a:spLocks noChangeArrowheads="1"/>
          </p:cNvSpPr>
          <p:nvPr/>
        </p:nvSpPr>
        <p:spPr bwMode="auto">
          <a:xfrm>
            <a:off x="1428750" y="5562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1" name="Oval 25"/>
          <p:cNvSpPr>
            <a:spLocks noChangeArrowheads="1"/>
          </p:cNvSpPr>
          <p:nvPr/>
        </p:nvSpPr>
        <p:spPr bwMode="auto">
          <a:xfrm>
            <a:off x="2190750" y="5791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2" name="Oval 26"/>
          <p:cNvSpPr>
            <a:spLocks noChangeArrowheads="1"/>
          </p:cNvSpPr>
          <p:nvPr/>
        </p:nvSpPr>
        <p:spPr bwMode="auto">
          <a:xfrm>
            <a:off x="1428750" y="4724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3" name="Oval 27"/>
          <p:cNvSpPr>
            <a:spLocks noChangeArrowheads="1"/>
          </p:cNvSpPr>
          <p:nvPr/>
        </p:nvSpPr>
        <p:spPr bwMode="auto">
          <a:xfrm>
            <a:off x="2647950" y="4876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4" name="Oval 28"/>
          <p:cNvSpPr>
            <a:spLocks noChangeArrowheads="1"/>
          </p:cNvSpPr>
          <p:nvPr/>
        </p:nvSpPr>
        <p:spPr bwMode="auto">
          <a:xfrm>
            <a:off x="219075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5" name="AutoShape 29"/>
          <p:cNvSpPr>
            <a:spLocks noChangeArrowheads="1"/>
          </p:cNvSpPr>
          <p:nvPr/>
        </p:nvSpPr>
        <p:spPr bwMode="auto">
          <a:xfrm>
            <a:off x="2952750" y="3124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6" name="Oval 30"/>
          <p:cNvSpPr>
            <a:spLocks noChangeArrowheads="1"/>
          </p:cNvSpPr>
          <p:nvPr/>
        </p:nvSpPr>
        <p:spPr bwMode="auto">
          <a:xfrm>
            <a:off x="2114550" y="5105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7" name="Oval 31"/>
          <p:cNvSpPr>
            <a:spLocks noChangeArrowheads="1"/>
          </p:cNvSpPr>
          <p:nvPr/>
        </p:nvSpPr>
        <p:spPr bwMode="auto">
          <a:xfrm>
            <a:off x="2800350" y="5410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8" name="AutoShape 32"/>
          <p:cNvSpPr>
            <a:spLocks noChangeArrowheads="1"/>
          </p:cNvSpPr>
          <p:nvPr/>
        </p:nvSpPr>
        <p:spPr bwMode="auto">
          <a:xfrm>
            <a:off x="2495550" y="37338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9" name="Oval 33"/>
          <p:cNvSpPr>
            <a:spLocks noChangeArrowheads="1"/>
          </p:cNvSpPr>
          <p:nvPr/>
        </p:nvSpPr>
        <p:spPr bwMode="auto">
          <a:xfrm>
            <a:off x="1885950" y="3657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0" name="AutoShape 34"/>
          <p:cNvSpPr>
            <a:spLocks noChangeArrowheads="1"/>
          </p:cNvSpPr>
          <p:nvPr/>
        </p:nvSpPr>
        <p:spPr bwMode="auto">
          <a:xfrm>
            <a:off x="2952750" y="4343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1" name="Rectangle 35"/>
          <p:cNvSpPr>
            <a:spLocks noChangeArrowheads="1"/>
          </p:cNvSpPr>
          <p:nvPr/>
        </p:nvSpPr>
        <p:spPr bwMode="auto">
          <a:xfrm>
            <a:off x="70675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2" name="Rectangle 36"/>
          <p:cNvSpPr>
            <a:spLocks noChangeArrowheads="1"/>
          </p:cNvSpPr>
          <p:nvPr/>
        </p:nvSpPr>
        <p:spPr bwMode="auto">
          <a:xfrm>
            <a:off x="70675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>
            <a:off x="516255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4" name="Rectangle 38"/>
          <p:cNvSpPr>
            <a:spLocks noChangeArrowheads="1"/>
          </p:cNvSpPr>
          <p:nvPr/>
        </p:nvSpPr>
        <p:spPr bwMode="auto">
          <a:xfrm>
            <a:off x="643890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5" name="AutoShape 39"/>
          <p:cNvSpPr>
            <a:spLocks noChangeArrowheads="1"/>
          </p:cNvSpPr>
          <p:nvPr/>
        </p:nvSpPr>
        <p:spPr bwMode="auto">
          <a:xfrm>
            <a:off x="3638550" y="3200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6" name="Text Box 40"/>
          <p:cNvSpPr txBox="1">
            <a:spLocks noChangeArrowheads="1"/>
          </p:cNvSpPr>
          <p:nvPr/>
        </p:nvSpPr>
        <p:spPr bwMode="auto">
          <a:xfrm>
            <a:off x="72024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2857" name="Text Box 41"/>
          <p:cNvSpPr txBox="1">
            <a:spLocks noChangeArrowheads="1"/>
          </p:cNvSpPr>
          <p:nvPr/>
        </p:nvSpPr>
        <p:spPr bwMode="auto">
          <a:xfrm>
            <a:off x="4230688" y="58499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2858" name="Oval 42"/>
          <p:cNvSpPr>
            <a:spLocks noChangeArrowheads="1"/>
          </p:cNvSpPr>
          <p:nvPr/>
        </p:nvSpPr>
        <p:spPr bwMode="auto">
          <a:xfrm>
            <a:off x="3333750" y="5105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9" name="Oval 43"/>
          <p:cNvSpPr>
            <a:spLocks noChangeArrowheads="1"/>
          </p:cNvSpPr>
          <p:nvPr/>
        </p:nvSpPr>
        <p:spPr bwMode="auto">
          <a:xfrm>
            <a:off x="3181350" y="5943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0" name="Oval 44"/>
          <p:cNvSpPr>
            <a:spLocks noChangeArrowheads="1"/>
          </p:cNvSpPr>
          <p:nvPr/>
        </p:nvSpPr>
        <p:spPr bwMode="auto">
          <a:xfrm>
            <a:off x="1504950" y="6096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1" name="Oval 45"/>
          <p:cNvSpPr>
            <a:spLocks noChangeArrowheads="1"/>
          </p:cNvSpPr>
          <p:nvPr/>
        </p:nvSpPr>
        <p:spPr bwMode="auto">
          <a:xfrm>
            <a:off x="2343150" y="6248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2" name="Oval 46"/>
          <p:cNvSpPr>
            <a:spLocks noChangeArrowheads="1"/>
          </p:cNvSpPr>
          <p:nvPr/>
        </p:nvSpPr>
        <p:spPr bwMode="auto">
          <a:xfrm>
            <a:off x="2876550" y="6248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3" name="Oval 47"/>
          <p:cNvSpPr>
            <a:spLocks noChangeArrowheads="1"/>
          </p:cNvSpPr>
          <p:nvPr/>
        </p:nvSpPr>
        <p:spPr bwMode="auto">
          <a:xfrm>
            <a:off x="1657350" y="5181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4" name="Oval 48"/>
          <p:cNvSpPr>
            <a:spLocks noChangeArrowheads="1"/>
          </p:cNvSpPr>
          <p:nvPr/>
        </p:nvSpPr>
        <p:spPr bwMode="auto">
          <a:xfrm>
            <a:off x="1428750" y="3429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5" name="Oval 49"/>
          <p:cNvSpPr>
            <a:spLocks noChangeArrowheads="1"/>
          </p:cNvSpPr>
          <p:nvPr/>
        </p:nvSpPr>
        <p:spPr bwMode="auto">
          <a:xfrm>
            <a:off x="3486150" y="4648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6" name="Oval 50"/>
          <p:cNvSpPr>
            <a:spLocks noChangeArrowheads="1"/>
          </p:cNvSpPr>
          <p:nvPr/>
        </p:nvSpPr>
        <p:spPr bwMode="auto">
          <a:xfrm>
            <a:off x="3638550" y="5791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7" name="Oval 51"/>
          <p:cNvSpPr>
            <a:spLocks noChangeArrowheads="1"/>
          </p:cNvSpPr>
          <p:nvPr/>
        </p:nvSpPr>
        <p:spPr bwMode="auto">
          <a:xfrm>
            <a:off x="3638550" y="5410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8" name="Oval 52"/>
          <p:cNvSpPr>
            <a:spLocks noChangeArrowheads="1"/>
          </p:cNvSpPr>
          <p:nvPr/>
        </p:nvSpPr>
        <p:spPr bwMode="auto">
          <a:xfrm>
            <a:off x="3790950" y="6324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3D20-BB6E-4C8F-97F5-8B4B3E6C9B4E}" type="slidenum">
              <a:rPr lang="en-GB" altLang="x-none"/>
            </a:fld>
            <a:endParaRPr lang="en-GB" altLang="x-none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 AI Search Problems</a:t>
            </a:r>
            <a:endParaRPr lang="en-GB" altLang="x-none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marL="381000" indent="-381000" algn="ctr">
              <a:buFont typeface="Wingdings" panose="05000000000000000000" pitchFamily="2" charset="2"/>
              <a:buNone/>
            </a:pPr>
            <a:endParaRPr lang="en-US" altLang="x-none" sz="2800"/>
          </a:p>
          <a:p>
            <a:pPr marL="381000" indent="-381000"/>
            <a:r>
              <a:rPr lang="en-US" altLang="x-none" sz="2800"/>
              <a:t>5-Queens:</a:t>
            </a:r>
            <a:endParaRPr lang="en-US" altLang="x-none" sz="2800"/>
          </a:p>
        </p:txBody>
      </p:sp>
      <p:pic>
        <p:nvPicPr>
          <p:cNvPr id="164868" name="Picture 4" descr="que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371600"/>
            <a:ext cx="3810000" cy="181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4552950" y="3657600"/>
            <a:ext cx="3124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51816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58102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51816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45529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64389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58102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45529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64389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4248150" y="3657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4248150" y="4783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4248150" y="42497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248150" y="53165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59832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5314950" y="3259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65928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4885" name="Text Box 21"/>
          <p:cNvSpPr txBox="1">
            <a:spLocks noChangeArrowheads="1"/>
          </p:cNvSpPr>
          <p:nvPr/>
        </p:nvSpPr>
        <p:spPr bwMode="auto">
          <a:xfrm>
            <a:off x="4629150" y="3276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4886" name="AutoShape 22"/>
          <p:cNvSpPr>
            <a:spLocks noChangeArrowheads="1"/>
          </p:cNvSpPr>
          <p:nvPr/>
        </p:nvSpPr>
        <p:spPr bwMode="auto">
          <a:xfrm>
            <a:off x="3181350" y="3657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7" name="Oval 23"/>
          <p:cNvSpPr>
            <a:spLocks noChangeArrowheads="1"/>
          </p:cNvSpPr>
          <p:nvPr/>
        </p:nvSpPr>
        <p:spPr bwMode="auto">
          <a:xfrm>
            <a:off x="1504950" y="4114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8" name="Oval 24"/>
          <p:cNvSpPr>
            <a:spLocks noChangeArrowheads="1"/>
          </p:cNvSpPr>
          <p:nvPr/>
        </p:nvSpPr>
        <p:spPr bwMode="auto">
          <a:xfrm>
            <a:off x="1428750" y="5562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9" name="Oval 25"/>
          <p:cNvSpPr>
            <a:spLocks noChangeArrowheads="1"/>
          </p:cNvSpPr>
          <p:nvPr/>
        </p:nvSpPr>
        <p:spPr bwMode="auto">
          <a:xfrm>
            <a:off x="2190750" y="5791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0" name="Oval 26"/>
          <p:cNvSpPr>
            <a:spLocks noChangeArrowheads="1"/>
          </p:cNvSpPr>
          <p:nvPr/>
        </p:nvSpPr>
        <p:spPr bwMode="auto">
          <a:xfrm>
            <a:off x="1428750" y="4724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1" name="Oval 27"/>
          <p:cNvSpPr>
            <a:spLocks noChangeArrowheads="1"/>
          </p:cNvSpPr>
          <p:nvPr/>
        </p:nvSpPr>
        <p:spPr bwMode="auto">
          <a:xfrm>
            <a:off x="2647950" y="4876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2" name="Oval 28"/>
          <p:cNvSpPr>
            <a:spLocks noChangeArrowheads="1"/>
          </p:cNvSpPr>
          <p:nvPr/>
        </p:nvSpPr>
        <p:spPr bwMode="auto">
          <a:xfrm>
            <a:off x="219075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3" name="AutoShape 29"/>
          <p:cNvSpPr>
            <a:spLocks noChangeArrowheads="1"/>
          </p:cNvSpPr>
          <p:nvPr/>
        </p:nvSpPr>
        <p:spPr bwMode="auto">
          <a:xfrm>
            <a:off x="2952750" y="3124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4" name="Oval 30"/>
          <p:cNvSpPr>
            <a:spLocks noChangeArrowheads="1"/>
          </p:cNvSpPr>
          <p:nvPr/>
        </p:nvSpPr>
        <p:spPr bwMode="auto">
          <a:xfrm>
            <a:off x="2114550" y="5105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5" name="Oval 31"/>
          <p:cNvSpPr>
            <a:spLocks noChangeArrowheads="1"/>
          </p:cNvSpPr>
          <p:nvPr/>
        </p:nvSpPr>
        <p:spPr bwMode="auto">
          <a:xfrm>
            <a:off x="7162800" y="5867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6" name="AutoShape 32"/>
          <p:cNvSpPr>
            <a:spLocks noChangeArrowheads="1"/>
          </p:cNvSpPr>
          <p:nvPr/>
        </p:nvSpPr>
        <p:spPr bwMode="auto">
          <a:xfrm>
            <a:off x="2495550" y="37338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7" name="Oval 33"/>
          <p:cNvSpPr>
            <a:spLocks noChangeArrowheads="1"/>
          </p:cNvSpPr>
          <p:nvPr/>
        </p:nvSpPr>
        <p:spPr bwMode="auto">
          <a:xfrm>
            <a:off x="1885950" y="3657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8" name="AutoShape 34"/>
          <p:cNvSpPr>
            <a:spLocks noChangeArrowheads="1"/>
          </p:cNvSpPr>
          <p:nvPr/>
        </p:nvSpPr>
        <p:spPr bwMode="auto">
          <a:xfrm>
            <a:off x="2952750" y="4343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9" name="Rectangle 35"/>
          <p:cNvSpPr>
            <a:spLocks noChangeArrowheads="1"/>
          </p:cNvSpPr>
          <p:nvPr/>
        </p:nvSpPr>
        <p:spPr bwMode="auto">
          <a:xfrm>
            <a:off x="70675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0" name="Rectangle 36"/>
          <p:cNvSpPr>
            <a:spLocks noChangeArrowheads="1"/>
          </p:cNvSpPr>
          <p:nvPr/>
        </p:nvSpPr>
        <p:spPr bwMode="auto">
          <a:xfrm>
            <a:off x="70675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1" name="Rectangle 37"/>
          <p:cNvSpPr>
            <a:spLocks noChangeArrowheads="1"/>
          </p:cNvSpPr>
          <p:nvPr/>
        </p:nvSpPr>
        <p:spPr bwMode="auto">
          <a:xfrm>
            <a:off x="516255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643890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3" name="AutoShape 39"/>
          <p:cNvSpPr>
            <a:spLocks noChangeArrowheads="1"/>
          </p:cNvSpPr>
          <p:nvPr/>
        </p:nvSpPr>
        <p:spPr bwMode="auto">
          <a:xfrm>
            <a:off x="4648200" y="3657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72024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4905" name="Text Box 41"/>
          <p:cNvSpPr txBox="1">
            <a:spLocks noChangeArrowheads="1"/>
          </p:cNvSpPr>
          <p:nvPr/>
        </p:nvSpPr>
        <p:spPr bwMode="auto">
          <a:xfrm>
            <a:off x="4230688" y="58499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4906" name="Oval 42"/>
          <p:cNvSpPr>
            <a:spLocks noChangeArrowheads="1"/>
          </p:cNvSpPr>
          <p:nvPr/>
        </p:nvSpPr>
        <p:spPr bwMode="auto">
          <a:xfrm>
            <a:off x="59436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7" name="Oval 43"/>
          <p:cNvSpPr>
            <a:spLocks noChangeArrowheads="1"/>
          </p:cNvSpPr>
          <p:nvPr/>
        </p:nvSpPr>
        <p:spPr bwMode="auto">
          <a:xfrm>
            <a:off x="5334000" y="4267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8" name="Oval 44"/>
          <p:cNvSpPr>
            <a:spLocks noChangeArrowheads="1"/>
          </p:cNvSpPr>
          <p:nvPr/>
        </p:nvSpPr>
        <p:spPr bwMode="auto">
          <a:xfrm>
            <a:off x="1504950" y="6096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9" name="Oval 45"/>
          <p:cNvSpPr>
            <a:spLocks noChangeArrowheads="1"/>
          </p:cNvSpPr>
          <p:nvPr/>
        </p:nvSpPr>
        <p:spPr bwMode="auto">
          <a:xfrm>
            <a:off x="2343150" y="6248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0" name="Oval 46"/>
          <p:cNvSpPr>
            <a:spLocks noChangeArrowheads="1"/>
          </p:cNvSpPr>
          <p:nvPr/>
        </p:nvSpPr>
        <p:spPr bwMode="auto">
          <a:xfrm>
            <a:off x="6553200" y="5334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1" name="Oval 47"/>
          <p:cNvSpPr>
            <a:spLocks noChangeArrowheads="1"/>
          </p:cNvSpPr>
          <p:nvPr/>
        </p:nvSpPr>
        <p:spPr bwMode="auto">
          <a:xfrm>
            <a:off x="1657350" y="5181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2" name="Oval 48"/>
          <p:cNvSpPr>
            <a:spLocks noChangeArrowheads="1"/>
          </p:cNvSpPr>
          <p:nvPr/>
        </p:nvSpPr>
        <p:spPr bwMode="auto">
          <a:xfrm>
            <a:off x="1428750" y="3429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3" name="Oval 49"/>
          <p:cNvSpPr>
            <a:spLocks noChangeArrowheads="1"/>
          </p:cNvSpPr>
          <p:nvPr/>
        </p:nvSpPr>
        <p:spPr bwMode="auto">
          <a:xfrm>
            <a:off x="53340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4" name="Oval 50"/>
          <p:cNvSpPr>
            <a:spLocks noChangeArrowheads="1"/>
          </p:cNvSpPr>
          <p:nvPr/>
        </p:nvSpPr>
        <p:spPr bwMode="auto">
          <a:xfrm>
            <a:off x="72390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5" name="Oval 51"/>
          <p:cNvSpPr>
            <a:spLocks noChangeArrowheads="1"/>
          </p:cNvSpPr>
          <p:nvPr/>
        </p:nvSpPr>
        <p:spPr bwMode="auto">
          <a:xfrm>
            <a:off x="66294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6" name="Oval 52"/>
          <p:cNvSpPr>
            <a:spLocks noChangeArrowheads="1"/>
          </p:cNvSpPr>
          <p:nvPr/>
        </p:nvSpPr>
        <p:spPr bwMode="auto">
          <a:xfrm>
            <a:off x="59436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0999-5D34-4F39-A33D-B244475963C4}" type="slidenum">
              <a:rPr lang="en-GB" altLang="x-none"/>
            </a:fld>
            <a:endParaRPr lang="en-GB" altLang="x-none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 AI Search Problems</a:t>
            </a:r>
            <a:endParaRPr lang="en-GB" altLang="x-none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marL="381000" indent="-381000" algn="ctr">
              <a:buFont typeface="Wingdings" panose="05000000000000000000" pitchFamily="2" charset="2"/>
              <a:buNone/>
            </a:pPr>
            <a:endParaRPr lang="en-US" altLang="x-none" sz="2800"/>
          </a:p>
          <a:p>
            <a:pPr marL="381000" indent="-381000"/>
            <a:r>
              <a:rPr lang="en-US" altLang="x-none" sz="2800"/>
              <a:t>5-Queens:</a:t>
            </a:r>
            <a:endParaRPr lang="en-US" altLang="x-none" sz="2800"/>
          </a:p>
        </p:txBody>
      </p:sp>
      <p:pic>
        <p:nvPicPr>
          <p:cNvPr id="165892" name="Picture 4" descr="que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371600"/>
            <a:ext cx="3810000" cy="181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4552950" y="3657600"/>
            <a:ext cx="3124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51816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58102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51816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45529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64389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58102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45529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64389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4248150" y="3657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4248150" y="4783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4248150" y="42497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4248150" y="53165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59832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5314950" y="3259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65928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4629150" y="3276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5910" name="AutoShape 22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1" name="Oval 23"/>
          <p:cNvSpPr>
            <a:spLocks noChangeArrowheads="1"/>
          </p:cNvSpPr>
          <p:nvPr/>
        </p:nvSpPr>
        <p:spPr bwMode="auto">
          <a:xfrm>
            <a:off x="1504950" y="4114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2" name="Oval 24"/>
          <p:cNvSpPr>
            <a:spLocks noChangeArrowheads="1"/>
          </p:cNvSpPr>
          <p:nvPr/>
        </p:nvSpPr>
        <p:spPr bwMode="auto">
          <a:xfrm>
            <a:off x="1428750" y="5562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3" name="Oval 25"/>
          <p:cNvSpPr>
            <a:spLocks noChangeArrowheads="1"/>
          </p:cNvSpPr>
          <p:nvPr/>
        </p:nvSpPr>
        <p:spPr bwMode="auto">
          <a:xfrm>
            <a:off x="72390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4" name="Oval 26"/>
          <p:cNvSpPr>
            <a:spLocks noChangeArrowheads="1"/>
          </p:cNvSpPr>
          <p:nvPr/>
        </p:nvSpPr>
        <p:spPr bwMode="auto">
          <a:xfrm>
            <a:off x="1428750" y="4724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5" name="Oval 27"/>
          <p:cNvSpPr>
            <a:spLocks noChangeArrowheads="1"/>
          </p:cNvSpPr>
          <p:nvPr/>
        </p:nvSpPr>
        <p:spPr bwMode="auto">
          <a:xfrm>
            <a:off x="6019800" y="4267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6" name="Oval 28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7" name="AutoShape 29"/>
          <p:cNvSpPr>
            <a:spLocks noChangeArrowheads="1"/>
          </p:cNvSpPr>
          <p:nvPr/>
        </p:nvSpPr>
        <p:spPr bwMode="auto">
          <a:xfrm>
            <a:off x="2952750" y="3124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8" name="Oval 30"/>
          <p:cNvSpPr>
            <a:spLocks noChangeArrowheads="1"/>
          </p:cNvSpPr>
          <p:nvPr/>
        </p:nvSpPr>
        <p:spPr bwMode="auto">
          <a:xfrm>
            <a:off x="65532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9" name="Oval 31"/>
          <p:cNvSpPr>
            <a:spLocks noChangeArrowheads="1"/>
          </p:cNvSpPr>
          <p:nvPr/>
        </p:nvSpPr>
        <p:spPr bwMode="auto">
          <a:xfrm>
            <a:off x="7162800" y="5867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0" name="AutoShape 32"/>
          <p:cNvSpPr>
            <a:spLocks noChangeArrowheads="1"/>
          </p:cNvSpPr>
          <p:nvPr/>
        </p:nvSpPr>
        <p:spPr bwMode="auto">
          <a:xfrm>
            <a:off x="2495550" y="37338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1" name="Oval 33"/>
          <p:cNvSpPr>
            <a:spLocks noChangeArrowheads="1"/>
          </p:cNvSpPr>
          <p:nvPr/>
        </p:nvSpPr>
        <p:spPr bwMode="auto">
          <a:xfrm>
            <a:off x="1885950" y="3657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2" name="AutoShape 34"/>
          <p:cNvSpPr>
            <a:spLocks noChangeArrowheads="1"/>
          </p:cNvSpPr>
          <p:nvPr/>
        </p:nvSpPr>
        <p:spPr bwMode="auto">
          <a:xfrm>
            <a:off x="2952750" y="4343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3" name="Rectangle 35"/>
          <p:cNvSpPr>
            <a:spLocks noChangeArrowheads="1"/>
          </p:cNvSpPr>
          <p:nvPr/>
        </p:nvSpPr>
        <p:spPr bwMode="auto">
          <a:xfrm>
            <a:off x="70675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70675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5" name="Rectangle 37"/>
          <p:cNvSpPr>
            <a:spLocks noChangeArrowheads="1"/>
          </p:cNvSpPr>
          <p:nvPr/>
        </p:nvSpPr>
        <p:spPr bwMode="auto">
          <a:xfrm>
            <a:off x="516255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643890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7" name="AutoShape 39"/>
          <p:cNvSpPr>
            <a:spLocks noChangeArrowheads="1"/>
          </p:cNvSpPr>
          <p:nvPr/>
        </p:nvSpPr>
        <p:spPr bwMode="auto">
          <a:xfrm>
            <a:off x="4648200" y="3657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8" name="Text Box 40"/>
          <p:cNvSpPr txBox="1">
            <a:spLocks noChangeArrowheads="1"/>
          </p:cNvSpPr>
          <p:nvPr/>
        </p:nvSpPr>
        <p:spPr bwMode="auto">
          <a:xfrm>
            <a:off x="72024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5929" name="Text Box 41"/>
          <p:cNvSpPr txBox="1">
            <a:spLocks noChangeArrowheads="1"/>
          </p:cNvSpPr>
          <p:nvPr/>
        </p:nvSpPr>
        <p:spPr bwMode="auto">
          <a:xfrm>
            <a:off x="4230688" y="58499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5930" name="Oval 42"/>
          <p:cNvSpPr>
            <a:spLocks noChangeArrowheads="1"/>
          </p:cNvSpPr>
          <p:nvPr/>
        </p:nvSpPr>
        <p:spPr bwMode="auto">
          <a:xfrm>
            <a:off x="59436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1" name="Oval 43"/>
          <p:cNvSpPr>
            <a:spLocks noChangeArrowheads="1"/>
          </p:cNvSpPr>
          <p:nvPr/>
        </p:nvSpPr>
        <p:spPr bwMode="auto">
          <a:xfrm>
            <a:off x="5334000" y="4267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2" name="Oval 44"/>
          <p:cNvSpPr>
            <a:spLocks noChangeArrowheads="1"/>
          </p:cNvSpPr>
          <p:nvPr/>
        </p:nvSpPr>
        <p:spPr bwMode="auto">
          <a:xfrm>
            <a:off x="1504950" y="6096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3" name="Oval 45"/>
          <p:cNvSpPr>
            <a:spLocks noChangeArrowheads="1"/>
          </p:cNvSpPr>
          <p:nvPr/>
        </p:nvSpPr>
        <p:spPr bwMode="auto">
          <a:xfrm>
            <a:off x="6629400" y="5867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4" name="Oval 46"/>
          <p:cNvSpPr>
            <a:spLocks noChangeArrowheads="1"/>
          </p:cNvSpPr>
          <p:nvPr/>
        </p:nvSpPr>
        <p:spPr bwMode="auto">
          <a:xfrm>
            <a:off x="6553200" y="5334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5" name="Oval 47"/>
          <p:cNvSpPr>
            <a:spLocks noChangeArrowheads="1"/>
          </p:cNvSpPr>
          <p:nvPr/>
        </p:nvSpPr>
        <p:spPr bwMode="auto">
          <a:xfrm>
            <a:off x="1657350" y="5181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6" name="Oval 48"/>
          <p:cNvSpPr>
            <a:spLocks noChangeArrowheads="1"/>
          </p:cNvSpPr>
          <p:nvPr/>
        </p:nvSpPr>
        <p:spPr bwMode="auto">
          <a:xfrm>
            <a:off x="1428750" y="3429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7" name="Oval 49"/>
          <p:cNvSpPr>
            <a:spLocks noChangeArrowheads="1"/>
          </p:cNvSpPr>
          <p:nvPr/>
        </p:nvSpPr>
        <p:spPr bwMode="auto">
          <a:xfrm>
            <a:off x="53340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8" name="Oval 50"/>
          <p:cNvSpPr>
            <a:spLocks noChangeArrowheads="1"/>
          </p:cNvSpPr>
          <p:nvPr/>
        </p:nvSpPr>
        <p:spPr bwMode="auto">
          <a:xfrm>
            <a:off x="72390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9" name="Oval 51"/>
          <p:cNvSpPr>
            <a:spLocks noChangeArrowheads="1"/>
          </p:cNvSpPr>
          <p:nvPr/>
        </p:nvSpPr>
        <p:spPr bwMode="auto">
          <a:xfrm>
            <a:off x="66294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0" name="Oval 52"/>
          <p:cNvSpPr>
            <a:spLocks noChangeArrowheads="1"/>
          </p:cNvSpPr>
          <p:nvPr/>
        </p:nvSpPr>
        <p:spPr bwMode="auto">
          <a:xfrm>
            <a:off x="59436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F6D-6516-48F2-B204-08EEFCE2046A}" type="slidenum">
              <a:rPr lang="en-GB" altLang="x-none"/>
            </a:fld>
            <a:endParaRPr lang="en-GB" altLang="x-none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 AI Search Problems</a:t>
            </a:r>
            <a:endParaRPr lang="en-GB" altLang="x-none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marL="381000" indent="-381000" algn="ctr">
              <a:buFont typeface="Wingdings" panose="05000000000000000000" pitchFamily="2" charset="2"/>
              <a:buNone/>
            </a:pPr>
            <a:endParaRPr lang="en-US" altLang="x-none" sz="2800"/>
          </a:p>
          <a:p>
            <a:pPr marL="381000" indent="-381000"/>
            <a:r>
              <a:rPr lang="en-US" altLang="x-none" sz="2800"/>
              <a:t>5-Queens:</a:t>
            </a:r>
            <a:endParaRPr lang="en-US" altLang="x-none" sz="2800"/>
          </a:p>
        </p:txBody>
      </p:sp>
      <p:pic>
        <p:nvPicPr>
          <p:cNvPr id="166916" name="Picture 4" descr="que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371600"/>
            <a:ext cx="3810000" cy="181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4552950" y="3657600"/>
            <a:ext cx="3124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51816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8102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51816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45529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64389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58102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45529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64389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4248150" y="3657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4248150" y="4783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4248150" y="42497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4248150" y="53165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59832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5314950" y="3259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65928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4629150" y="3276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6934" name="AutoShape 22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5" name="Oval 23"/>
          <p:cNvSpPr>
            <a:spLocks noChangeArrowheads="1"/>
          </p:cNvSpPr>
          <p:nvPr/>
        </p:nvSpPr>
        <p:spPr bwMode="auto">
          <a:xfrm>
            <a:off x="1504950" y="4114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6" name="Oval 24"/>
          <p:cNvSpPr>
            <a:spLocks noChangeArrowheads="1"/>
          </p:cNvSpPr>
          <p:nvPr/>
        </p:nvSpPr>
        <p:spPr bwMode="auto">
          <a:xfrm>
            <a:off x="1428750" y="5562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7" name="Oval 25"/>
          <p:cNvSpPr>
            <a:spLocks noChangeArrowheads="1"/>
          </p:cNvSpPr>
          <p:nvPr/>
        </p:nvSpPr>
        <p:spPr bwMode="auto">
          <a:xfrm>
            <a:off x="72390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8" name="Oval 26"/>
          <p:cNvSpPr>
            <a:spLocks noChangeArrowheads="1"/>
          </p:cNvSpPr>
          <p:nvPr/>
        </p:nvSpPr>
        <p:spPr bwMode="auto">
          <a:xfrm>
            <a:off x="1428750" y="4724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9" name="Oval 27"/>
          <p:cNvSpPr>
            <a:spLocks noChangeArrowheads="1"/>
          </p:cNvSpPr>
          <p:nvPr/>
        </p:nvSpPr>
        <p:spPr bwMode="auto">
          <a:xfrm>
            <a:off x="6019800" y="4267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0" name="Oval 28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1" name="AutoShape 29"/>
          <p:cNvSpPr>
            <a:spLocks noChangeArrowheads="1"/>
          </p:cNvSpPr>
          <p:nvPr/>
        </p:nvSpPr>
        <p:spPr bwMode="auto">
          <a:xfrm>
            <a:off x="2952750" y="3124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2" name="Oval 30"/>
          <p:cNvSpPr>
            <a:spLocks noChangeArrowheads="1"/>
          </p:cNvSpPr>
          <p:nvPr/>
        </p:nvSpPr>
        <p:spPr bwMode="auto">
          <a:xfrm>
            <a:off x="65532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3" name="Oval 31"/>
          <p:cNvSpPr>
            <a:spLocks noChangeArrowheads="1"/>
          </p:cNvSpPr>
          <p:nvPr/>
        </p:nvSpPr>
        <p:spPr bwMode="auto">
          <a:xfrm>
            <a:off x="7162800" y="5867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4" name="AutoShape 32"/>
          <p:cNvSpPr>
            <a:spLocks noChangeArrowheads="1"/>
          </p:cNvSpPr>
          <p:nvPr/>
        </p:nvSpPr>
        <p:spPr bwMode="auto">
          <a:xfrm>
            <a:off x="2495550" y="37338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5" name="Oval 33"/>
          <p:cNvSpPr>
            <a:spLocks noChangeArrowheads="1"/>
          </p:cNvSpPr>
          <p:nvPr/>
        </p:nvSpPr>
        <p:spPr bwMode="auto">
          <a:xfrm>
            <a:off x="1885950" y="3657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6" name="AutoShape 34"/>
          <p:cNvSpPr>
            <a:spLocks noChangeArrowheads="1"/>
          </p:cNvSpPr>
          <p:nvPr/>
        </p:nvSpPr>
        <p:spPr bwMode="auto">
          <a:xfrm>
            <a:off x="5867400" y="5791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7" name="Rectangle 35"/>
          <p:cNvSpPr>
            <a:spLocks noChangeArrowheads="1"/>
          </p:cNvSpPr>
          <p:nvPr/>
        </p:nvSpPr>
        <p:spPr bwMode="auto">
          <a:xfrm>
            <a:off x="70675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8" name="Rectangle 36"/>
          <p:cNvSpPr>
            <a:spLocks noChangeArrowheads="1"/>
          </p:cNvSpPr>
          <p:nvPr/>
        </p:nvSpPr>
        <p:spPr bwMode="auto">
          <a:xfrm>
            <a:off x="70675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9" name="Rectangle 37"/>
          <p:cNvSpPr>
            <a:spLocks noChangeArrowheads="1"/>
          </p:cNvSpPr>
          <p:nvPr/>
        </p:nvSpPr>
        <p:spPr bwMode="auto">
          <a:xfrm>
            <a:off x="516255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0" name="Rectangle 38"/>
          <p:cNvSpPr>
            <a:spLocks noChangeArrowheads="1"/>
          </p:cNvSpPr>
          <p:nvPr/>
        </p:nvSpPr>
        <p:spPr bwMode="auto">
          <a:xfrm>
            <a:off x="643890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4648200" y="3657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2" name="Text Box 40"/>
          <p:cNvSpPr txBox="1">
            <a:spLocks noChangeArrowheads="1"/>
          </p:cNvSpPr>
          <p:nvPr/>
        </p:nvSpPr>
        <p:spPr bwMode="auto">
          <a:xfrm>
            <a:off x="72024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6953" name="Text Box 41"/>
          <p:cNvSpPr txBox="1">
            <a:spLocks noChangeArrowheads="1"/>
          </p:cNvSpPr>
          <p:nvPr/>
        </p:nvSpPr>
        <p:spPr bwMode="auto">
          <a:xfrm>
            <a:off x="4230688" y="58499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6954" name="Oval 42"/>
          <p:cNvSpPr>
            <a:spLocks noChangeArrowheads="1"/>
          </p:cNvSpPr>
          <p:nvPr/>
        </p:nvSpPr>
        <p:spPr bwMode="auto">
          <a:xfrm>
            <a:off x="59436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5" name="Oval 43"/>
          <p:cNvSpPr>
            <a:spLocks noChangeArrowheads="1"/>
          </p:cNvSpPr>
          <p:nvPr/>
        </p:nvSpPr>
        <p:spPr bwMode="auto">
          <a:xfrm>
            <a:off x="5334000" y="4267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6" name="Oval 44"/>
          <p:cNvSpPr>
            <a:spLocks noChangeArrowheads="1"/>
          </p:cNvSpPr>
          <p:nvPr/>
        </p:nvSpPr>
        <p:spPr bwMode="auto">
          <a:xfrm>
            <a:off x="1504950" y="6096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7" name="Oval 45"/>
          <p:cNvSpPr>
            <a:spLocks noChangeArrowheads="1"/>
          </p:cNvSpPr>
          <p:nvPr/>
        </p:nvSpPr>
        <p:spPr bwMode="auto">
          <a:xfrm>
            <a:off x="6629400" y="5867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8" name="Oval 46"/>
          <p:cNvSpPr>
            <a:spLocks noChangeArrowheads="1"/>
          </p:cNvSpPr>
          <p:nvPr/>
        </p:nvSpPr>
        <p:spPr bwMode="auto">
          <a:xfrm>
            <a:off x="6553200" y="5334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9" name="Oval 47"/>
          <p:cNvSpPr>
            <a:spLocks noChangeArrowheads="1"/>
          </p:cNvSpPr>
          <p:nvPr/>
        </p:nvSpPr>
        <p:spPr bwMode="auto">
          <a:xfrm>
            <a:off x="1657350" y="5181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60" name="Oval 48"/>
          <p:cNvSpPr>
            <a:spLocks noChangeArrowheads="1"/>
          </p:cNvSpPr>
          <p:nvPr/>
        </p:nvSpPr>
        <p:spPr bwMode="auto">
          <a:xfrm>
            <a:off x="1428750" y="3429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61" name="Oval 49"/>
          <p:cNvSpPr>
            <a:spLocks noChangeArrowheads="1"/>
          </p:cNvSpPr>
          <p:nvPr/>
        </p:nvSpPr>
        <p:spPr bwMode="auto">
          <a:xfrm>
            <a:off x="53340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62" name="Oval 50"/>
          <p:cNvSpPr>
            <a:spLocks noChangeArrowheads="1"/>
          </p:cNvSpPr>
          <p:nvPr/>
        </p:nvSpPr>
        <p:spPr bwMode="auto">
          <a:xfrm>
            <a:off x="72390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63" name="Oval 51"/>
          <p:cNvSpPr>
            <a:spLocks noChangeArrowheads="1"/>
          </p:cNvSpPr>
          <p:nvPr/>
        </p:nvSpPr>
        <p:spPr bwMode="auto">
          <a:xfrm>
            <a:off x="66294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64" name="Oval 52"/>
          <p:cNvSpPr>
            <a:spLocks noChangeArrowheads="1"/>
          </p:cNvSpPr>
          <p:nvPr/>
        </p:nvSpPr>
        <p:spPr bwMode="auto">
          <a:xfrm>
            <a:off x="59436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5DE-C0AF-4445-A516-B590DDADCE7D}" type="slidenum">
              <a:rPr lang="en-GB" altLang="x-none"/>
            </a:fld>
            <a:endParaRPr lang="en-GB" altLang="x-none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 AI Search Problems</a:t>
            </a:r>
            <a:endParaRPr lang="en-GB" altLang="x-none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marL="381000" indent="-381000" algn="ctr">
              <a:buFont typeface="Wingdings" panose="05000000000000000000" pitchFamily="2" charset="2"/>
              <a:buNone/>
            </a:pPr>
            <a:endParaRPr lang="en-US" altLang="x-none" sz="2800"/>
          </a:p>
          <a:p>
            <a:pPr marL="381000" indent="-381000"/>
            <a:r>
              <a:rPr lang="en-US" altLang="x-none" sz="2800"/>
              <a:t>5-Queens:</a:t>
            </a:r>
            <a:endParaRPr lang="en-US" altLang="x-none" sz="2800"/>
          </a:p>
        </p:txBody>
      </p:sp>
      <p:pic>
        <p:nvPicPr>
          <p:cNvPr id="167940" name="Picture 4" descr="que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371600"/>
            <a:ext cx="3810000" cy="181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4552950" y="3657600"/>
            <a:ext cx="3124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51816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58102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51816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45529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64389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58102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45529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64389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4248150" y="3657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4248150" y="4783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4248150" y="42497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7953" name="Text Box 17"/>
          <p:cNvSpPr txBox="1">
            <a:spLocks noChangeArrowheads="1"/>
          </p:cNvSpPr>
          <p:nvPr/>
        </p:nvSpPr>
        <p:spPr bwMode="auto">
          <a:xfrm>
            <a:off x="4248150" y="53165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59832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5314950" y="3259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65928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4629150" y="3276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7958" name="AutoShape 22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9" name="Oval 23"/>
          <p:cNvSpPr>
            <a:spLocks noChangeArrowheads="1"/>
          </p:cNvSpPr>
          <p:nvPr/>
        </p:nvSpPr>
        <p:spPr bwMode="auto">
          <a:xfrm>
            <a:off x="1504950" y="4114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0" name="Oval 24"/>
          <p:cNvSpPr>
            <a:spLocks noChangeArrowheads="1"/>
          </p:cNvSpPr>
          <p:nvPr/>
        </p:nvSpPr>
        <p:spPr bwMode="auto">
          <a:xfrm>
            <a:off x="1428750" y="5562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1" name="Oval 25"/>
          <p:cNvSpPr>
            <a:spLocks noChangeArrowheads="1"/>
          </p:cNvSpPr>
          <p:nvPr/>
        </p:nvSpPr>
        <p:spPr bwMode="auto">
          <a:xfrm>
            <a:off x="72390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2" name="Oval 26"/>
          <p:cNvSpPr>
            <a:spLocks noChangeArrowheads="1"/>
          </p:cNvSpPr>
          <p:nvPr/>
        </p:nvSpPr>
        <p:spPr bwMode="auto">
          <a:xfrm>
            <a:off x="1428750" y="4724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3" name="Oval 27"/>
          <p:cNvSpPr>
            <a:spLocks noChangeArrowheads="1"/>
          </p:cNvSpPr>
          <p:nvPr/>
        </p:nvSpPr>
        <p:spPr bwMode="auto">
          <a:xfrm>
            <a:off x="6019800" y="4267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4" name="Oval 28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5" name="AutoShap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6" name="Oval 30"/>
          <p:cNvSpPr>
            <a:spLocks noChangeArrowheads="1"/>
          </p:cNvSpPr>
          <p:nvPr/>
        </p:nvSpPr>
        <p:spPr bwMode="auto">
          <a:xfrm>
            <a:off x="65532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7" name="Oval 31"/>
          <p:cNvSpPr>
            <a:spLocks noChangeArrowheads="1"/>
          </p:cNvSpPr>
          <p:nvPr/>
        </p:nvSpPr>
        <p:spPr bwMode="auto">
          <a:xfrm>
            <a:off x="7162800" y="5867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9" name="Oval 33"/>
          <p:cNvSpPr>
            <a:spLocks noChangeArrowheads="1"/>
          </p:cNvSpPr>
          <p:nvPr/>
        </p:nvSpPr>
        <p:spPr bwMode="auto">
          <a:xfrm>
            <a:off x="1885950" y="3657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0" name="AutoShape 34"/>
          <p:cNvSpPr>
            <a:spLocks noChangeArrowheads="1"/>
          </p:cNvSpPr>
          <p:nvPr/>
        </p:nvSpPr>
        <p:spPr bwMode="auto">
          <a:xfrm>
            <a:off x="5867400" y="5791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1" name="Rectangle 35"/>
          <p:cNvSpPr>
            <a:spLocks noChangeArrowheads="1"/>
          </p:cNvSpPr>
          <p:nvPr/>
        </p:nvSpPr>
        <p:spPr bwMode="auto">
          <a:xfrm>
            <a:off x="70675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2" name="Rectangle 36"/>
          <p:cNvSpPr>
            <a:spLocks noChangeArrowheads="1"/>
          </p:cNvSpPr>
          <p:nvPr/>
        </p:nvSpPr>
        <p:spPr bwMode="auto">
          <a:xfrm>
            <a:off x="70675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3" name="Rectangle 37"/>
          <p:cNvSpPr>
            <a:spLocks noChangeArrowheads="1"/>
          </p:cNvSpPr>
          <p:nvPr/>
        </p:nvSpPr>
        <p:spPr bwMode="auto">
          <a:xfrm>
            <a:off x="516255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4" name="Rectangle 38"/>
          <p:cNvSpPr>
            <a:spLocks noChangeArrowheads="1"/>
          </p:cNvSpPr>
          <p:nvPr/>
        </p:nvSpPr>
        <p:spPr bwMode="auto">
          <a:xfrm>
            <a:off x="643890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5" name="AutoShape 39"/>
          <p:cNvSpPr>
            <a:spLocks noChangeArrowheads="1"/>
          </p:cNvSpPr>
          <p:nvPr/>
        </p:nvSpPr>
        <p:spPr bwMode="auto">
          <a:xfrm>
            <a:off x="4648200" y="3657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6" name="Text Box 40"/>
          <p:cNvSpPr txBox="1">
            <a:spLocks noChangeArrowheads="1"/>
          </p:cNvSpPr>
          <p:nvPr/>
        </p:nvSpPr>
        <p:spPr bwMode="auto">
          <a:xfrm>
            <a:off x="72024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7977" name="Text Box 41"/>
          <p:cNvSpPr txBox="1">
            <a:spLocks noChangeArrowheads="1"/>
          </p:cNvSpPr>
          <p:nvPr/>
        </p:nvSpPr>
        <p:spPr bwMode="auto">
          <a:xfrm>
            <a:off x="4230688" y="58499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7978" name="Oval 42"/>
          <p:cNvSpPr>
            <a:spLocks noChangeArrowheads="1"/>
          </p:cNvSpPr>
          <p:nvPr/>
        </p:nvSpPr>
        <p:spPr bwMode="auto">
          <a:xfrm>
            <a:off x="59436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9" name="Oval 43"/>
          <p:cNvSpPr>
            <a:spLocks noChangeArrowheads="1"/>
          </p:cNvSpPr>
          <p:nvPr/>
        </p:nvSpPr>
        <p:spPr bwMode="auto">
          <a:xfrm>
            <a:off x="5334000" y="4267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1" name="Oval 45"/>
          <p:cNvSpPr>
            <a:spLocks noChangeArrowheads="1"/>
          </p:cNvSpPr>
          <p:nvPr/>
        </p:nvSpPr>
        <p:spPr bwMode="auto">
          <a:xfrm>
            <a:off x="6629400" y="5867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2" name="Oval 46"/>
          <p:cNvSpPr>
            <a:spLocks noChangeArrowheads="1"/>
          </p:cNvSpPr>
          <p:nvPr/>
        </p:nvSpPr>
        <p:spPr bwMode="auto">
          <a:xfrm>
            <a:off x="6553200" y="5334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3" name="Oval 47"/>
          <p:cNvSpPr>
            <a:spLocks noChangeArrowheads="1"/>
          </p:cNvSpPr>
          <p:nvPr/>
        </p:nvSpPr>
        <p:spPr bwMode="auto">
          <a:xfrm>
            <a:off x="1657350" y="5181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4" name="Oval 48"/>
          <p:cNvSpPr>
            <a:spLocks noChangeArrowheads="1"/>
          </p:cNvSpPr>
          <p:nvPr/>
        </p:nvSpPr>
        <p:spPr bwMode="auto">
          <a:xfrm>
            <a:off x="1428750" y="3429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5" name="Oval 49"/>
          <p:cNvSpPr>
            <a:spLocks noChangeArrowheads="1"/>
          </p:cNvSpPr>
          <p:nvPr/>
        </p:nvSpPr>
        <p:spPr bwMode="auto">
          <a:xfrm>
            <a:off x="53340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6" name="Oval 50"/>
          <p:cNvSpPr>
            <a:spLocks noChangeArrowheads="1"/>
          </p:cNvSpPr>
          <p:nvPr/>
        </p:nvSpPr>
        <p:spPr bwMode="auto">
          <a:xfrm>
            <a:off x="72390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7" name="Oval 51"/>
          <p:cNvSpPr>
            <a:spLocks noChangeArrowheads="1"/>
          </p:cNvSpPr>
          <p:nvPr/>
        </p:nvSpPr>
        <p:spPr bwMode="auto">
          <a:xfrm>
            <a:off x="66294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8" name="Oval 52"/>
          <p:cNvSpPr>
            <a:spLocks noChangeArrowheads="1"/>
          </p:cNvSpPr>
          <p:nvPr/>
        </p:nvSpPr>
        <p:spPr bwMode="auto">
          <a:xfrm>
            <a:off x="59436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9" name="Oval 53"/>
          <p:cNvSpPr>
            <a:spLocks noChangeArrowheads="1"/>
          </p:cNvSpPr>
          <p:nvPr/>
        </p:nvSpPr>
        <p:spPr bwMode="auto">
          <a:xfrm>
            <a:off x="7239000" y="4267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3" name="AutoShape 57"/>
          <p:cNvSpPr>
            <a:spLocks noChangeArrowheads="1"/>
          </p:cNvSpPr>
          <p:nvPr/>
        </p:nvSpPr>
        <p:spPr bwMode="auto">
          <a:xfrm>
            <a:off x="2514600" y="37338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FCCD-5149-4BF9-A768-96AAD75EBB6E}" type="slidenum">
              <a:rPr lang="en-GB" altLang="x-none"/>
            </a:fld>
            <a:endParaRPr lang="en-GB" altLang="x-none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 AI Search Problems</a:t>
            </a:r>
            <a:endParaRPr lang="en-GB" altLang="x-none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marL="381000" indent="-381000" algn="ctr">
              <a:buFont typeface="Wingdings" panose="05000000000000000000" pitchFamily="2" charset="2"/>
              <a:buNone/>
            </a:pPr>
            <a:endParaRPr lang="en-US" altLang="x-none" sz="2800"/>
          </a:p>
          <a:p>
            <a:pPr marL="381000" indent="-381000"/>
            <a:r>
              <a:rPr lang="en-US" altLang="x-none" sz="2800"/>
              <a:t>5-Queens:</a:t>
            </a:r>
            <a:endParaRPr lang="en-US" altLang="x-none" sz="2800"/>
          </a:p>
        </p:txBody>
      </p:sp>
      <p:pic>
        <p:nvPicPr>
          <p:cNvPr id="168964" name="Picture 4" descr="que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371600"/>
            <a:ext cx="3810000" cy="181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4552950" y="3657600"/>
            <a:ext cx="3124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51816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58102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51816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45529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6438900" y="47244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58102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45529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3" name="Rectangle 13"/>
          <p:cNvSpPr>
            <a:spLocks noChangeArrowheads="1"/>
          </p:cNvSpPr>
          <p:nvPr/>
        </p:nvSpPr>
        <p:spPr bwMode="auto">
          <a:xfrm>
            <a:off x="6438900" y="36576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4248150" y="3657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8975" name="Text Box 15"/>
          <p:cNvSpPr txBox="1">
            <a:spLocks noChangeArrowheads="1"/>
          </p:cNvSpPr>
          <p:nvPr/>
        </p:nvSpPr>
        <p:spPr bwMode="auto">
          <a:xfrm>
            <a:off x="4248150" y="4783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4248150" y="42497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4248150" y="53165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59832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3</a:t>
            </a:r>
            <a:endParaRPr lang="en-US" altLang="x-none" sz="2000"/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5314950" y="3259138"/>
            <a:ext cx="3222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2</a:t>
            </a:r>
            <a:endParaRPr lang="en-US" altLang="x-none" sz="2000"/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65928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4</a:t>
            </a:r>
            <a:endParaRPr lang="en-US" altLang="x-none" sz="2000"/>
          </a:p>
        </p:txBody>
      </p:sp>
      <p:sp>
        <p:nvSpPr>
          <p:cNvPr id="168981" name="Text Box 21"/>
          <p:cNvSpPr txBox="1">
            <a:spLocks noChangeArrowheads="1"/>
          </p:cNvSpPr>
          <p:nvPr/>
        </p:nvSpPr>
        <p:spPr bwMode="auto">
          <a:xfrm>
            <a:off x="4629150" y="32766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1</a:t>
            </a:r>
            <a:endParaRPr lang="en-US" altLang="x-none" sz="2000"/>
          </a:p>
        </p:txBody>
      </p:sp>
      <p:sp>
        <p:nvSpPr>
          <p:cNvPr id="168982" name="AutoShape 22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3" name="Oval 23"/>
          <p:cNvSpPr>
            <a:spLocks noChangeArrowheads="1"/>
          </p:cNvSpPr>
          <p:nvPr/>
        </p:nvSpPr>
        <p:spPr bwMode="auto">
          <a:xfrm>
            <a:off x="1504950" y="4114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4" name="Oval 24"/>
          <p:cNvSpPr>
            <a:spLocks noChangeArrowheads="1"/>
          </p:cNvSpPr>
          <p:nvPr/>
        </p:nvSpPr>
        <p:spPr bwMode="auto">
          <a:xfrm>
            <a:off x="1428750" y="5562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5" name="Oval 25"/>
          <p:cNvSpPr>
            <a:spLocks noChangeArrowheads="1"/>
          </p:cNvSpPr>
          <p:nvPr/>
        </p:nvSpPr>
        <p:spPr bwMode="auto">
          <a:xfrm>
            <a:off x="72390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6" name="Oval 26"/>
          <p:cNvSpPr>
            <a:spLocks noChangeArrowheads="1"/>
          </p:cNvSpPr>
          <p:nvPr/>
        </p:nvSpPr>
        <p:spPr bwMode="auto">
          <a:xfrm>
            <a:off x="1428750" y="4724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7" name="Oval 27"/>
          <p:cNvSpPr>
            <a:spLocks noChangeArrowheads="1"/>
          </p:cNvSpPr>
          <p:nvPr/>
        </p:nvSpPr>
        <p:spPr bwMode="auto">
          <a:xfrm>
            <a:off x="6019800" y="4267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8" name="Oval 28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9" name="AutoShap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0" name="Oval 30"/>
          <p:cNvSpPr>
            <a:spLocks noChangeArrowheads="1"/>
          </p:cNvSpPr>
          <p:nvPr/>
        </p:nvSpPr>
        <p:spPr bwMode="auto">
          <a:xfrm>
            <a:off x="65532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1" name="Oval 31"/>
          <p:cNvSpPr>
            <a:spLocks noChangeArrowheads="1"/>
          </p:cNvSpPr>
          <p:nvPr/>
        </p:nvSpPr>
        <p:spPr bwMode="auto">
          <a:xfrm>
            <a:off x="7162800" y="5867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2" name="Oval 32"/>
          <p:cNvSpPr>
            <a:spLocks noChangeArrowheads="1"/>
          </p:cNvSpPr>
          <p:nvPr/>
        </p:nvSpPr>
        <p:spPr bwMode="auto">
          <a:xfrm>
            <a:off x="1885950" y="3657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3" name="AutoShape 33"/>
          <p:cNvSpPr>
            <a:spLocks noChangeArrowheads="1"/>
          </p:cNvSpPr>
          <p:nvPr/>
        </p:nvSpPr>
        <p:spPr bwMode="auto">
          <a:xfrm>
            <a:off x="5867400" y="5791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4" name="Rectangle 34"/>
          <p:cNvSpPr>
            <a:spLocks noChangeArrowheads="1"/>
          </p:cNvSpPr>
          <p:nvPr/>
        </p:nvSpPr>
        <p:spPr bwMode="auto">
          <a:xfrm>
            <a:off x="7067550" y="41910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5" name="Rectangle 35"/>
          <p:cNvSpPr>
            <a:spLocks noChangeArrowheads="1"/>
          </p:cNvSpPr>
          <p:nvPr/>
        </p:nvSpPr>
        <p:spPr bwMode="auto">
          <a:xfrm>
            <a:off x="7067550" y="52578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Rectangle 36"/>
          <p:cNvSpPr>
            <a:spLocks noChangeArrowheads="1"/>
          </p:cNvSpPr>
          <p:nvPr/>
        </p:nvSpPr>
        <p:spPr bwMode="auto">
          <a:xfrm>
            <a:off x="516255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7" name="Rectangle 37"/>
          <p:cNvSpPr>
            <a:spLocks noChangeArrowheads="1"/>
          </p:cNvSpPr>
          <p:nvPr/>
        </p:nvSpPr>
        <p:spPr bwMode="auto">
          <a:xfrm>
            <a:off x="6438900" y="5791200"/>
            <a:ext cx="6286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8" name="AutoShape 38"/>
          <p:cNvSpPr>
            <a:spLocks noChangeArrowheads="1"/>
          </p:cNvSpPr>
          <p:nvPr/>
        </p:nvSpPr>
        <p:spPr bwMode="auto">
          <a:xfrm>
            <a:off x="4648200" y="3657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9" name="Text Box 39"/>
          <p:cNvSpPr txBox="1">
            <a:spLocks noChangeArrowheads="1"/>
          </p:cNvSpPr>
          <p:nvPr/>
        </p:nvSpPr>
        <p:spPr bwMode="auto">
          <a:xfrm>
            <a:off x="7202488" y="32591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9000" name="Text Box 40"/>
          <p:cNvSpPr txBox="1">
            <a:spLocks noChangeArrowheads="1"/>
          </p:cNvSpPr>
          <p:nvPr/>
        </p:nvSpPr>
        <p:spPr bwMode="auto">
          <a:xfrm>
            <a:off x="4230688" y="5849938"/>
            <a:ext cx="322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/>
              <a:t>5</a:t>
            </a:r>
            <a:endParaRPr lang="en-US" altLang="x-none" sz="2000"/>
          </a:p>
        </p:txBody>
      </p:sp>
      <p:sp>
        <p:nvSpPr>
          <p:cNvPr id="169001" name="Oval 41"/>
          <p:cNvSpPr>
            <a:spLocks noChangeArrowheads="1"/>
          </p:cNvSpPr>
          <p:nvPr/>
        </p:nvSpPr>
        <p:spPr bwMode="auto">
          <a:xfrm>
            <a:off x="59436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2" name="Oval 42"/>
          <p:cNvSpPr>
            <a:spLocks noChangeArrowheads="1"/>
          </p:cNvSpPr>
          <p:nvPr/>
        </p:nvSpPr>
        <p:spPr bwMode="auto">
          <a:xfrm>
            <a:off x="5334000" y="4267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3" name="Oval 43"/>
          <p:cNvSpPr>
            <a:spLocks noChangeArrowheads="1"/>
          </p:cNvSpPr>
          <p:nvPr/>
        </p:nvSpPr>
        <p:spPr bwMode="auto">
          <a:xfrm>
            <a:off x="6629400" y="5867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4" name="Oval 44"/>
          <p:cNvSpPr>
            <a:spLocks noChangeArrowheads="1"/>
          </p:cNvSpPr>
          <p:nvPr/>
        </p:nvSpPr>
        <p:spPr bwMode="auto">
          <a:xfrm>
            <a:off x="6553200" y="5334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5" name="Oval 45"/>
          <p:cNvSpPr>
            <a:spLocks noChangeArrowheads="1"/>
          </p:cNvSpPr>
          <p:nvPr/>
        </p:nvSpPr>
        <p:spPr bwMode="auto">
          <a:xfrm>
            <a:off x="1657350" y="5181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6" name="Oval 46"/>
          <p:cNvSpPr>
            <a:spLocks noChangeArrowheads="1"/>
          </p:cNvSpPr>
          <p:nvPr/>
        </p:nvSpPr>
        <p:spPr bwMode="auto">
          <a:xfrm>
            <a:off x="1428750" y="3429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7" name="Oval 47"/>
          <p:cNvSpPr>
            <a:spLocks noChangeArrowheads="1"/>
          </p:cNvSpPr>
          <p:nvPr/>
        </p:nvSpPr>
        <p:spPr bwMode="auto">
          <a:xfrm>
            <a:off x="53340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8" name="Oval 48"/>
          <p:cNvSpPr>
            <a:spLocks noChangeArrowheads="1"/>
          </p:cNvSpPr>
          <p:nvPr/>
        </p:nvSpPr>
        <p:spPr bwMode="auto">
          <a:xfrm>
            <a:off x="72390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9" name="Oval 49"/>
          <p:cNvSpPr>
            <a:spLocks noChangeArrowheads="1"/>
          </p:cNvSpPr>
          <p:nvPr/>
        </p:nvSpPr>
        <p:spPr bwMode="auto">
          <a:xfrm>
            <a:off x="6629400" y="3733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10" name="Oval 50"/>
          <p:cNvSpPr>
            <a:spLocks noChangeArrowheads="1"/>
          </p:cNvSpPr>
          <p:nvPr/>
        </p:nvSpPr>
        <p:spPr bwMode="auto">
          <a:xfrm>
            <a:off x="5943600" y="4800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11" name="Oval 51"/>
          <p:cNvSpPr>
            <a:spLocks noChangeArrowheads="1"/>
          </p:cNvSpPr>
          <p:nvPr/>
        </p:nvSpPr>
        <p:spPr bwMode="auto">
          <a:xfrm>
            <a:off x="7239000" y="4267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12" name="AutoShape 52"/>
          <p:cNvSpPr>
            <a:spLocks noChangeArrowheads="1"/>
          </p:cNvSpPr>
          <p:nvPr/>
        </p:nvSpPr>
        <p:spPr bwMode="auto">
          <a:xfrm>
            <a:off x="7162800" y="52578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13" name="Rectangle 53"/>
          <p:cNvSpPr>
            <a:spLocks noChangeArrowheads="1"/>
          </p:cNvSpPr>
          <p:nvPr/>
        </p:nvSpPr>
        <p:spPr bwMode="auto">
          <a:xfrm>
            <a:off x="2286000" y="4419600"/>
            <a:ext cx="17526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14" name="Text Box 54"/>
          <p:cNvSpPr txBox="1">
            <a:spLocks noChangeArrowheads="1"/>
          </p:cNvSpPr>
          <p:nvPr/>
        </p:nvSpPr>
        <p:spPr bwMode="auto">
          <a:xfrm>
            <a:off x="2286000" y="4419600"/>
            <a:ext cx="1752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000" dirty="0"/>
              <a:t>Solution !!</a:t>
            </a:r>
            <a:endParaRPr lang="en-US" altLang="x-none" sz="2000" dirty="0"/>
          </a:p>
          <a:p>
            <a:pPr>
              <a:spcBef>
                <a:spcPct val="50000"/>
              </a:spcBef>
            </a:pPr>
            <a:r>
              <a:rPr lang="en-US" altLang="x-none" sz="2000" dirty="0"/>
              <a:t>No Queen is under Attack</a:t>
            </a:r>
            <a:endParaRPr lang="en-GB" altLang="x-none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30B5-B62B-42E2-B648-D3D9F052395A}" type="slidenum">
              <a:rPr lang="en-GB" altLang="x-none"/>
            </a:fld>
            <a:endParaRPr lang="en-GB" altLang="x-none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Missionaries and cannibals</a:t>
            </a:r>
            <a:endParaRPr lang="en-US" altLang="x-none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105400"/>
          </a:xfrm>
        </p:spPr>
        <p:txBody>
          <a:bodyPr>
            <a:normAutofit/>
          </a:bodyPr>
          <a:lstStyle/>
          <a:p>
            <a:r>
              <a:rPr lang="en-US" altLang="x-none" sz="2800" dirty="0"/>
              <a:t>Three missionaries and three cannibals are on the left bank of a river.</a:t>
            </a:r>
            <a:endParaRPr lang="en-US" altLang="x-none" sz="2800" dirty="0"/>
          </a:p>
          <a:p>
            <a:endParaRPr lang="en-US" altLang="x-none" sz="2800" dirty="0"/>
          </a:p>
          <a:p>
            <a:r>
              <a:rPr lang="en-US" altLang="x-none" sz="2800" dirty="0"/>
              <a:t>There is one boat which can hold one or two people. </a:t>
            </a:r>
            <a:endParaRPr lang="en-US" altLang="x-none" sz="2800" dirty="0"/>
          </a:p>
          <a:p>
            <a:endParaRPr lang="en-US" altLang="x-none" sz="2800" dirty="0"/>
          </a:p>
          <a:p>
            <a:r>
              <a:rPr lang="en-US" altLang="x-none" sz="2800" dirty="0"/>
              <a:t>Find a way to get everyone to the right bank, </a:t>
            </a:r>
            <a:r>
              <a:rPr lang="en-US" altLang="x-none" sz="2800" dirty="0">
                <a:solidFill>
                  <a:srgbClr val="FF0000"/>
                </a:solidFill>
              </a:rPr>
              <a:t>without ever leaving a group of missionaries in one place outnumbered by cannibals </a:t>
            </a:r>
            <a:r>
              <a:rPr lang="en-US" altLang="x-none" sz="2800" dirty="0"/>
              <a:t>in that place.</a:t>
            </a:r>
            <a:endParaRPr lang="en-US" altLang="x-none" sz="2800" dirty="0"/>
          </a:p>
          <a:p>
            <a:endParaRPr lang="en-US" altLang="x-none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2ACA-A64B-4CCB-ACA2-BFFD2887E1B9}" type="slidenum">
              <a:rPr lang="en-GB" altLang="x-none"/>
            </a:fld>
            <a:endParaRPr lang="en-GB" altLang="x-none"/>
          </a:p>
        </p:txBody>
      </p:sp>
      <p:pic>
        <p:nvPicPr>
          <p:cNvPr id="149506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07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9509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2438400" y="17526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Initial State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149539" name="AutoShape 35"/>
          <p:cNvSpPr>
            <a:spLocks noChangeAspect="1" noChangeArrowheads="1"/>
          </p:cNvSpPr>
          <p:nvPr/>
        </p:nvSpPr>
        <p:spPr bwMode="auto">
          <a:xfrm>
            <a:off x="1524000" y="4572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540" name="Group 36"/>
          <p:cNvGrpSpPr/>
          <p:nvPr/>
        </p:nvGrpSpPr>
        <p:grpSpPr bwMode="auto">
          <a:xfrm>
            <a:off x="1676400" y="5638800"/>
            <a:ext cx="1143000" cy="868363"/>
            <a:chOff x="4944" y="2208"/>
            <a:chExt cx="720" cy="547"/>
          </a:xfrm>
        </p:grpSpPr>
        <p:sp>
          <p:nvSpPr>
            <p:cNvPr id="149541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543" name="AutoShape 39"/>
          <p:cNvSpPr>
            <a:spLocks noChangeAspect="1" noChangeArrowheads="1"/>
          </p:cNvSpPr>
          <p:nvPr/>
        </p:nvSpPr>
        <p:spPr bwMode="auto">
          <a:xfrm>
            <a:off x="2286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544" name="Group 40"/>
          <p:cNvGrpSpPr/>
          <p:nvPr/>
        </p:nvGrpSpPr>
        <p:grpSpPr bwMode="auto">
          <a:xfrm>
            <a:off x="304800" y="4572000"/>
            <a:ext cx="1143000" cy="868363"/>
            <a:chOff x="4944" y="2208"/>
            <a:chExt cx="720" cy="547"/>
          </a:xfrm>
        </p:grpSpPr>
        <p:sp>
          <p:nvSpPr>
            <p:cNvPr id="149545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6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547" name="AutoShape 43"/>
          <p:cNvSpPr>
            <a:spLocks noChangeAspect="1" noChangeArrowheads="1"/>
          </p:cNvSpPr>
          <p:nvPr/>
        </p:nvSpPr>
        <p:spPr bwMode="auto">
          <a:xfrm>
            <a:off x="304800" y="3429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548" name="Group 44"/>
          <p:cNvGrpSpPr/>
          <p:nvPr/>
        </p:nvGrpSpPr>
        <p:grpSpPr bwMode="auto">
          <a:xfrm>
            <a:off x="1600200" y="3429000"/>
            <a:ext cx="1143000" cy="868363"/>
            <a:chOff x="4944" y="2208"/>
            <a:chExt cx="720" cy="547"/>
          </a:xfrm>
        </p:grpSpPr>
        <p:sp>
          <p:nvSpPr>
            <p:cNvPr id="149549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0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CEE-AE2A-49FF-AA97-2324B4244B3A}" type="slidenum">
              <a:rPr lang="en-GB" altLang="x-none"/>
            </a:fld>
            <a:endParaRPr lang="en-GB" altLang="x-none"/>
          </a:p>
        </p:txBody>
      </p:sp>
      <p:pic>
        <p:nvPicPr>
          <p:cNvPr id="151554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55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1557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82" name="Text Box 30"/>
          <p:cNvSpPr txBox="1">
            <a:spLocks noChangeArrowheads="1"/>
          </p:cNvSpPr>
          <p:nvPr/>
        </p:nvSpPr>
        <p:spPr bwMode="auto">
          <a:xfrm>
            <a:off x="2438400" y="17208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Goal State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151587" name="AutoShape 35"/>
          <p:cNvSpPr>
            <a:spLocks noChangeAspect="1" noChangeArrowheads="1"/>
          </p:cNvSpPr>
          <p:nvPr/>
        </p:nvSpPr>
        <p:spPr bwMode="auto">
          <a:xfrm>
            <a:off x="7924800" y="4648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1588" name="Group 36"/>
          <p:cNvGrpSpPr/>
          <p:nvPr/>
        </p:nvGrpSpPr>
        <p:grpSpPr bwMode="auto">
          <a:xfrm>
            <a:off x="7848600" y="5684838"/>
            <a:ext cx="1143000" cy="868362"/>
            <a:chOff x="4944" y="2208"/>
            <a:chExt cx="720" cy="547"/>
          </a:xfrm>
        </p:grpSpPr>
        <p:sp>
          <p:nvSpPr>
            <p:cNvPr id="151589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0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591" name="AutoShape 39"/>
          <p:cNvSpPr>
            <a:spLocks noChangeAspect="1" noChangeArrowheads="1"/>
          </p:cNvSpPr>
          <p:nvPr/>
        </p:nvSpPr>
        <p:spPr bwMode="auto">
          <a:xfrm>
            <a:off x="6629400" y="5791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1592" name="Group 40"/>
          <p:cNvGrpSpPr/>
          <p:nvPr/>
        </p:nvGrpSpPr>
        <p:grpSpPr bwMode="auto">
          <a:xfrm>
            <a:off x="6324600" y="4648200"/>
            <a:ext cx="1143000" cy="868363"/>
            <a:chOff x="4944" y="2208"/>
            <a:chExt cx="720" cy="547"/>
          </a:xfrm>
        </p:grpSpPr>
        <p:sp>
          <p:nvSpPr>
            <p:cNvPr id="151593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4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595" name="AutoShape 43"/>
          <p:cNvSpPr>
            <a:spLocks noChangeAspect="1" noChangeArrowheads="1"/>
          </p:cNvSpPr>
          <p:nvPr/>
        </p:nvSpPr>
        <p:spPr bwMode="auto">
          <a:xfrm>
            <a:off x="6400800" y="3505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1596" name="Group 44"/>
          <p:cNvGrpSpPr/>
          <p:nvPr/>
        </p:nvGrpSpPr>
        <p:grpSpPr bwMode="auto">
          <a:xfrm>
            <a:off x="7696200" y="3429000"/>
            <a:ext cx="1143000" cy="868363"/>
            <a:chOff x="4944" y="2208"/>
            <a:chExt cx="720" cy="547"/>
          </a:xfrm>
        </p:grpSpPr>
        <p:sp>
          <p:nvSpPr>
            <p:cNvPr id="151597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8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447800"/>
            <a:ext cx="7772400" cy="990600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667000"/>
            <a:ext cx="8040687" cy="19812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Problem solving and search</a:t>
            </a:r>
            <a:endParaRPr lang="en-US" sz="4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80D-8A8D-4DDA-B83D-8C3D52F2BD2A}" type="slidenum">
              <a:rPr lang="en-GB" altLang="x-none"/>
            </a:fld>
            <a:endParaRPr lang="en-GB" altLang="x-none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River Problem</a:t>
            </a:r>
            <a:endParaRPr lang="en-GB" altLang="x-none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97888" cy="5181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x-none" sz="2400" dirty="0"/>
          </a:p>
          <a:p>
            <a:pPr algn="just">
              <a:lnSpc>
                <a:spcPct val="80000"/>
              </a:lnSpc>
            </a:pPr>
            <a:r>
              <a:rPr lang="en-IE" altLang="x-none" sz="2400" dirty="0"/>
              <a:t> A farmer wishes to carry a </a:t>
            </a:r>
            <a:r>
              <a:rPr lang="en-IE" altLang="x-none" sz="2400" dirty="0">
                <a:solidFill>
                  <a:srgbClr val="FF0000"/>
                </a:solidFill>
              </a:rPr>
              <a:t>wolf, a duck and corn across </a:t>
            </a:r>
            <a:r>
              <a:rPr lang="en-IE" altLang="x-none" sz="2400" dirty="0"/>
              <a:t>a river, from the south to the north shore. The farmer has a small rowing boat. The boat can only carry at most the farmer and one other item. </a:t>
            </a:r>
            <a:endParaRPr lang="en-IE" altLang="x-none" sz="2400" dirty="0"/>
          </a:p>
          <a:p>
            <a:pPr algn="just">
              <a:lnSpc>
                <a:spcPct val="80000"/>
              </a:lnSpc>
            </a:pPr>
            <a:r>
              <a:rPr lang="en-IE" altLang="x-none" sz="2400" dirty="0"/>
              <a:t>If left unattended the </a:t>
            </a:r>
            <a:r>
              <a:rPr lang="en-IE" altLang="x-none" sz="2400" dirty="0">
                <a:solidFill>
                  <a:srgbClr val="FF0000"/>
                </a:solidFill>
              </a:rPr>
              <a:t>wolf will eat the duck </a:t>
            </a:r>
            <a:r>
              <a:rPr lang="en-IE" altLang="x-none" sz="2400" dirty="0"/>
              <a:t>and </a:t>
            </a:r>
            <a:r>
              <a:rPr lang="en-IE" altLang="x-none" sz="2400" dirty="0">
                <a:solidFill>
                  <a:srgbClr val="FF0000"/>
                </a:solidFill>
              </a:rPr>
              <a:t>the duck will eat the corn</a:t>
            </a:r>
            <a:r>
              <a:rPr lang="en-IE" altLang="x-none" sz="2400" dirty="0"/>
              <a:t>. </a:t>
            </a: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altLang="x-none" sz="2400" dirty="0"/>
              <a:t>     </a:t>
            </a: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altLang="x-none" sz="2400" dirty="0"/>
              <a:t>	How can </a:t>
            </a:r>
            <a:r>
              <a:rPr lang="en-IE" altLang="x-none" sz="2400" dirty="0">
                <a:solidFill>
                  <a:srgbClr val="FF0000"/>
                </a:solidFill>
              </a:rPr>
              <a:t>the farmer safely transport </a:t>
            </a:r>
            <a:r>
              <a:rPr lang="en-IE" altLang="x-none" sz="2400" dirty="0"/>
              <a:t>the wolf, the duck and the corn to the opposite shore?</a:t>
            </a:r>
            <a:endParaRPr lang="en-GB" altLang="x-none" sz="2400" dirty="0"/>
          </a:p>
          <a:p>
            <a:pPr>
              <a:lnSpc>
                <a:spcPct val="80000"/>
              </a:lnSpc>
            </a:pPr>
            <a:endParaRPr lang="en-GB" altLang="x-none" sz="2400" dirty="0"/>
          </a:p>
        </p:txBody>
      </p:sp>
      <p:grpSp>
        <p:nvGrpSpPr>
          <p:cNvPr id="154647" name="Group 23"/>
          <p:cNvGrpSpPr/>
          <p:nvPr/>
        </p:nvGrpSpPr>
        <p:grpSpPr bwMode="auto">
          <a:xfrm>
            <a:off x="533400" y="3581400"/>
            <a:ext cx="3276600" cy="1860550"/>
            <a:chOff x="2208" y="2544"/>
            <a:chExt cx="2064" cy="1172"/>
          </a:xfrm>
        </p:grpSpPr>
        <p:sp>
          <p:nvSpPr>
            <p:cNvPr id="154628" name="Freeform 4"/>
            <p:cNvSpPr/>
            <p:nvPr/>
          </p:nvSpPr>
          <p:spPr bwMode="auto">
            <a:xfrm rot="16200000">
              <a:off x="2795" y="2172"/>
              <a:ext cx="889" cy="2064"/>
            </a:xfrm>
            <a:custGeom>
              <a:avLst/>
              <a:gdLst>
                <a:gd name="T0" fmla="*/ 0 w 2010"/>
                <a:gd name="T1" fmla="*/ 1098 h 1134"/>
                <a:gd name="T2" fmla="*/ 108 w 2010"/>
                <a:gd name="T3" fmla="*/ 1044 h 1134"/>
                <a:gd name="T4" fmla="*/ 306 w 2010"/>
                <a:gd name="T5" fmla="*/ 855 h 1134"/>
                <a:gd name="T6" fmla="*/ 468 w 2010"/>
                <a:gd name="T7" fmla="*/ 567 h 1134"/>
                <a:gd name="T8" fmla="*/ 639 w 2010"/>
                <a:gd name="T9" fmla="*/ 387 h 1134"/>
                <a:gd name="T10" fmla="*/ 792 w 2010"/>
                <a:gd name="T11" fmla="*/ 288 h 1134"/>
                <a:gd name="T12" fmla="*/ 837 w 2010"/>
                <a:gd name="T13" fmla="*/ 207 h 1134"/>
                <a:gd name="T14" fmla="*/ 963 w 2010"/>
                <a:gd name="T15" fmla="*/ 108 h 1134"/>
                <a:gd name="T16" fmla="*/ 1026 w 2010"/>
                <a:gd name="T17" fmla="*/ 27 h 1134"/>
                <a:gd name="T18" fmla="*/ 1125 w 2010"/>
                <a:gd name="T19" fmla="*/ 0 h 1134"/>
                <a:gd name="T20" fmla="*/ 1386 w 2010"/>
                <a:gd name="T21" fmla="*/ 27 h 1134"/>
                <a:gd name="T22" fmla="*/ 1503 w 2010"/>
                <a:gd name="T23" fmla="*/ 45 h 1134"/>
                <a:gd name="T24" fmla="*/ 1710 w 2010"/>
                <a:gd name="T25" fmla="*/ 72 h 1134"/>
                <a:gd name="T26" fmla="*/ 1836 w 2010"/>
                <a:gd name="T27" fmla="*/ 27 h 1134"/>
                <a:gd name="T28" fmla="*/ 1890 w 2010"/>
                <a:gd name="T29" fmla="*/ 9 h 1134"/>
                <a:gd name="T30" fmla="*/ 1998 w 2010"/>
                <a:gd name="T31" fmla="*/ 18 h 1134"/>
                <a:gd name="T32" fmla="*/ 1980 w 2010"/>
                <a:gd name="T33" fmla="*/ 54 h 1134"/>
                <a:gd name="T34" fmla="*/ 1935 w 2010"/>
                <a:gd name="T35" fmla="*/ 99 h 1134"/>
                <a:gd name="T36" fmla="*/ 1944 w 2010"/>
                <a:gd name="T37" fmla="*/ 234 h 1134"/>
                <a:gd name="T38" fmla="*/ 1908 w 2010"/>
                <a:gd name="T39" fmla="*/ 270 h 1134"/>
                <a:gd name="T40" fmla="*/ 1890 w 2010"/>
                <a:gd name="T41" fmla="*/ 297 h 1134"/>
                <a:gd name="T42" fmla="*/ 1827 w 2010"/>
                <a:gd name="T43" fmla="*/ 468 h 1134"/>
                <a:gd name="T44" fmla="*/ 1881 w 2010"/>
                <a:gd name="T45" fmla="*/ 612 h 1134"/>
                <a:gd name="T46" fmla="*/ 1845 w 2010"/>
                <a:gd name="T47" fmla="*/ 765 h 1134"/>
                <a:gd name="T48" fmla="*/ 1818 w 2010"/>
                <a:gd name="T49" fmla="*/ 873 h 1134"/>
                <a:gd name="T50" fmla="*/ 1746 w 2010"/>
                <a:gd name="T51" fmla="*/ 891 h 1134"/>
                <a:gd name="T52" fmla="*/ 1674 w 2010"/>
                <a:gd name="T53" fmla="*/ 981 h 1134"/>
                <a:gd name="T54" fmla="*/ 1656 w 2010"/>
                <a:gd name="T55" fmla="*/ 1035 h 1134"/>
                <a:gd name="T56" fmla="*/ 1647 w 2010"/>
                <a:gd name="T57" fmla="*/ 1071 h 1134"/>
                <a:gd name="T58" fmla="*/ 1629 w 2010"/>
                <a:gd name="T59" fmla="*/ 1098 h 1134"/>
                <a:gd name="T60" fmla="*/ 1620 w 2010"/>
                <a:gd name="T61" fmla="*/ 1125 h 1134"/>
                <a:gd name="T62" fmla="*/ 1593 w 2010"/>
                <a:gd name="T63" fmla="*/ 1134 h 1134"/>
                <a:gd name="T64" fmla="*/ 1512 w 2010"/>
                <a:gd name="T65" fmla="*/ 1107 h 1134"/>
                <a:gd name="T66" fmla="*/ 1485 w 2010"/>
                <a:gd name="T67" fmla="*/ 1098 h 1134"/>
                <a:gd name="T68" fmla="*/ 1269 w 2010"/>
                <a:gd name="T69" fmla="*/ 1134 h 1134"/>
                <a:gd name="T70" fmla="*/ 1116 w 2010"/>
                <a:gd name="T71" fmla="*/ 1116 h 1134"/>
                <a:gd name="T72" fmla="*/ 1008 w 2010"/>
                <a:gd name="T73" fmla="*/ 1098 h 1134"/>
                <a:gd name="T74" fmla="*/ 954 w 2010"/>
                <a:gd name="T75" fmla="*/ 1089 h 1134"/>
                <a:gd name="T76" fmla="*/ 477 w 2010"/>
                <a:gd name="T77" fmla="*/ 1098 h 1134"/>
                <a:gd name="T78" fmla="*/ 261 w 2010"/>
                <a:gd name="T79" fmla="*/ 1071 h 1134"/>
                <a:gd name="T80" fmla="*/ 54 w 2010"/>
                <a:gd name="T81" fmla="*/ 108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10" h="1134">
                  <a:moveTo>
                    <a:pt x="0" y="1098"/>
                  </a:moveTo>
                  <a:cubicBezTo>
                    <a:pt x="49" y="1088"/>
                    <a:pt x="73" y="1079"/>
                    <a:pt x="108" y="1044"/>
                  </a:cubicBezTo>
                  <a:cubicBezTo>
                    <a:pt x="137" y="927"/>
                    <a:pt x="220" y="919"/>
                    <a:pt x="306" y="855"/>
                  </a:cubicBezTo>
                  <a:cubicBezTo>
                    <a:pt x="339" y="756"/>
                    <a:pt x="379" y="627"/>
                    <a:pt x="468" y="567"/>
                  </a:cubicBezTo>
                  <a:cubicBezTo>
                    <a:pt x="519" y="491"/>
                    <a:pt x="567" y="445"/>
                    <a:pt x="639" y="387"/>
                  </a:cubicBezTo>
                  <a:cubicBezTo>
                    <a:pt x="689" y="347"/>
                    <a:pt x="730" y="304"/>
                    <a:pt x="792" y="288"/>
                  </a:cubicBezTo>
                  <a:cubicBezTo>
                    <a:pt x="830" y="263"/>
                    <a:pt x="853" y="255"/>
                    <a:pt x="837" y="207"/>
                  </a:cubicBezTo>
                  <a:cubicBezTo>
                    <a:pt x="855" y="153"/>
                    <a:pt x="911" y="125"/>
                    <a:pt x="963" y="108"/>
                  </a:cubicBezTo>
                  <a:cubicBezTo>
                    <a:pt x="971" y="97"/>
                    <a:pt x="1018" y="32"/>
                    <a:pt x="1026" y="27"/>
                  </a:cubicBezTo>
                  <a:cubicBezTo>
                    <a:pt x="1046" y="14"/>
                    <a:pt x="1101" y="6"/>
                    <a:pt x="1125" y="0"/>
                  </a:cubicBezTo>
                  <a:cubicBezTo>
                    <a:pt x="1216" y="6"/>
                    <a:pt x="1297" y="14"/>
                    <a:pt x="1386" y="27"/>
                  </a:cubicBezTo>
                  <a:cubicBezTo>
                    <a:pt x="1429" y="49"/>
                    <a:pt x="1453" y="38"/>
                    <a:pt x="1503" y="45"/>
                  </a:cubicBezTo>
                  <a:cubicBezTo>
                    <a:pt x="1572" y="55"/>
                    <a:pt x="1641" y="63"/>
                    <a:pt x="1710" y="72"/>
                  </a:cubicBezTo>
                  <a:cubicBezTo>
                    <a:pt x="1754" y="61"/>
                    <a:pt x="1793" y="41"/>
                    <a:pt x="1836" y="27"/>
                  </a:cubicBezTo>
                  <a:cubicBezTo>
                    <a:pt x="1854" y="21"/>
                    <a:pt x="1890" y="9"/>
                    <a:pt x="1890" y="9"/>
                  </a:cubicBezTo>
                  <a:cubicBezTo>
                    <a:pt x="1926" y="12"/>
                    <a:pt x="1966" y="2"/>
                    <a:pt x="1998" y="18"/>
                  </a:cubicBezTo>
                  <a:cubicBezTo>
                    <a:pt x="2010" y="24"/>
                    <a:pt x="1988" y="43"/>
                    <a:pt x="1980" y="54"/>
                  </a:cubicBezTo>
                  <a:cubicBezTo>
                    <a:pt x="1967" y="71"/>
                    <a:pt x="1950" y="84"/>
                    <a:pt x="1935" y="99"/>
                  </a:cubicBezTo>
                  <a:cubicBezTo>
                    <a:pt x="1937" y="115"/>
                    <a:pt x="1962" y="209"/>
                    <a:pt x="1944" y="234"/>
                  </a:cubicBezTo>
                  <a:cubicBezTo>
                    <a:pt x="1934" y="248"/>
                    <a:pt x="1919" y="257"/>
                    <a:pt x="1908" y="270"/>
                  </a:cubicBezTo>
                  <a:cubicBezTo>
                    <a:pt x="1901" y="278"/>
                    <a:pt x="1896" y="288"/>
                    <a:pt x="1890" y="297"/>
                  </a:cubicBezTo>
                  <a:cubicBezTo>
                    <a:pt x="1881" y="380"/>
                    <a:pt x="1871" y="402"/>
                    <a:pt x="1827" y="468"/>
                  </a:cubicBezTo>
                  <a:cubicBezTo>
                    <a:pt x="1810" y="536"/>
                    <a:pt x="1834" y="565"/>
                    <a:pt x="1881" y="612"/>
                  </a:cubicBezTo>
                  <a:cubicBezTo>
                    <a:pt x="1897" y="661"/>
                    <a:pt x="1858" y="714"/>
                    <a:pt x="1845" y="765"/>
                  </a:cubicBezTo>
                  <a:cubicBezTo>
                    <a:pt x="1857" y="812"/>
                    <a:pt x="1868" y="823"/>
                    <a:pt x="1818" y="873"/>
                  </a:cubicBezTo>
                  <a:cubicBezTo>
                    <a:pt x="1801" y="890"/>
                    <a:pt x="1769" y="883"/>
                    <a:pt x="1746" y="891"/>
                  </a:cubicBezTo>
                  <a:cubicBezTo>
                    <a:pt x="1725" y="923"/>
                    <a:pt x="1690" y="946"/>
                    <a:pt x="1674" y="981"/>
                  </a:cubicBezTo>
                  <a:cubicBezTo>
                    <a:pt x="1666" y="998"/>
                    <a:pt x="1661" y="1017"/>
                    <a:pt x="1656" y="1035"/>
                  </a:cubicBezTo>
                  <a:cubicBezTo>
                    <a:pt x="1653" y="1047"/>
                    <a:pt x="1652" y="1060"/>
                    <a:pt x="1647" y="1071"/>
                  </a:cubicBezTo>
                  <a:cubicBezTo>
                    <a:pt x="1643" y="1081"/>
                    <a:pt x="1634" y="1088"/>
                    <a:pt x="1629" y="1098"/>
                  </a:cubicBezTo>
                  <a:cubicBezTo>
                    <a:pt x="1625" y="1106"/>
                    <a:pt x="1627" y="1118"/>
                    <a:pt x="1620" y="1125"/>
                  </a:cubicBezTo>
                  <a:cubicBezTo>
                    <a:pt x="1613" y="1132"/>
                    <a:pt x="1602" y="1131"/>
                    <a:pt x="1593" y="1134"/>
                  </a:cubicBezTo>
                  <a:cubicBezTo>
                    <a:pt x="1582" y="1130"/>
                    <a:pt x="1531" y="1113"/>
                    <a:pt x="1512" y="1107"/>
                  </a:cubicBezTo>
                  <a:cubicBezTo>
                    <a:pt x="1503" y="1104"/>
                    <a:pt x="1485" y="1098"/>
                    <a:pt x="1485" y="1098"/>
                  </a:cubicBezTo>
                  <a:cubicBezTo>
                    <a:pt x="1413" y="1110"/>
                    <a:pt x="1341" y="1122"/>
                    <a:pt x="1269" y="1134"/>
                  </a:cubicBezTo>
                  <a:cubicBezTo>
                    <a:pt x="1098" y="1120"/>
                    <a:pt x="1217" y="1134"/>
                    <a:pt x="1116" y="1116"/>
                  </a:cubicBezTo>
                  <a:cubicBezTo>
                    <a:pt x="1080" y="1110"/>
                    <a:pt x="1044" y="1104"/>
                    <a:pt x="1008" y="1098"/>
                  </a:cubicBezTo>
                  <a:cubicBezTo>
                    <a:pt x="990" y="1095"/>
                    <a:pt x="954" y="1089"/>
                    <a:pt x="954" y="1089"/>
                  </a:cubicBezTo>
                  <a:cubicBezTo>
                    <a:pt x="793" y="1095"/>
                    <a:pt x="637" y="1109"/>
                    <a:pt x="477" y="1098"/>
                  </a:cubicBezTo>
                  <a:cubicBezTo>
                    <a:pt x="405" y="1086"/>
                    <a:pt x="333" y="1078"/>
                    <a:pt x="261" y="1071"/>
                  </a:cubicBezTo>
                  <a:cubicBezTo>
                    <a:pt x="192" y="1077"/>
                    <a:pt x="54" y="1089"/>
                    <a:pt x="54" y="1089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99CC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>
              <a:off x="2220" y="3312"/>
              <a:ext cx="10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Times New Roman" panose="02020603050405020304" pitchFamily="18" charset="0"/>
                </a:rPr>
                <a:t>Farmer, Wolf, </a:t>
              </a:r>
              <a:endParaRPr lang="en-IE" altLang="x-none" b="1">
                <a:latin typeface="Times New Roman" panose="02020603050405020304" pitchFamily="18" charset="0"/>
              </a:endParaRPr>
            </a:p>
            <a:p>
              <a:r>
                <a:rPr lang="en-IE" altLang="x-none" b="1">
                  <a:latin typeface="Times New Roman" panose="02020603050405020304" pitchFamily="18" charset="0"/>
                </a:rPr>
                <a:t>Duck and Corn</a:t>
              </a:r>
              <a:endParaRPr lang="en-GB" altLang="x-none" b="1">
                <a:latin typeface="Times New Roman" panose="02020603050405020304" pitchFamily="18" charset="0"/>
              </a:endParaRPr>
            </a:p>
          </p:txBody>
        </p:sp>
        <p:grpSp>
          <p:nvGrpSpPr>
            <p:cNvPr id="154630" name="Group 6"/>
            <p:cNvGrpSpPr>
              <a:grpSpLocks noChangeAspect="1"/>
            </p:cNvGrpSpPr>
            <p:nvPr/>
          </p:nvGrpSpPr>
          <p:grpSpPr bwMode="auto">
            <a:xfrm>
              <a:off x="3939" y="2544"/>
              <a:ext cx="288" cy="329"/>
              <a:chOff x="4368" y="3216"/>
              <a:chExt cx="768" cy="576"/>
            </a:xfrm>
          </p:grpSpPr>
          <p:sp>
            <p:nvSpPr>
              <p:cNvPr id="154631" name="Rectangle 7"/>
              <p:cNvSpPr>
                <a:spLocks noChangeAspect="1" noChangeArrowheads="1"/>
              </p:cNvSpPr>
              <p:nvPr/>
            </p:nvSpPr>
            <p:spPr bwMode="auto">
              <a:xfrm>
                <a:off x="4464" y="3408"/>
                <a:ext cx="5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32" name="Rectangle 8"/>
              <p:cNvSpPr>
                <a:spLocks noChangeAspect="1" noChangeArrowheads="1"/>
              </p:cNvSpPr>
              <p:nvPr/>
            </p:nvSpPr>
            <p:spPr bwMode="auto">
              <a:xfrm>
                <a:off x="4704" y="3600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4633" name="Group 9"/>
              <p:cNvGrpSpPr>
                <a:grpSpLocks noChangeAspect="1"/>
              </p:cNvGrpSpPr>
              <p:nvPr/>
            </p:nvGrpSpPr>
            <p:grpSpPr bwMode="auto">
              <a:xfrm>
                <a:off x="4848" y="3504"/>
                <a:ext cx="144" cy="144"/>
                <a:chOff x="4512" y="3504"/>
                <a:chExt cx="144" cy="144"/>
              </a:xfrm>
            </p:grpSpPr>
            <p:sp>
              <p:nvSpPr>
                <p:cNvPr id="154634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5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4636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4637" name="Group 13"/>
              <p:cNvGrpSpPr>
                <a:grpSpLocks noChangeAspect="1"/>
              </p:cNvGrpSpPr>
              <p:nvPr/>
            </p:nvGrpSpPr>
            <p:grpSpPr bwMode="auto">
              <a:xfrm>
                <a:off x="4512" y="3504"/>
                <a:ext cx="144" cy="144"/>
                <a:chOff x="4512" y="3504"/>
                <a:chExt cx="144" cy="144"/>
              </a:xfrm>
            </p:grpSpPr>
            <p:sp>
              <p:nvSpPr>
                <p:cNvPr id="154638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9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4640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54641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4368" y="3216"/>
                <a:ext cx="768" cy="192"/>
              </a:xfrm>
              <a:prstGeom prst="flowChartExtra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3238" y="3216"/>
              <a:ext cx="314" cy="2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154643" name="Text Box 19"/>
            <p:cNvSpPr txBox="1">
              <a:spLocks noChangeArrowheads="1"/>
            </p:cNvSpPr>
            <p:nvPr/>
          </p:nvSpPr>
          <p:spPr bwMode="auto">
            <a:xfrm>
              <a:off x="3312" y="3168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/>
                <a:t>boat</a:t>
              </a:r>
              <a:endParaRPr lang="en-GB" altLang="x-none" b="1"/>
            </a:p>
          </p:txBody>
        </p:sp>
        <p:sp>
          <p:nvSpPr>
            <p:cNvPr id="154644" name="Line 20"/>
            <p:cNvSpPr>
              <a:spLocks noChangeShapeType="1"/>
            </p:cNvSpPr>
            <p:nvPr/>
          </p:nvSpPr>
          <p:spPr bwMode="auto">
            <a:xfrm flipV="1">
              <a:off x="3360" y="31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5" name="Line 21"/>
            <p:cNvSpPr>
              <a:spLocks noChangeShapeType="1"/>
            </p:cNvSpPr>
            <p:nvPr/>
          </p:nvSpPr>
          <p:spPr bwMode="auto">
            <a:xfrm>
              <a:off x="336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6" name="Text Box 22"/>
            <p:cNvSpPr txBox="1">
              <a:spLocks noChangeArrowheads="1"/>
            </p:cNvSpPr>
            <p:nvPr/>
          </p:nvSpPr>
          <p:spPr bwMode="auto">
            <a:xfrm>
              <a:off x="2352" y="283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/>
                <a:t>River</a:t>
              </a:r>
              <a:endParaRPr lang="en-GB" altLang="x-none" b="1"/>
            </a:p>
          </p:txBody>
        </p:sp>
      </p:grpSp>
      <p:grpSp>
        <p:nvGrpSpPr>
          <p:cNvPr id="154670" name="Group 46"/>
          <p:cNvGrpSpPr/>
          <p:nvPr/>
        </p:nvGrpSpPr>
        <p:grpSpPr bwMode="auto">
          <a:xfrm>
            <a:off x="5486400" y="3429000"/>
            <a:ext cx="3276600" cy="1905000"/>
            <a:chOff x="3456" y="2160"/>
            <a:chExt cx="2064" cy="1200"/>
          </a:xfrm>
        </p:grpSpPr>
        <p:sp>
          <p:nvSpPr>
            <p:cNvPr id="154649" name="Freeform 25"/>
            <p:cNvSpPr/>
            <p:nvPr/>
          </p:nvSpPr>
          <p:spPr bwMode="auto">
            <a:xfrm rot="16200000">
              <a:off x="4043" y="1884"/>
              <a:ext cx="889" cy="2064"/>
            </a:xfrm>
            <a:custGeom>
              <a:avLst/>
              <a:gdLst>
                <a:gd name="T0" fmla="*/ 0 w 2010"/>
                <a:gd name="T1" fmla="*/ 1098 h 1134"/>
                <a:gd name="T2" fmla="*/ 108 w 2010"/>
                <a:gd name="T3" fmla="*/ 1044 h 1134"/>
                <a:gd name="T4" fmla="*/ 306 w 2010"/>
                <a:gd name="T5" fmla="*/ 855 h 1134"/>
                <a:gd name="T6" fmla="*/ 468 w 2010"/>
                <a:gd name="T7" fmla="*/ 567 h 1134"/>
                <a:gd name="T8" fmla="*/ 639 w 2010"/>
                <a:gd name="T9" fmla="*/ 387 h 1134"/>
                <a:gd name="T10" fmla="*/ 792 w 2010"/>
                <a:gd name="T11" fmla="*/ 288 h 1134"/>
                <a:gd name="T12" fmla="*/ 837 w 2010"/>
                <a:gd name="T13" fmla="*/ 207 h 1134"/>
                <a:gd name="T14" fmla="*/ 963 w 2010"/>
                <a:gd name="T15" fmla="*/ 108 h 1134"/>
                <a:gd name="T16" fmla="*/ 1026 w 2010"/>
                <a:gd name="T17" fmla="*/ 27 h 1134"/>
                <a:gd name="T18" fmla="*/ 1125 w 2010"/>
                <a:gd name="T19" fmla="*/ 0 h 1134"/>
                <a:gd name="T20" fmla="*/ 1386 w 2010"/>
                <a:gd name="T21" fmla="*/ 27 h 1134"/>
                <a:gd name="T22" fmla="*/ 1503 w 2010"/>
                <a:gd name="T23" fmla="*/ 45 h 1134"/>
                <a:gd name="T24" fmla="*/ 1710 w 2010"/>
                <a:gd name="T25" fmla="*/ 72 h 1134"/>
                <a:gd name="T26" fmla="*/ 1836 w 2010"/>
                <a:gd name="T27" fmla="*/ 27 h 1134"/>
                <a:gd name="T28" fmla="*/ 1890 w 2010"/>
                <a:gd name="T29" fmla="*/ 9 h 1134"/>
                <a:gd name="T30" fmla="*/ 1998 w 2010"/>
                <a:gd name="T31" fmla="*/ 18 h 1134"/>
                <a:gd name="T32" fmla="*/ 1980 w 2010"/>
                <a:gd name="T33" fmla="*/ 54 h 1134"/>
                <a:gd name="T34" fmla="*/ 1935 w 2010"/>
                <a:gd name="T35" fmla="*/ 99 h 1134"/>
                <a:gd name="T36" fmla="*/ 1944 w 2010"/>
                <a:gd name="T37" fmla="*/ 234 h 1134"/>
                <a:gd name="T38" fmla="*/ 1908 w 2010"/>
                <a:gd name="T39" fmla="*/ 270 h 1134"/>
                <a:gd name="T40" fmla="*/ 1890 w 2010"/>
                <a:gd name="T41" fmla="*/ 297 h 1134"/>
                <a:gd name="T42" fmla="*/ 1827 w 2010"/>
                <a:gd name="T43" fmla="*/ 468 h 1134"/>
                <a:gd name="T44" fmla="*/ 1881 w 2010"/>
                <a:gd name="T45" fmla="*/ 612 h 1134"/>
                <a:gd name="T46" fmla="*/ 1845 w 2010"/>
                <a:gd name="T47" fmla="*/ 765 h 1134"/>
                <a:gd name="T48" fmla="*/ 1818 w 2010"/>
                <a:gd name="T49" fmla="*/ 873 h 1134"/>
                <a:gd name="T50" fmla="*/ 1746 w 2010"/>
                <a:gd name="T51" fmla="*/ 891 h 1134"/>
                <a:gd name="T52" fmla="*/ 1674 w 2010"/>
                <a:gd name="T53" fmla="*/ 981 h 1134"/>
                <a:gd name="T54" fmla="*/ 1656 w 2010"/>
                <a:gd name="T55" fmla="*/ 1035 h 1134"/>
                <a:gd name="T56" fmla="*/ 1647 w 2010"/>
                <a:gd name="T57" fmla="*/ 1071 h 1134"/>
                <a:gd name="T58" fmla="*/ 1629 w 2010"/>
                <a:gd name="T59" fmla="*/ 1098 h 1134"/>
                <a:gd name="T60" fmla="*/ 1620 w 2010"/>
                <a:gd name="T61" fmla="*/ 1125 h 1134"/>
                <a:gd name="T62" fmla="*/ 1593 w 2010"/>
                <a:gd name="T63" fmla="*/ 1134 h 1134"/>
                <a:gd name="T64" fmla="*/ 1512 w 2010"/>
                <a:gd name="T65" fmla="*/ 1107 h 1134"/>
                <a:gd name="T66" fmla="*/ 1485 w 2010"/>
                <a:gd name="T67" fmla="*/ 1098 h 1134"/>
                <a:gd name="T68" fmla="*/ 1269 w 2010"/>
                <a:gd name="T69" fmla="*/ 1134 h 1134"/>
                <a:gd name="T70" fmla="*/ 1116 w 2010"/>
                <a:gd name="T71" fmla="*/ 1116 h 1134"/>
                <a:gd name="T72" fmla="*/ 1008 w 2010"/>
                <a:gd name="T73" fmla="*/ 1098 h 1134"/>
                <a:gd name="T74" fmla="*/ 954 w 2010"/>
                <a:gd name="T75" fmla="*/ 1089 h 1134"/>
                <a:gd name="T76" fmla="*/ 477 w 2010"/>
                <a:gd name="T77" fmla="*/ 1098 h 1134"/>
                <a:gd name="T78" fmla="*/ 261 w 2010"/>
                <a:gd name="T79" fmla="*/ 1071 h 1134"/>
                <a:gd name="T80" fmla="*/ 54 w 2010"/>
                <a:gd name="T81" fmla="*/ 108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10" h="1134">
                  <a:moveTo>
                    <a:pt x="0" y="1098"/>
                  </a:moveTo>
                  <a:cubicBezTo>
                    <a:pt x="49" y="1088"/>
                    <a:pt x="73" y="1079"/>
                    <a:pt x="108" y="1044"/>
                  </a:cubicBezTo>
                  <a:cubicBezTo>
                    <a:pt x="137" y="927"/>
                    <a:pt x="220" y="919"/>
                    <a:pt x="306" y="855"/>
                  </a:cubicBezTo>
                  <a:cubicBezTo>
                    <a:pt x="339" y="756"/>
                    <a:pt x="379" y="627"/>
                    <a:pt x="468" y="567"/>
                  </a:cubicBezTo>
                  <a:cubicBezTo>
                    <a:pt x="519" y="491"/>
                    <a:pt x="567" y="445"/>
                    <a:pt x="639" y="387"/>
                  </a:cubicBezTo>
                  <a:cubicBezTo>
                    <a:pt x="689" y="347"/>
                    <a:pt x="730" y="304"/>
                    <a:pt x="792" y="288"/>
                  </a:cubicBezTo>
                  <a:cubicBezTo>
                    <a:pt x="830" y="263"/>
                    <a:pt x="853" y="255"/>
                    <a:pt x="837" y="207"/>
                  </a:cubicBezTo>
                  <a:cubicBezTo>
                    <a:pt x="855" y="153"/>
                    <a:pt x="911" y="125"/>
                    <a:pt x="963" y="108"/>
                  </a:cubicBezTo>
                  <a:cubicBezTo>
                    <a:pt x="971" y="97"/>
                    <a:pt x="1018" y="32"/>
                    <a:pt x="1026" y="27"/>
                  </a:cubicBezTo>
                  <a:cubicBezTo>
                    <a:pt x="1046" y="14"/>
                    <a:pt x="1101" y="6"/>
                    <a:pt x="1125" y="0"/>
                  </a:cubicBezTo>
                  <a:cubicBezTo>
                    <a:pt x="1216" y="6"/>
                    <a:pt x="1297" y="14"/>
                    <a:pt x="1386" y="27"/>
                  </a:cubicBezTo>
                  <a:cubicBezTo>
                    <a:pt x="1429" y="49"/>
                    <a:pt x="1453" y="38"/>
                    <a:pt x="1503" y="45"/>
                  </a:cubicBezTo>
                  <a:cubicBezTo>
                    <a:pt x="1572" y="55"/>
                    <a:pt x="1641" y="63"/>
                    <a:pt x="1710" y="72"/>
                  </a:cubicBezTo>
                  <a:cubicBezTo>
                    <a:pt x="1754" y="61"/>
                    <a:pt x="1793" y="41"/>
                    <a:pt x="1836" y="27"/>
                  </a:cubicBezTo>
                  <a:cubicBezTo>
                    <a:pt x="1854" y="21"/>
                    <a:pt x="1890" y="9"/>
                    <a:pt x="1890" y="9"/>
                  </a:cubicBezTo>
                  <a:cubicBezTo>
                    <a:pt x="1926" y="12"/>
                    <a:pt x="1966" y="2"/>
                    <a:pt x="1998" y="18"/>
                  </a:cubicBezTo>
                  <a:cubicBezTo>
                    <a:pt x="2010" y="24"/>
                    <a:pt x="1988" y="43"/>
                    <a:pt x="1980" y="54"/>
                  </a:cubicBezTo>
                  <a:cubicBezTo>
                    <a:pt x="1967" y="71"/>
                    <a:pt x="1950" y="84"/>
                    <a:pt x="1935" y="99"/>
                  </a:cubicBezTo>
                  <a:cubicBezTo>
                    <a:pt x="1937" y="115"/>
                    <a:pt x="1962" y="209"/>
                    <a:pt x="1944" y="234"/>
                  </a:cubicBezTo>
                  <a:cubicBezTo>
                    <a:pt x="1934" y="248"/>
                    <a:pt x="1919" y="257"/>
                    <a:pt x="1908" y="270"/>
                  </a:cubicBezTo>
                  <a:cubicBezTo>
                    <a:pt x="1901" y="278"/>
                    <a:pt x="1896" y="288"/>
                    <a:pt x="1890" y="297"/>
                  </a:cubicBezTo>
                  <a:cubicBezTo>
                    <a:pt x="1881" y="380"/>
                    <a:pt x="1871" y="402"/>
                    <a:pt x="1827" y="468"/>
                  </a:cubicBezTo>
                  <a:cubicBezTo>
                    <a:pt x="1810" y="536"/>
                    <a:pt x="1834" y="565"/>
                    <a:pt x="1881" y="612"/>
                  </a:cubicBezTo>
                  <a:cubicBezTo>
                    <a:pt x="1897" y="661"/>
                    <a:pt x="1858" y="714"/>
                    <a:pt x="1845" y="765"/>
                  </a:cubicBezTo>
                  <a:cubicBezTo>
                    <a:pt x="1857" y="812"/>
                    <a:pt x="1868" y="823"/>
                    <a:pt x="1818" y="873"/>
                  </a:cubicBezTo>
                  <a:cubicBezTo>
                    <a:pt x="1801" y="890"/>
                    <a:pt x="1769" y="883"/>
                    <a:pt x="1746" y="891"/>
                  </a:cubicBezTo>
                  <a:cubicBezTo>
                    <a:pt x="1725" y="923"/>
                    <a:pt x="1690" y="946"/>
                    <a:pt x="1674" y="981"/>
                  </a:cubicBezTo>
                  <a:cubicBezTo>
                    <a:pt x="1666" y="998"/>
                    <a:pt x="1661" y="1017"/>
                    <a:pt x="1656" y="1035"/>
                  </a:cubicBezTo>
                  <a:cubicBezTo>
                    <a:pt x="1653" y="1047"/>
                    <a:pt x="1652" y="1060"/>
                    <a:pt x="1647" y="1071"/>
                  </a:cubicBezTo>
                  <a:cubicBezTo>
                    <a:pt x="1643" y="1081"/>
                    <a:pt x="1634" y="1088"/>
                    <a:pt x="1629" y="1098"/>
                  </a:cubicBezTo>
                  <a:cubicBezTo>
                    <a:pt x="1625" y="1106"/>
                    <a:pt x="1627" y="1118"/>
                    <a:pt x="1620" y="1125"/>
                  </a:cubicBezTo>
                  <a:cubicBezTo>
                    <a:pt x="1613" y="1132"/>
                    <a:pt x="1602" y="1131"/>
                    <a:pt x="1593" y="1134"/>
                  </a:cubicBezTo>
                  <a:cubicBezTo>
                    <a:pt x="1582" y="1130"/>
                    <a:pt x="1531" y="1113"/>
                    <a:pt x="1512" y="1107"/>
                  </a:cubicBezTo>
                  <a:cubicBezTo>
                    <a:pt x="1503" y="1104"/>
                    <a:pt x="1485" y="1098"/>
                    <a:pt x="1485" y="1098"/>
                  </a:cubicBezTo>
                  <a:cubicBezTo>
                    <a:pt x="1413" y="1110"/>
                    <a:pt x="1341" y="1122"/>
                    <a:pt x="1269" y="1134"/>
                  </a:cubicBezTo>
                  <a:cubicBezTo>
                    <a:pt x="1098" y="1120"/>
                    <a:pt x="1217" y="1134"/>
                    <a:pt x="1116" y="1116"/>
                  </a:cubicBezTo>
                  <a:cubicBezTo>
                    <a:pt x="1080" y="1110"/>
                    <a:pt x="1044" y="1104"/>
                    <a:pt x="1008" y="1098"/>
                  </a:cubicBezTo>
                  <a:cubicBezTo>
                    <a:pt x="990" y="1095"/>
                    <a:pt x="954" y="1089"/>
                    <a:pt x="954" y="1089"/>
                  </a:cubicBezTo>
                  <a:cubicBezTo>
                    <a:pt x="793" y="1095"/>
                    <a:pt x="637" y="1109"/>
                    <a:pt x="477" y="1098"/>
                  </a:cubicBezTo>
                  <a:cubicBezTo>
                    <a:pt x="405" y="1086"/>
                    <a:pt x="333" y="1078"/>
                    <a:pt x="261" y="1071"/>
                  </a:cubicBezTo>
                  <a:cubicBezTo>
                    <a:pt x="192" y="1077"/>
                    <a:pt x="54" y="1089"/>
                    <a:pt x="54" y="1089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99CC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4212" y="2160"/>
              <a:ext cx="10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Times New Roman" panose="02020603050405020304" pitchFamily="18" charset="0"/>
                </a:rPr>
                <a:t>Farmer, Wolf, </a:t>
              </a:r>
              <a:endParaRPr lang="en-IE" altLang="x-none" b="1">
                <a:latin typeface="Times New Roman" panose="02020603050405020304" pitchFamily="18" charset="0"/>
              </a:endParaRPr>
            </a:p>
            <a:p>
              <a:r>
                <a:rPr lang="en-IE" altLang="x-none" b="1">
                  <a:latin typeface="Times New Roman" panose="02020603050405020304" pitchFamily="18" charset="0"/>
                </a:rPr>
                <a:t>Duck and Corn</a:t>
              </a:r>
              <a:endParaRPr lang="en-GB" altLang="x-none" b="1">
                <a:latin typeface="Times New Roman" panose="02020603050405020304" pitchFamily="18" charset="0"/>
              </a:endParaRPr>
            </a:p>
          </p:txBody>
        </p:sp>
        <p:grpSp>
          <p:nvGrpSpPr>
            <p:cNvPr id="154651" name="Group 27"/>
            <p:cNvGrpSpPr>
              <a:grpSpLocks noChangeAspect="1"/>
            </p:cNvGrpSpPr>
            <p:nvPr/>
          </p:nvGrpSpPr>
          <p:grpSpPr bwMode="auto">
            <a:xfrm>
              <a:off x="5187" y="2256"/>
              <a:ext cx="288" cy="329"/>
              <a:chOff x="4368" y="3216"/>
              <a:chExt cx="768" cy="576"/>
            </a:xfrm>
          </p:grpSpPr>
          <p:sp>
            <p:nvSpPr>
              <p:cNvPr id="154652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4464" y="3408"/>
                <a:ext cx="5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53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4704" y="3600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4654" name="Group 30"/>
              <p:cNvGrpSpPr>
                <a:grpSpLocks noChangeAspect="1"/>
              </p:cNvGrpSpPr>
              <p:nvPr/>
            </p:nvGrpSpPr>
            <p:grpSpPr bwMode="auto">
              <a:xfrm>
                <a:off x="4848" y="3504"/>
                <a:ext cx="144" cy="144"/>
                <a:chOff x="4512" y="3504"/>
                <a:chExt cx="144" cy="144"/>
              </a:xfrm>
            </p:grpSpPr>
            <p:sp>
              <p:nvSpPr>
                <p:cNvPr id="154655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56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4657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4658" name="Group 34"/>
              <p:cNvGrpSpPr>
                <a:grpSpLocks noChangeAspect="1"/>
              </p:cNvGrpSpPr>
              <p:nvPr/>
            </p:nvGrpSpPr>
            <p:grpSpPr bwMode="auto">
              <a:xfrm>
                <a:off x="4512" y="3504"/>
                <a:ext cx="144" cy="144"/>
                <a:chOff x="4512" y="3504"/>
                <a:chExt cx="144" cy="144"/>
              </a:xfrm>
            </p:grpSpPr>
            <p:sp>
              <p:nvSpPr>
                <p:cNvPr id="154659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60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4661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54662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4368" y="3216"/>
                <a:ext cx="768" cy="192"/>
              </a:xfrm>
              <a:prstGeom prst="flowChartExtra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669" name="Group 45"/>
            <p:cNvGrpSpPr/>
            <p:nvPr/>
          </p:nvGrpSpPr>
          <p:grpSpPr bwMode="auto">
            <a:xfrm>
              <a:off x="4678" y="2544"/>
              <a:ext cx="602" cy="288"/>
              <a:chOff x="4486" y="2880"/>
              <a:chExt cx="602" cy="288"/>
            </a:xfrm>
          </p:grpSpPr>
          <p:sp>
            <p:nvSpPr>
              <p:cNvPr id="154663" name="Oval 39"/>
              <p:cNvSpPr>
                <a:spLocks noChangeArrowheads="1"/>
              </p:cNvSpPr>
              <p:nvPr/>
            </p:nvSpPr>
            <p:spPr bwMode="auto">
              <a:xfrm>
                <a:off x="4486" y="2928"/>
                <a:ext cx="314" cy="2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664" name="Text Box 40"/>
              <p:cNvSpPr txBox="1">
                <a:spLocks noChangeArrowheads="1"/>
              </p:cNvSpPr>
              <p:nvPr/>
            </p:nvSpPr>
            <p:spPr bwMode="auto">
              <a:xfrm>
                <a:off x="4560" y="288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 b="1"/>
                  <a:t>boat</a:t>
                </a:r>
                <a:endParaRPr lang="en-GB" altLang="x-none" b="1"/>
              </a:p>
            </p:txBody>
          </p:sp>
          <p:sp>
            <p:nvSpPr>
              <p:cNvPr id="154665" name="Line 41"/>
              <p:cNvSpPr>
                <a:spLocks noChangeShapeType="1"/>
              </p:cNvSpPr>
              <p:nvPr/>
            </p:nvSpPr>
            <p:spPr bwMode="auto">
              <a:xfrm flipV="1">
                <a:off x="4608" y="288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66" name="Line 42"/>
              <p:cNvSpPr>
                <a:spLocks noChangeShapeType="1"/>
              </p:cNvSpPr>
              <p:nvPr/>
            </p:nvSpPr>
            <p:spPr bwMode="auto">
              <a:xfrm>
                <a:off x="4608" y="3120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67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/>
                <a:t>River</a:t>
              </a:r>
              <a:endParaRPr lang="en-GB" altLang="x-none" b="1"/>
            </a:p>
          </p:txBody>
        </p:sp>
      </p:grp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4191000" y="4724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Problem Solving by Searching</a:t>
            </a:r>
            <a:endParaRPr lang="en-GB" altLang="x-none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/>
              <a:t>Problem Formulation</a:t>
            </a:r>
            <a:endParaRPr lang="en-GB" altLang="x-non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E7C-CF48-402D-A46A-9B32C1E30E2F}" type="slidenum">
              <a:rPr lang="en-GB" altLang="x-none"/>
            </a:fld>
            <a:endParaRPr lang="en-GB" altLang="x-non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/>
              <a:t>Problem Formulation</a:t>
            </a:r>
            <a:endParaRPr lang="en-GB" altLang="x-none" sz="36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556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x-none" sz="2800" dirty="0"/>
              <a:t>A </a:t>
            </a:r>
            <a:r>
              <a:rPr lang="en-US" altLang="x-none" sz="2800" b="1" dirty="0"/>
              <a:t>Problem Space</a:t>
            </a:r>
            <a:r>
              <a:rPr lang="en-US" altLang="x-none" sz="2800" dirty="0"/>
              <a:t> consists of</a:t>
            </a:r>
            <a:endParaRPr lang="en-US" altLang="x-none" sz="2800" dirty="0"/>
          </a:p>
          <a:p>
            <a:pPr>
              <a:lnSpc>
                <a:spcPct val="80000"/>
              </a:lnSpc>
            </a:pPr>
            <a:endParaRPr lang="en-US" altLang="x-none" sz="2800" dirty="0"/>
          </a:p>
          <a:p>
            <a:pPr>
              <a:lnSpc>
                <a:spcPct val="80000"/>
              </a:lnSpc>
            </a:pPr>
            <a:r>
              <a:rPr lang="en-US" altLang="x-none" sz="2800" dirty="0"/>
              <a:t> The current state of the world (</a:t>
            </a:r>
            <a:r>
              <a:rPr lang="en-US" altLang="x-none" sz="2800" b="1" dirty="0"/>
              <a:t>initial state</a:t>
            </a:r>
            <a:r>
              <a:rPr lang="en-US" altLang="x-none" sz="2800" dirty="0"/>
              <a:t>)</a:t>
            </a:r>
            <a:endParaRPr lang="en-US" altLang="x-none" sz="2800" dirty="0"/>
          </a:p>
          <a:p>
            <a:pPr>
              <a:lnSpc>
                <a:spcPct val="80000"/>
              </a:lnSpc>
            </a:pPr>
            <a:endParaRPr lang="en-US" altLang="x-none" sz="2800" dirty="0"/>
          </a:p>
          <a:p>
            <a:pPr>
              <a:lnSpc>
                <a:spcPct val="80000"/>
              </a:lnSpc>
            </a:pPr>
            <a:r>
              <a:rPr lang="en-US" altLang="x-none" sz="2800" dirty="0"/>
              <a:t> A description of the actions we can take to transform one state of the world into another (</a:t>
            </a:r>
            <a:r>
              <a:rPr lang="en-US" altLang="x-none" sz="2800" b="1" dirty="0"/>
              <a:t>operators or successor function</a:t>
            </a:r>
            <a:r>
              <a:rPr lang="en-US" altLang="x-none" sz="2800" dirty="0"/>
              <a:t>).</a:t>
            </a:r>
            <a:endParaRPr lang="en-US" altLang="x-none" sz="2800" dirty="0"/>
          </a:p>
          <a:p>
            <a:pPr>
              <a:lnSpc>
                <a:spcPct val="80000"/>
              </a:lnSpc>
            </a:pPr>
            <a:endParaRPr lang="en-US" altLang="x-none" sz="2800" dirty="0"/>
          </a:p>
          <a:p>
            <a:pPr>
              <a:lnSpc>
                <a:spcPct val="80000"/>
              </a:lnSpc>
            </a:pPr>
            <a:r>
              <a:rPr lang="en-US" altLang="x-none" sz="2800" dirty="0"/>
              <a:t> A description of the desired state of the world (</a:t>
            </a:r>
            <a:r>
              <a:rPr lang="en-US" altLang="x-none" sz="2800" b="1" dirty="0"/>
              <a:t>goal state</a:t>
            </a:r>
            <a:r>
              <a:rPr lang="en-US" altLang="x-none" sz="2800" dirty="0"/>
              <a:t>), this could be implicit or explicit.</a:t>
            </a:r>
            <a:endParaRPr lang="en-US" altLang="x-none" sz="2800" dirty="0"/>
          </a:p>
          <a:p>
            <a:pPr>
              <a:lnSpc>
                <a:spcPct val="80000"/>
              </a:lnSpc>
            </a:pPr>
            <a:endParaRPr lang="en-US" altLang="x-none" sz="2800" dirty="0"/>
          </a:p>
          <a:p>
            <a:pPr>
              <a:lnSpc>
                <a:spcPct val="80000"/>
              </a:lnSpc>
            </a:pPr>
            <a:r>
              <a:rPr lang="en-US" altLang="x-none" sz="2800" dirty="0"/>
              <a:t>A </a:t>
            </a:r>
            <a:r>
              <a:rPr lang="en-US" altLang="x-none" sz="2800" b="1" dirty="0"/>
              <a:t>solution</a:t>
            </a:r>
            <a:r>
              <a:rPr lang="en-US" altLang="x-none" sz="2800" dirty="0"/>
              <a:t> consists of the goal state, or a path to the goal state.</a:t>
            </a:r>
            <a:endParaRPr lang="en-US" altLang="x-none" sz="2800" dirty="0"/>
          </a:p>
          <a:p>
            <a:pPr>
              <a:lnSpc>
                <a:spcPct val="80000"/>
              </a:lnSpc>
            </a:pPr>
            <a:endParaRPr lang="en-GB" altLang="x-none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fig03_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471" y="1524000"/>
            <a:ext cx="8658929" cy="4967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E499-06FF-4F4E-B851-FB6848DBE5CC}" type="slidenum">
              <a:rPr lang="en-GB" altLang="x-none"/>
            </a:fld>
            <a:endParaRPr lang="en-GB" altLang="x-none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 AI Search Problems</a:t>
            </a:r>
            <a:endParaRPr lang="en-GB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066800"/>
            <a:ext cx="7504112" cy="1030287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x-none" sz="2800" dirty="0"/>
              <a:t>Map searching (navigation)</a:t>
            </a:r>
            <a:endParaRPr lang="en-US" altLang="x-none" sz="2800" dirty="0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762000" y="2667000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5791200" y="5105400"/>
            <a:ext cx="304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1026" name="Picture 2" descr="Z:\home\humayoun\HumayounDocs\COMSATS\courses\2013.AI\AI-Humayoun\a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4" t="22110" r="18920" b="13275"/>
          <a:stretch>
            <a:fillRect/>
          </a:stretch>
        </p:blipFill>
        <p:spPr bwMode="auto">
          <a:xfrm>
            <a:off x="97436" y="47469"/>
            <a:ext cx="86233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Z:\home\humayoun\HumayounDocs\COMSATS\courses\2013.AI\AI-Humayoun\b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5" t="15316" r="21143" b="10489"/>
          <a:stretch>
            <a:fillRect/>
          </a:stretch>
        </p:blipFill>
        <p:spPr bwMode="auto">
          <a:xfrm>
            <a:off x="228600" y="76200"/>
            <a:ext cx="8305800" cy="659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3074" name="Picture 2" descr="Z:\home\humayoun\HumayounDocs\COMSATS\courses\2013.AI\AI-Humayoun\c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5" t="20652" r="17857" b="12013"/>
          <a:stretch>
            <a:fillRect/>
          </a:stretch>
        </p:blipFill>
        <p:spPr bwMode="auto">
          <a:xfrm>
            <a:off x="132462" y="304800"/>
            <a:ext cx="8782938" cy="595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30F-2E61-466A-A98B-B84393224CBB}" type="slidenum">
              <a:rPr lang="en-GB" altLang="x-none"/>
            </a:fld>
            <a:endParaRPr lang="en-GB" altLang="x-none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sz="3600"/>
              <a:t>Problem Formulation </a:t>
            </a:r>
            <a:br>
              <a:rPr lang="en-US" altLang="x-none" sz="3600"/>
            </a:br>
            <a:r>
              <a:rPr lang="en-US" altLang="x-none" sz="3600"/>
              <a:t>8-Puzzle Problem</a:t>
            </a:r>
            <a:endParaRPr lang="en-GB" altLang="x-none" sz="3600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2590800"/>
            <a:ext cx="9144000" cy="609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09600" y="26670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Initial State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505200" y="266700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Operators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7010400" y="2667000"/>
            <a:ext cx="154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Goal State</a:t>
            </a:r>
            <a:endParaRPr lang="en-US" altLang="x-none" sz="2400" b="1">
              <a:latin typeface="Times New Roman" panose="02020603050405020304" pitchFamily="18" charset="0"/>
            </a:endParaRPr>
          </a:p>
        </p:txBody>
      </p:sp>
      <p:grpSp>
        <p:nvGrpSpPr>
          <p:cNvPr id="67593" name="Group 9"/>
          <p:cNvGrpSpPr/>
          <p:nvPr/>
        </p:nvGrpSpPr>
        <p:grpSpPr bwMode="auto">
          <a:xfrm>
            <a:off x="673100" y="3962400"/>
            <a:ext cx="1752600" cy="1524000"/>
            <a:chOff x="4312" y="828"/>
            <a:chExt cx="1104" cy="960"/>
          </a:xfrm>
        </p:grpSpPr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312" y="8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4360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4696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5032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3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4360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4696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00" name="Text Box 16"/>
            <p:cNvSpPr txBox="1">
              <a:spLocks noChangeArrowheads="1"/>
            </p:cNvSpPr>
            <p:nvPr/>
          </p:nvSpPr>
          <p:spPr bwMode="auto">
            <a:xfrm>
              <a:off x="5032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6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01" name="Text Box 17"/>
            <p:cNvSpPr txBox="1">
              <a:spLocks noChangeArrowheads="1"/>
            </p:cNvSpPr>
            <p:nvPr/>
          </p:nvSpPr>
          <p:spPr bwMode="auto">
            <a:xfrm>
              <a:off x="4360" y="14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4696" y="14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8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5032" y="1452"/>
              <a:ext cx="336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2971800" y="4114800"/>
            <a:ext cx="31902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dirty="0">
                <a:latin typeface="Times New Roman" panose="02020603050405020304" pitchFamily="18" charset="0"/>
              </a:rPr>
              <a:t>Slide blank square left.</a:t>
            </a:r>
            <a:endParaRPr lang="en-US" altLang="x-none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x-none" sz="2400" dirty="0">
                <a:latin typeface="Times New Roman" panose="02020603050405020304" pitchFamily="18" charset="0"/>
              </a:rPr>
              <a:t>Slide blank square right.</a:t>
            </a:r>
            <a:endParaRPr lang="en-US" altLang="x-none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x-none" sz="2400" dirty="0">
                <a:latin typeface="Times New Roman" panose="02020603050405020304" pitchFamily="18" charset="0"/>
              </a:rPr>
              <a:t>….</a:t>
            </a:r>
            <a:endParaRPr lang="en-US" altLang="x-none" sz="2400" dirty="0">
              <a:latin typeface="Times New Roman" panose="02020603050405020304" pitchFamily="18" charset="0"/>
            </a:endParaRPr>
          </a:p>
        </p:txBody>
      </p:sp>
      <p:grpSp>
        <p:nvGrpSpPr>
          <p:cNvPr id="67605" name="Group 21"/>
          <p:cNvGrpSpPr/>
          <p:nvPr/>
        </p:nvGrpSpPr>
        <p:grpSpPr bwMode="auto">
          <a:xfrm>
            <a:off x="6858000" y="3962400"/>
            <a:ext cx="1752600" cy="1524000"/>
            <a:chOff x="4320" y="528"/>
            <a:chExt cx="1104" cy="960"/>
          </a:xfrm>
        </p:grpSpPr>
        <p:sp>
          <p:nvSpPr>
            <p:cNvPr id="67606" name="Rectangle 22"/>
            <p:cNvSpPr>
              <a:spLocks noChangeArrowheads="1"/>
            </p:cNvSpPr>
            <p:nvPr/>
          </p:nvSpPr>
          <p:spPr bwMode="auto">
            <a:xfrm>
              <a:off x="4320" y="5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368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08" name="Text Box 24"/>
            <p:cNvSpPr txBox="1">
              <a:spLocks noChangeArrowheads="1"/>
            </p:cNvSpPr>
            <p:nvPr/>
          </p:nvSpPr>
          <p:spPr bwMode="auto">
            <a:xfrm>
              <a:off x="4704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09" name="Text Box 25"/>
            <p:cNvSpPr txBox="1">
              <a:spLocks noChangeArrowheads="1"/>
            </p:cNvSpPr>
            <p:nvPr/>
          </p:nvSpPr>
          <p:spPr bwMode="auto">
            <a:xfrm>
              <a:off x="5040" y="5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3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10" name="Text Box 26"/>
            <p:cNvSpPr txBox="1">
              <a:spLocks noChangeArrowheads="1"/>
            </p:cNvSpPr>
            <p:nvPr/>
          </p:nvSpPr>
          <p:spPr bwMode="auto">
            <a:xfrm>
              <a:off x="4368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11" name="Text Box 27"/>
            <p:cNvSpPr txBox="1">
              <a:spLocks noChangeArrowheads="1"/>
            </p:cNvSpPr>
            <p:nvPr/>
          </p:nvSpPr>
          <p:spPr bwMode="auto">
            <a:xfrm>
              <a:off x="4704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12" name="Text Box 28"/>
            <p:cNvSpPr txBox="1">
              <a:spLocks noChangeArrowheads="1"/>
            </p:cNvSpPr>
            <p:nvPr/>
          </p:nvSpPr>
          <p:spPr bwMode="auto">
            <a:xfrm>
              <a:off x="5040" y="8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6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13" name="Text Box 29"/>
            <p:cNvSpPr txBox="1">
              <a:spLocks noChangeArrowheads="1"/>
            </p:cNvSpPr>
            <p:nvPr/>
          </p:nvSpPr>
          <p:spPr bwMode="auto">
            <a:xfrm>
              <a:off x="4368" y="11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14" name="Text Box 30"/>
            <p:cNvSpPr txBox="1">
              <a:spLocks noChangeArrowheads="1"/>
            </p:cNvSpPr>
            <p:nvPr/>
          </p:nvSpPr>
          <p:spPr bwMode="auto">
            <a:xfrm>
              <a:off x="4704" y="11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8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615" name="Text Box 31"/>
            <p:cNvSpPr txBox="1">
              <a:spLocks noChangeArrowheads="1"/>
            </p:cNvSpPr>
            <p:nvPr/>
          </p:nvSpPr>
          <p:spPr bwMode="auto">
            <a:xfrm>
              <a:off x="5040" y="1152"/>
              <a:ext cx="336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AB3C-2394-47BE-B1D1-8189A6628A36}" type="slidenum">
              <a:rPr lang="en-GB" altLang="x-none"/>
            </a:fld>
            <a:endParaRPr lang="en-GB" altLang="x-none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sz="3600"/>
              <a:t>Problem Formulation </a:t>
            </a:r>
            <a:br>
              <a:rPr lang="en-US" altLang="x-none" sz="3600"/>
            </a:br>
            <a:r>
              <a:rPr lang="en-US" altLang="x-none" sz="3600"/>
              <a:t>8-Puzzle Problem</a:t>
            </a:r>
            <a:endParaRPr lang="en-GB" altLang="x-none" sz="36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223" y="1143000"/>
            <a:ext cx="5410200" cy="5410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x-none" sz="2400" b="1" dirty="0"/>
              <a:t>Representing states:</a:t>
            </a:r>
            <a:endParaRPr lang="en-US" altLang="x-none" sz="2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x-none" sz="1050" dirty="0"/>
          </a:p>
          <a:p>
            <a:pPr>
              <a:lnSpc>
                <a:spcPct val="80000"/>
              </a:lnSpc>
            </a:pPr>
            <a:r>
              <a:rPr lang="en-US" altLang="x-none" sz="2400" b="1" dirty="0"/>
              <a:t>For the 8-puzzle</a:t>
            </a:r>
            <a:endParaRPr lang="en-US" altLang="x-none" sz="2400" b="1" dirty="0"/>
          </a:p>
          <a:p>
            <a:pPr>
              <a:lnSpc>
                <a:spcPct val="80000"/>
              </a:lnSpc>
            </a:pPr>
            <a:endParaRPr lang="en-US" altLang="x-none" sz="1050" dirty="0"/>
          </a:p>
          <a:p>
            <a:pPr>
              <a:lnSpc>
                <a:spcPct val="80000"/>
              </a:lnSpc>
            </a:pPr>
            <a:r>
              <a:rPr lang="en-US" altLang="x-none" sz="2400" dirty="0"/>
              <a:t> 3 by 3 array</a:t>
            </a:r>
            <a:endParaRPr lang="en-US" altLang="x-none" sz="2400" dirty="0"/>
          </a:p>
          <a:p>
            <a:pPr lvl="1">
              <a:lnSpc>
                <a:spcPct val="80000"/>
              </a:lnSpc>
            </a:pPr>
            <a:r>
              <a:rPr lang="en-US" altLang="x-none" sz="2400" dirty="0"/>
              <a:t> 5, 6, 7</a:t>
            </a:r>
            <a:endParaRPr lang="en-US" altLang="x-none" sz="2400" dirty="0"/>
          </a:p>
          <a:p>
            <a:pPr lvl="1">
              <a:lnSpc>
                <a:spcPct val="80000"/>
              </a:lnSpc>
            </a:pPr>
            <a:r>
              <a:rPr lang="en-US" altLang="x-none" sz="2400" dirty="0"/>
              <a:t> 8, 4, BLANK</a:t>
            </a:r>
            <a:endParaRPr lang="en-US" altLang="x-none" sz="2400" dirty="0"/>
          </a:p>
          <a:p>
            <a:pPr lvl="1">
              <a:lnSpc>
                <a:spcPct val="80000"/>
              </a:lnSpc>
            </a:pPr>
            <a:r>
              <a:rPr lang="en-US" altLang="x-none" sz="2400" dirty="0"/>
              <a:t> 3, 1, 2</a:t>
            </a:r>
            <a:endParaRPr lang="en-US" altLang="x-none" sz="2400" dirty="0"/>
          </a:p>
          <a:p>
            <a:pPr lvl="1">
              <a:lnSpc>
                <a:spcPct val="80000"/>
              </a:lnSpc>
            </a:pPr>
            <a:endParaRPr lang="en-US" altLang="x-none" sz="1200" dirty="0"/>
          </a:p>
          <a:p>
            <a:pPr>
              <a:lnSpc>
                <a:spcPct val="80000"/>
              </a:lnSpc>
            </a:pPr>
            <a:r>
              <a:rPr lang="en-US" altLang="x-none" sz="2400" dirty="0"/>
              <a:t> A vector of length nine</a:t>
            </a:r>
            <a:endParaRPr lang="en-US" altLang="x-none" sz="2400" dirty="0"/>
          </a:p>
          <a:p>
            <a:pPr lvl="1">
              <a:lnSpc>
                <a:spcPct val="80000"/>
              </a:lnSpc>
            </a:pPr>
            <a:r>
              <a:rPr lang="en-US" altLang="x-none" sz="2400" dirty="0"/>
              <a:t> 5, 6, 7, 8, 4, BLANK, 3, 1, 2</a:t>
            </a:r>
            <a:endParaRPr lang="en-US" altLang="x-none" sz="2400" dirty="0"/>
          </a:p>
          <a:p>
            <a:pPr>
              <a:lnSpc>
                <a:spcPct val="80000"/>
              </a:lnSpc>
            </a:pPr>
            <a:endParaRPr lang="en-US" altLang="x-none" sz="1400" dirty="0"/>
          </a:p>
          <a:p>
            <a:pPr>
              <a:lnSpc>
                <a:spcPct val="80000"/>
              </a:lnSpc>
            </a:pPr>
            <a:r>
              <a:rPr lang="en-US" altLang="x-none" sz="2400" dirty="0"/>
              <a:t> A list of facts</a:t>
            </a:r>
            <a:endParaRPr lang="en-US" altLang="x-none" sz="2400" dirty="0"/>
          </a:p>
          <a:p>
            <a:pPr lvl="1">
              <a:lnSpc>
                <a:spcPct val="80000"/>
              </a:lnSpc>
            </a:pPr>
            <a:r>
              <a:rPr lang="en-US" altLang="x-none" sz="2400" dirty="0" err="1"/>
              <a:t>Upper_left</a:t>
            </a:r>
            <a:r>
              <a:rPr lang="en-US" altLang="x-none" sz="2400" dirty="0"/>
              <a:t> = 5</a:t>
            </a:r>
            <a:endParaRPr lang="en-US" altLang="x-none" sz="2400" dirty="0"/>
          </a:p>
          <a:p>
            <a:pPr lvl="1">
              <a:lnSpc>
                <a:spcPct val="80000"/>
              </a:lnSpc>
            </a:pPr>
            <a:r>
              <a:rPr lang="en-US" altLang="x-none" sz="2400" dirty="0" err="1"/>
              <a:t>Upper_middle</a:t>
            </a:r>
            <a:r>
              <a:rPr lang="en-US" altLang="x-none" sz="2400" dirty="0"/>
              <a:t> = 6 </a:t>
            </a:r>
            <a:endParaRPr lang="en-US" altLang="x-none" sz="2400" dirty="0"/>
          </a:p>
          <a:p>
            <a:pPr lvl="1">
              <a:lnSpc>
                <a:spcPct val="80000"/>
              </a:lnSpc>
            </a:pPr>
            <a:r>
              <a:rPr lang="en-US" altLang="x-none" sz="2400" dirty="0" err="1"/>
              <a:t>Upper_right</a:t>
            </a:r>
            <a:r>
              <a:rPr lang="en-US" altLang="x-none" sz="2400" dirty="0"/>
              <a:t> = 7</a:t>
            </a:r>
            <a:endParaRPr lang="en-US" altLang="x-none" sz="2400" dirty="0"/>
          </a:p>
          <a:p>
            <a:pPr lvl="1">
              <a:lnSpc>
                <a:spcPct val="80000"/>
              </a:lnSpc>
            </a:pPr>
            <a:r>
              <a:rPr lang="en-US" altLang="x-none" sz="2400" dirty="0" err="1"/>
              <a:t>Middle_left</a:t>
            </a:r>
            <a:r>
              <a:rPr lang="en-US" altLang="x-none" sz="2400" dirty="0"/>
              <a:t> = 8</a:t>
            </a:r>
            <a:endParaRPr lang="en-US" altLang="x-none" sz="2400" dirty="0"/>
          </a:p>
          <a:p>
            <a:pPr>
              <a:lnSpc>
                <a:spcPct val="80000"/>
              </a:lnSpc>
            </a:pPr>
            <a:endParaRPr lang="en-GB" altLang="x-none" sz="2400" dirty="0"/>
          </a:p>
        </p:txBody>
      </p:sp>
      <p:grpSp>
        <p:nvGrpSpPr>
          <p:cNvPr id="66578" name="Group 18"/>
          <p:cNvGrpSpPr/>
          <p:nvPr/>
        </p:nvGrpSpPr>
        <p:grpSpPr bwMode="auto">
          <a:xfrm>
            <a:off x="5943600" y="2385391"/>
            <a:ext cx="2514600" cy="2186609"/>
            <a:chOff x="4312" y="828"/>
            <a:chExt cx="1104" cy="960"/>
          </a:xfrm>
        </p:grpSpPr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4312" y="8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Text Box 20"/>
            <p:cNvSpPr txBox="1">
              <a:spLocks noChangeArrowheads="1"/>
            </p:cNvSpPr>
            <p:nvPr/>
          </p:nvSpPr>
          <p:spPr bwMode="auto">
            <a:xfrm>
              <a:off x="4360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4696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6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5032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4360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8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6584" name="Text Box 24"/>
            <p:cNvSpPr txBox="1">
              <a:spLocks noChangeArrowheads="1"/>
            </p:cNvSpPr>
            <p:nvPr/>
          </p:nvSpPr>
          <p:spPr bwMode="auto">
            <a:xfrm>
              <a:off x="4696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5032" y="1164"/>
              <a:ext cx="336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auto">
            <a:xfrm>
              <a:off x="4360" y="14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3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4696" y="14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5032" y="1452"/>
              <a:ext cx="336" cy="30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>
                  <a:latin typeface="Times New Roman" panose="02020603050405020304" pitchFamily="18" charset="0"/>
                </a:rPr>
                <a:t>2</a:t>
              </a:r>
              <a:endParaRPr lang="en-GB" altLang="x-none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F0E2-1971-4A52-B478-0D9F9D6AF4F4}" type="slidenum">
              <a:rPr lang="en-GB" altLang="x-none"/>
            </a:fld>
            <a:endParaRPr lang="en-GB" altLang="x-none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sz="3600"/>
              <a:t>Problem Formulation </a:t>
            </a:r>
            <a:br>
              <a:rPr lang="en-US" altLang="x-none" sz="3600"/>
            </a:br>
            <a:r>
              <a:rPr lang="en-US" altLang="x-none" sz="3600"/>
              <a:t>8-Puzzle Problem</a:t>
            </a:r>
            <a:endParaRPr lang="en-GB" altLang="x-none" sz="360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160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b="1" dirty="0">
                <a:solidFill>
                  <a:srgbClr val="FF0000"/>
                </a:solidFill>
              </a:rPr>
              <a:t>Specifying operators</a:t>
            </a:r>
            <a:endParaRPr lang="en-US" altLang="x-none" b="1" dirty="0">
              <a:solidFill>
                <a:srgbClr val="FF0000"/>
              </a:solidFill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800" dirty="0"/>
              <a:t>There are often many ways to specify the operators, some will be much easier to implement... </a:t>
            </a:r>
            <a:endParaRPr lang="en-US" altLang="x-none" sz="2800" dirty="0"/>
          </a:p>
        </p:txBody>
      </p:sp>
      <p:grpSp>
        <p:nvGrpSpPr>
          <p:cNvPr id="70660" name="Group 4"/>
          <p:cNvGrpSpPr/>
          <p:nvPr/>
        </p:nvGrpSpPr>
        <p:grpSpPr bwMode="auto">
          <a:xfrm>
            <a:off x="6324600" y="3429000"/>
            <a:ext cx="2453640" cy="2133600"/>
            <a:chOff x="4312" y="828"/>
            <a:chExt cx="1104" cy="960"/>
          </a:xfrm>
        </p:grpSpPr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4312" y="8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2" name="Text Box 6"/>
            <p:cNvSpPr txBox="1">
              <a:spLocks noChangeArrowheads="1"/>
            </p:cNvSpPr>
            <p:nvPr/>
          </p:nvSpPr>
          <p:spPr bwMode="auto">
            <a:xfrm>
              <a:off x="4360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4696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6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5032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4360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8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4696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5032" y="1164"/>
              <a:ext cx="336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4360" y="14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3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696" y="14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5032" y="1452"/>
              <a:ext cx="336" cy="30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>
                  <a:latin typeface="Times New Roman" panose="02020603050405020304" pitchFamily="18" charset="0"/>
                </a:rPr>
                <a:t>2</a:t>
              </a:r>
              <a:endParaRPr lang="en-GB" altLang="x-none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457200" y="2844800"/>
            <a:ext cx="20955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1 left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1 right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1 up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1 down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2 left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2 right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2 up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2 down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3 left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3 right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3 up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3 down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4 left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…</a:t>
            </a:r>
            <a:endParaRPr lang="en-US" altLang="x-none" dirty="0">
              <a:latin typeface="Times New Roman" panose="02020603050405020304" pitchFamily="18" charset="0"/>
            </a:endParaRP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3124200" y="3886200"/>
            <a:ext cx="2641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Blank left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Blank right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Blank up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b="1" dirty="0">
                <a:latin typeface="Courier New" panose="02070309020205020404" pitchFamily="49" charset="0"/>
              </a:rPr>
              <a:t> Move Blank down</a:t>
            </a:r>
            <a:endParaRPr lang="en-US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Problem Solving by Searching</a:t>
            </a:r>
            <a:endParaRPr lang="en-GB" altLang="x-none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026985"/>
            <a:ext cx="6592888" cy="54500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x-none" dirty="0"/>
              <a:t>Why search ?</a:t>
            </a:r>
            <a:endParaRPr lang="en-US" altLang="x-none" dirty="0"/>
          </a:p>
          <a:p>
            <a:r>
              <a:rPr lang="en-US" altLang="x-none" dirty="0"/>
              <a:t>Early works of AI was mainly towards</a:t>
            </a:r>
            <a:endParaRPr lang="en-US" altLang="x-none" dirty="0"/>
          </a:p>
          <a:p>
            <a:pPr lvl="1"/>
            <a:r>
              <a:rPr lang="en-US" altLang="x-none" dirty="0"/>
              <a:t>proving theorems</a:t>
            </a:r>
            <a:endParaRPr lang="en-US" altLang="x-none" dirty="0"/>
          </a:p>
          <a:p>
            <a:pPr lvl="1"/>
            <a:r>
              <a:rPr lang="en-US" altLang="x-none" dirty="0"/>
              <a:t>solving puzzles</a:t>
            </a:r>
            <a:endParaRPr lang="en-US" altLang="x-none" dirty="0"/>
          </a:p>
          <a:p>
            <a:pPr lvl="1"/>
            <a:r>
              <a:rPr lang="en-US" altLang="x-none" dirty="0"/>
              <a:t>playing games</a:t>
            </a:r>
            <a:endParaRPr lang="en-US" altLang="x-none" dirty="0"/>
          </a:p>
          <a:p>
            <a:pPr lvl="1"/>
            <a:endParaRPr lang="en-US" altLang="x-none" dirty="0"/>
          </a:p>
          <a:p>
            <a:r>
              <a:rPr lang="en-US" altLang="x-none" dirty="0"/>
              <a:t>All AI is search!</a:t>
            </a:r>
            <a:endParaRPr lang="en-US" altLang="x-none" dirty="0"/>
          </a:p>
          <a:p>
            <a:pPr lvl="1"/>
            <a:r>
              <a:rPr lang="en-US" altLang="x-none" dirty="0"/>
              <a:t>Not totally true (obviously) but more true than you might think.</a:t>
            </a:r>
            <a:endParaRPr lang="en-US" altLang="x-none" dirty="0"/>
          </a:p>
          <a:p>
            <a:pPr lvl="1"/>
            <a:endParaRPr lang="en-US" altLang="x-none" dirty="0"/>
          </a:p>
          <a:p>
            <a:pPr lvl="1"/>
            <a:r>
              <a:rPr lang="en-US" altLang="x-none" dirty="0"/>
              <a:t>All life is problem solving !!</a:t>
            </a:r>
            <a:endParaRPr lang="en-US" altLang="x-none" dirty="0"/>
          </a:p>
          <a:p>
            <a:pPr lvl="1"/>
            <a:r>
              <a:rPr lang="en-US" altLang="x-none" dirty="0"/>
              <a:t>Finding a good/best solution to a problem amongst many possible solutions.</a:t>
            </a:r>
            <a:endParaRPr lang="en-US" altLang="x-none" dirty="0"/>
          </a:p>
        </p:txBody>
      </p:sp>
      <p:pic>
        <p:nvPicPr>
          <p:cNvPr id="43022" name="Picture 14" descr="Chess-Set-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45238" y="1087438"/>
            <a:ext cx="2798762" cy="2798762"/>
          </a:xfrm>
        </p:spPr>
      </p:pic>
      <p:pic>
        <p:nvPicPr>
          <p:cNvPr id="43024" name="Picture 16" descr="rubik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200" y="3810000"/>
            <a:ext cx="2576577" cy="2525045"/>
          </a:xfrm>
        </p:spPr>
      </p:pic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426E-CD93-451C-827E-7A076F8783A4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CD1-8B66-4EAC-9153-3AA2E48EFE4B}" type="slidenum">
              <a:rPr lang="en-GB" altLang="x-none"/>
            </a:fld>
            <a:endParaRPr lang="en-GB" altLang="x-none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sz="3600"/>
              <a:t>Problem Formulation </a:t>
            </a:r>
            <a:br>
              <a:rPr lang="en-US" altLang="x-none" sz="3600"/>
            </a:br>
            <a:r>
              <a:rPr lang="en-US" altLang="x-none" sz="3600"/>
              <a:t>8-Puzzle Problem</a:t>
            </a:r>
            <a:endParaRPr lang="en-GB" altLang="x-none" sz="3600"/>
          </a:p>
        </p:txBody>
      </p:sp>
      <p:grpSp>
        <p:nvGrpSpPr>
          <p:cNvPr id="170003" name="Group 19"/>
          <p:cNvGrpSpPr/>
          <p:nvPr/>
        </p:nvGrpSpPr>
        <p:grpSpPr bwMode="auto">
          <a:xfrm>
            <a:off x="7315200" y="4343400"/>
            <a:ext cx="1143000" cy="990600"/>
            <a:chOff x="1152" y="2112"/>
            <a:chExt cx="720" cy="624"/>
          </a:xfrm>
        </p:grpSpPr>
        <p:sp>
          <p:nvSpPr>
            <p:cNvPr id="170004" name="Rectangle 20"/>
            <p:cNvSpPr>
              <a:spLocks noChangeArrowheads="1"/>
            </p:cNvSpPr>
            <p:nvPr/>
          </p:nvSpPr>
          <p:spPr bwMode="auto">
            <a:xfrm>
              <a:off x="1632" y="2528"/>
              <a:ext cx="240" cy="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x-none" altLang="x-none" sz="1400" b="1"/>
            </a:p>
          </p:txBody>
        </p:sp>
        <p:sp>
          <p:nvSpPr>
            <p:cNvPr id="170005" name="Rectangle 21"/>
            <p:cNvSpPr>
              <a:spLocks noChangeArrowheads="1"/>
            </p:cNvSpPr>
            <p:nvPr/>
          </p:nvSpPr>
          <p:spPr bwMode="auto">
            <a:xfrm>
              <a:off x="1392" y="2528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8</a:t>
              </a:r>
              <a:endParaRPr lang="en-GB" altLang="x-none" sz="1400" b="1"/>
            </a:p>
          </p:txBody>
        </p:sp>
        <p:sp>
          <p:nvSpPr>
            <p:cNvPr id="170006" name="Rectangle 22"/>
            <p:cNvSpPr>
              <a:spLocks noChangeArrowheads="1"/>
            </p:cNvSpPr>
            <p:nvPr/>
          </p:nvSpPr>
          <p:spPr bwMode="auto">
            <a:xfrm>
              <a:off x="1152" y="2528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7</a:t>
              </a:r>
              <a:endParaRPr lang="en-GB" altLang="x-none" sz="1400" b="1"/>
            </a:p>
          </p:txBody>
        </p:sp>
        <p:sp>
          <p:nvSpPr>
            <p:cNvPr id="170007" name="Rectangle 23"/>
            <p:cNvSpPr>
              <a:spLocks noChangeArrowheads="1"/>
            </p:cNvSpPr>
            <p:nvPr/>
          </p:nvSpPr>
          <p:spPr bwMode="auto">
            <a:xfrm>
              <a:off x="1632" y="2320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6</a:t>
              </a:r>
              <a:endParaRPr lang="en-GB" altLang="x-none" sz="1400" b="1"/>
            </a:p>
          </p:txBody>
        </p:sp>
        <p:sp>
          <p:nvSpPr>
            <p:cNvPr id="170008" name="Rectangle 24"/>
            <p:cNvSpPr>
              <a:spLocks noChangeArrowheads="1"/>
            </p:cNvSpPr>
            <p:nvPr/>
          </p:nvSpPr>
          <p:spPr bwMode="auto">
            <a:xfrm>
              <a:off x="1392" y="2320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5</a:t>
              </a:r>
              <a:endParaRPr lang="en-GB" altLang="x-none" sz="1400" b="1"/>
            </a:p>
          </p:txBody>
        </p:sp>
        <p:sp>
          <p:nvSpPr>
            <p:cNvPr id="170009" name="Rectangle 25"/>
            <p:cNvSpPr>
              <a:spLocks noChangeArrowheads="1"/>
            </p:cNvSpPr>
            <p:nvPr/>
          </p:nvSpPr>
          <p:spPr bwMode="auto">
            <a:xfrm>
              <a:off x="1152" y="2320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4</a:t>
              </a:r>
              <a:endParaRPr lang="en-GB" altLang="x-none" sz="1400" b="1"/>
            </a:p>
          </p:txBody>
        </p:sp>
        <p:sp>
          <p:nvSpPr>
            <p:cNvPr id="170010" name="Rectangle 26"/>
            <p:cNvSpPr>
              <a:spLocks noChangeArrowheads="1"/>
            </p:cNvSpPr>
            <p:nvPr/>
          </p:nvSpPr>
          <p:spPr bwMode="auto">
            <a:xfrm>
              <a:off x="1632" y="2112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3</a:t>
              </a:r>
              <a:endParaRPr lang="en-GB" altLang="x-none" sz="1400" b="1"/>
            </a:p>
          </p:txBody>
        </p:sp>
        <p:sp>
          <p:nvSpPr>
            <p:cNvPr id="170011" name="Rectangle 27"/>
            <p:cNvSpPr>
              <a:spLocks noChangeArrowheads="1"/>
            </p:cNvSpPr>
            <p:nvPr/>
          </p:nvSpPr>
          <p:spPr bwMode="auto">
            <a:xfrm>
              <a:off x="1392" y="2112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2</a:t>
              </a:r>
              <a:endParaRPr lang="en-GB" altLang="x-none" sz="1400" b="1"/>
            </a:p>
          </p:txBody>
        </p:sp>
        <p:sp>
          <p:nvSpPr>
            <p:cNvPr id="170012" name="Rectangle 28"/>
            <p:cNvSpPr>
              <a:spLocks noChangeArrowheads="1"/>
            </p:cNvSpPr>
            <p:nvPr/>
          </p:nvSpPr>
          <p:spPr bwMode="auto">
            <a:xfrm>
              <a:off x="1152" y="2112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1</a:t>
              </a:r>
              <a:endParaRPr lang="en-GB" altLang="x-none" sz="1400" b="1"/>
            </a:p>
          </p:txBody>
        </p:sp>
        <p:sp>
          <p:nvSpPr>
            <p:cNvPr id="170013" name="Line 29"/>
            <p:cNvSpPr>
              <a:spLocks noChangeShapeType="1"/>
            </p:cNvSpPr>
            <p:nvPr/>
          </p:nvSpPr>
          <p:spPr bwMode="auto">
            <a:xfrm>
              <a:off x="1152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4" name="Line 30"/>
            <p:cNvSpPr>
              <a:spLocks noChangeShapeType="1"/>
            </p:cNvSpPr>
            <p:nvPr/>
          </p:nvSpPr>
          <p:spPr bwMode="auto">
            <a:xfrm>
              <a:off x="1152" y="2320"/>
              <a:ext cx="72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5" name="Line 31"/>
            <p:cNvSpPr>
              <a:spLocks noChangeShapeType="1"/>
            </p:cNvSpPr>
            <p:nvPr/>
          </p:nvSpPr>
          <p:spPr bwMode="auto">
            <a:xfrm>
              <a:off x="1152" y="2528"/>
              <a:ext cx="72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6" name="Line 32"/>
            <p:cNvSpPr>
              <a:spLocks noChangeShapeType="1"/>
            </p:cNvSpPr>
            <p:nvPr/>
          </p:nvSpPr>
          <p:spPr bwMode="auto">
            <a:xfrm>
              <a:off x="1152" y="2736"/>
              <a:ext cx="720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>
              <a:off x="1152" y="2112"/>
              <a:ext cx="0" cy="62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8" name="Line 34"/>
            <p:cNvSpPr>
              <a:spLocks noChangeShapeType="1"/>
            </p:cNvSpPr>
            <p:nvPr/>
          </p:nvSpPr>
          <p:spPr bwMode="auto">
            <a:xfrm>
              <a:off x="1392" y="2112"/>
              <a:ext cx="0" cy="6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9" name="Line 35"/>
            <p:cNvSpPr>
              <a:spLocks noChangeShapeType="1"/>
            </p:cNvSpPr>
            <p:nvPr/>
          </p:nvSpPr>
          <p:spPr bwMode="auto">
            <a:xfrm>
              <a:off x="1632" y="2112"/>
              <a:ext cx="0" cy="6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20" name="Line 36"/>
            <p:cNvSpPr>
              <a:spLocks noChangeShapeType="1"/>
            </p:cNvSpPr>
            <p:nvPr/>
          </p:nvSpPr>
          <p:spPr bwMode="auto">
            <a:xfrm>
              <a:off x="1872" y="2112"/>
              <a:ext cx="0" cy="62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021" name="Group 37"/>
          <p:cNvGrpSpPr/>
          <p:nvPr/>
        </p:nvGrpSpPr>
        <p:grpSpPr bwMode="auto">
          <a:xfrm>
            <a:off x="838200" y="4343400"/>
            <a:ext cx="1143000" cy="990600"/>
            <a:chOff x="336" y="2160"/>
            <a:chExt cx="720" cy="624"/>
          </a:xfrm>
        </p:grpSpPr>
        <p:grpSp>
          <p:nvGrpSpPr>
            <p:cNvPr id="170022" name="Group 38"/>
            <p:cNvGrpSpPr/>
            <p:nvPr/>
          </p:nvGrpSpPr>
          <p:grpSpPr bwMode="auto">
            <a:xfrm>
              <a:off x="336" y="2160"/>
              <a:ext cx="720" cy="624"/>
              <a:chOff x="1152" y="2112"/>
              <a:chExt cx="720" cy="624"/>
            </a:xfrm>
          </p:grpSpPr>
          <p:sp>
            <p:nvSpPr>
              <p:cNvPr id="170023" name="Rectangle 39"/>
              <p:cNvSpPr>
                <a:spLocks noChangeArrowheads="1"/>
              </p:cNvSpPr>
              <p:nvPr/>
            </p:nvSpPr>
            <p:spPr bwMode="auto">
              <a:xfrm>
                <a:off x="163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5</a:t>
                </a:r>
                <a:endParaRPr lang="en-GB" altLang="x-none" sz="1400" b="1"/>
              </a:p>
            </p:txBody>
          </p:sp>
          <p:sp>
            <p:nvSpPr>
              <p:cNvPr id="170024" name="Rectangle 40"/>
              <p:cNvSpPr>
                <a:spLocks noChangeArrowheads="1"/>
              </p:cNvSpPr>
              <p:nvPr/>
            </p:nvSpPr>
            <p:spPr bwMode="auto">
              <a:xfrm>
                <a:off x="139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6</a:t>
                </a:r>
                <a:endParaRPr lang="en-GB" altLang="x-none" sz="1400" b="1"/>
              </a:p>
            </p:txBody>
          </p:sp>
          <p:sp>
            <p:nvSpPr>
              <p:cNvPr id="170025" name="Rectangle 41"/>
              <p:cNvSpPr>
                <a:spLocks noChangeArrowheads="1"/>
              </p:cNvSpPr>
              <p:nvPr/>
            </p:nvSpPr>
            <p:spPr bwMode="auto">
              <a:xfrm>
                <a:off x="115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7</a:t>
                </a:r>
                <a:endParaRPr lang="en-GB" altLang="x-none" sz="1400" b="1"/>
              </a:p>
            </p:txBody>
          </p:sp>
          <p:sp>
            <p:nvSpPr>
              <p:cNvPr id="170026" name="Rectangle 42"/>
              <p:cNvSpPr>
                <a:spLocks noChangeArrowheads="1"/>
              </p:cNvSpPr>
              <p:nvPr/>
            </p:nvSpPr>
            <p:spPr bwMode="auto">
              <a:xfrm>
                <a:off x="1632" y="2320"/>
                <a:ext cx="240" cy="2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x-none" altLang="x-none" sz="1400" b="1"/>
              </a:p>
            </p:txBody>
          </p:sp>
          <p:sp>
            <p:nvSpPr>
              <p:cNvPr id="170027" name="Rectangle 43"/>
              <p:cNvSpPr>
                <a:spLocks noChangeArrowheads="1"/>
              </p:cNvSpPr>
              <p:nvPr/>
            </p:nvSpPr>
            <p:spPr bwMode="auto">
              <a:xfrm>
                <a:off x="139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8</a:t>
                </a:r>
                <a:endParaRPr lang="en-GB" altLang="x-none" sz="1400" b="1"/>
              </a:p>
            </p:txBody>
          </p:sp>
          <p:sp>
            <p:nvSpPr>
              <p:cNvPr id="170028" name="Rectangle 44"/>
              <p:cNvSpPr>
                <a:spLocks noChangeArrowheads="1"/>
              </p:cNvSpPr>
              <p:nvPr/>
            </p:nvSpPr>
            <p:spPr bwMode="auto">
              <a:xfrm>
                <a:off x="115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4</a:t>
                </a:r>
                <a:endParaRPr lang="en-GB" altLang="x-none" sz="1400" b="1"/>
              </a:p>
            </p:txBody>
          </p:sp>
          <p:sp>
            <p:nvSpPr>
              <p:cNvPr id="170029" name="Rectangle 45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3</a:t>
                </a:r>
                <a:endParaRPr lang="en-GB" altLang="x-none" sz="1400" b="1"/>
              </a:p>
            </p:txBody>
          </p:sp>
          <p:sp>
            <p:nvSpPr>
              <p:cNvPr id="170030" name="Rectangle 46"/>
              <p:cNvSpPr>
                <a:spLocks noChangeArrowheads="1"/>
              </p:cNvSpPr>
              <p:nvPr/>
            </p:nvSpPr>
            <p:spPr bwMode="auto">
              <a:xfrm>
                <a:off x="139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2</a:t>
                </a:r>
                <a:endParaRPr lang="en-GB" altLang="x-none" sz="1400" b="1"/>
              </a:p>
            </p:txBody>
          </p:sp>
          <p:sp>
            <p:nvSpPr>
              <p:cNvPr id="170031" name="Rectangle 47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1</a:t>
                </a:r>
                <a:endParaRPr lang="en-GB" altLang="x-none" sz="1400" b="1"/>
              </a:p>
            </p:txBody>
          </p:sp>
          <p:sp>
            <p:nvSpPr>
              <p:cNvPr id="170032" name="Line 48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33" name="Line 49"/>
              <p:cNvSpPr>
                <a:spLocks noChangeShapeType="1"/>
              </p:cNvSpPr>
              <p:nvPr/>
            </p:nvSpPr>
            <p:spPr bwMode="auto">
              <a:xfrm>
                <a:off x="1152" y="232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34" name="Line 50"/>
              <p:cNvSpPr>
                <a:spLocks noChangeShapeType="1"/>
              </p:cNvSpPr>
              <p:nvPr/>
            </p:nvSpPr>
            <p:spPr bwMode="auto">
              <a:xfrm>
                <a:off x="1152" y="252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35" name="Line 51"/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36" name="Line 52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0" cy="624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37" name="Line 53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38" name="Line 54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39" name="Line 55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624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040" name="Line 56"/>
            <p:cNvSpPr>
              <a:spLocks noChangeShapeType="1"/>
            </p:cNvSpPr>
            <p:nvPr/>
          </p:nvSpPr>
          <p:spPr bwMode="auto">
            <a:xfrm flipV="1">
              <a:off x="960" y="249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041" name="Group 57"/>
          <p:cNvGrpSpPr/>
          <p:nvPr/>
        </p:nvGrpSpPr>
        <p:grpSpPr bwMode="auto">
          <a:xfrm>
            <a:off x="2133600" y="4343400"/>
            <a:ext cx="1143000" cy="990600"/>
            <a:chOff x="1296" y="2160"/>
            <a:chExt cx="720" cy="624"/>
          </a:xfrm>
        </p:grpSpPr>
        <p:grpSp>
          <p:nvGrpSpPr>
            <p:cNvPr id="170042" name="Group 58"/>
            <p:cNvGrpSpPr/>
            <p:nvPr/>
          </p:nvGrpSpPr>
          <p:grpSpPr bwMode="auto">
            <a:xfrm>
              <a:off x="1296" y="2160"/>
              <a:ext cx="720" cy="624"/>
              <a:chOff x="1152" y="2112"/>
              <a:chExt cx="720" cy="624"/>
            </a:xfrm>
          </p:grpSpPr>
          <p:sp>
            <p:nvSpPr>
              <p:cNvPr id="170043" name="Rectangle 59"/>
              <p:cNvSpPr>
                <a:spLocks noChangeArrowheads="1"/>
              </p:cNvSpPr>
              <p:nvPr/>
            </p:nvSpPr>
            <p:spPr bwMode="auto">
              <a:xfrm>
                <a:off x="1632" y="2528"/>
                <a:ext cx="240" cy="2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x-none" altLang="x-none" sz="1400" b="1"/>
              </a:p>
            </p:txBody>
          </p:sp>
          <p:sp>
            <p:nvSpPr>
              <p:cNvPr id="170044" name="Rectangle 60"/>
              <p:cNvSpPr>
                <a:spLocks noChangeArrowheads="1"/>
              </p:cNvSpPr>
              <p:nvPr/>
            </p:nvSpPr>
            <p:spPr bwMode="auto">
              <a:xfrm>
                <a:off x="139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6</a:t>
                </a:r>
                <a:endParaRPr lang="en-GB" altLang="x-none" sz="1400" b="1"/>
              </a:p>
            </p:txBody>
          </p:sp>
          <p:sp>
            <p:nvSpPr>
              <p:cNvPr id="170045" name="Rectangle 61"/>
              <p:cNvSpPr>
                <a:spLocks noChangeArrowheads="1"/>
              </p:cNvSpPr>
              <p:nvPr/>
            </p:nvSpPr>
            <p:spPr bwMode="auto">
              <a:xfrm>
                <a:off x="115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7</a:t>
                </a:r>
                <a:endParaRPr lang="en-GB" altLang="x-none" sz="1400" b="1"/>
              </a:p>
            </p:txBody>
          </p:sp>
          <p:sp>
            <p:nvSpPr>
              <p:cNvPr id="170046" name="Rectangle 62"/>
              <p:cNvSpPr>
                <a:spLocks noChangeArrowheads="1"/>
              </p:cNvSpPr>
              <p:nvPr/>
            </p:nvSpPr>
            <p:spPr bwMode="auto">
              <a:xfrm>
                <a:off x="163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5</a:t>
                </a:r>
                <a:endParaRPr lang="en-GB" altLang="x-none" sz="1400" b="1"/>
              </a:p>
            </p:txBody>
          </p:sp>
          <p:sp>
            <p:nvSpPr>
              <p:cNvPr id="170047" name="Rectangle 63"/>
              <p:cNvSpPr>
                <a:spLocks noChangeArrowheads="1"/>
              </p:cNvSpPr>
              <p:nvPr/>
            </p:nvSpPr>
            <p:spPr bwMode="auto">
              <a:xfrm>
                <a:off x="139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8</a:t>
                </a:r>
                <a:endParaRPr lang="en-GB" altLang="x-none" sz="1400" b="1"/>
              </a:p>
            </p:txBody>
          </p:sp>
          <p:sp>
            <p:nvSpPr>
              <p:cNvPr id="170048" name="Rectangle 64"/>
              <p:cNvSpPr>
                <a:spLocks noChangeArrowheads="1"/>
              </p:cNvSpPr>
              <p:nvPr/>
            </p:nvSpPr>
            <p:spPr bwMode="auto">
              <a:xfrm>
                <a:off x="115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4</a:t>
                </a:r>
                <a:endParaRPr lang="en-GB" altLang="x-none" sz="1400" b="1"/>
              </a:p>
            </p:txBody>
          </p:sp>
          <p:sp>
            <p:nvSpPr>
              <p:cNvPr id="170049" name="Rectangle 65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3</a:t>
                </a:r>
                <a:endParaRPr lang="en-GB" altLang="x-none" sz="1400" b="1"/>
              </a:p>
            </p:txBody>
          </p:sp>
          <p:sp>
            <p:nvSpPr>
              <p:cNvPr id="170050" name="Rectangle 66"/>
              <p:cNvSpPr>
                <a:spLocks noChangeArrowheads="1"/>
              </p:cNvSpPr>
              <p:nvPr/>
            </p:nvSpPr>
            <p:spPr bwMode="auto">
              <a:xfrm>
                <a:off x="139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2</a:t>
                </a:r>
                <a:endParaRPr lang="en-GB" altLang="x-none" sz="1400" b="1"/>
              </a:p>
            </p:txBody>
          </p:sp>
          <p:sp>
            <p:nvSpPr>
              <p:cNvPr id="170051" name="Rectangle 67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1</a:t>
                </a:r>
                <a:endParaRPr lang="en-GB" altLang="x-none" sz="1400" b="1"/>
              </a:p>
            </p:txBody>
          </p:sp>
          <p:sp>
            <p:nvSpPr>
              <p:cNvPr id="170052" name="Line 68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53" name="Line 69"/>
              <p:cNvSpPr>
                <a:spLocks noChangeShapeType="1"/>
              </p:cNvSpPr>
              <p:nvPr/>
            </p:nvSpPr>
            <p:spPr bwMode="auto">
              <a:xfrm>
                <a:off x="1152" y="232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54" name="Line 70"/>
              <p:cNvSpPr>
                <a:spLocks noChangeShapeType="1"/>
              </p:cNvSpPr>
              <p:nvPr/>
            </p:nvSpPr>
            <p:spPr bwMode="auto">
              <a:xfrm>
                <a:off x="1152" y="252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55" name="Line 71"/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56" name="Line 72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0" cy="624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57" name="Line 73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58" name="Line 74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59" name="Line 75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624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060" name="Line 76"/>
            <p:cNvSpPr>
              <a:spLocks noChangeShapeType="1"/>
            </p:cNvSpPr>
            <p:nvPr/>
          </p:nvSpPr>
          <p:spPr bwMode="auto">
            <a:xfrm>
              <a:off x="1728" y="2688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061" name="Group 77"/>
          <p:cNvGrpSpPr/>
          <p:nvPr/>
        </p:nvGrpSpPr>
        <p:grpSpPr bwMode="auto">
          <a:xfrm>
            <a:off x="3429000" y="4343400"/>
            <a:ext cx="1143000" cy="990600"/>
            <a:chOff x="2400" y="1632"/>
            <a:chExt cx="720" cy="624"/>
          </a:xfrm>
        </p:grpSpPr>
        <p:grpSp>
          <p:nvGrpSpPr>
            <p:cNvPr id="170062" name="Group 78"/>
            <p:cNvGrpSpPr/>
            <p:nvPr/>
          </p:nvGrpSpPr>
          <p:grpSpPr bwMode="auto">
            <a:xfrm>
              <a:off x="2400" y="1632"/>
              <a:ext cx="720" cy="624"/>
              <a:chOff x="1152" y="2112"/>
              <a:chExt cx="720" cy="624"/>
            </a:xfrm>
          </p:grpSpPr>
          <p:sp>
            <p:nvSpPr>
              <p:cNvPr id="170063" name="Rectangle 79"/>
              <p:cNvSpPr>
                <a:spLocks noChangeArrowheads="1"/>
              </p:cNvSpPr>
              <p:nvPr/>
            </p:nvSpPr>
            <p:spPr bwMode="auto">
              <a:xfrm>
                <a:off x="163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6</a:t>
                </a:r>
                <a:endParaRPr lang="en-GB" altLang="x-none" sz="1400" b="1"/>
              </a:p>
            </p:txBody>
          </p:sp>
          <p:sp>
            <p:nvSpPr>
              <p:cNvPr id="170064" name="Rectangle 80"/>
              <p:cNvSpPr>
                <a:spLocks noChangeArrowheads="1"/>
              </p:cNvSpPr>
              <p:nvPr/>
            </p:nvSpPr>
            <p:spPr bwMode="auto">
              <a:xfrm>
                <a:off x="1392" y="2528"/>
                <a:ext cx="240" cy="2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x-none" altLang="x-none" sz="1400" b="1"/>
              </a:p>
            </p:txBody>
          </p:sp>
          <p:sp>
            <p:nvSpPr>
              <p:cNvPr id="170065" name="Rectangle 81"/>
              <p:cNvSpPr>
                <a:spLocks noChangeArrowheads="1"/>
              </p:cNvSpPr>
              <p:nvPr/>
            </p:nvSpPr>
            <p:spPr bwMode="auto">
              <a:xfrm>
                <a:off x="115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7</a:t>
                </a:r>
                <a:endParaRPr lang="en-GB" altLang="x-none" sz="1400" b="1"/>
              </a:p>
            </p:txBody>
          </p:sp>
          <p:sp>
            <p:nvSpPr>
              <p:cNvPr id="170066" name="Rectangle 82"/>
              <p:cNvSpPr>
                <a:spLocks noChangeArrowheads="1"/>
              </p:cNvSpPr>
              <p:nvPr/>
            </p:nvSpPr>
            <p:spPr bwMode="auto">
              <a:xfrm>
                <a:off x="163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5</a:t>
                </a:r>
                <a:endParaRPr lang="en-GB" altLang="x-none" sz="1400" b="1"/>
              </a:p>
            </p:txBody>
          </p:sp>
          <p:sp>
            <p:nvSpPr>
              <p:cNvPr id="170067" name="Rectangle 83"/>
              <p:cNvSpPr>
                <a:spLocks noChangeArrowheads="1"/>
              </p:cNvSpPr>
              <p:nvPr/>
            </p:nvSpPr>
            <p:spPr bwMode="auto">
              <a:xfrm>
                <a:off x="139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8</a:t>
                </a:r>
                <a:endParaRPr lang="en-GB" altLang="x-none" sz="1400" b="1"/>
              </a:p>
            </p:txBody>
          </p:sp>
          <p:sp>
            <p:nvSpPr>
              <p:cNvPr id="170068" name="Rectangle 84"/>
              <p:cNvSpPr>
                <a:spLocks noChangeArrowheads="1"/>
              </p:cNvSpPr>
              <p:nvPr/>
            </p:nvSpPr>
            <p:spPr bwMode="auto">
              <a:xfrm>
                <a:off x="115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4</a:t>
                </a:r>
                <a:endParaRPr lang="en-GB" altLang="x-none" sz="1400" b="1"/>
              </a:p>
            </p:txBody>
          </p:sp>
          <p:sp>
            <p:nvSpPr>
              <p:cNvPr id="170069" name="Rectangle 85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3</a:t>
                </a:r>
                <a:endParaRPr lang="en-GB" altLang="x-none" sz="1400" b="1"/>
              </a:p>
            </p:txBody>
          </p:sp>
          <p:sp>
            <p:nvSpPr>
              <p:cNvPr id="170070" name="Rectangle 86"/>
              <p:cNvSpPr>
                <a:spLocks noChangeArrowheads="1"/>
              </p:cNvSpPr>
              <p:nvPr/>
            </p:nvSpPr>
            <p:spPr bwMode="auto">
              <a:xfrm>
                <a:off x="139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2</a:t>
                </a:r>
                <a:endParaRPr lang="en-GB" altLang="x-none" sz="1400" b="1"/>
              </a:p>
            </p:txBody>
          </p:sp>
          <p:sp>
            <p:nvSpPr>
              <p:cNvPr id="170071" name="Rectangle 87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1</a:t>
                </a:r>
                <a:endParaRPr lang="en-GB" altLang="x-none" sz="1400" b="1"/>
              </a:p>
            </p:txBody>
          </p:sp>
          <p:sp>
            <p:nvSpPr>
              <p:cNvPr id="170072" name="Line 88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73" name="Line 89"/>
              <p:cNvSpPr>
                <a:spLocks noChangeShapeType="1"/>
              </p:cNvSpPr>
              <p:nvPr/>
            </p:nvSpPr>
            <p:spPr bwMode="auto">
              <a:xfrm>
                <a:off x="1152" y="232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74" name="Line 90"/>
              <p:cNvSpPr>
                <a:spLocks noChangeShapeType="1"/>
              </p:cNvSpPr>
              <p:nvPr/>
            </p:nvSpPr>
            <p:spPr bwMode="auto">
              <a:xfrm>
                <a:off x="1152" y="252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75" name="Line 91"/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76" name="Line 92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0" cy="624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77" name="Line 93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78" name="Line 94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79" name="Line 95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624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080" name="Line 96"/>
            <p:cNvSpPr>
              <a:spLocks noChangeShapeType="1"/>
            </p:cNvSpPr>
            <p:nvPr/>
          </p:nvSpPr>
          <p:spPr bwMode="auto">
            <a:xfrm>
              <a:off x="2736" y="196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081" name="Group 97"/>
          <p:cNvGrpSpPr/>
          <p:nvPr/>
        </p:nvGrpSpPr>
        <p:grpSpPr bwMode="auto">
          <a:xfrm>
            <a:off x="4724400" y="4343400"/>
            <a:ext cx="1143000" cy="990600"/>
            <a:chOff x="2976" y="2352"/>
            <a:chExt cx="720" cy="624"/>
          </a:xfrm>
        </p:grpSpPr>
        <p:grpSp>
          <p:nvGrpSpPr>
            <p:cNvPr id="170082" name="Group 98"/>
            <p:cNvGrpSpPr/>
            <p:nvPr/>
          </p:nvGrpSpPr>
          <p:grpSpPr bwMode="auto">
            <a:xfrm>
              <a:off x="2976" y="2352"/>
              <a:ext cx="720" cy="624"/>
              <a:chOff x="1152" y="2112"/>
              <a:chExt cx="720" cy="624"/>
            </a:xfrm>
          </p:grpSpPr>
          <p:sp>
            <p:nvSpPr>
              <p:cNvPr id="170083" name="Rectangle 99"/>
              <p:cNvSpPr>
                <a:spLocks noChangeArrowheads="1"/>
              </p:cNvSpPr>
              <p:nvPr/>
            </p:nvSpPr>
            <p:spPr bwMode="auto">
              <a:xfrm>
                <a:off x="163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6</a:t>
                </a:r>
                <a:endParaRPr lang="en-GB" altLang="x-none" sz="1400" b="1"/>
              </a:p>
            </p:txBody>
          </p:sp>
          <p:sp>
            <p:nvSpPr>
              <p:cNvPr id="170084" name="Rectangle 100"/>
              <p:cNvSpPr>
                <a:spLocks noChangeArrowheads="1"/>
              </p:cNvSpPr>
              <p:nvPr/>
            </p:nvSpPr>
            <p:spPr bwMode="auto">
              <a:xfrm>
                <a:off x="139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8</a:t>
                </a:r>
                <a:endParaRPr lang="en-GB" altLang="x-none" sz="1400" b="1"/>
              </a:p>
            </p:txBody>
          </p:sp>
          <p:sp>
            <p:nvSpPr>
              <p:cNvPr id="170085" name="Rectangle 101"/>
              <p:cNvSpPr>
                <a:spLocks noChangeArrowheads="1"/>
              </p:cNvSpPr>
              <p:nvPr/>
            </p:nvSpPr>
            <p:spPr bwMode="auto">
              <a:xfrm>
                <a:off x="115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7</a:t>
                </a:r>
                <a:endParaRPr lang="en-GB" altLang="x-none" sz="1400" b="1"/>
              </a:p>
            </p:txBody>
          </p:sp>
          <p:sp>
            <p:nvSpPr>
              <p:cNvPr id="170086" name="Rectangle 102"/>
              <p:cNvSpPr>
                <a:spLocks noChangeArrowheads="1"/>
              </p:cNvSpPr>
              <p:nvPr/>
            </p:nvSpPr>
            <p:spPr bwMode="auto">
              <a:xfrm>
                <a:off x="163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5</a:t>
                </a:r>
                <a:endParaRPr lang="en-GB" altLang="x-none" sz="1400" b="1"/>
              </a:p>
            </p:txBody>
          </p:sp>
          <p:sp>
            <p:nvSpPr>
              <p:cNvPr id="170087" name="Rectangle 103"/>
              <p:cNvSpPr>
                <a:spLocks noChangeArrowheads="1"/>
              </p:cNvSpPr>
              <p:nvPr/>
            </p:nvSpPr>
            <p:spPr bwMode="auto">
              <a:xfrm>
                <a:off x="1392" y="2320"/>
                <a:ext cx="240" cy="2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x-none" altLang="x-none" sz="1400" b="1"/>
              </a:p>
            </p:txBody>
          </p:sp>
          <p:sp>
            <p:nvSpPr>
              <p:cNvPr id="170088" name="Rectangle 104"/>
              <p:cNvSpPr>
                <a:spLocks noChangeArrowheads="1"/>
              </p:cNvSpPr>
              <p:nvPr/>
            </p:nvSpPr>
            <p:spPr bwMode="auto">
              <a:xfrm>
                <a:off x="115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4</a:t>
                </a:r>
                <a:endParaRPr lang="en-GB" altLang="x-none" sz="1400" b="1"/>
              </a:p>
            </p:txBody>
          </p:sp>
          <p:sp>
            <p:nvSpPr>
              <p:cNvPr id="170089" name="Rectangle 105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3</a:t>
                </a:r>
                <a:endParaRPr lang="en-GB" altLang="x-none" sz="1400" b="1"/>
              </a:p>
            </p:txBody>
          </p:sp>
          <p:sp>
            <p:nvSpPr>
              <p:cNvPr id="170090" name="Rectangle 106"/>
              <p:cNvSpPr>
                <a:spLocks noChangeArrowheads="1"/>
              </p:cNvSpPr>
              <p:nvPr/>
            </p:nvSpPr>
            <p:spPr bwMode="auto">
              <a:xfrm>
                <a:off x="139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2</a:t>
                </a:r>
                <a:endParaRPr lang="en-GB" altLang="x-none" sz="1400" b="1"/>
              </a:p>
            </p:txBody>
          </p:sp>
          <p:sp>
            <p:nvSpPr>
              <p:cNvPr id="170091" name="Rectangle 107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1</a:t>
                </a:r>
                <a:endParaRPr lang="en-GB" altLang="x-none" sz="1400" b="1"/>
              </a:p>
            </p:txBody>
          </p:sp>
          <p:sp>
            <p:nvSpPr>
              <p:cNvPr id="170092" name="Line 108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93" name="Line 109"/>
              <p:cNvSpPr>
                <a:spLocks noChangeShapeType="1"/>
              </p:cNvSpPr>
              <p:nvPr/>
            </p:nvSpPr>
            <p:spPr bwMode="auto">
              <a:xfrm>
                <a:off x="1152" y="232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94" name="Line 110"/>
              <p:cNvSpPr>
                <a:spLocks noChangeShapeType="1"/>
              </p:cNvSpPr>
              <p:nvPr/>
            </p:nvSpPr>
            <p:spPr bwMode="auto">
              <a:xfrm>
                <a:off x="1152" y="252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95" name="Line 111"/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96" name="Line 112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0" cy="624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97" name="Line 113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98" name="Line 114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99" name="Line 115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624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100" name="Line 116"/>
            <p:cNvSpPr>
              <a:spLocks noChangeShapeType="1"/>
            </p:cNvSpPr>
            <p:nvPr/>
          </p:nvSpPr>
          <p:spPr bwMode="auto">
            <a:xfrm flipH="1">
              <a:off x="3360" y="264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101" name="Group 117"/>
          <p:cNvGrpSpPr/>
          <p:nvPr/>
        </p:nvGrpSpPr>
        <p:grpSpPr bwMode="auto">
          <a:xfrm>
            <a:off x="5867400" y="1447800"/>
            <a:ext cx="1143000" cy="990600"/>
            <a:chOff x="1152" y="2112"/>
            <a:chExt cx="720" cy="624"/>
          </a:xfrm>
        </p:grpSpPr>
        <p:sp>
          <p:nvSpPr>
            <p:cNvPr id="170102" name="Rectangle 118"/>
            <p:cNvSpPr>
              <a:spLocks noChangeArrowheads="1"/>
            </p:cNvSpPr>
            <p:nvPr/>
          </p:nvSpPr>
          <p:spPr bwMode="auto">
            <a:xfrm>
              <a:off x="1632" y="2528"/>
              <a:ext cx="240" cy="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x-none" altLang="x-none" sz="1400" b="1"/>
            </a:p>
          </p:txBody>
        </p:sp>
        <p:sp>
          <p:nvSpPr>
            <p:cNvPr id="170103" name="Rectangle 119"/>
            <p:cNvSpPr>
              <a:spLocks noChangeArrowheads="1"/>
            </p:cNvSpPr>
            <p:nvPr/>
          </p:nvSpPr>
          <p:spPr bwMode="auto">
            <a:xfrm>
              <a:off x="1392" y="2528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8</a:t>
              </a:r>
              <a:endParaRPr lang="en-GB" altLang="x-none" sz="1400" b="1"/>
            </a:p>
          </p:txBody>
        </p:sp>
        <p:sp>
          <p:nvSpPr>
            <p:cNvPr id="170104" name="Rectangle 120"/>
            <p:cNvSpPr>
              <a:spLocks noChangeArrowheads="1"/>
            </p:cNvSpPr>
            <p:nvPr/>
          </p:nvSpPr>
          <p:spPr bwMode="auto">
            <a:xfrm>
              <a:off x="1152" y="2528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7</a:t>
              </a:r>
              <a:endParaRPr lang="en-GB" altLang="x-none" sz="1400" b="1"/>
            </a:p>
          </p:txBody>
        </p:sp>
        <p:sp>
          <p:nvSpPr>
            <p:cNvPr id="170105" name="Rectangle 121"/>
            <p:cNvSpPr>
              <a:spLocks noChangeArrowheads="1"/>
            </p:cNvSpPr>
            <p:nvPr/>
          </p:nvSpPr>
          <p:spPr bwMode="auto">
            <a:xfrm>
              <a:off x="1632" y="2320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6</a:t>
              </a:r>
              <a:endParaRPr lang="en-GB" altLang="x-none" sz="1400" b="1"/>
            </a:p>
          </p:txBody>
        </p:sp>
        <p:sp>
          <p:nvSpPr>
            <p:cNvPr id="170106" name="Rectangle 122"/>
            <p:cNvSpPr>
              <a:spLocks noChangeArrowheads="1"/>
            </p:cNvSpPr>
            <p:nvPr/>
          </p:nvSpPr>
          <p:spPr bwMode="auto">
            <a:xfrm>
              <a:off x="1392" y="2320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5</a:t>
              </a:r>
              <a:endParaRPr lang="en-GB" altLang="x-none" sz="1400" b="1"/>
            </a:p>
          </p:txBody>
        </p:sp>
        <p:sp>
          <p:nvSpPr>
            <p:cNvPr id="170107" name="Rectangle 123"/>
            <p:cNvSpPr>
              <a:spLocks noChangeArrowheads="1"/>
            </p:cNvSpPr>
            <p:nvPr/>
          </p:nvSpPr>
          <p:spPr bwMode="auto">
            <a:xfrm>
              <a:off x="1152" y="2320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4</a:t>
              </a:r>
              <a:endParaRPr lang="en-GB" altLang="x-none" sz="1400" b="1"/>
            </a:p>
          </p:txBody>
        </p:sp>
        <p:sp>
          <p:nvSpPr>
            <p:cNvPr id="170108" name="Rectangle 124"/>
            <p:cNvSpPr>
              <a:spLocks noChangeArrowheads="1"/>
            </p:cNvSpPr>
            <p:nvPr/>
          </p:nvSpPr>
          <p:spPr bwMode="auto">
            <a:xfrm>
              <a:off x="1632" y="2112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3</a:t>
              </a:r>
              <a:endParaRPr lang="en-GB" altLang="x-none" sz="1400" b="1"/>
            </a:p>
          </p:txBody>
        </p:sp>
        <p:sp>
          <p:nvSpPr>
            <p:cNvPr id="170109" name="Rectangle 125"/>
            <p:cNvSpPr>
              <a:spLocks noChangeArrowheads="1"/>
            </p:cNvSpPr>
            <p:nvPr/>
          </p:nvSpPr>
          <p:spPr bwMode="auto">
            <a:xfrm>
              <a:off x="1392" y="2112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2</a:t>
              </a:r>
              <a:endParaRPr lang="en-GB" altLang="x-none" sz="1400" b="1"/>
            </a:p>
          </p:txBody>
        </p:sp>
        <p:sp>
          <p:nvSpPr>
            <p:cNvPr id="170110" name="Rectangle 126"/>
            <p:cNvSpPr>
              <a:spLocks noChangeArrowheads="1"/>
            </p:cNvSpPr>
            <p:nvPr/>
          </p:nvSpPr>
          <p:spPr bwMode="auto">
            <a:xfrm>
              <a:off x="1152" y="2112"/>
              <a:ext cx="240" cy="20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1</a:t>
              </a:r>
              <a:endParaRPr lang="en-GB" altLang="x-none" sz="1400" b="1"/>
            </a:p>
          </p:txBody>
        </p:sp>
        <p:sp>
          <p:nvSpPr>
            <p:cNvPr id="170111" name="Line 127"/>
            <p:cNvSpPr>
              <a:spLocks noChangeShapeType="1"/>
            </p:cNvSpPr>
            <p:nvPr/>
          </p:nvSpPr>
          <p:spPr bwMode="auto">
            <a:xfrm>
              <a:off x="1152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2" name="Line 128"/>
            <p:cNvSpPr>
              <a:spLocks noChangeShapeType="1"/>
            </p:cNvSpPr>
            <p:nvPr/>
          </p:nvSpPr>
          <p:spPr bwMode="auto">
            <a:xfrm>
              <a:off x="1152" y="2320"/>
              <a:ext cx="72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3" name="Line 129"/>
            <p:cNvSpPr>
              <a:spLocks noChangeShapeType="1"/>
            </p:cNvSpPr>
            <p:nvPr/>
          </p:nvSpPr>
          <p:spPr bwMode="auto">
            <a:xfrm>
              <a:off x="1152" y="2528"/>
              <a:ext cx="72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4" name="Line 130"/>
            <p:cNvSpPr>
              <a:spLocks noChangeShapeType="1"/>
            </p:cNvSpPr>
            <p:nvPr/>
          </p:nvSpPr>
          <p:spPr bwMode="auto">
            <a:xfrm>
              <a:off x="1152" y="2736"/>
              <a:ext cx="720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5" name="Line 131"/>
            <p:cNvSpPr>
              <a:spLocks noChangeShapeType="1"/>
            </p:cNvSpPr>
            <p:nvPr/>
          </p:nvSpPr>
          <p:spPr bwMode="auto">
            <a:xfrm>
              <a:off x="1152" y="2112"/>
              <a:ext cx="0" cy="62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6" name="Line 132"/>
            <p:cNvSpPr>
              <a:spLocks noChangeShapeType="1"/>
            </p:cNvSpPr>
            <p:nvPr/>
          </p:nvSpPr>
          <p:spPr bwMode="auto">
            <a:xfrm>
              <a:off x="1392" y="2112"/>
              <a:ext cx="0" cy="6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7" name="Line 133"/>
            <p:cNvSpPr>
              <a:spLocks noChangeShapeType="1"/>
            </p:cNvSpPr>
            <p:nvPr/>
          </p:nvSpPr>
          <p:spPr bwMode="auto">
            <a:xfrm>
              <a:off x="1632" y="2112"/>
              <a:ext cx="0" cy="6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8" name="Line 134"/>
            <p:cNvSpPr>
              <a:spLocks noChangeShapeType="1"/>
            </p:cNvSpPr>
            <p:nvPr/>
          </p:nvSpPr>
          <p:spPr bwMode="auto">
            <a:xfrm>
              <a:off x="1872" y="2112"/>
              <a:ext cx="0" cy="62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119" name="Group 135"/>
          <p:cNvGrpSpPr/>
          <p:nvPr/>
        </p:nvGrpSpPr>
        <p:grpSpPr bwMode="auto">
          <a:xfrm>
            <a:off x="6019800" y="4343400"/>
            <a:ext cx="1143000" cy="990600"/>
            <a:chOff x="3600" y="2160"/>
            <a:chExt cx="720" cy="624"/>
          </a:xfrm>
        </p:grpSpPr>
        <p:grpSp>
          <p:nvGrpSpPr>
            <p:cNvPr id="170120" name="Group 136"/>
            <p:cNvGrpSpPr/>
            <p:nvPr/>
          </p:nvGrpSpPr>
          <p:grpSpPr bwMode="auto">
            <a:xfrm>
              <a:off x="3600" y="2160"/>
              <a:ext cx="720" cy="624"/>
              <a:chOff x="1152" y="2112"/>
              <a:chExt cx="720" cy="624"/>
            </a:xfrm>
          </p:grpSpPr>
          <p:sp>
            <p:nvSpPr>
              <p:cNvPr id="170121" name="Rectangle 137"/>
              <p:cNvSpPr>
                <a:spLocks noChangeArrowheads="1"/>
              </p:cNvSpPr>
              <p:nvPr/>
            </p:nvSpPr>
            <p:spPr bwMode="auto">
              <a:xfrm>
                <a:off x="163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6</a:t>
                </a:r>
                <a:endParaRPr lang="en-GB" altLang="x-none" sz="1400" b="1"/>
              </a:p>
            </p:txBody>
          </p:sp>
          <p:sp>
            <p:nvSpPr>
              <p:cNvPr id="170122" name="Rectangle 138"/>
              <p:cNvSpPr>
                <a:spLocks noChangeArrowheads="1"/>
              </p:cNvSpPr>
              <p:nvPr/>
            </p:nvSpPr>
            <p:spPr bwMode="auto">
              <a:xfrm>
                <a:off x="139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8</a:t>
                </a:r>
                <a:endParaRPr lang="en-GB" altLang="x-none" sz="1400" b="1"/>
              </a:p>
            </p:txBody>
          </p:sp>
          <p:sp>
            <p:nvSpPr>
              <p:cNvPr id="170123" name="Rectangle 139"/>
              <p:cNvSpPr>
                <a:spLocks noChangeArrowheads="1"/>
              </p:cNvSpPr>
              <p:nvPr/>
            </p:nvSpPr>
            <p:spPr bwMode="auto">
              <a:xfrm>
                <a:off x="1152" y="2528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7</a:t>
                </a:r>
                <a:endParaRPr lang="en-GB" altLang="x-none" sz="1400" b="1"/>
              </a:p>
            </p:txBody>
          </p:sp>
          <p:sp>
            <p:nvSpPr>
              <p:cNvPr id="170124" name="Rectangle 140"/>
              <p:cNvSpPr>
                <a:spLocks noChangeArrowheads="1"/>
              </p:cNvSpPr>
              <p:nvPr/>
            </p:nvSpPr>
            <p:spPr bwMode="auto">
              <a:xfrm>
                <a:off x="1632" y="2320"/>
                <a:ext cx="240" cy="2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x-none" altLang="x-none" sz="1400" b="1"/>
              </a:p>
            </p:txBody>
          </p:sp>
          <p:sp>
            <p:nvSpPr>
              <p:cNvPr id="170125" name="Rectangle 141"/>
              <p:cNvSpPr>
                <a:spLocks noChangeArrowheads="1"/>
              </p:cNvSpPr>
              <p:nvPr/>
            </p:nvSpPr>
            <p:spPr bwMode="auto">
              <a:xfrm>
                <a:off x="139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5</a:t>
                </a:r>
                <a:endParaRPr lang="en-GB" altLang="x-none" sz="1400" b="1"/>
              </a:p>
            </p:txBody>
          </p:sp>
          <p:sp>
            <p:nvSpPr>
              <p:cNvPr id="170126" name="Rectangle 142"/>
              <p:cNvSpPr>
                <a:spLocks noChangeArrowheads="1"/>
              </p:cNvSpPr>
              <p:nvPr/>
            </p:nvSpPr>
            <p:spPr bwMode="auto">
              <a:xfrm>
                <a:off x="1152" y="2320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4</a:t>
                </a:r>
                <a:endParaRPr lang="en-GB" altLang="x-none" sz="1400" b="1"/>
              </a:p>
            </p:txBody>
          </p:sp>
          <p:sp>
            <p:nvSpPr>
              <p:cNvPr id="170127" name="Rectangle 143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3</a:t>
                </a:r>
                <a:endParaRPr lang="en-GB" altLang="x-none" sz="1400" b="1"/>
              </a:p>
            </p:txBody>
          </p:sp>
          <p:sp>
            <p:nvSpPr>
              <p:cNvPr id="170128" name="Rectangle 144"/>
              <p:cNvSpPr>
                <a:spLocks noChangeArrowheads="1"/>
              </p:cNvSpPr>
              <p:nvPr/>
            </p:nvSpPr>
            <p:spPr bwMode="auto">
              <a:xfrm>
                <a:off x="139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2</a:t>
                </a:r>
                <a:endParaRPr lang="en-GB" altLang="x-none" sz="1400" b="1"/>
              </a:p>
            </p:txBody>
          </p:sp>
          <p:sp>
            <p:nvSpPr>
              <p:cNvPr id="170129" name="Rectangle 145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240" cy="20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folHlink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x-none" sz="1400" b="1"/>
                  <a:t>1</a:t>
                </a:r>
                <a:endParaRPr lang="en-GB" altLang="x-none" sz="1400" b="1"/>
              </a:p>
            </p:txBody>
          </p:sp>
          <p:sp>
            <p:nvSpPr>
              <p:cNvPr id="170130" name="Line 146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131" name="Line 147"/>
              <p:cNvSpPr>
                <a:spLocks noChangeShapeType="1"/>
              </p:cNvSpPr>
              <p:nvPr/>
            </p:nvSpPr>
            <p:spPr bwMode="auto">
              <a:xfrm>
                <a:off x="1152" y="232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132" name="Line 148"/>
              <p:cNvSpPr>
                <a:spLocks noChangeShapeType="1"/>
              </p:cNvSpPr>
              <p:nvPr/>
            </p:nvSpPr>
            <p:spPr bwMode="auto">
              <a:xfrm>
                <a:off x="1152" y="252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133" name="Line 149"/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134" name="Line 150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0" cy="624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135" name="Line 151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136" name="Line 152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137" name="Line 153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624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138" name="Line 154"/>
            <p:cNvSpPr>
              <a:spLocks noChangeShapeType="1"/>
            </p:cNvSpPr>
            <p:nvPr/>
          </p:nvSpPr>
          <p:spPr bwMode="auto">
            <a:xfrm flipV="1">
              <a:off x="4176" y="244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139" name="Group 155"/>
          <p:cNvGrpSpPr/>
          <p:nvPr/>
        </p:nvGrpSpPr>
        <p:grpSpPr bwMode="auto">
          <a:xfrm>
            <a:off x="2362200" y="1447800"/>
            <a:ext cx="1143000" cy="990600"/>
            <a:chOff x="1152" y="2112"/>
            <a:chExt cx="720" cy="624"/>
          </a:xfrm>
        </p:grpSpPr>
        <p:sp>
          <p:nvSpPr>
            <p:cNvPr id="170140" name="Rectangle 156"/>
            <p:cNvSpPr>
              <a:spLocks noChangeArrowheads="1"/>
            </p:cNvSpPr>
            <p:nvPr/>
          </p:nvSpPr>
          <p:spPr bwMode="auto">
            <a:xfrm>
              <a:off x="1632" y="2528"/>
              <a:ext cx="240" cy="20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5</a:t>
              </a:r>
              <a:endParaRPr lang="en-GB" altLang="x-none" sz="1400" b="1"/>
            </a:p>
          </p:txBody>
        </p:sp>
        <p:sp>
          <p:nvSpPr>
            <p:cNvPr id="170141" name="Rectangle 157"/>
            <p:cNvSpPr>
              <a:spLocks noChangeArrowheads="1"/>
            </p:cNvSpPr>
            <p:nvPr/>
          </p:nvSpPr>
          <p:spPr bwMode="auto">
            <a:xfrm>
              <a:off x="1392" y="2528"/>
              <a:ext cx="240" cy="20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6</a:t>
              </a:r>
              <a:endParaRPr lang="en-GB" altLang="x-none" sz="1400" b="1"/>
            </a:p>
          </p:txBody>
        </p:sp>
        <p:sp>
          <p:nvSpPr>
            <p:cNvPr id="170142" name="Rectangle 158"/>
            <p:cNvSpPr>
              <a:spLocks noChangeArrowheads="1"/>
            </p:cNvSpPr>
            <p:nvPr/>
          </p:nvSpPr>
          <p:spPr bwMode="auto">
            <a:xfrm>
              <a:off x="1152" y="2528"/>
              <a:ext cx="240" cy="20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7</a:t>
              </a:r>
              <a:endParaRPr lang="en-GB" altLang="x-none" sz="1400" b="1"/>
            </a:p>
          </p:txBody>
        </p:sp>
        <p:sp>
          <p:nvSpPr>
            <p:cNvPr id="170143" name="Rectangle 159"/>
            <p:cNvSpPr>
              <a:spLocks noChangeArrowheads="1"/>
            </p:cNvSpPr>
            <p:nvPr/>
          </p:nvSpPr>
          <p:spPr bwMode="auto">
            <a:xfrm>
              <a:off x="1632" y="2320"/>
              <a:ext cx="240" cy="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x-none" altLang="x-none" sz="1400" b="1"/>
            </a:p>
          </p:txBody>
        </p:sp>
        <p:sp>
          <p:nvSpPr>
            <p:cNvPr id="170144" name="Rectangle 160"/>
            <p:cNvSpPr>
              <a:spLocks noChangeArrowheads="1"/>
            </p:cNvSpPr>
            <p:nvPr/>
          </p:nvSpPr>
          <p:spPr bwMode="auto">
            <a:xfrm>
              <a:off x="1392" y="2320"/>
              <a:ext cx="240" cy="20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8</a:t>
              </a:r>
              <a:endParaRPr lang="en-GB" altLang="x-none" sz="1400" b="1"/>
            </a:p>
          </p:txBody>
        </p:sp>
        <p:sp>
          <p:nvSpPr>
            <p:cNvPr id="170145" name="Rectangle 161"/>
            <p:cNvSpPr>
              <a:spLocks noChangeArrowheads="1"/>
            </p:cNvSpPr>
            <p:nvPr/>
          </p:nvSpPr>
          <p:spPr bwMode="auto">
            <a:xfrm>
              <a:off x="1152" y="2320"/>
              <a:ext cx="240" cy="20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4</a:t>
              </a:r>
              <a:endParaRPr lang="en-GB" altLang="x-none" sz="1400" b="1"/>
            </a:p>
          </p:txBody>
        </p:sp>
        <p:sp>
          <p:nvSpPr>
            <p:cNvPr id="170146" name="Rectangle 162"/>
            <p:cNvSpPr>
              <a:spLocks noChangeArrowheads="1"/>
            </p:cNvSpPr>
            <p:nvPr/>
          </p:nvSpPr>
          <p:spPr bwMode="auto">
            <a:xfrm>
              <a:off x="1632" y="2112"/>
              <a:ext cx="240" cy="20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3</a:t>
              </a:r>
              <a:endParaRPr lang="en-GB" altLang="x-none" sz="1400" b="1"/>
            </a:p>
          </p:txBody>
        </p:sp>
        <p:sp>
          <p:nvSpPr>
            <p:cNvPr id="170147" name="Rectangle 163"/>
            <p:cNvSpPr>
              <a:spLocks noChangeArrowheads="1"/>
            </p:cNvSpPr>
            <p:nvPr/>
          </p:nvSpPr>
          <p:spPr bwMode="auto">
            <a:xfrm>
              <a:off x="1392" y="2112"/>
              <a:ext cx="240" cy="20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2</a:t>
              </a:r>
              <a:endParaRPr lang="en-GB" altLang="x-none" sz="1400" b="1"/>
            </a:p>
          </p:txBody>
        </p:sp>
        <p:sp>
          <p:nvSpPr>
            <p:cNvPr id="170148" name="Rectangle 164"/>
            <p:cNvSpPr>
              <a:spLocks noChangeArrowheads="1"/>
            </p:cNvSpPr>
            <p:nvPr/>
          </p:nvSpPr>
          <p:spPr bwMode="auto">
            <a:xfrm>
              <a:off x="1152" y="2112"/>
              <a:ext cx="240" cy="20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x-none" sz="1400" b="1"/>
                <a:t>1</a:t>
              </a:r>
              <a:endParaRPr lang="en-GB" altLang="x-none" sz="1400" b="1"/>
            </a:p>
          </p:txBody>
        </p:sp>
        <p:sp>
          <p:nvSpPr>
            <p:cNvPr id="170149" name="Line 165"/>
            <p:cNvSpPr>
              <a:spLocks noChangeShapeType="1"/>
            </p:cNvSpPr>
            <p:nvPr/>
          </p:nvSpPr>
          <p:spPr bwMode="auto">
            <a:xfrm>
              <a:off x="1152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0" name="Line 166"/>
            <p:cNvSpPr>
              <a:spLocks noChangeShapeType="1"/>
            </p:cNvSpPr>
            <p:nvPr/>
          </p:nvSpPr>
          <p:spPr bwMode="auto">
            <a:xfrm>
              <a:off x="1152" y="2320"/>
              <a:ext cx="72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1" name="Line 167"/>
            <p:cNvSpPr>
              <a:spLocks noChangeShapeType="1"/>
            </p:cNvSpPr>
            <p:nvPr/>
          </p:nvSpPr>
          <p:spPr bwMode="auto">
            <a:xfrm>
              <a:off x="1152" y="2528"/>
              <a:ext cx="72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2" name="Line 168"/>
            <p:cNvSpPr>
              <a:spLocks noChangeShapeType="1"/>
            </p:cNvSpPr>
            <p:nvPr/>
          </p:nvSpPr>
          <p:spPr bwMode="auto">
            <a:xfrm>
              <a:off x="1152" y="2736"/>
              <a:ext cx="720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3" name="Line 169"/>
            <p:cNvSpPr>
              <a:spLocks noChangeShapeType="1"/>
            </p:cNvSpPr>
            <p:nvPr/>
          </p:nvSpPr>
          <p:spPr bwMode="auto">
            <a:xfrm>
              <a:off x="1152" y="2112"/>
              <a:ext cx="0" cy="62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4" name="Line 170"/>
            <p:cNvSpPr>
              <a:spLocks noChangeShapeType="1"/>
            </p:cNvSpPr>
            <p:nvPr/>
          </p:nvSpPr>
          <p:spPr bwMode="auto">
            <a:xfrm>
              <a:off x="1392" y="2112"/>
              <a:ext cx="0" cy="6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5" name="Line 171"/>
            <p:cNvSpPr>
              <a:spLocks noChangeShapeType="1"/>
            </p:cNvSpPr>
            <p:nvPr/>
          </p:nvSpPr>
          <p:spPr bwMode="auto">
            <a:xfrm>
              <a:off x="1632" y="2112"/>
              <a:ext cx="0" cy="6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6" name="Line 172"/>
            <p:cNvSpPr>
              <a:spLocks noChangeShapeType="1"/>
            </p:cNvSpPr>
            <p:nvPr/>
          </p:nvSpPr>
          <p:spPr bwMode="auto">
            <a:xfrm>
              <a:off x="1872" y="2112"/>
              <a:ext cx="0" cy="62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0157" name="Line 173"/>
          <p:cNvSpPr>
            <a:spLocks noChangeShapeType="1"/>
          </p:cNvSpPr>
          <p:nvPr/>
        </p:nvSpPr>
        <p:spPr bwMode="auto">
          <a:xfrm>
            <a:off x="3886200" y="19050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158" name="Text Box 174"/>
          <p:cNvSpPr txBox="1">
            <a:spLocks noChangeArrowheads="1"/>
          </p:cNvSpPr>
          <p:nvPr/>
        </p:nvSpPr>
        <p:spPr bwMode="auto">
          <a:xfrm>
            <a:off x="2286000" y="2743200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latin typeface="Arial" panose="020B0604020202020204" pitchFamily="34" charset="0"/>
              </a:rPr>
              <a:t>Initial</a:t>
            </a:r>
            <a:r>
              <a:rPr lang="en-US" altLang="x-none">
                <a:latin typeface="Arial" panose="020B0604020202020204" pitchFamily="34" charset="0"/>
              </a:rPr>
              <a:t> </a:t>
            </a:r>
            <a:r>
              <a:rPr lang="en-US" altLang="x-none" b="1">
                <a:latin typeface="Arial" panose="020B0604020202020204" pitchFamily="34" charset="0"/>
              </a:rPr>
              <a:t>state</a:t>
            </a:r>
            <a:endParaRPr lang="en-GB" altLang="x-none" b="1">
              <a:latin typeface="Arial" panose="020B0604020202020204" pitchFamily="34" charset="0"/>
            </a:endParaRPr>
          </a:p>
        </p:txBody>
      </p:sp>
      <p:sp>
        <p:nvSpPr>
          <p:cNvPr id="170159" name="Text Box 175"/>
          <p:cNvSpPr txBox="1">
            <a:spLocks noChangeArrowheads="1"/>
          </p:cNvSpPr>
          <p:nvPr/>
        </p:nvSpPr>
        <p:spPr bwMode="auto">
          <a:xfrm>
            <a:off x="5867400" y="2743200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latin typeface="Arial" panose="020B0604020202020204" pitchFamily="34" charset="0"/>
              </a:rPr>
              <a:t>Goal state</a:t>
            </a:r>
            <a:endParaRPr lang="en-GB" altLang="x-none" b="1">
              <a:latin typeface="Arial" panose="020B0604020202020204" pitchFamily="34" charset="0"/>
            </a:endParaRPr>
          </a:p>
        </p:txBody>
      </p:sp>
      <p:sp>
        <p:nvSpPr>
          <p:cNvPr id="170160" name="Text Box 176"/>
          <p:cNvSpPr txBox="1">
            <a:spLocks noChangeArrowheads="1"/>
          </p:cNvSpPr>
          <p:nvPr/>
        </p:nvSpPr>
        <p:spPr bwMode="auto">
          <a:xfrm>
            <a:off x="228600" y="320040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dirty="0">
                <a:latin typeface="Arial" panose="020B0604020202020204" pitchFamily="34" charset="0"/>
              </a:rPr>
              <a:t>Operators: </a:t>
            </a:r>
            <a:r>
              <a:rPr lang="en-US" altLang="x-none" sz="2400" b="1" i="1" dirty="0">
                <a:latin typeface="Arial" panose="020B0604020202020204" pitchFamily="34" charset="0"/>
              </a:rPr>
              <a:t>slide blank up, slide blank down, slide blank left, slide blank right</a:t>
            </a:r>
            <a:endParaRPr lang="en-GB" altLang="x-none" sz="2400" b="1" i="1" dirty="0">
              <a:latin typeface="Arial" panose="020B0604020202020204" pitchFamily="34" charset="0"/>
            </a:endParaRPr>
          </a:p>
        </p:txBody>
      </p:sp>
      <p:sp>
        <p:nvSpPr>
          <p:cNvPr id="170161" name="Text Box 177"/>
          <p:cNvSpPr txBox="1">
            <a:spLocks noChangeArrowheads="1"/>
          </p:cNvSpPr>
          <p:nvPr/>
        </p:nvSpPr>
        <p:spPr bwMode="auto">
          <a:xfrm>
            <a:off x="228600" y="5638800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dirty="0">
                <a:latin typeface="Arial" panose="020B0604020202020204" pitchFamily="34" charset="0"/>
              </a:rPr>
              <a:t>Solution: </a:t>
            </a:r>
            <a:r>
              <a:rPr lang="en-US" altLang="x-none" sz="2400" b="1" dirty="0" err="1">
                <a:latin typeface="Arial" panose="020B0604020202020204" pitchFamily="34" charset="0"/>
              </a:rPr>
              <a:t>sb</a:t>
            </a:r>
            <a:r>
              <a:rPr lang="en-US" altLang="x-none" sz="2400" b="1" dirty="0">
                <a:latin typeface="Arial" panose="020B0604020202020204" pitchFamily="34" charset="0"/>
              </a:rPr>
              <a:t>-down, </a:t>
            </a:r>
            <a:r>
              <a:rPr lang="en-US" altLang="x-none" sz="2400" b="1" dirty="0" err="1">
                <a:latin typeface="Arial" panose="020B0604020202020204" pitchFamily="34" charset="0"/>
              </a:rPr>
              <a:t>sb</a:t>
            </a:r>
            <a:r>
              <a:rPr lang="en-US" altLang="x-none" sz="2400" b="1" dirty="0">
                <a:latin typeface="Arial" panose="020B0604020202020204" pitchFamily="34" charset="0"/>
              </a:rPr>
              <a:t>-left, </a:t>
            </a:r>
            <a:r>
              <a:rPr lang="en-US" altLang="x-none" sz="2400" b="1" dirty="0" err="1">
                <a:latin typeface="Arial" panose="020B0604020202020204" pitchFamily="34" charset="0"/>
              </a:rPr>
              <a:t>sb</a:t>
            </a:r>
            <a:r>
              <a:rPr lang="en-US" altLang="x-none" sz="2400" b="1" dirty="0">
                <a:latin typeface="Arial" panose="020B0604020202020204" pitchFamily="34" charset="0"/>
              </a:rPr>
              <a:t>-</a:t>
            </a:r>
            <a:r>
              <a:rPr lang="en-US" altLang="x-none" sz="2400" b="1" dirty="0" err="1">
                <a:latin typeface="Arial" panose="020B0604020202020204" pitchFamily="34" charset="0"/>
              </a:rPr>
              <a:t>up,sb</a:t>
            </a:r>
            <a:r>
              <a:rPr lang="en-US" altLang="x-none" sz="2400" b="1" dirty="0">
                <a:latin typeface="Arial" panose="020B0604020202020204" pitchFamily="34" charset="0"/>
              </a:rPr>
              <a:t>-right, </a:t>
            </a:r>
            <a:r>
              <a:rPr lang="en-US" altLang="x-none" sz="2400" b="1" dirty="0" err="1">
                <a:latin typeface="Arial" panose="020B0604020202020204" pitchFamily="34" charset="0"/>
              </a:rPr>
              <a:t>sb</a:t>
            </a:r>
            <a:r>
              <a:rPr lang="en-US" altLang="x-none" sz="2400" b="1" dirty="0">
                <a:latin typeface="Arial" panose="020B0604020202020204" pitchFamily="34" charset="0"/>
              </a:rPr>
              <a:t>-down</a:t>
            </a:r>
            <a:endParaRPr lang="en-GB" altLang="x-none" sz="2400" b="1" dirty="0">
              <a:latin typeface="Arial" panose="020B0604020202020204" pitchFamily="34" charset="0"/>
            </a:endParaRPr>
          </a:p>
        </p:txBody>
      </p:sp>
      <p:sp>
        <p:nvSpPr>
          <p:cNvPr id="170162" name="Text Box 178"/>
          <p:cNvSpPr txBox="1">
            <a:spLocks noChangeArrowheads="1"/>
          </p:cNvSpPr>
          <p:nvPr/>
        </p:nvSpPr>
        <p:spPr bwMode="auto">
          <a:xfrm>
            <a:off x="228600" y="6096000"/>
            <a:ext cx="731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dirty="0">
                <a:latin typeface="Arial" panose="020B0604020202020204" pitchFamily="34" charset="0"/>
              </a:rPr>
              <a:t>Path cost: </a:t>
            </a:r>
            <a:r>
              <a:rPr lang="en-US" altLang="x-none" sz="2400" b="1" dirty="0">
                <a:latin typeface="Arial" panose="020B0604020202020204" pitchFamily="34" charset="0"/>
              </a:rPr>
              <a:t>5</a:t>
            </a:r>
            <a:r>
              <a:rPr lang="en-US" altLang="x-none" sz="2400" dirty="0">
                <a:latin typeface="Arial" panose="020B0604020202020204" pitchFamily="34" charset="0"/>
              </a:rPr>
              <a:t> steps to reach the goal</a:t>
            </a:r>
            <a:endParaRPr lang="en-GB" altLang="x-none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30B5-B62B-42E2-B648-D3D9F052395A}" type="slidenum">
              <a:rPr lang="en-GB" altLang="x-none"/>
            </a:fld>
            <a:endParaRPr lang="en-GB" altLang="x-none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Missionaries and cannibals</a:t>
            </a:r>
            <a:endParaRPr lang="en-US" altLang="x-none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105400"/>
          </a:xfrm>
        </p:spPr>
        <p:txBody>
          <a:bodyPr>
            <a:normAutofit/>
          </a:bodyPr>
          <a:lstStyle/>
          <a:p>
            <a:r>
              <a:rPr lang="en-US" altLang="x-none" sz="2800" dirty="0"/>
              <a:t>Three missionaries and three cannibals are on the left bank of a river.</a:t>
            </a:r>
            <a:endParaRPr lang="en-US" altLang="x-none" sz="2800" dirty="0"/>
          </a:p>
          <a:p>
            <a:endParaRPr lang="en-US" altLang="x-none" sz="2800" dirty="0"/>
          </a:p>
          <a:p>
            <a:r>
              <a:rPr lang="en-US" altLang="x-none" sz="2800" dirty="0"/>
              <a:t>There is one boat which can hold one or two people. </a:t>
            </a:r>
            <a:endParaRPr lang="en-US" altLang="x-none" sz="2800" dirty="0"/>
          </a:p>
          <a:p>
            <a:endParaRPr lang="en-US" altLang="x-none" sz="2800" dirty="0"/>
          </a:p>
          <a:p>
            <a:r>
              <a:rPr lang="en-US" altLang="x-none" sz="2800" dirty="0"/>
              <a:t>Find a way to get everyone to the right bank, </a:t>
            </a:r>
            <a:r>
              <a:rPr lang="en-US" altLang="x-none" sz="2800" dirty="0">
                <a:solidFill>
                  <a:srgbClr val="FF0000"/>
                </a:solidFill>
              </a:rPr>
              <a:t>without ever leaving a group of missionaries in one place outnumbered by cannibals </a:t>
            </a:r>
            <a:r>
              <a:rPr lang="en-US" altLang="x-none" sz="2800" dirty="0"/>
              <a:t>in that place.</a:t>
            </a:r>
            <a:endParaRPr lang="en-US" altLang="x-none" sz="2800" dirty="0"/>
          </a:p>
          <a:p>
            <a:endParaRPr lang="en-US" altLang="x-none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752-19AA-4610-AFD4-E64D2343F410}" type="slidenum">
              <a:rPr lang="en-GB" altLang="x-none"/>
            </a:fld>
            <a:endParaRPr lang="en-GB" altLang="x-none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Missionaries and cannibals</a:t>
            </a:r>
            <a:endParaRPr lang="en-US" altLang="x-none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altLang="x-none" sz="2800" dirty="0">
                <a:solidFill>
                  <a:srgbClr val="FF0000"/>
                </a:solidFill>
              </a:rPr>
              <a:t>States</a:t>
            </a:r>
            <a:r>
              <a:rPr lang="en-US" altLang="x-none" sz="2800" dirty="0"/>
              <a:t>: three numbers (i, j, k) representing the number of missionaries, cannibals, and boats on the left bank of the river.</a:t>
            </a:r>
            <a:endParaRPr lang="en-US" altLang="x-none" sz="2800" dirty="0"/>
          </a:p>
          <a:p>
            <a:r>
              <a:rPr lang="en-US" altLang="x-none" sz="2800" dirty="0">
                <a:solidFill>
                  <a:srgbClr val="FF0000"/>
                </a:solidFill>
              </a:rPr>
              <a:t>Initial state</a:t>
            </a:r>
            <a:r>
              <a:rPr lang="en-US" altLang="x-none" sz="2800" dirty="0"/>
              <a:t>: (3, 3, 1)</a:t>
            </a:r>
            <a:endParaRPr lang="en-US" altLang="x-none" sz="2800" dirty="0"/>
          </a:p>
          <a:p>
            <a:r>
              <a:rPr lang="en-US" altLang="x-none" sz="2800" dirty="0"/>
              <a:t>Operators: take one missionary, one cannibal, two missionaries, two cannibals, one missionary and one cannibal across the river in a given direction</a:t>
            </a:r>
            <a:endParaRPr lang="en-US" altLang="x-none" sz="2800" dirty="0"/>
          </a:p>
          <a:p>
            <a:r>
              <a:rPr lang="en-US" altLang="x-none" sz="2800" dirty="0">
                <a:solidFill>
                  <a:srgbClr val="FF0000"/>
                </a:solidFill>
              </a:rPr>
              <a:t>Goal Test</a:t>
            </a:r>
            <a:r>
              <a:rPr lang="en-US" altLang="x-none" sz="2800" dirty="0"/>
              <a:t>: reached state (0, 0, 0)</a:t>
            </a:r>
            <a:endParaRPr lang="en-US" altLang="x-none" sz="2800" dirty="0"/>
          </a:p>
          <a:p>
            <a:r>
              <a:rPr lang="en-US" altLang="x-none" sz="2800" dirty="0">
                <a:solidFill>
                  <a:srgbClr val="FF0000"/>
                </a:solidFill>
              </a:rPr>
              <a:t>Path Cost:</a:t>
            </a:r>
            <a:r>
              <a:rPr lang="en-US" altLang="x-none" sz="2800" dirty="0"/>
              <a:t> Number of crossings.</a:t>
            </a:r>
            <a:endParaRPr lang="en-US" altLang="x-none" sz="2800" dirty="0"/>
          </a:p>
          <a:p>
            <a:endParaRPr lang="en-US" altLang="x-none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F5AD-F4D7-4F7E-8E67-D0D9DEFC2924}" type="slidenum">
              <a:rPr lang="en-GB" altLang="x-none"/>
            </a:fld>
            <a:endParaRPr lang="en-GB" altLang="x-none"/>
          </a:p>
        </p:txBody>
      </p:sp>
      <p:pic>
        <p:nvPicPr>
          <p:cNvPr id="142338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39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2341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366" name="Text Box 30"/>
          <p:cNvSpPr txBox="1">
            <a:spLocks noChangeArrowheads="1"/>
          </p:cNvSpPr>
          <p:nvPr/>
        </p:nvSpPr>
        <p:spPr bwMode="auto">
          <a:xfrm>
            <a:off x="2438400" y="17526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(3,3,1): Initial State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142371" name="AutoShape 35"/>
          <p:cNvSpPr>
            <a:spLocks noChangeAspect="1" noChangeArrowheads="1"/>
          </p:cNvSpPr>
          <p:nvPr/>
        </p:nvSpPr>
        <p:spPr bwMode="auto">
          <a:xfrm>
            <a:off x="381000" y="3505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2372" name="Group 36"/>
          <p:cNvGrpSpPr/>
          <p:nvPr/>
        </p:nvGrpSpPr>
        <p:grpSpPr bwMode="auto">
          <a:xfrm>
            <a:off x="1676400" y="3505200"/>
            <a:ext cx="1143000" cy="868363"/>
            <a:chOff x="4944" y="2208"/>
            <a:chExt cx="720" cy="547"/>
          </a:xfrm>
        </p:grpSpPr>
        <p:sp>
          <p:nvSpPr>
            <p:cNvPr id="142373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74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375" name="AutoShape 39"/>
          <p:cNvSpPr>
            <a:spLocks noChangeAspect="1" noChangeArrowheads="1"/>
          </p:cNvSpPr>
          <p:nvPr/>
        </p:nvSpPr>
        <p:spPr bwMode="auto">
          <a:xfrm>
            <a:off x="1676400" y="4572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2376" name="Group 40"/>
          <p:cNvGrpSpPr/>
          <p:nvPr/>
        </p:nvGrpSpPr>
        <p:grpSpPr bwMode="auto">
          <a:xfrm>
            <a:off x="381000" y="4572000"/>
            <a:ext cx="1143000" cy="868363"/>
            <a:chOff x="4944" y="2208"/>
            <a:chExt cx="720" cy="547"/>
          </a:xfrm>
        </p:grpSpPr>
        <p:sp>
          <p:nvSpPr>
            <p:cNvPr id="142377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78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379" name="AutoShape 43"/>
          <p:cNvSpPr>
            <a:spLocks noChangeAspect="1" noChangeArrowheads="1"/>
          </p:cNvSpPr>
          <p:nvPr/>
        </p:nvSpPr>
        <p:spPr bwMode="auto">
          <a:xfrm>
            <a:off x="381000" y="5638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2380" name="Group 44"/>
          <p:cNvGrpSpPr/>
          <p:nvPr/>
        </p:nvGrpSpPr>
        <p:grpSpPr bwMode="auto">
          <a:xfrm>
            <a:off x="1524000" y="5562600"/>
            <a:ext cx="1143000" cy="868363"/>
            <a:chOff x="4944" y="2208"/>
            <a:chExt cx="720" cy="547"/>
          </a:xfrm>
        </p:grpSpPr>
        <p:sp>
          <p:nvSpPr>
            <p:cNvPr id="142381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5109-AF5A-478D-AB8E-7A200AA0236C}" type="slidenum">
              <a:rPr lang="en-GB" altLang="x-none"/>
            </a:fld>
            <a:endParaRPr lang="en-GB" altLang="x-none"/>
          </a:p>
        </p:txBody>
      </p:sp>
      <p:pic>
        <p:nvPicPr>
          <p:cNvPr id="77826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7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7829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8" y="6007100"/>
            <a:ext cx="1849437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1295400" y="1752600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A missionary and cannibal cross 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77859" name="AutoShape 35"/>
          <p:cNvSpPr>
            <a:spLocks noChangeAspect="1" noChangeArrowheads="1"/>
          </p:cNvSpPr>
          <p:nvPr/>
        </p:nvSpPr>
        <p:spPr bwMode="auto">
          <a:xfrm>
            <a:off x="3810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60" name="Group 36"/>
          <p:cNvGrpSpPr/>
          <p:nvPr/>
        </p:nvGrpSpPr>
        <p:grpSpPr bwMode="auto">
          <a:xfrm>
            <a:off x="381000" y="4343400"/>
            <a:ext cx="1143000" cy="868363"/>
            <a:chOff x="4944" y="2208"/>
            <a:chExt cx="720" cy="547"/>
          </a:xfrm>
        </p:grpSpPr>
        <p:sp>
          <p:nvSpPr>
            <p:cNvPr id="77861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63" name="AutoShape 39"/>
          <p:cNvSpPr>
            <a:spLocks noChangeAspect="1" noChangeArrowheads="1"/>
          </p:cNvSpPr>
          <p:nvPr/>
        </p:nvSpPr>
        <p:spPr bwMode="auto">
          <a:xfrm>
            <a:off x="1752600" y="4419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64" name="Group 40"/>
          <p:cNvGrpSpPr/>
          <p:nvPr/>
        </p:nvGrpSpPr>
        <p:grpSpPr bwMode="auto">
          <a:xfrm>
            <a:off x="1447800" y="3352800"/>
            <a:ext cx="1143000" cy="868363"/>
            <a:chOff x="4944" y="2208"/>
            <a:chExt cx="720" cy="547"/>
          </a:xfrm>
        </p:grpSpPr>
        <p:sp>
          <p:nvSpPr>
            <p:cNvPr id="77865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6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67" name="AutoShape 43"/>
          <p:cNvSpPr>
            <a:spLocks noChangeAspect="1" noChangeArrowheads="1"/>
          </p:cNvSpPr>
          <p:nvPr/>
        </p:nvSpPr>
        <p:spPr bwMode="auto">
          <a:xfrm>
            <a:off x="3505200" y="5181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68" name="Group 44"/>
          <p:cNvGrpSpPr/>
          <p:nvPr/>
        </p:nvGrpSpPr>
        <p:grpSpPr bwMode="auto">
          <a:xfrm>
            <a:off x="4572000" y="5181600"/>
            <a:ext cx="1143000" cy="868363"/>
            <a:chOff x="4944" y="2208"/>
            <a:chExt cx="720" cy="547"/>
          </a:xfrm>
        </p:grpSpPr>
        <p:sp>
          <p:nvSpPr>
            <p:cNvPr id="77869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ECD-2C42-4371-A89B-2DAD9835CC7A}" type="slidenum">
              <a:rPr lang="en-GB" altLang="x-none"/>
            </a:fld>
            <a:endParaRPr lang="en-GB" altLang="x-none"/>
          </a:p>
        </p:txBody>
      </p:sp>
      <p:pic>
        <p:nvPicPr>
          <p:cNvPr id="79874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5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9877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2438400" y="17526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(2,2,0)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79907" name="AutoShape 35"/>
          <p:cNvSpPr>
            <a:spLocks noChangeAspect="1" noChangeArrowheads="1"/>
          </p:cNvSpPr>
          <p:nvPr/>
        </p:nvSpPr>
        <p:spPr bwMode="auto">
          <a:xfrm>
            <a:off x="533400" y="5638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908" name="Group 36"/>
          <p:cNvGrpSpPr/>
          <p:nvPr/>
        </p:nvGrpSpPr>
        <p:grpSpPr bwMode="auto">
          <a:xfrm>
            <a:off x="304800" y="4267200"/>
            <a:ext cx="1143000" cy="868363"/>
            <a:chOff x="4944" y="2208"/>
            <a:chExt cx="720" cy="547"/>
          </a:xfrm>
        </p:grpSpPr>
        <p:sp>
          <p:nvSpPr>
            <p:cNvPr id="79909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0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911" name="AutoShape 39"/>
          <p:cNvSpPr>
            <a:spLocks noChangeAspect="1" noChangeArrowheads="1"/>
          </p:cNvSpPr>
          <p:nvPr/>
        </p:nvSpPr>
        <p:spPr bwMode="auto">
          <a:xfrm>
            <a:off x="1752600" y="4419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912" name="Group 40"/>
          <p:cNvGrpSpPr/>
          <p:nvPr/>
        </p:nvGrpSpPr>
        <p:grpSpPr bwMode="auto">
          <a:xfrm>
            <a:off x="1524000" y="3352800"/>
            <a:ext cx="1143000" cy="868363"/>
            <a:chOff x="4944" y="2208"/>
            <a:chExt cx="720" cy="547"/>
          </a:xfrm>
        </p:grpSpPr>
        <p:sp>
          <p:nvSpPr>
            <p:cNvPr id="79913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4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915" name="AutoShape 43"/>
          <p:cNvSpPr>
            <a:spLocks noChangeAspect="1" noChangeArrowheads="1"/>
          </p:cNvSpPr>
          <p:nvPr/>
        </p:nvSpPr>
        <p:spPr bwMode="auto">
          <a:xfrm>
            <a:off x="6477000" y="35814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916" name="Group 44"/>
          <p:cNvGrpSpPr/>
          <p:nvPr/>
        </p:nvGrpSpPr>
        <p:grpSpPr bwMode="auto">
          <a:xfrm>
            <a:off x="7772400" y="5638800"/>
            <a:ext cx="1143000" cy="868363"/>
            <a:chOff x="4944" y="2208"/>
            <a:chExt cx="720" cy="547"/>
          </a:xfrm>
        </p:grpSpPr>
        <p:sp>
          <p:nvSpPr>
            <p:cNvPr id="79917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8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6997-03AC-4DAD-8D71-6F01CB54BE35}" type="slidenum">
              <a:rPr lang="en-GB" altLang="x-none"/>
            </a:fld>
            <a:endParaRPr lang="en-GB" altLang="x-none"/>
          </a:p>
        </p:txBody>
      </p:sp>
      <p:pic>
        <p:nvPicPr>
          <p:cNvPr id="81922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3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1925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2133600" y="175260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One missionary returns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81955" name="AutoShape 35"/>
          <p:cNvSpPr>
            <a:spLocks noChangeAspect="1" noChangeArrowheads="1"/>
          </p:cNvSpPr>
          <p:nvPr/>
        </p:nvSpPr>
        <p:spPr bwMode="auto">
          <a:xfrm>
            <a:off x="1676400" y="4572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56" name="Group 36"/>
          <p:cNvGrpSpPr/>
          <p:nvPr/>
        </p:nvGrpSpPr>
        <p:grpSpPr bwMode="auto">
          <a:xfrm>
            <a:off x="7772400" y="5715000"/>
            <a:ext cx="1143000" cy="868363"/>
            <a:chOff x="4944" y="2208"/>
            <a:chExt cx="720" cy="547"/>
          </a:xfrm>
        </p:grpSpPr>
        <p:sp>
          <p:nvSpPr>
            <p:cNvPr id="81957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8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59" name="AutoShape 39"/>
          <p:cNvSpPr>
            <a:spLocks noChangeAspect="1" noChangeArrowheads="1"/>
          </p:cNvSpPr>
          <p:nvPr/>
        </p:nvSpPr>
        <p:spPr bwMode="auto">
          <a:xfrm>
            <a:off x="3048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60" name="Group 40"/>
          <p:cNvGrpSpPr/>
          <p:nvPr/>
        </p:nvGrpSpPr>
        <p:grpSpPr bwMode="auto">
          <a:xfrm>
            <a:off x="381000" y="4495800"/>
            <a:ext cx="1143000" cy="868363"/>
            <a:chOff x="4944" y="2208"/>
            <a:chExt cx="720" cy="547"/>
          </a:xfrm>
        </p:grpSpPr>
        <p:sp>
          <p:nvSpPr>
            <p:cNvPr id="81961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2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63" name="AutoShape 43"/>
          <p:cNvSpPr>
            <a:spLocks noChangeAspect="1" noChangeArrowheads="1"/>
          </p:cNvSpPr>
          <p:nvPr/>
        </p:nvSpPr>
        <p:spPr bwMode="auto">
          <a:xfrm>
            <a:off x="4114800" y="5334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64" name="Group 44"/>
          <p:cNvGrpSpPr/>
          <p:nvPr/>
        </p:nvGrpSpPr>
        <p:grpSpPr bwMode="auto">
          <a:xfrm>
            <a:off x="1676400" y="3429000"/>
            <a:ext cx="1143000" cy="868363"/>
            <a:chOff x="4944" y="2208"/>
            <a:chExt cx="720" cy="547"/>
          </a:xfrm>
        </p:grpSpPr>
        <p:sp>
          <p:nvSpPr>
            <p:cNvPr id="81965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07B-6745-4675-95B5-62D0A88DECAF}" type="slidenum">
              <a:rPr lang="en-GB" altLang="x-none"/>
            </a:fld>
            <a:endParaRPr lang="en-GB" altLang="x-none"/>
          </a:p>
        </p:txBody>
      </p:sp>
      <p:pic>
        <p:nvPicPr>
          <p:cNvPr id="83970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1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3973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2438400" y="17462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(3,2,1)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84003" name="AutoShape 35"/>
          <p:cNvSpPr>
            <a:spLocks noChangeAspect="1" noChangeArrowheads="1"/>
          </p:cNvSpPr>
          <p:nvPr/>
        </p:nvSpPr>
        <p:spPr bwMode="auto">
          <a:xfrm>
            <a:off x="304800" y="3429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04" name="Group 36"/>
          <p:cNvGrpSpPr/>
          <p:nvPr/>
        </p:nvGrpSpPr>
        <p:grpSpPr bwMode="auto">
          <a:xfrm>
            <a:off x="304800" y="4572000"/>
            <a:ext cx="1143000" cy="868363"/>
            <a:chOff x="4944" y="2208"/>
            <a:chExt cx="720" cy="547"/>
          </a:xfrm>
        </p:grpSpPr>
        <p:sp>
          <p:nvSpPr>
            <p:cNvPr id="84005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07" name="AutoShape 39"/>
          <p:cNvSpPr>
            <a:spLocks noChangeAspect="1" noChangeArrowheads="1"/>
          </p:cNvSpPr>
          <p:nvPr/>
        </p:nvSpPr>
        <p:spPr bwMode="auto">
          <a:xfrm>
            <a:off x="1752600" y="4572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08" name="Group 40"/>
          <p:cNvGrpSpPr/>
          <p:nvPr/>
        </p:nvGrpSpPr>
        <p:grpSpPr bwMode="auto">
          <a:xfrm>
            <a:off x="1600200" y="3352800"/>
            <a:ext cx="1143000" cy="868363"/>
            <a:chOff x="4944" y="2208"/>
            <a:chExt cx="720" cy="547"/>
          </a:xfrm>
        </p:grpSpPr>
        <p:sp>
          <p:nvSpPr>
            <p:cNvPr id="84009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0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11" name="AutoShape 43"/>
          <p:cNvSpPr>
            <a:spLocks noChangeAspect="1" noChangeArrowheads="1"/>
          </p:cNvSpPr>
          <p:nvPr/>
        </p:nvSpPr>
        <p:spPr bwMode="auto">
          <a:xfrm>
            <a:off x="3810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2" name="Group 44"/>
          <p:cNvGrpSpPr/>
          <p:nvPr/>
        </p:nvGrpSpPr>
        <p:grpSpPr bwMode="auto">
          <a:xfrm>
            <a:off x="7772400" y="5791200"/>
            <a:ext cx="1143000" cy="868363"/>
            <a:chOff x="4944" y="2208"/>
            <a:chExt cx="720" cy="547"/>
          </a:xfrm>
        </p:grpSpPr>
        <p:sp>
          <p:nvSpPr>
            <p:cNvPr id="84013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4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8D74-8D1F-4FD4-9A62-81A2427D38DB}" type="slidenum">
              <a:rPr lang="en-GB" altLang="x-none"/>
            </a:fld>
            <a:endParaRPr lang="en-GB" altLang="x-none"/>
          </a:p>
        </p:txBody>
      </p:sp>
      <p:pic>
        <p:nvPicPr>
          <p:cNvPr id="86018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19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6021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2438400" y="17462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Two cannibals cross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86051" name="AutoShape 35"/>
          <p:cNvSpPr>
            <a:spLocks noChangeAspect="1" noChangeArrowheads="1"/>
          </p:cNvSpPr>
          <p:nvPr/>
        </p:nvSpPr>
        <p:spPr bwMode="auto">
          <a:xfrm>
            <a:off x="304800" y="5638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52" name="Group 36"/>
          <p:cNvGrpSpPr/>
          <p:nvPr/>
        </p:nvGrpSpPr>
        <p:grpSpPr bwMode="auto">
          <a:xfrm>
            <a:off x="7772400" y="5562600"/>
            <a:ext cx="1143000" cy="868363"/>
            <a:chOff x="4944" y="2208"/>
            <a:chExt cx="720" cy="547"/>
          </a:xfrm>
        </p:grpSpPr>
        <p:sp>
          <p:nvSpPr>
            <p:cNvPr id="86053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55" name="AutoShape 39"/>
          <p:cNvSpPr>
            <a:spLocks noChangeAspect="1" noChangeArrowheads="1"/>
          </p:cNvSpPr>
          <p:nvPr/>
        </p:nvSpPr>
        <p:spPr bwMode="auto">
          <a:xfrm>
            <a:off x="1752600" y="4495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56" name="Group 40"/>
          <p:cNvGrpSpPr/>
          <p:nvPr/>
        </p:nvGrpSpPr>
        <p:grpSpPr bwMode="auto">
          <a:xfrm>
            <a:off x="4648200" y="5105400"/>
            <a:ext cx="1143000" cy="868363"/>
            <a:chOff x="4944" y="2208"/>
            <a:chExt cx="720" cy="547"/>
          </a:xfrm>
        </p:grpSpPr>
        <p:sp>
          <p:nvSpPr>
            <p:cNvPr id="86057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8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59" name="AutoShape 43"/>
          <p:cNvSpPr>
            <a:spLocks noChangeAspect="1" noChangeArrowheads="1"/>
          </p:cNvSpPr>
          <p:nvPr/>
        </p:nvSpPr>
        <p:spPr bwMode="auto">
          <a:xfrm>
            <a:off x="304800" y="3657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60" name="Group 44"/>
          <p:cNvGrpSpPr/>
          <p:nvPr/>
        </p:nvGrpSpPr>
        <p:grpSpPr bwMode="auto">
          <a:xfrm>
            <a:off x="3429000" y="5181600"/>
            <a:ext cx="1143000" cy="868363"/>
            <a:chOff x="4944" y="2208"/>
            <a:chExt cx="720" cy="547"/>
          </a:xfrm>
        </p:grpSpPr>
        <p:sp>
          <p:nvSpPr>
            <p:cNvPr id="86061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2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8482-0950-4EE1-9CD1-A492D1F46E13}" type="slidenum">
              <a:rPr lang="en-GB" altLang="x-none"/>
            </a:fld>
            <a:endParaRPr lang="en-GB" altLang="x-none"/>
          </a:p>
        </p:txBody>
      </p:sp>
      <p:pic>
        <p:nvPicPr>
          <p:cNvPr id="88066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7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8069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1345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2438400" y="17589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(3,0,0)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88099" name="AutoShape 35"/>
          <p:cNvSpPr>
            <a:spLocks noChangeAspect="1" noChangeArrowheads="1"/>
          </p:cNvSpPr>
          <p:nvPr/>
        </p:nvSpPr>
        <p:spPr bwMode="auto">
          <a:xfrm>
            <a:off x="4572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100" name="Group 36"/>
          <p:cNvGrpSpPr/>
          <p:nvPr/>
        </p:nvGrpSpPr>
        <p:grpSpPr bwMode="auto">
          <a:xfrm>
            <a:off x="7772400" y="5715000"/>
            <a:ext cx="1143000" cy="868363"/>
            <a:chOff x="4944" y="2208"/>
            <a:chExt cx="720" cy="547"/>
          </a:xfrm>
        </p:grpSpPr>
        <p:sp>
          <p:nvSpPr>
            <p:cNvPr id="88101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02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103" name="AutoShape 39"/>
          <p:cNvSpPr>
            <a:spLocks noChangeAspect="1" noChangeArrowheads="1"/>
          </p:cNvSpPr>
          <p:nvPr/>
        </p:nvSpPr>
        <p:spPr bwMode="auto">
          <a:xfrm>
            <a:off x="1600200" y="4419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104" name="Group 40"/>
          <p:cNvGrpSpPr/>
          <p:nvPr/>
        </p:nvGrpSpPr>
        <p:grpSpPr bwMode="auto">
          <a:xfrm>
            <a:off x="7696200" y="3657600"/>
            <a:ext cx="1143000" cy="868363"/>
            <a:chOff x="4944" y="2208"/>
            <a:chExt cx="720" cy="547"/>
          </a:xfrm>
        </p:grpSpPr>
        <p:sp>
          <p:nvSpPr>
            <p:cNvPr id="88105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06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107" name="AutoShape 43"/>
          <p:cNvSpPr>
            <a:spLocks noChangeAspect="1" noChangeArrowheads="1"/>
          </p:cNvSpPr>
          <p:nvPr/>
        </p:nvSpPr>
        <p:spPr bwMode="auto">
          <a:xfrm>
            <a:off x="533400" y="3352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108" name="Group 44"/>
          <p:cNvGrpSpPr/>
          <p:nvPr/>
        </p:nvGrpSpPr>
        <p:grpSpPr bwMode="auto">
          <a:xfrm>
            <a:off x="6248400" y="4572000"/>
            <a:ext cx="1143000" cy="868363"/>
            <a:chOff x="4944" y="2208"/>
            <a:chExt cx="720" cy="547"/>
          </a:xfrm>
        </p:grpSpPr>
        <p:sp>
          <p:nvSpPr>
            <p:cNvPr id="88109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0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one kind of goal-based agent called a </a:t>
            </a:r>
            <a:r>
              <a:rPr lang="en-US" dirty="0">
                <a:solidFill>
                  <a:srgbClr val="FF0000"/>
                </a:solidFill>
              </a:rPr>
              <a:t>problem-solving agent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These agents use atomic representations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States of the world are considered as wholes</a:t>
            </a:r>
            <a:r>
              <a:rPr lang="en-US" dirty="0"/>
              <a:t>, with no internal structure visible to the problem-solving algorithms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350A-5652-4371-8807-CC1412F4890F}" type="slidenum">
              <a:rPr lang="en-GB" altLang="x-none"/>
            </a:fld>
            <a:endParaRPr lang="en-GB" altLang="x-none"/>
          </a:p>
        </p:txBody>
      </p:sp>
      <p:pic>
        <p:nvPicPr>
          <p:cNvPr id="90114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5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0117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1345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2438400" y="17589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A cannibal returns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90147" name="AutoShape 35"/>
          <p:cNvSpPr>
            <a:spLocks noChangeAspect="1" noChangeArrowheads="1"/>
          </p:cNvSpPr>
          <p:nvPr/>
        </p:nvSpPr>
        <p:spPr bwMode="auto">
          <a:xfrm>
            <a:off x="228600" y="3276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48" name="Group 36"/>
          <p:cNvGrpSpPr/>
          <p:nvPr/>
        </p:nvGrpSpPr>
        <p:grpSpPr bwMode="auto">
          <a:xfrm>
            <a:off x="7772400" y="5715000"/>
            <a:ext cx="1143000" cy="868363"/>
            <a:chOff x="4944" y="2208"/>
            <a:chExt cx="720" cy="547"/>
          </a:xfrm>
        </p:grpSpPr>
        <p:sp>
          <p:nvSpPr>
            <p:cNvPr id="90149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0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51" name="AutoShape 39"/>
          <p:cNvSpPr>
            <a:spLocks noChangeAspect="1" noChangeArrowheads="1"/>
          </p:cNvSpPr>
          <p:nvPr/>
        </p:nvSpPr>
        <p:spPr bwMode="auto">
          <a:xfrm>
            <a:off x="1905000" y="4495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52" name="Group 40"/>
          <p:cNvGrpSpPr/>
          <p:nvPr/>
        </p:nvGrpSpPr>
        <p:grpSpPr bwMode="auto">
          <a:xfrm>
            <a:off x="7772400" y="3657600"/>
            <a:ext cx="1143000" cy="868363"/>
            <a:chOff x="4944" y="2208"/>
            <a:chExt cx="720" cy="547"/>
          </a:xfrm>
        </p:grpSpPr>
        <p:sp>
          <p:nvSpPr>
            <p:cNvPr id="90153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4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55" name="AutoShape 43"/>
          <p:cNvSpPr>
            <a:spLocks noChangeAspect="1" noChangeArrowheads="1"/>
          </p:cNvSpPr>
          <p:nvPr/>
        </p:nvSpPr>
        <p:spPr bwMode="auto">
          <a:xfrm>
            <a:off x="274638" y="5715000"/>
            <a:ext cx="868362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56" name="Group 44"/>
          <p:cNvGrpSpPr/>
          <p:nvPr/>
        </p:nvGrpSpPr>
        <p:grpSpPr bwMode="auto">
          <a:xfrm>
            <a:off x="4038600" y="5334000"/>
            <a:ext cx="1143000" cy="868363"/>
            <a:chOff x="4944" y="2208"/>
            <a:chExt cx="720" cy="547"/>
          </a:xfrm>
        </p:grpSpPr>
        <p:sp>
          <p:nvSpPr>
            <p:cNvPr id="90157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8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1BB-0A15-403C-84AD-BE4E341EE8F3}" type="slidenum">
              <a:rPr lang="en-GB" altLang="x-none"/>
            </a:fld>
            <a:endParaRPr lang="en-GB" altLang="x-none"/>
          </a:p>
        </p:txBody>
      </p:sp>
      <p:pic>
        <p:nvPicPr>
          <p:cNvPr id="92162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3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165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2438400" y="17526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(3,1,1)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grpSp>
        <p:nvGrpSpPr>
          <p:cNvPr id="92195" name="Group 35"/>
          <p:cNvGrpSpPr/>
          <p:nvPr/>
        </p:nvGrpSpPr>
        <p:grpSpPr bwMode="auto">
          <a:xfrm>
            <a:off x="7772400" y="5715000"/>
            <a:ext cx="1143000" cy="868363"/>
            <a:chOff x="4944" y="2208"/>
            <a:chExt cx="720" cy="547"/>
          </a:xfrm>
        </p:grpSpPr>
        <p:sp>
          <p:nvSpPr>
            <p:cNvPr id="92196" name="AutoShape 36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198" name="Group 38"/>
          <p:cNvGrpSpPr/>
          <p:nvPr/>
        </p:nvGrpSpPr>
        <p:grpSpPr bwMode="auto">
          <a:xfrm>
            <a:off x="7772400" y="3581400"/>
            <a:ext cx="1143000" cy="868363"/>
            <a:chOff x="4944" y="2208"/>
            <a:chExt cx="720" cy="547"/>
          </a:xfrm>
        </p:grpSpPr>
        <p:sp>
          <p:nvSpPr>
            <p:cNvPr id="92199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01" name="Group 41"/>
          <p:cNvGrpSpPr/>
          <p:nvPr/>
        </p:nvGrpSpPr>
        <p:grpSpPr bwMode="auto">
          <a:xfrm>
            <a:off x="228600" y="4648200"/>
            <a:ext cx="1143000" cy="868363"/>
            <a:chOff x="4944" y="2208"/>
            <a:chExt cx="720" cy="547"/>
          </a:xfrm>
        </p:grpSpPr>
        <p:sp>
          <p:nvSpPr>
            <p:cNvPr id="92202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04" name="AutoShape 44"/>
          <p:cNvSpPr>
            <a:spLocks noChangeAspect="1" noChangeArrowheads="1"/>
          </p:cNvSpPr>
          <p:nvPr/>
        </p:nvSpPr>
        <p:spPr bwMode="auto">
          <a:xfrm>
            <a:off x="1828800" y="4267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5" name="AutoShape 45"/>
          <p:cNvSpPr>
            <a:spLocks noChangeAspect="1" noChangeArrowheads="1"/>
          </p:cNvSpPr>
          <p:nvPr/>
        </p:nvSpPr>
        <p:spPr bwMode="auto">
          <a:xfrm>
            <a:off x="2286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6" name="AutoShape 46"/>
          <p:cNvSpPr>
            <a:spLocks noChangeAspect="1" noChangeArrowheads="1"/>
          </p:cNvSpPr>
          <p:nvPr/>
        </p:nvSpPr>
        <p:spPr bwMode="auto">
          <a:xfrm>
            <a:off x="228600" y="3352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90C-6F24-4E26-9615-4B93D1B411FE}" type="slidenum">
              <a:rPr lang="en-GB" altLang="x-none"/>
            </a:fld>
            <a:endParaRPr lang="en-GB" altLang="x-none"/>
          </a:p>
        </p:txBody>
      </p:sp>
      <p:pic>
        <p:nvPicPr>
          <p:cNvPr id="94210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1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4213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6007100"/>
            <a:ext cx="1849437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1905000" y="1752600"/>
            <a:ext cx="533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Two missionaries cross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94243" name="AutoShape 35"/>
          <p:cNvSpPr>
            <a:spLocks noChangeAspect="1" noChangeArrowheads="1"/>
          </p:cNvSpPr>
          <p:nvPr/>
        </p:nvSpPr>
        <p:spPr bwMode="auto">
          <a:xfrm>
            <a:off x="3048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4" name="AutoShape 36"/>
          <p:cNvSpPr>
            <a:spLocks noChangeAspect="1" noChangeArrowheads="1"/>
          </p:cNvSpPr>
          <p:nvPr/>
        </p:nvSpPr>
        <p:spPr bwMode="auto">
          <a:xfrm>
            <a:off x="3657600" y="5181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5" name="AutoShape 37"/>
          <p:cNvSpPr>
            <a:spLocks noChangeAspect="1" noChangeArrowheads="1"/>
          </p:cNvSpPr>
          <p:nvPr/>
        </p:nvSpPr>
        <p:spPr bwMode="auto">
          <a:xfrm>
            <a:off x="4800600" y="51054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46" name="Group 38"/>
          <p:cNvGrpSpPr/>
          <p:nvPr/>
        </p:nvGrpSpPr>
        <p:grpSpPr bwMode="auto">
          <a:xfrm>
            <a:off x="7848600" y="5715000"/>
            <a:ext cx="1143000" cy="868363"/>
            <a:chOff x="4944" y="2208"/>
            <a:chExt cx="720" cy="547"/>
          </a:xfrm>
        </p:grpSpPr>
        <p:sp>
          <p:nvSpPr>
            <p:cNvPr id="94247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249" name="Group 41"/>
          <p:cNvGrpSpPr/>
          <p:nvPr/>
        </p:nvGrpSpPr>
        <p:grpSpPr bwMode="auto">
          <a:xfrm>
            <a:off x="7772400" y="3657600"/>
            <a:ext cx="1143000" cy="868363"/>
            <a:chOff x="4944" y="2208"/>
            <a:chExt cx="720" cy="547"/>
          </a:xfrm>
        </p:grpSpPr>
        <p:sp>
          <p:nvSpPr>
            <p:cNvPr id="94250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252" name="Group 44"/>
          <p:cNvGrpSpPr/>
          <p:nvPr/>
        </p:nvGrpSpPr>
        <p:grpSpPr bwMode="auto">
          <a:xfrm>
            <a:off x="304800" y="4572000"/>
            <a:ext cx="1143000" cy="868363"/>
            <a:chOff x="4944" y="2208"/>
            <a:chExt cx="720" cy="547"/>
          </a:xfrm>
        </p:grpSpPr>
        <p:sp>
          <p:nvSpPr>
            <p:cNvPr id="94253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7D23-0553-4FB9-8BFB-5C4431B8099E}" type="slidenum">
              <a:rPr lang="en-GB" altLang="x-none"/>
            </a:fld>
            <a:endParaRPr lang="en-GB" altLang="x-none"/>
          </a:p>
        </p:txBody>
      </p:sp>
      <p:pic>
        <p:nvPicPr>
          <p:cNvPr id="96258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59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6261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2438400" y="17462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(1,1,0)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grpSp>
        <p:nvGrpSpPr>
          <p:cNvPr id="96291" name="Group 35"/>
          <p:cNvGrpSpPr/>
          <p:nvPr/>
        </p:nvGrpSpPr>
        <p:grpSpPr bwMode="auto">
          <a:xfrm>
            <a:off x="7848600" y="5715000"/>
            <a:ext cx="1143000" cy="868363"/>
            <a:chOff x="4944" y="2208"/>
            <a:chExt cx="720" cy="547"/>
          </a:xfrm>
        </p:grpSpPr>
        <p:sp>
          <p:nvSpPr>
            <p:cNvPr id="96292" name="AutoShape 36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3" name="Line 37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94" name="Group 38"/>
          <p:cNvGrpSpPr/>
          <p:nvPr/>
        </p:nvGrpSpPr>
        <p:grpSpPr bwMode="auto">
          <a:xfrm>
            <a:off x="7696200" y="3581400"/>
            <a:ext cx="1143000" cy="868363"/>
            <a:chOff x="4944" y="2208"/>
            <a:chExt cx="720" cy="547"/>
          </a:xfrm>
        </p:grpSpPr>
        <p:sp>
          <p:nvSpPr>
            <p:cNvPr id="96295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6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97" name="Group 41"/>
          <p:cNvGrpSpPr/>
          <p:nvPr/>
        </p:nvGrpSpPr>
        <p:grpSpPr bwMode="auto">
          <a:xfrm>
            <a:off x="304800" y="4419600"/>
            <a:ext cx="1143000" cy="868363"/>
            <a:chOff x="4944" y="2208"/>
            <a:chExt cx="720" cy="547"/>
          </a:xfrm>
        </p:grpSpPr>
        <p:sp>
          <p:nvSpPr>
            <p:cNvPr id="96298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9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300" name="AutoShape 44"/>
          <p:cNvSpPr>
            <a:spLocks noChangeAspect="1" noChangeArrowheads="1"/>
          </p:cNvSpPr>
          <p:nvPr/>
        </p:nvSpPr>
        <p:spPr bwMode="auto">
          <a:xfrm>
            <a:off x="304800" y="5562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1" name="AutoShape 45"/>
          <p:cNvSpPr>
            <a:spLocks noChangeAspect="1" noChangeArrowheads="1"/>
          </p:cNvSpPr>
          <p:nvPr/>
        </p:nvSpPr>
        <p:spPr bwMode="auto">
          <a:xfrm>
            <a:off x="7924800" y="47244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2" name="AutoShape 46"/>
          <p:cNvSpPr>
            <a:spLocks noChangeAspect="1" noChangeArrowheads="1"/>
          </p:cNvSpPr>
          <p:nvPr/>
        </p:nvSpPr>
        <p:spPr bwMode="auto">
          <a:xfrm>
            <a:off x="6477000" y="3505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66E8-99B3-47BB-A52F-16DDCD97E067}" type="slidenum">
              <a:rPr lang="en-GB" altLang="x-none"/>
            </a:fld>
            <a:endParaRPr lang="en-GB" altLang="x-none"/>
          </a:p>
        </p:txBody>
      </p:sp>
      <p:pic>
        <p:nvPicPr>
          <p:cNvPr id="98306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07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8309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219200" y="1746250"/>
            <a:ext cx="678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A missionary and cannibal return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98339" name="AutoShape 35"/>
          <p:cNvSpPr>
            <a:spLocks noChangeAspect="1" noChangeArrowheads="1"/>
          </p:cNvSpPr>
          <p:nvPr/>
        </p:nvSpPr>
        <p:spPr bwMode="auto">
          <a:xfrm>
            <a:off x="228600" y="5562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0" name="AutoShape 36"/>
          <p:cNvSpPr>
            <a:spLocks noChangeAspect="1" noChangeArrowheads="1"/>
          </p:cNvSpPr>
          <p:nvPr/>
        </p:nvSpPr>
        <p:spPr bwMode="auto">
          <a:xfrm>
            <a:off x="4800600" y="5181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1" name="AutoShape 37"/>
          <p:cNvSpPr>
            <a:spLocks noChangeAspect="1" noChangeArrowheads="1"/>
          </p:cNvSpPr>
          <p:nvPr/>
        </p:nvSpPr>
        <p:spPr bwMode="auto">
          <a:xfrm>
            <a:off x="6553200" y="4038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42" name="Group 38"/>
          <p:cNvGrpSpPr/>
          <p:nvPr/>
        </p:nvGrpSpPr>
        <p:grpSpPr bwMode="auto">
          <a:xfrm>
            <a:off x="7772400" y="5638800"/>
            <a:ext cx="1143000" cy="868363"/>
            <a:chOff x="4944" y="2208"/>
            <a:chExt cx="720" cy="547"/>
          </a:xfrm>
        </p:grpSpPr>
        <p:sp>
          <p:nvSpPr>
            <p:cNvPr id="98343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4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45" name="Group 41"/>
          <p:cNvGrpSpPr/>
          <p:nvPr/>
        </p:nvGrpSpPr>
        <p:grpSpPr bwMode="auto">
          <a:xfrm>
            <a:off x="457200" y="4343400"/>
            <a:ext cx="1143000" cy="868363"/>
            <a:chOff x="4944" y="2208"/>
            <a:chExt cx="720" cy="547"/>
          </a:xfrm>
        </p:grpSpPr>
        <p:sp>
          <p:nvSpPr>
            <p:cNvPr id="98346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7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48" name="Group 44"/>
          <p:cNvGrpSpPr/>
          <p:nvPr/>
        </p:nvGrpSpPr>
        <p:grpSpPr bwMode="auto">
          <a:xfrm>
            <a:off x="3505200" y="5257800"/>
            <a:ext cx="1143000" cy="868363"/>
            <a:chOff x="4944" y="2208"/>
            <a:chExt cx="720" cy="547"/>
          </a:xfrm>
        </p:grpSpPr>
        <p:sp>
          <p:nvSpPr>
            <p:cNvPr id="98349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0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7F43-87CF-4CA4-97CE-B6365D498678}" type="slidenum">
              <a:rPr lang="en-GB" altLang="x-none"/>
            </a:fld>
            <a:endParaRPr lang="en-GB" altLang="x-none"/>
          </a:p>
        </p:txBody>
      </p:sp>
      <p:pic>
        <p:nvPicPr>
          <p:cNvPr id="100354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355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0357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2438400" y="17399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(2,2,1)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100387" name="AutoShape 35"/>
          <p:cNvSpPr>
            <a:spLocks noChangeAspect="1" noChangeArrowheads="1"/>
          </p:cNvSpPr>
          <p:nvPr/>
        </p:nvSpPr>
        <p:spPr bwMode="auto">
          <a:xfrm>
            <a:off x="381000" y="5791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8" name="AutoShape 36"/>
          <p:cNvSpPr>
            <a:spLocks noChangeAspect="1" noChangeArrowheads="1"/>
          </p:cNvSpPr>
          <p:nvPr/>
        </p:nvSpPr>
        <p:spPr bwMode="auto">
          <a:xfrm>
            <a:off x="1981200" y="4648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9" name="AutoShape 37"/>
          <p:cNvSpPr>
            <a:spLocks noChangeAspect="1" noChangeArrowheads="1"/>
          </p:cNvSpPr>
          <p:nvPr/>
        </p:nvSpPr>
        <p:spPr bwMode="auto">
          <a:xfrm>
            <a:off x="6477000" y="3886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390" name="Group 38"/>
          <p:cNvGrpSpPr/>
          <p:nvPr/>
        </p:nvGrpSpPr>
        <p:grpSpPr bwMode="auto">
          <a:xfrm>
            <a:off x="381000" y="4267200"/>
            <a:ext cx="1143000" cy="868363"/>
            <a:chOff x="4944" y="2208"/>
            <a:chExt cx="720" cy="547"/>
          </a:xfrm>
        </p:grpSpPr>
        <p:sp>
          <p:nvSpPr>
            <p:cNvPr id="100391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2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393" name="Group 41"/>
          <p:cNvGrpSpPr/>
          <p:nvPr/>
        </p:nvGrpSpPr>
        <p:grpSpPr bwMode="auto">
          <a:xfrm>
            <a:off x="1905000" y="3505200"/>
            <a:ext cx="1143000" cy="868363"/>
            <a:chOff x="4944" y="2208"/>
            <a:chExt cx="720" cy="547"/>
          </a:xfrm>
        </p:grpSpPr>
        <p:sp>
          <p:nvSpPr>
            <p:cNvPr id="100394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5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396" name="Group 44"/>
          <p:cNvGrpSpPr/>
          <p:nvPr/>
        </p:nvGrpSpPr>
        <p:grpSpPr bwMode="auto">
          <a:xfrm>
            <a:off x="7848600" y="5715000"/>
            <a:ext cx="1143000" cy="868363"/>
            <a:chOff x="4944" y="2208"/>
            <a:chExt cx="720" cy="547"/>
          </a:xfrm>
        </p:grpSpPr>
        <p:sp>
          <p:nvSpPr>
            <p:cNvPr id="100397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8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B55-749F-402C-97CE-62DF70B69012}" type="slidenum">
              <a:rPr lang="en-GB" altLang="x-none"/>
            </a:fld>
            <a:endParaRPr lang="en-GB" altLang="x-none"/>
          </a:p>
        </p:txBody>
      </p:sp>
      <p:pic>
        <p:nvPicPr>
          <p:cNvPr id="102402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03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405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198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1981200" y="1739900"/>
            <a:ext cx="518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Two Missionaries cross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102435" name="AutoShape 35"/>
          <p:cNvSpPr>
            <a:spLocks noChangeAspect="1" noChangeArrowheads="1"/>
          </p:cNvSpPr>
          <p:nvPr/>
        </p:nvSpPr>
        <p:spPr bwMode="auto">
          <a:xfrm>
            <a:off x="6553200" y="3810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6" name="AutoShape 36"/>
          <p:cNvSpPr>
            <a:spLocks noChangeAspect="1" noChangeArrowheads="1"/>
          </p:cNvSpPr>
          <p:nvPr/>
        </p:nvSpPr>
        <p:spPr bwMode="auto">
          <a:xfrm>
            <a:off x="4495800" y="5227638"/>
            <a:ext cx="868363" cy="868362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7" name="AutoShape 37"/>
          <p:cNvSpPr>
            <a:spLocks noChangeAspect="1" noChangeArrowheads="1"/>
          </p:cNvSpPr>
          <p:nvPr/>
        </p:nvSpPr>
        <p:spPr bwMode="auto">
          <a:xfrm>
            <a:off x="3505200" y="5257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38" name="Group 38"/>
          <p:cNvGrpSpPr/>
          <p:nvPr/>
        </p:nvGrpSpPr>
        <p:grpSpPr bwMode="auto">
          <a:xfrm>
            <a:off x="7772400" y="5638800"/>
            <a:ext cx="1143000" cy="868363"/>
            <a:chOff x="4944" y="2208"/>
            <a:chExt cx="720" cy="547"/>
          </a:xfrm>
        </p:grpSpPr>
        <p:sp>
          <p:nvSpPr>
            <p:cNvPr id="102439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0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41" name="Group 41"/>
          <p:cNvGrpSpPr/>
          <p:nvPr/>
        </p:nvGrpSpPr>
        <p:grpSpPr bwMode="auto">
          <a:xfrm>
            <a:off x="381000" y="4419600"/>
            <a:ext cx="1143000" cy="868363"/>
            <a:chOff x="4944" y="2208"/>
            <a:chExt cx="720" cy="547"/>
          </a:xfrm>
        </p:grpSpPr>
        <p:sp>
          <p:nvSpPr>
            <p:cNvPr id="102442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3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44" name="Group 44"/>
          <p:cNvGrpSpPr/>
          <p:nvPr/>
        </p:nvGrpSpPr>
        <p:grpSpPr bwMode="auto">
          <a:xfrm>
            <a:off x="1828800" y="3810000"/>
            <a:ext cx="1143000" cy="868363"/>
            <a:chOff x="4944" y="2208"/>
            <a:chExt cx="720" cy="547"/>
          </a:xfrm>
        </p:grpSpPr>
        <p:sp>
          <p:nvSpPr>
            <p:cNvPr id="102445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6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0509-9EA6-4410-9701-1DCDE90FEBC3}" type="slidenum">
              <a:rPr lang="en-GB" altLang="x-none"/>
            </a:fld>
            <a:endParaRPr lang="en-GB" altLang="x-none"/>
          </a:p>
        </p:txBody>
      </p:sp>
      <p:pic>
        <p:nvPicPr>
          <p:cNvPr id="104450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51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4453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438400" y="17335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(0,2,0)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104483" name="AutoShape 35"/>
          <p:cNvSpPr>
            <a:spLocks noChangeAspect="1" noChangeArrowheads="1"/>
          </p:cNvSpPr>
          <p:nvPr/>
        </p:nvSpPr>
        <p:spPr bwMode="auto">
          <a:xfrm>
            <a:off x="64770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4" name="AutoShape 36"/>
          <p:cNvSpPr>
            <a:spLocks noChangeAspect="1" noChangeArrowheads="1"/>
          </p:cNvSpPr>
          <p:nvPr/>
        </p:nvSpPr>
        <p:spPr bwMode="auto">
          <a:xfrm>
            <a:off x="7924800" y="4495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5" name="AutoShape 37"/>
          <p:cNvSpPr>
            <a:spLocks noChangeAspect="1" noChangeArrowheads="1"/>
          </p:cNvSpPr>
          <p:nvPr/>
        </p:nvSpPr>
        <p:spPr bwMode="auto">
          <a:xfrm>
            <a:off x="6553200" y="3657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486" name="Group 38"/>
          <p:cNvGrpSpPr/>
          <p:nvPr/>
        </p:nvGrpSpPr>
        <p:grpSpPr bwMode="auto">
          <a:xfrm>
            <a:off x="457200" y="4114800"/>
            <a:ext cx="1143000" cy="868363"/>
            <a:chOff x="4944" y="2208"/>
            <a:chExt cx="720" cy="547"/>
          </a:xfrm>
        </p:grpSpPr>
        <p:sp>
          <p:nvSpPr>
            <p:cNvPr id="104487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8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489" name="Group 41"/>
          <p:cNvGrpSpPr/>
          <p:nvPr/>
        </p:nvGrpSpPr>
        <p:grpSpPr bwMode="auto">
          <a:xfrm>
            <a:off x="1828800" y="3810000"/>
            <a:ext cx="1143000" cy="868363"/>
            <a:chOff x="4944" y="2208"/>
            <a:chExt cx="720" cy="547"/>
          </a:xfrm>
        </p:grpSpPr>
        <p:sp>
          <p:nvSpPr>
            <p:cNvPr id="104490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1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492" name="Group 44"/>
          <p:cNvGrpSpPr/>
          <p:nvPr/>
        </p:nvGrpSpPr>
        <p:grpSpPr bwMode="auto">
          <a:xfrm>
            <a:off x="7924800" y="5715000"/>
            <a:ext cx="1143000" cy="868363"/>
            <a:chOff x="4944" y="2208"/>
            <a:chExt cx="720" cy="547"/>
          </a:xfrm>
        </p:grpSpPr>
        <p:sp>
          <p:nvSpPr>
            <p:cNvPr id="104493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4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C7BA-CF2E-47EE-BAAD-9539C3C66CB3}" type="slidenum">
              <a:rPr lang="en-GB" altLang="x-none"/>
            </a:fld>
            <a:endParaRPr lang="en-GB" altLang="x-none"/>
          </a:p>
        </p:txBody>
      </p:sp>
      <p:pic>
        <p:nvPicPr>
          <p:cNvPr id="106498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99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6501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26" name="Text Box 30"/>
          <p:cNvSpPr txBox="1">
            <a:spLocks noChangeArrowheads="1"/>
          </p:cNvSpPr>
          <p:nvPr/>
        </p:nvSpPr>
        <p:spPr bwMode="auto">
          <a:xfrm>
            <a:off x="2438400" y="17335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A cannibal returns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106531" name="AutoShape 35"/>
          <p:cNvSpPr>
            <a:spLocks noChangeAspect="1" noChangeArrowheads="1"/>
          </p:cNvSpPr>
          <p:nvPr/>
        </p:nvSpPr>
        <p:spPr bwMode="auto">
          <a:xfrm>
            <a:off x="64008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2" name="AutoShape 36"/>
          <p:cNvSpPr>
            <a:spLocks noChangeAspect="1" noChangeArrowheads="1"/>
          </p:cNvSpPr>
          <p:nvPr/>
        </p:nvSpPr>
        <p:spPr bwMode="auto">
          <a:xfrm>
            <a:off x="7848600" y="4495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3" name="AutoShape 37"/>
          <p:cNvSpPr>
            <a:spLocks noChangeAspect="1" noChangeArrowheads="1"/>
          </p:cNvSpPr>
          <p:nvPr/>
        </p:nvSpPr>
        <p:spPr bwMode="auto">
          <a:xfrm>
            <a:off x="6553200" y="3886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34" name="Group 38"/>
          <p:cNvGrpSpPr/>
          <p:nvPr/>
        </p:nvGrpSpPr>
        <p:grpSpPr bwMode="auto">
          <a:xfrm>
            <a:off x="609600" y="4343400"/>
            <a:ext cx="1143000" cy="868363"/>
            <a:chOff x="4944" y="2208"/>
            <a:chExt cx="720" cy="547"/>
          </a:xfrm>
        </p:grpSpPr>
        <p:sp>
          <p:nvSpPr>
            <p:cNvPr id="106535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6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537" name="Group 41"/>
          <p:cNvGrpSpPr/>
          <p:nvPr/>
        </p:nvGrpSpPr>
        <p:grpSpPr bwMode="auto">
          <a:xfrm>
            <a:off x="1981200" y="3657600"/>
            <a:ext cx="1143000" cy="868363"/>
            <a:chOff x="4944" y="2208"/>
            <a:chExt cx="720" cy="547"/>
          </a:xfrm>
        </p:grpSpPr>
        <p:sp>
          <p:nvSpPr>
            <p:cNvPr id="106538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9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540" name="Group 44"/>
          <p:cNvGrpSpPr/>
          <p:nvPr/>
        </p:nvGrpSpPr>
        <p:grpSpPr bwMode="auto">
          <a:xfrm>
            <a:off x="4114800" y="5334000"/>
            <a:ext cx="1143000" cy="868363"/>
            <a:chOff x="4944" y="2208"/>
            <a:chExt cx="720" cy="547"/>
          </a:xfrm>
        </p:grpSpPr>
        <p:sp>
          <p:nvSpPr>
            <p:cNvPr id="106541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42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32CF-8023-4555-8E2C-6A842BB301BF}" type="slidenum">
              <a:rPr lang="en-GB" altLang="x-none"/>
            </a:fld>
            <a:endParaRPr lang="en-GB" altLang="x-none"/>
          </a:p>
        </p:txBody>
      </p:sp>
      <p:pic>
        <p:nvPicPr>
          <p:cNvPr id="108546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47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8549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2438400" y="17335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(0,3,1)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108579" name="AutoShape 35"/>
          <p:cNvSpPr>
            <a:spLocks noChangeAspect="1" noChangeArrowheads="1"/>
          </p:cNvSpPr>
          <p:nvPr/>
        </p:nvSpPr>
        <p:spPr bwMode="auto">
          <a:xfrm>
            <a:off x="63246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80" name="AutoShape 36"/>
          <p:cNvSpPr>
            <a:spLocks noChangeAspect="1" noChangeArrowheads="1"/>
          </p:cNvSpPr>
          <p:nvPr/>
        </p:nvSpPr>
        <p:spPr bwMode="auto">
          <a:xfrm>
            <a:off x="7924800" y="4495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81" name="AutoShape 37"/>
          <p:cNvSpPr>
            <a:spLocks noChangeAspect="1" noChangeArrowheads="1"/>
          </p:cNvSpPr>
          <p:nvPr/>
        </p:nvSpPr>
        <p:spPr bwMode="auto">
          <a:xfrm>
            <a:off x="6324600" y="3657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582" name="Group 38"/>
          <p:cNvGrpSpPr/>
          <p:nvPr/>
        </p:nvGrpSpPr>
        <p:grpSpPr bwMode="auto">
          <a:xfrm>
            <a:off x="1828800" y="5562600"/>
            <a:ext cx="1143000" cy="868363"/>
            <a:chOff x="4944" y="2208"/>
            <a:chExt cx="720" cy="547"/>
          </a:xfrm>
        </p:grpSpPr>
        <p:sp>
          <p:nvSpPr>
            <p:cNvPr id="108583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85" name="Group 41"/>
          <p:cNvGrpSpPr/>
          <p:nvPr/>
        </p:nvGrpSpPr>
        <p:grpSpPr bwMode="auto">
          <a:xfrm>
            <a:off x="1600200" y="3733800"/>
            <a:ext cx="1143000" cy="868363"/>
            <a:chOff x="4944" y="2208"/>
            <a:chExt cx="720" cy="547"/>
          </a:xfrm>
        </p:grpSpPr>
        <p:sp>
          <p:nvSpPr>
            <p:cNvPr id="108586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88" name="Group 44"/>
          <p:cNvGrpSpPr/>
          <p:nvPr/>
        </p:nvGrpSpPr>
        <p:grpSpPr bwMode="auto">
          <a:xfrm>
            <a:off x="381000" y="4495800"/>
            <a:ext cx="1143000" cy="868363"/>
            <a:chOff x="4944" y="2208"/>
            <a:chExt cx="720" cy="547"/>
          </a:xfrm>
        </p:grpSpPr>
        <p:sp>
          <p:nvSpPr>
            <p:cNvPr id="108589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334000"/>
          </a:xfrm>
        </p:spPr>
        <p:txBody>
          <a:bodyPr>
            <a:normAutofit/>
          </a:bodyPr>
          <a:lstStyle/>
          <a:p>
            <a:r>
              <a:rPr lang="en-US" dirty="0"/>
              <a:t>Several </a:t>
            </a:r>
            <a:r>
              <a:rPr lang="en-US" dirty="0">
                <a:solidFill>
                  <a:srgbClr val="FF0000"/>
                </a:solidFill>
              </a:rPr>
              <a:t>general-purpose search algorithms </a:t>
            </a:r>
            <a:r>
              <a:rPr lang="en-US" dirty="0"/>
              <a:t>that can be used to solve these problems.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Uninformed search algorithms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algorithms that are given no information about the problem other than its definition</a:t>
            </a:r>
            <a:endParaRPr lang="en-US" dirty="0"/>
          </a:p>
          <a:p>
            <a:pPr lvl="1"/>
            <a:r>
              <a:rPr lang="en-US" dirty="0"/>
              <a:t>Although some of these algorithms can solve any solvable problem, none of them can do so efficiently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Informed search algorithms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do quite well given some guidance </a:t>
            </a:r>
            <a:r>
              <a:rPr lang="en-US" dirty="0"/>
              <a:t>on where to look for solutions (next chapter)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673-4461-4EEA-A6F4-D2513AED94A7}" type="slidenum">
              <a:rPr lang="en-GB" altLang="x-none"/>
            </a:fld>
            <a:endParaRPr lang="en-GB" altLang="x-none"/>
          </a:p>
        </p:txBody>
      </p:sp>
      <p:pic>
        <p:nvPicPr>
          <p:cNvPr id="110594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95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0597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2438400" y="17335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Two cannibals cross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110627" name="AutoShape 35"/>
          <p:cNvSpPr>
            <a:spLocks noChangeAspect="1" noChangeArrowheads="1"/>
          </p:cNvSpPr>
          <p:nvPr/>
        </p:nvSpPr>
        <p:spPr bwMode="auto">
          <a:xfrm>
            <a:off x="64008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8" name="AutoShape 36"/>
          <p:cNvSpPr>
            <a:spLocks noChangeAspect="1" noChangeArrowheads="1"/>
          </p:cNvSpPr>
          <p:nvPr/>
        </p:nvSpPr>
        <p:spPr bwMode="auto">
          <a:xfrm>
            <a:off x="7848600" y="4495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9" name="AutoShape 37"/>
          <p:cNvSpPr>
            <a:spLocks noChangeAspect="1" noChangeArrowheads="1"/>
          </p:cNvSpPr>
          <p:nvPr/>
        </p:nvSpPr>
        <p:spPr bwMode="auto">
          <a:xfrm>
            <a:off x="6400800" y="3886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630" name="Group 38"/>
          <p:cNvGrpSpPr/>
          <p:nvPr/>
        </p:nvGrpSpPr>
        <p:grpSpPr bwMode="auto">
          <a:xfrm>
            <a:off x="4648200" y="5181600"/>
            <a:ext cx="1143000" cy="868363"/>
            <a:chOff x="4944" y="2208"/>
            <a:chExt cx="720" cy="547"/>
          </a:xfrm>
        </p:grpSpPr>
        <p:sp>
          <p:nvSpPr>
            <p:cNvPr id="110631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2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33" name="Group 41"/>
          <p:cNvGrpSpPr/>
          <p:nvPr/>
        </p:nvGrpSpPr>
        <p:grpSpPr bwMode="auto">
          <a:xfrm>
            <a:off x="3429000" y="5181600"/>
            <a:ext cx="1143000" cy="868363"/>
            <a:chOff x="4944" y="2208"/>
            <a:chExt cx="720" cy="547"/>
          </a:xfrm>
        </p:grpSpPr>
        <p:sp>
          <p:nvSpPr>
            <p:cNvPr id="110634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5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36" name="Group 44"/>
          <p:cNvGrpSpPr/>
          <p:nvPr/>
        </p:nvGrpSpPr>
        <p:grpSpPr bwMode="auto">
          <a:xfrm>
            <a:off x="381000" y="4618038"/>
            <a:ext cx="1143000" cy="868362"/>
            <a:chOff x="4944" y="2208"/>
            <a:chExt cx="720" cy="547"/>
          </a:xfrm>
        </p:grpSpPr>
        <p:sp>
          <p:nvSpPr>
            <p:cNvPr id="110637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8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9707-12AB-440D-B1DE-0E9AB3567D61}" type="slidenum">
              <a:rPr lang="en-GB" altLang="x-none"/>
            </a:fld>
            <a:endParaRPr lang="en-GB" altLang="x-none"/>
          </a:p>
        </p:txBody>
      </p:sp>
      <p:pic>
        <p:nvPicPr>
          <p:cNvPr id="112642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3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45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2438400" y="17272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(0,1,0)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grpSp>
        <p:nvGrpSpPr>
          <p:cNvPr id="112675" name="Group 35"/>
          <p:cNvGrpSpPr/>
          <p:nvPr/>
        </p:nvGrpSpPr>
        <p:grpSpPr bwMode="auto">
          <a:xfrm>
            <a:off x="7772400" y="3505200"/>
            <a:ext cx="1143000" cy="868363"/>
            <a:chOff x="4944" y="2208"/>
            <a:chExt cx="720" cy="547"/>
          </a:xfrm>
        </p:grpSpPr>
        <p:sp>
          <p:nvSpPr>
            <p:cNvPr id="112676" name="AutoShape 36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7" name="Line 37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8" name="Group 38"/>
          <p:cNvGrpSpPr/>
          <p:nvPr/>
        </p:nvGrpSpPr>
        <p:grpSpPr bwMode="auto">
          <a:xfrm>
            <a:off x="7848600" y="5638800"/>
            <a:ext cx="1143000" cy="868363"/>
            <a:chOff x="4944" y="2208"/>
            <a:chExt cx="720" cy="547"/>
          </a:xfrm>
        </p:grpSpPr>
        <p:sp>
          <p:nvSpPr>
            <p:cNvPr id="112679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0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81" name="Group 41"/>
          <p:cNvGrpSpPr/>
          <p:nvPr/>
        </p:nvGrpSpPr>
        <p:grpSpPr bwMode="auto">
          <a:xfrm>
            <a:off x="381000" y="4572000"/>
            <a:ext cx="1143000" cy="868363"/>
            <a:chOff x="4944" y="2208"/>
            <a:chExt cx="720" cy="547"/>
          </a:xfrm>
        </p:grpSpPr>
        <p:sp>
          <p:nvSpPr>
            <p:cNvPr id="112682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3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84" name="AutoShape 44"/>
          <p:cNvSpPr>
            <a:spLocks noChangeAspect="1" noChangeArrowheads="1"/>
          </p:cNvSpPr>
          <p:nvPr/>
        </p:nvSpPr>
        <p:spPr bwMode="auto">
          <a:xfrm>
            <a:off x="6400800" y="5562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5" name="AutoShape 45"/>
          <p:cNvSpPr>
            <a:spLocks noChangeAspect="1" noChangeArrowheads="1"/>
          </p:cNvSpPr>
          <p:nvPr/>
        </p:nvSpPr>
        <p:spPr bwMode="auto">
          <a:xfrm>
            <a:off x="7848600" y="4572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6" name="AutoShape 46"/>
          <p:cNvSpPr>
            <a:spLocks noChangeAspect="1" noChangeArrowheads="1"/>
          </p:cNvSpPr>
          <p:nvPr/>
        </p:nvSpPr>
        <p:spPr bwMode="auto">
          <a:xfrm>
            <a:off x="6477000" y="35814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1574-0566-48F6-B564-32A2E3973466}" type="slidenum">
              <a:rPr lang="en-GB" altLang="x-none"/>
            </a:fld>
            <a:endParaRPr lang="en-GB" altLang="x-none"/>
          </a:p>
        </p:txBody>
      </p:sp>
      <p:pic>
        <p:nvPicPr>
          <p:cNvPr id="114690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1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4693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2438400" y="17272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A cannibal returns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114723" name="AutoShape 35"/>
          <p:cNvSpPr>
            <a:spLocks noChangeAspect="1" noChangeArrowheads="1"/>
          </p:cNvSpPr>
          <p:nvPr/>
        </p:nvSpPr>
        <p:spPr bwMode="auto">
          <a:xfrm>
            <a:off x="64008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4" name="AutoShape 36"/>
          <p:cNvSpPr>
            <a:spLocks noChangeAspect="1" noChangeArrowheads="1"/>
          </p:cNvSpPr>
          <p:nvPr/>
        </p:nvSpPr>
        <p:spPr bwMode="auto">
          <a:xfrm>
            <a:off x="7848600" y="4419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5" name="AutoShape 37"/>
          <p:cNvSpPr>
            <a:spLocks noChangeAspect="1" noChangeArrowheads="1"/>
          </p:cNvSpPr>
          <p:nvPr/>
        </p:nvSpPr>
        <p:spPr bwMode="auto">
          <a:xfrm>
            <a:off x="6400800" y="3810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26" name="Group 38"/>
          <p:cNvGrpSpPr/>
          <p:nvPr/>
        </p:nvGrpSpPr>
        <p:grpSpPr bwMode="auto">
          <a:xfrm>
            <a:off x="7848600" y="5638800"/>
            <a:ext cx="1143000" cy="868363"/>
            <a:chOff x="4944" y="2208"/>
            <a:chExt cx="720" cy="547"/>
          </a:xfrm>
        </p:grpSpPr>
        <p:sp>
          <p:nvSpPr>
            <p:cNvPr id="114727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8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29" name="Group 41"/>
          <p:cNvGrpSpPr/>
          <p:nvPr/>
        </p:nvGrpSpPr>
        <p:grpSpPr bwMode="auto">
          <a:xfrm>
            <a:off x="381000" y="4495800"/>
            <a:ext cx="1143000" cy="868363"/>
            <a:chOff x="4944" y="2208"/>
            <a:chExt cx="720" cy="547"/>
          </a:xfrm>
        </p:grpSpPr>
        <p:sp>
          <p:nvSpPr>
            <p:cNvPr id="114730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1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32" name="Group 44"/>
          <p:cNvGrpSpPr/>
          <p:nvPr/>
        </p:nvGrpSpPr>
        <p:grpSpPr bwMode="auto">
          <a:xfrm>
            <a:off x="4038600" y="5257800"/>
            <a:ext cx="1143000" cy="868363"/>
            <a:chOff x="4944" y="2208"/>
            <a:chExt cx="720" cy="547"/>
          </a:xfrm>
        </p:grpSpPr>
        <p:sp>
          <p:nvSpPr>
            <p:cNvPr id="114733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4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11C-3032-44CC-9BC7-8979F3542F0C}" type="slidenum">
              <a:rPr lang="en-GB" altLang="x-none"/>
            </a:fld>
            <a:endParaRPr lang="en-GB" altLang="x-none"/>
          </a:p>
        </p:txBody>
      </p:sp>
      <p:pic>
        <p:nvPicPr>
          <p:cNvPr id="116738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39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6741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2438400" y="17208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(0,2,1)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grpSp>
        <p:nvGrpSpPr>
          <p:cNvPr id="116774" name="Group 38"/>
          <p:cNvGrpSpPr/>
          <p:nvPr/>
        </p:nvGrpSpPr>
        <p:grpSpPr bwMode="auto">
          <a:xfrm>
            <a:off x="7848600" y="5638800"/>
            <a:ext cx="1143000" cy="868363"/>
            <a:chOff x="4944" y="2208"/>
            <a:chExt cx="720" cy="547"/>
          </a:xfrm>
        </p:grpSpPr>
        <p:sp>
          <p:nvSpPr>
            <p:cNvPr id="116775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77" name="Group 41"/>
          <p:cNvGrpSpPr/>
          <p:nvPr/>
        </p:nvGrpSpPr>
        <p:grpSpPr bwMode="auto">
          <a:xfrm>
            <a:off x="1828800" y="3657600"/>
            <a:ext cx="1143000" cy="868363"/>
            <a:chOff x="4944" y="2208"/>
            <a:chExt cx="720" cy="547"/>
          </a:xfrm>
        </p:grpSpPr>
        <p:sp>
          <p:nvSpPr>
            <p:cNvPr id="116778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80" name="Group 44"/>
          <p:cNvGrpSpPr/>
          <p:nvPr/>
        </p:nvGrpSpPr>
        <p:grpSpPr bwMode="auto">
          <a:xfrm>
            <a:off x="609600" y="4267200"/>
            <a:ext cx="1143000" cy="868363"/>
            <a:chOff x="4944" y="2208"/>
            <a:chExt cx="720" cy="547"/>
          </a:xfrm>
        </p:grpSpPr>
        <p:sp>
          <p:nvSpPr>
            <p:cNvPr id="116781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83" name="AutoShape 47"/>
          <p:cNvSpPr>
            <a:spLocks noChangeAspect="1" noChangeArrowheads="1"/>
          </p:cNvSpPr>
          <p:nvPr/>
        </p:nvSpPr>
        <p:spPr bwMode="auto">
          <a:xfrm>
            <a:off x="6477000" y="5638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84" name="AutoShape 48"/>
          <p:cNvSpPr>
            <a:spLocks noChangeAspect="1" noChangeArrowheads="1"/>
          </p:cNvSpPr>
          <p:nvPr/>
        </p:nvSpPr>
        <p:spPr bwMode="auto">
          <a:xfrm>
            <a:off x="7848600" y="4419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85" name="AutoShape 49"/>
          <p:cNvSpPr>
            <a:spLocks noChangeAspect="1" noChangeArrowheads="1"/>
          </p:cNvSpPr>
          <p:nvPr/>
        </p:nvSpPr>
        <p:spPr bwMode="auto">
          <a:xfrm>
            <a:off x="6477000" y="3810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F792-39B9-4349-88AA-992C8AB5B487}" type="slidenum">
              <a:rPr lang="en-GB" altLang="x-none"/>
            </a:fld>
            <a:endParaRPr lang="en-GB" altLang="x-none"/>
          </a:p>
        </p:txBody>
      </p:sp>
      <p:pic>
        <p:nvPicPr>
          <p:cNvPr id="118786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87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8789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6007100"/>
            <a:ext cx="1849437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1905000" y="1720850"/>
            <a:ext cx="541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The last two cannibals cross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grpSp>
        <p:nvGrpSpPr>
          <p:cNvPr id="118819" name="Group 35"/>
          <p:cNvGrpSpPr/>
          <p:nvPr/>
        </p:nvGrpSpPr>
        <p:grpSpPr bwMode="auto">
          <a:xfrm>
            <a:off x="3429000" y="5105400"/>
            <a:ext cx="1143000" cy="868363"/>
            <a:chOff x="4944" y="2208"/>
            <a:chExt cx="720" cy="547"/>
          </a:xfrm>
        </p:grpSpPr>
        <p:sp>
          <p:nvSpPr>
            <p:cNvPr id="118820" name="AutoShape 36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1" name="Line 37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822" name="Group 38"/>
          <p:cNvGrpSpPr/>
          <p:nvPr/>
        </p:nvGrpSpPr>
        <p:grpSpPr bwMode="auto">
          <a:xfrm>
            <a:off x="4572000" y="5105400"/>
            <a:ext cx="1143000" cy="868363"/>
            <a:chOff x="4944" y="2208"/>
            <a:chExt cx="720" cy="547"/>
          </a:xfrm>
        </p:grpSpPr>
        <p:sp>
          <p:nvSpPr>
            <p:cNvPr id="118823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4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825" name="Group 41"/>
          <p:cNvGrpSpPr/>
          <p:nvPr/>
        </p:nvGrpSpPr>
        <p:grpSpPr bwMode="auto">
          <a:xfrm>
            <a:off x="7848600" y="5684838"/>
            <a:ext cx="1143000" cy="868362"/>
            <a:chOff x="4944" y="2208"/>
            <a:chExt cx="720" cy="547"/>
          </a:xfrm>
        </p:grpSpPr>
        <p:sp>
          <p:nvSpPr>
            <p:cNvPr id="118826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7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828" name="AutoShape 44"/>
          <p:cNvSpPr>
            <a:spLocks noChangeAspect="1" noChangeArrowheads="1"/>
          </p:cNvSpPr>
          <p:nvPr/>
        </p:nvSpPr>
        <p:spPr bwMode="auto">
          <a:xfrm>
            <a:off x="6477000" y="57150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29" name="AutoShape 45"/>
          <p:cNvSpPr>
            <a:spLocks noChangeAspect="1" noChangeArrowheads="1"/>
          </p:cNvSpPr>
          <p:nvPr/>
        </p:nvSpPr>
        <p:spPr bwMode="auto">
          <a:xfrm>
            <a:off x="7848600" y="44958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30" name="AutoShape 46"/>
          <p:cNvSpPr>
            <a:spLocks noChangeAspect="1" noChangeArrowheads="1"/>
          </p:cNvSpPr>
          <p:nvPr/>
        </p:nvSpPr>
        <p:spPr bwMode="auto">
          <a:xfrm>
            <a:off x="6553200" y="40386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2926-F8ED-4708-8DCE-998B0261505C}" type="slidenum">
              <a:rPr lang="en-GB" altLang="x-none"/>
            </a:fld>
            <a:endParaRPr lang="en-GB" altLang="x-none"/>
          </a:p>
        </p:txBody>
      </p:sp>
      <p:pic>
        <p:nvPicPr>
          <p:cNvPr id="120834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330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35" name="Picture 3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270250"/>
            <a:ext cx="317341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0837" name="Picture 5" descr="dd006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007100"/>
            <a:ext cx="1849438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2438400" y="17208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600">
                <a:latin typeface="Times New Roman" panose="02020603050405020304" pitchFamily="18" charset="0"/>
              </a:rPr>
              <a:t>(0,0,0) : Goal State</a:t>
            </a:r>
            <a:endParaRPr lang="en-US" altLang="x-none" sz="3600">
              <a:latin typeface="Times New Roman" panose="02020603050405020304" pitchFamily="18" charset="0"/>
            </a:endParaRPr>
          </a:p>
        </p:txBody>
      </p:sp>
      <p:sp>
        <p:nvSpPr>
          <p:cNvPr id="120867" name="AutoShape 35"/>
          <p:cNvSpPr>
            <a:spLocks noChangeAspect="1" noChangeArrowheads="1"/>
          </p:cNvSpPr>
          <p:nvPr/>
        </p:nvSpPr>
        <p:spPr bwMode="auto">
          <a:xfrm>
            <a:off x="6477000" y="3505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8" name="AutoShape 36"/>
          <p:cNvSpPr>
            <a:spLocks noChangeAspect="1" noChangeArrowheads="1"/>
          </p:cNvSpPr>
          <p:nvPr/>
        </p:nvSpPr>
        <p:spPr bwMode="auto">
          <a:xfrm>
            <a:off x="7848600" y="464820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9" name="AutoShape 37"/>
          <p:cNvSpPr>
            <a:spLocks noChangeAspect="1" noChangeArrowheads="1"/>
          </p:cNvSpPr>
          <p:nvPr/>
        </p:nvSpPr>
        <p:spPr bwMode="auto">
          <a:xfrm>
            <a:off x="6599238" y="5791200"/>
            <a:ext cx="868362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70" name="Group 38"/>
          <p:cNvGrpSpPr/>
          <p:nvPr/>
        </p:nvGrpSpPr>
        <p:grpSpPr bwMode="auto">
          <a:xfrm>
            <a:off x="7772400" y="3505200"/>
            <a:ext cx="1143000" cy="868363"/>
            <a:chOff x="4944" y="2208"/>
            <a:chExt cx="720" cy="547"/>
          </a:xfrm>
        </p:grpSpPr>
        <p:sp>
          <p:nvSpPr>
            <p:cNvPr id="120871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2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873" name="Group 41"/>
          <p:cNvGrpSpPr/>
          <p:nvPr/>
        </p:nvGrpSpPr>
        <p:grpSpPr bwMode="auto">
          <a:xfrm>
            <a:off x="6477000" y="4618038"/>
            <a:ext cx="1143000" cy="868362"/>
            <a:chOff x="4944" y="2208"/>
            <a:chExt cx="720" cy="547"/>
          </a:xfrm>
        </p:grpSpPr>
        <p:sp>
          <p:nvSpPr>
            <p:cNvPr id="120874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5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876" name="Group 44"/>
          <p:cNvGrpSpPr/>
          <p:nvPr/>
        </p:nvGrpSpPr>
        <p:grpSpPr bwMode="auto">
          <a:xfrm>
            <a:off x="7848600" y="5791200"/>
            <a:ext cx="1143000" cy="868363"/>
            <a:chOff x="4944" y="2208"/>
            <a:chExt cx="720" cy="547"/>
          </a:xfrm>
        </p:grpSpPr>
        <p:sp>
          <p:nvSpPr>
            <p:cNvPr id="120877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8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5B87-7D87-4350-95F0-E8816CEFFAB6}" type="slidenum">
              <a:rPr lang="en-GB" altLang="x-none"/>
            </a:fld>
            <a:endParaRPr lang="en-GB" altLang="x-none"/>
          </a:p>
        </p:txBody>
      </p:sp>
      <p:pic>
        <p:nvPicPr>
          <p:cNvPr id="134146" name="Picture 2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2246029" cy="253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685800" y="228600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4800" dirty="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  <a:endParaRPr lang="en-US" altLang="x-none" sz="4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>
            <a:off x="304800" y="1066800"/>
            <a:ext cx="8839200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dirty="0">
                <a:latin typeface="Times New Roman" panose="02020603050405020304" pitchFamily="18" charset="0"/>
              </a:rPr>
              <a:t>Solution = </a:t>
            </a:r>
            <a:r>
              <a:rPr lang="en-US" altLang="x-none" sz="2800" dirty="0">
                <a:latin typeface="Times New Roman" panose="02020603050405020304" pitchFamily="18" charset="0"/>
              </a:rPr>
              <a:t>the sequence of actions within the path :</a:t>
            </a:r>
            <a:endParaRPr lang="en-US" altLang="x-none" sz="28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x-none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(3,3,1)</a:t>
            </a:r>
            <a:r>
              <a:rPr lang="en-US" altLang="x-none" sz="3200" dirty="0">
                <a:latin typeface="Times New Roman" panose="02020603050405020304" pitchFamily="18" charset="0"/>
              </a:rPr>
              <a:t>→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(2,2,0)</a:t>
            </a:r>
            <a:r>
              <a:rPr lang="en-US" altLang="x-none" sz="3200" dirty="0">
                <a:latin typeface="Times New Roman" panose="02020603050405020304" pitchFamily="18" charset="0"/>
              </a:rPr>
              <a:t>→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(3,2,1) </a:t>
            </a:r>
            <a:r>
              <a:rPr lang="en-US" altLang="x-none" sz="3200" dirty="0">
                <a:latin typeface="Times New Roman" panose="02020603050405020304" pitchFamily="18" charset="0"/>
              </a:rPr>
              <a:t>→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(3,0,0) </a:t>
            </a:r>
            <a:r>
              <a:rPr lang="en-US" altLang="x-none" sz="3200" dirty="0">
                <a:latin typeface="Times New Roman" panose="02020603050405020304" pitchFamily="18" charset="0"/>
              </a:rPr>
              <a:t>→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(3,1,1) </a:t>
            </a:r>
            <a:r>
              <a:rPr lang="en-US" altLang="x-none" sz="3200" dirty="0">
                <a:latin typeface="Times New Roman" panose="02020603050405020304" pitchFamily="18" charset="0"/>
              </a:rPr>
              <a:t>→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(1,1,0) </a:t>
            </a:r>
            <a:r>
              <a:rPr lang="en-US" altLang="x-none" sz="3200" dirty="0">
                <a:latin typeface="Times New Roman" panose="02020603050405020304" pitchFamily="18" charset="0"/>
              </a:rPr>
              <a:t>→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(2,2,1) </a:t>
            </a:r>
            <a:r>
              <a:rPr lang="en-US" altLang="x-none" sz="3200" dirty="0">
                <a:latin typeface="Times New Roman" panose="02020603050405020304" pitchFamily="18" charset="0"/>
              </a:rPr>
              <a:t>→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(0,2,0) </a:t>
            </a:r>
            <a:r>
              <a:rPr lang="en-US" altLang="x-none" sz="3200" dirty="0">
                <a:latin typeface="Times New Roman" panose="02020603050405020304" pitchFamily="18" charset="0"/>
              </a:rPr>
              <a:t>→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(0,3,1) </a:t>
            </a:r>
            <a:r>
              <a:rPr lang="en-US" altLang="x-none" sz="3200" dirty="0">
                <a:latin typeface="Times New Roman" panose="02020603050405020304" pitchFamily="18" charset="0"/>
              </a:rPr>
              <a:t>→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(0,1,0) </a:t>
            </a:r>
            <a:r>
              <a:rPr lang="en-US" altLang="x-none" sz="3200" dirty="0">
                <a:latin typeface="Times New Roman" panose="02020603050405020304" pitchFamily="18" charset="0"/>
              </a:rPr>
              <a:t>→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(0,2,1) </a:t>
            </a:r>
            <a:r>
              <a:rPr lang="en-US" altLang="x-none" sz="3200" dirty="0">
                <a:latin typeface="Times New Roman" panose="02020603050405020304" pitchFamily="18" charset="0"/>
              </a:rPr>
              <a:t>→</a:t>
            </a:r>
            <a:r>
              <a:rPr lang="en-US" altLang="x-none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(0,0,0)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x-non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x-none" sz="3600" dirty="0">
                <a:latin typeface="Times New Roman" panose="02020603050405020304" pitchFamily="18" charset="0"/>
              </a:rPr>
              <a:t>Cost  = 11 crossings </a:t>
            </a:r>
            <a:endParaRPr lang="en-US" altLang="x-none" sz="3600" dirty="0">
              <a:latin typeface="Times New Roman" panose="02020603050405020304" pitchFamily="18" charset="0"/>
            </a:endParaRPr>
          </a:p>
        </p:txBody>
      </p:sp>
      <p:grpSp>
        <p:nvGrpSpPr>
          <p:cNvPr id="134188" name="Group 44"/>
          <p:cNvGrpSpPr/>
          <p:nvPr/>
        </p:nvGrpSpPr>
        <p:grpSpPr bwMode="auto">
          <a:xfrm>
            <a:off x="5378950" y="4268388"/>
            <a:ext cx="3159930" cy="2540336"/>
            <a:chOff x="3168" y="2060"/>
            <a:chExt cx="2592" cy="2260"/>
          </a:xfrm>
        </p:grpSpPr>
        <p:pic>
          <p:nvPicPr>
            <p:cNvPr id="134147" name="Picture 3" descr="NA01441_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" y="2060"/>
              <a:ext cx="1999" cy="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149" name="Picture 5" descr="dd00602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3784"/>
              <a:ext cx="1165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4176" name="Group 32"/>
            <p:cNvGrpSpPr/>
            <p:nvPr/>
          </p:nvGrpSpPr>
          <p:grpSpPr bwMode="auto">
            <a:xfrm>
              <a:off x="4080" y="2928"/>
              <a:ext cx="720" cy="547"/>
              <a:chOff x="4944" y="2208"/>
              <a:chExt cx="720" cy="547"/>
            </a:xfrm>
          </p:grpSpPr>
          <p:sp>
            <p:nvSpPr>
              <p:cNvPr id="134177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4944" y="2208"/>
                <a:ext cx="547" cy="547"/>
              </a:xfrm>
              <a:prstGeom prst="smileyFace">
                <a:avLst>
                  <a:gd name="adj" fmla="val -4653"/>
                </a:avLst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8" name="Line 34"/>
              <p:cNvSpPr>
                <a:spLocks noChangeShapeType="1"/>
              </p:cNvSpPr>
              <p:nvPr/>
            </p:nvSpPr>
            <p:spPr bwMode="auto">
              <a:xfrm flipV="1">
                <a:off x="5424" y="2256"/>
                <a:ext cx="240" cy="480"/>
              </a:xfrm>
              <a:prstGeom prst="line">
                <a:avLst/>
              </a:prstGeom>
              <a:noFill/>
              <a:ln w="76200">
                <a:solidFill>
                  <a:srgbClr val="996633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179" name="AutoShape 35"/>
            <p:cNvSpPr>
              <a:spLocks noChangeAspect="1" noChangeArrowheads="1"/>
            </p:cNvSpPr>
            <p:nvPr/>
          </p:nvSpPr>
          <p:spPr bwMode="auto">
            <a:xfrm>
              <a:off x="4944" y="2880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0" name="AutoShape 36"/>
            <p:cNvSpPr>
              <a:spLocks noChangeAspect="1" noChangeArrowheads="1"/>
            </p:cNvSpPr>
            <p:nvPr/>
          </p:nvSpPr>
          <p:spPr bwMode="auto">
            <a:xfrm>
              <a:off x="4128" y="3600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181" name="Group 37"/>
            <p:cNvGrpSpPr/>
            <p:nvPr/>
          </p:nvGrpSpPr>
          <p:grpSpPr bwMode="auto">
            <a:xfrm>
              <a:off x="4944" y="3552"/>
              <a:ext cx="720" cy="547"/>
              <a:chOff x="4944" y="2208"/>
              <a:chExt cx="720" cy="547"/>
            </a:xfrm>
          </p:grpSpPr>
          <p:sp>
            <p:nvSpPr>
              <p:cNvPr id="134182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4944" y="2208"/>
                <a:ext cx="547" cy="547"/>
              </a:xfrm>
              <a:prstGeom prst="smileyFace">
                <a:avLst>
                  <a:gd name="adj" fmla="val -4653"/>
                </a:avLst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83" name="Line 39"/>
              <p:cNvSpPr>
                <a:spLocks noChangeShapeType="1"/>
              </p:cNvSpPr>
              <p:nvPr/>
            </p:nvSpPr>
            <p:spPr bwMode="auto">
              <a:xfrm flipV="1">
                <a:off x="5424" y="2256"/>
                <a:ext cx="240" cy="480"/>
              </a:xfrm>
              <a:prstGeom prst="line">
                <a:avLst/>
              </a:prstGeom>
              <a:noFill/>
              <a:ln w="76200">
                <a:solidFill>
                  <a:srgbClr val="996633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184" name="AutoShape 40"/>
            <p:cNvSpPr>
              <a:spLocks noChangeAspect="1" noChangeArrowheads="1"/>
            </p:cNvSpPr>
            <p:nvPr/>
          </p:nvSpPr>
          <p:spPr bwMode="auto">
            <a:xfrm>
              <a:off x="4032" y="2208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185" name="Group 41"/>
            <p:cNvGrpSpPr/>
            <p:nvPr/>
          </p:nvGrpSpPr>
          <p:grpSpPr bwMode="auto">
            <a:xfrm>
              <a:off x="4944" y="2160"/>
              <a:ext cx="720" cy="547"/>
              <a:chOff x="4944" y="2208"/>
              <a:chExt cx="720" cy="547"/>
            </a:xfrm>
          </p:grpSpPr>
          <p:sp>
            <p:nvSpPr>
              <p:cNvPr id="134186" name="AutoShape 42"/>
              <p:cNvSpPr>
                <a:spLocks noChangeAspect="1" noChangeArrowheads="1"/>
              </p:cNvSpPr>
              <p:nvPr/>
            </p:nvSpPr>
            <p:spPr bwMode="auto">
              <a:xfrm>
                <a:off x="4944" y="2208"/>
                <a:ext cx="547" cy="547"/>
              </a:xfrm>
              <a:prstGeom prst="smileyFace">
                <a:avLst>
                  <a:gd name="adj" fmla="val -4653"/>
                </a:avLst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87" name="Line 43"/>
              <p:cNvSpPr>
                <a:spLocks noChangeShapeType="1"/>
              </p:cNvSpPr>
              <p:nvPr/>
            </p:nvSpPr>
            <p:spPr bwMode="auto">
              <a:xfrm flipV="1">
                <a:off x="5424" y="2256"/>
                <a:ext cx="240" cy="480"/>
              </a:xfrm>
              <a:prstGeom prst="line">
                <a:avLst/>
              </a:prstGeom>
              <a:noFill/>
              <a:ln w="76200">
                <a:solidFill>
                  <a:srgbClr val="996633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80D-8A8D-4DDA-B83D-8C3D52F2BD2A}" type="slidenum">
              <a:rPr lang="en-GB" altLang="x-none"/>
            </a:fld>
            <a:endParaRPr lang="en-GB" altLang="x-none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River Problem</a:t>
            </a:r>
            <a:endParaRPr lang="en-GB" altLang="x-none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97888" cy="5181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x-none" sz="2400" dirty="0"/>
          </a:p>
          <a:p>
            <a:pPr algn="just">
              <a:lnSpc>
                <a:spcPct val="80000"/>
              </a:lnSpc>
            </a:pPr>
            <a:r>
              <a:rPr lang="en-IE" altLang="x-none" sz="2400" dirty="0"/>
              <a:t> A farmer wishes to carry a </a:t>
            </a:r>
            <a:r>
              <a:rPr lang="en-IE" altLang="x-none" sz="2400" dirty="0">
                <a:solidFill>
                  <a:srgbClr val="FF0000"/>
                </a:solidFill>
              </a:rPr>
              <a:t>wolf, a duck and corn across </a:t>
            </a:r>
            <a:r>
              <a:rPr lang="en-IE" altLang="x-none" sz="2400" dirty="0"/>
              <a:t>a river, from the south to the north shore. The farmer has a small rowing boat. The boat can only carry at most the farmer and one other item. </a:t>
            </a:r>
            <a:endParaRPr lang="en-IE" altLang="x-none" sz="2400" dirty="0"/>
          </a:p>
          <a:p>
            <a:pPr algn="just">
              <a:lnSpc>
                <a:spcPct val="80000"/>
              </a:lnSpc>
            </a:pPr>
            <a:r>
              <a:rPr lang="en-IE" altLang="x-none" sz="2400" dirty="0"/>
              <a:t>If left unattended the </a:t>
            </a:r>
            <a:r>
              <a:rPr lang="en-IE" altLang="x-none" sz="2400" dirty="0">
                <a:solidFill>
                  <a:srgbClr val="FF0000"/>
                </a:solidFill>
              </a:rPr>
              <a:t>wolf will eat the duck </a:t>
            </a:r>
            <a:r>
              <a:rPr lang="en-IE" altLang="x-none" sz="2400" dirty="0"/>
              <a:t>and </a:t>
            </a:r>
            <a:r>
              <a:rPr lang="en-IE" altLang="x-none" sz="2400" dirty="0">
                <a:solidFill>
                  <a:srgbClr val="FF0000"/>
                </a:solidFill>
              </a:rPr>
              <a:t>the duck will eat the corn</a:t>
            </a:r>
            <a:r>
              <a:rPr lang="en-IE" altLang="x-none" sz="2400" dirty="0"/>
              <a:t>. </a:t>
            </a: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altLang="x-none" sz="2400" dirty="0"/>
              <a:t>     </a:t>
            </a: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altLang="x-none" sz="2400" dirty="0"/>
              <a:t>	How can </a:t>
            </a:r>
            <a:r>
              <a:rPr lang="en-IE" altLang="x-none" sz="2400" dirty="0">
                <a:solidFill>
                  <a:srgbClr val="FF0000"/>
                </a:solidFill>
              </a:rPr>
              <a:t>the farmer safely transport </a:t>
            </a:r>
            <a:r>
              <a:rPr lang="en-IE" altLang="x-none" sz="2400" dirty="0"/>
              <a:t>the wolf, the duck and the corn to the opposite shore?</a:t>
            </a:r>
            <a:endParaRPr lang="en-GB" altLang="x-none" sz="2400" dirty="0"/>
          </a:p>
          <a:p>
            <a:pPr>
              <a:lnSpc>
                <a:spcPct val="80000"/>
              </a:lnSpc>
            </a:pPr>
            <a:endParaRPr lang="en-GB" altLang="x-none" sz="2400" dirty="0"/>
          </a:p>
        </p:txBody>
      </p:sp>
      <p:grpSp>
        <p:nvGrpSpPr>
          <p:cNvPr id="154647" name="Group 23"/>
          <p:cNvGrpSpPr/>
          <p:nvPr/>
        </p:nvGrpSpPr>
        <p:grpSpPr bwMode="auto">
          <a:xfrm>
            <a:off x="533400" y="3581400"/>
            <a:ext cx="3276600" cy="1860550"/>
            <a:chOff x="2208" y="2544"/>
            <a:chExt cx="2064" cy="1172"/>
          </a:xfrm>
        </p:grpSpPr>
        <p:sp>
          <p:nvSpPr>
            <p:cNvPr id="154628" name="Freeform 4"/>
            <p:cNvSpPr/>
            <p:nvPr/>
          </p:nvSpPr>
          <p:spPr bwMode="auto">
            <a:xfrm rot="16200000">
              <a:off x="2795" y="2172"/>
              <a:ext cx="889" cy="2064"/>
            </a:xfrm>
            <a:custGeom>
              <a:avLst/>
              <a:gdLst>
                <a:gd name="T0" fmla="*/ 0 w 2010"/>
                <a:gd name="T1" fmla="*/ 1098 h 1134"/>
                <a:gd name="T2" fmla="*/ 108 w 2010"/>
                <a:gd name="T3" fmla="*/ 1044 h 1134"/>
                <a:gd name="T4" fmla="*/ 306 w 2010"/>
                <a:gd name="T5" fmla="*/ 855 h 1134"/>
                <a:gd name="T6" fmla="*/ 468 w 2010"/>
                <a:gd name="T7" fmla="*/ 567 h 1134"/>
                <a:gd name="T8" fmla="*/ 639 w 2010"/>
                <a:gd name="T9" fmla="*/ 387 h 1134"/>
                <a:gd name="T10" fmla="*/ 792 w 2010"/>
                <a:gd name="T11" fmla="*/ 288 h 1134"/>
                <a:gd name="T12" fmla="*/ 837 w 2010"/>
                <a:gd name="T13" fmla="*/ 207 h 1134"/>
                <a:gd name="T14" fmla="*/ 963 w 2010"/>
                <a:gd name="T15" fmla="*/ 108 h 1134"/>
                <a:gd name="T16" fmla="*/ 1026 w 2010"/>
                <a:gd name="T17" fmla="*/ 27 h 1134"/>
                <a:gd name="T18" fmla="*/ 1125 w 2010"/>
                <a:gd name="T19" fmla="*/ 0 h 1134"/>
                <a:gd name="T20" fmla="*/ 1386 w 2010"/>
                <a:gd name="T21" fmla="*/ 27 h 1134"/>
                <a:gd name="T22" fmla="*/ 1503 w 2010"/>
                <a:gd name="T23" fmla="*/ 45 h 1134"/>
                <a:gd name="T24" fmla="*/ 1710 w 2010"/>
                <a:gd name="T25" fmla="*/ 72 h 1134"/>
                <a:gd name="T26" fmla="*/ 1836 w 2010"/>
                <a:gd name="T27" fmla="*/ 27 h 1134"/>
                <a:gd name="T28" fmla="*/ 1890 w 2010"/>
                <a:gd name="T29" fmla="*/ 9 h 1134"/>
                <a:gd name="T30" fmla="*/ 1998 w 2010"/>
                <a:gd name="T31" fmla="*/ 18 h 1134"/>
                <a:gd name="T32" fmla="*/ 1980 w 2010"/>
                <a:gd name="T33" fmla="*/ 54 h 1134"/>
                <a:gd name="T34" fmla="*/ 1935 w 2010"/>
                <a:gd name="T35" fmla="*/ 99 h 1134"/>
                <a:gd name="T36" fmla="*/ 1944 w 2010"/>
                <a:gd name="T37" fmla="*/ 234 h 1134"/>
                <a:gd name="T38" fmla="*/ 1908 w 2010"/>
                <a:gd name="T39" fmla="*/ 270 h 1134"/>
                <a:gd name="T40" fmla="*/ 1890 w 2010"/>
                <a:gd name="T41" fmla="*/ 297 h 1134"/>
                <a:gd name="T42" fmla="*/ 1827 w 2010"/>
                <a:gd name="T43" fmla="*/ 468 h 1134"/>
                <a:gd name="T44" fmla="*/ 1881 w 2010"/>
                <a:gd name="T45" fmla="*/ 612 h 1134"/>
                <a:gd name="T46" fmla="*/ 1845 w 2010"/>
                <a:gd name="T47" fmla="*/ 765 h 1134"/>
                <a:gd name="T48" fmla="*/ 1818 w 2010"/>
                <a:gd name="T49" fmla="*/ 873 h 1134"/>
                <a:gd name="T50" fmla="*/ 1746 w 2010"/>
                <a:gd name="T51" fmla="*/ 891 h 1134"/>
                <a:gd name="T52" fmla="*/ 1674 w 2010"/>
                <a:gd name="T53" fmla="*/ 981 h 1134"/>
                <a:gd name="T54" fmla="*/ 1656 w 2010"/>
                <a:gd name="T55" fmla="*/ 1035 h 1134"/>
                <a:gd name="T56" fmla="*/ 1647 w 2010"/>
                <a:gd name="T57" fmla="*/ 1071 h 1134"/>
                <a:gd name="T58" fmla="*/ 1629 w 2010"/>
                <a:gd name="T59" fmla="*/ 1098 h 1134"/>
                <a:gd name="T60" fmla="*/ 1620 w 2010"/>
                <a:gd name="T61" fmla="*/ 1125 h 1134"/>
                <a:gd name="T62" fmla="*/ 1593 w 2010"/>
                <a:gd name="T63" fmla="*/ 1134 h 1134"/>
                <a:gd name="T64" fmla="*/ 1512 w 2010"/>
                <a:gd name="T65" fmla="*/ 1107 h 1134"/>
                <a:gd name="T66" fmla="*/ 1485 w 2010"/>
                <a:gd name="T67" fmla="*/ 1098 h 1134"/>
                <a:gd name="T68" fmla="*/ 1269 w 2010"/>
                <a:gd name="T69" fmla="*/ 1134 h 1134"/>
                <a:gd name="T70" fmla="*/ 1116 w 2010"/>
                <a:gd name="T71" fmla="*/ 1116 h 1134"/>
                <a:gd name="T72" fmla="*/ 1008 w 2010"/>
                <a:gd name="T73" fmla="*/ 1098 h 1134"/>
                <a:gd name="T74" fmla="*/ 954 w 2010"/>
                <a:gd name="T75" fmla="*/ 1089 h 1134"/>
                <a:gd name="T76" fmla="*/ 477 w 2010"/>
                <a:gd name="T77" fmla="*/ 1098 h 1134"/>
                <a:gd name="T78" fmla="*/ 261 w 2010"/>
                <a:gd name="T79" fmla="*/ 1071 h 1134"/>
                <a:gd name="T80" fmla="*/ 54 w 2010"/>
                <a:gd name="T81" fmla="*/ 108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10" h="1134">
                  <a:moveTo>
                    <a:pt x="0" y="1098"/>
                  </a:moveTo>
                  <a:cubicBezTo>
                    <a:pt x="49" y="1088"/>
                    <a:pt x="73" y="1079"/>
                    <a:pt x="108" y="1044"/>
                  </a:cubicBezTo>
                  <a:cubicBezTo>
                    <a:pt x="137" y="927"/>
                    <a:pt x="220" y="919"/>
                    <a:pt x="306" y="855"/>
                  </a:cubicBezTo>
                  <a:cubicBezTo>
                    <a:pt x="339" y="756"/>
                    <a:pt x="379" y="627"/>
                    <a:pt x="468" y="567"/>
                  </a:cubicBezTo>
                  <a:cubicBezTo>
                    <a:pt x="519" y="491"/>
                    <a:pt x="567" y="445"/>
                    <a:pt x="639" y="387"/>
                  </a:cubicBezTo>
                  <a:cubicBezTo>
                    <a:pt x="689" y="347"/>
                    <a:pt x="730" y="304"/>
                    <a:pt x="792" y="288"/>
                  </a:cubicBezTo>
                  <a:cubicBezTo>
                    <a:pt x="830" y="263"/>
                    <a:pt x="853" y="255"/>
                    <a:pt x="837" y="207"/>
                  </a:cubicBezTo>
                  <a:cubicBezTo>
                    <a:pt x="855" y="153"/>
                    <a:pt x="911" y="125"/>
                    <a:pt x="963" y="108"/>
                  </a:cubicBezTo>
                  <a:cubicBezTo>
                    <a:pt x="971" y="97"/>
                    <a:pt x="1018" y="32"/>
                    <a:pt x="1026" y="27"/>
                  </a:cubicBezTo>
                  <a:cubicBezTo>
                    <a:pt x="1046" y="14"/>
                    <a:pt x="1101" y="6"/>
                    <a:pt x="1125" y="0"/>
                  </a:cubicBezTo>
                  <a:cubicBezTo>
                    <a:pt x="1216" y="6"/>
                    <a:pt x="1297" y="14"/>
                    <a:pt x="1386" y="27"/>
                  </a:cubicBezTo>
                  <a:cubicBezTo>
                    <a:pt x="1429" y="49"/>
                    <a:pt x="1453" y="38"/>
                    <a:pt x="1503" y="45"/>
                  </a:cubicBezTo>
                  <a:cubicBezTo>
                    <a:pt x="1572" y="55"/>
                    <a:pt x="1641" y="63"/>
                    <a:pt x="1710" y="72"/>
                  </a:cubicBezTo>
                  <a:cubicBezTo>
                    <a:pt x="1754" y="61"/>
                    <a:pt x="1793" y="41"/>
                    <a:pt x="1836" y="27"/>
                  </a:cubicBezTo>
                  <a:cubicBezTo>
                    <a:pt x="1854" y="21"/>
                    <a:pt x="1890" y="9"/>
                    <a:pt x="1890" y="9"/>
                  </a:cubicBezTo>
                  <a:cubicBezTo>
                    <a:pt x="1926" y="12"/>
                    <a:pt x="1966" y="2"/>
                    <a:pt x="1998" y="18"/>
                  </a:cubicBezTo>
                  <a:cubicBezTo>
                    <a:pt x="2010" y="24"/>
                    <a:pt x="1988" y="43"/>
                    <a:pt x="1980" y="54"/>
                  </a:cubicBezTo>
                  <a:cubicBezTo>
                    <a:pt x="1967" y="71"/>
                    <a:pt x="1950" y="84"/>
                    <a:pt x="1935" y="99"/>
                  </a:cubicBezTo>
                  <a:cubicBezTo>
                    <a:pt x="1937" y="115"/>
                    <a:pt x="1962" y="209"/>
                    <a:pt x="1944" y="234"/>
                  </a:cubicBezTo>
                  <a:cubicBezTo>
                    <a:pt x="1934" y="248"/>
                    <a:pt x="1919" y="257"/>
                    <a:pt x="1908" y="270"/>
                  </a:cubicBezTo>
                  <a:cubicBezTo>
                    <a:pt x="1901" y="278"/>
                    <a:pt x="1896" y="288"/>
                    <a:pt x="1890" y="297"/>
                  </a:cubicBezTo>
                  <a:cubicBezTo>
                    <a:pt x="1881" y="380"/>
                    <a:pt x="1871" y="402"/>
                    <a:pt x="1827" y="468"/>
                  </a:cubicBezTo>
                  <a:cubicBezTo>
                    <a:pt x="1810" y="536"/>
                    <a:pt x="1834" y="565"/>
                    <a:pt x="1881" y="612"/>
                  </a:cubicBezTo>
                  <a:cubicBezTo>
                    <a:pt x="1897" y="661"/>
                    <a:pt x="1858" y="714"/>
                    <a:pt x="1845" y="765"/>
                  </a:cubicBezTo>
                  <a:cubicBezTo>
                    <a:pt x="1857" y="812"/>
                    <a:pt x="1868" y="823"/>
                    <a:pt x="1818" y="873"/>
                  </a:cubicBezTo>
                  <a:cubicBezTo>
                    <a:pt x="1801" y="890"/>
                    <a:pt x="1769" y="883"/>
                    <a:pt x="1746" y="891"/>
                  </a:cubicBezTo>
                  <a:cubicBezTo>
                    <a:pt x="1725" y="923"/>
                    <a:pt x="1690" y="946"/>
                    <a:pt x="1674" y="981"/>
                  </a:cubicBezTo>
                  <a:cubicBezTo>
                    <a:pt x="1666" y="998"/>
                    <a:pt x="1661" y="1017"/>
                    <a:pt x="1656" y="1035"/>
                  </a:cubicBezTo>
                  <a:cubicBezTo>
                    <a:pt x="1653" y="1047"/>
                    <a:pt x="1652" y="1060"/>
                    <a:pt x="1647" y="1071"/>
                  </a:cubicBezTo>
                  <a:cubicBezTo>
                    <a:pt x="1643" y="1081"/>
                    <a:pt x="1634" y="1088"/>
                    <a:pt x="1629" y="1098"/>
                  </a:cubicBezTo>
                  <a:cubicBezTo>
                    <a:pt x="1625" y="1106"/>
                    <a:pt x="1627" y="1118"/>
                    <a:pt x="1620" y="1125"/>
                  </a:cubicBezTo>
                  <a:cubicBezTo>
                    <a:pt x="1613" y="1132"/>
                    <a:pt x="1602" y="1131"/>
                    <a:pt x="1593" y="1134"/>
                  </a:cubicBezTo>
                  <a:cubicBezTo>
                    <a:pt x="1582" y="1130"/>
                    <a:pt x="1531" y="1113"/>
                    <a:pt x="1512" y="1107"/>
                  </a:cubicBezTo>
                  <a:cubicBezTo>
                    <a:pt x="1503" y="1104"/>
                    <a:pt x="1485" y="1098"/>
                    <a:pt x="1485" y="1098"/>
                  </a:cubicBezTo>
                  <a:cubicBezTo>
                    <a:pt x="1413" y="1110"/>
                    <a:pt x="1341" y="1122"/>
                    <a:pt x="1269" y="1134"/>
                  </a:cubicBezTo>
                  <a:cubicBezTo>
                    <a:pt x="1098" y="1120"/>
                    <a:pt x="1217" y="1134"/>
                    <a:pt x="1116" y="1116"/>
                  </a:cubicBezTo>
                  <a:cubicBezTo>
                    <a:pt x="1080" y="1110"/>
                    <a:pt x="1044" y="1104"/>
                    <a:pt x="1008" y="1098"/>
                  </a:cubicBezTo>
                  <a:cubicBezTo>
                    <a:pt x="990" y="1095"/>
                    <a:pt x="954" y="1089"/>
                    <a:pt x="954" y="1089"/>
                  </a:cubicBezTo>
                  <a:cubicBezTo>
                    <a:pt x="793" y="1095"/>
                    <a:pt x="637" y="1109"/>
                    <a:pt x="477" y="1098"/>
                  </a:cubicBezTo>
                  <a:cubicBezTo>
                    <a:pt x="405" y="1086"/>
                    <a:pt x="333" y="1078"/>
                    <a:pt x="261" y="1071"/>
                  </a:cubicBezTo>
                  <a:cubicBezTo>
                    <a:pt x="192" y="1077"/>
                    <a:pt x="54" y="1089"/>
                    <a:pt x="54" y="1089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99CC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>
              <a:off x="2220" y="3312"/>
              <a:ext cx="10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Times New Roman" panose="02020603050405020304" pitchFamily="18" charset="0"/>
                </a:rPr>
                <a:t>Farmer, Wolf, </a:t>
              </a:r>
              <a:endParaRPr lang="en-IE" altLang="x-none" b="1">
                <a:latin typeface="Times New Roman" panose="02020603050405020304" pitchFamily="18" charset="0"/>
              </a:endParaRPr>
            </a:p>
            <a:p>
              <a:r>
                <a:rPr lang="en-IE" altLang="x-none" b="1">
                  <a:latin typeface="Times New Roman" panose="02020603050405020304" pitchFamily="18" charset="0"/>
                </a:rPr>
                <a:t>Duck and Corn</a:t>
              </a:r>
              <a:endParaRPr lang="en-GB" altLang="x-none" b="1">
                <a:latin typeface="Times New Roman" panose="02020603050405020304" pitchFamily="18" charset="0"/>
              </a:endParaRPr>
            </a:p>
          </p:txBody>
        </p:sp>
        <p:grpSp>
          <p:nvGrpSpPr>
            <p:cNvPr id="154630" name="Group 6"/>
            <p:cNvGrpSpPr>
              <a:grpSpLocks noChangeAspect="1"/>
            </p:cNvGrpSpPr>
            <p:nvPr/>
          </p:nvGrpSpPr>
          <p:grpSpPr bwMode="auto">
            <a:xfrm>
              <a:off x="3939" y="2544"/>
              <a:ext cx="288" cy="329"/>
              <a:chOff x="4368" y="3216"/>
              <a:chExt cx="768" cy="576"/>
            </a:xfrm>
          </p:grpSpPr>
          <p:sp>
            <p:nvSpPr>
              <p:cNvPr id="154631" name="Rectangle 7"/>
              <p:cNvSpPr>
                <a:spLocks noChangeAspect="1" noChangeArrowheads="1"/>
              </p:cNvSpPr>
              <p:nvPr/>
            </p:nvSpPr>
            <p:spPr bwMode="auto">
              <a:xfrm>
                <a:off x="4464" y="3408"/>
                <a:ext cx="5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32" name="Rectangle 8"/>
              <p:cNvSpPr>
                <a:spLocks noChangeAspect="1" noChangeArrowheads="1"/>
              </p:cNvSpPr>
              <p:nvPr/>
            </p:nvSpPr>
            <p:spPr bwMode="auto">
              <a:xfrm>
                <a:off x="4704" y="3600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4633" name="Group 9"/>
              <p:cNvGrpSpPr>
                <a:grpSpLocks noChangeAspect="1"/>
              </p:cNvGrpSpPr>
              <p:nvPr/>
            </p:nvGrpSpPr>
            <p:grpSpPr bwMode="auto">
              <a:xfrm>
                <a:off x="4848" y="3504"/>
                <a:ext cx="144" cy="144"/>
                <a:chOff x="4512" y="3504"/>
                <a:chExt cx="144" cy="144"/>
              </a:xfrm>
            </p:grpSpPr>
            <p:sp>
              <p:nvSpPr>
                <p:cNvPr id="154634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5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4636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4637" name="Group 13"/>
              <p:cNvGrpSpPr>
                <a:grpSpLocks noChangeAspect="1"/>
              </p:cNvGrpSpPr>
              <p:nvPr/>
            </p:nvGrpSpPr>
            <p:grpSpPr bwMode="auto">
              <a:xfrm>
                <a:off x="4512" y="3504"/>
                <a:ext cx="144" cy="144"/>
                <a:chOff x="4512" y="3504"/>
                <a:chExt cx="144" cy="144"/>
              </a:xfrm>
            </p:grpSpPr>
            <p:sp>
              <p:nvSpPr>
                <p:cNvPr id="154638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9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4640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54641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4368" y="3216"/>
                <a:ext cx="768" cy="192"/>
              </a:xfrm>
              <a:prstGeom prst="flowChartExtra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3238" y="3216"/>
              <a:ext cx="314" cy="2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154643" name="Text Box 19"/>
            <p:cNvSpPr txBox="1">
              <a:spLocks noChangeArrowheads="1"/>
            </p:cNvSpPr>
            <p:nvPr/>
          </p:nvSpPr>
          <p:spPr bwMode="auto">
            <a:xfrm>
              <a:off x="3312" y="3168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/>
                <a:t>boat</a:t>
              </a:r>
              <a:endParaRPr lang="en-GB" altLang="x-none" b="1"/>
            </a:p>
          </p:txBody>
        </p:sp>
        <p:sp>
          <p:nvSpPr>
            <p:cNvPr id="154644" name="Line 20"/>
            <p:cNvSpPr>
              <a:spLocks noChangeShapeType="1"/>
            </p:cNvSpPr>
            <p:nvPr/>
          </p:nvSpPr>
          <p:spPr bwMode="auto">
            <a:xfrm flipV="1">
              <a:off x="3360" y="31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5" name="Line 21"/>
            <p:cNvSpPr>
              <a:spLocks noChangeShapeType="1"/>
            </p:cNvSpPr>
            <p:nvPr/>
          </p:nvSpPr>
          <p:spPr bwMode="auto">
            <a:xfrm>
              <a:off x="336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6" name="Text Box 22"/>
            <p:cNvSpPr txBox="1">
              <a:spLocks noChangeArrowheads="1"/>
            </p:cNvSpPr>
            <p:nvPr/>
          </p:nvSpPr>
          <p:spPr bwMode="auto">
            <a:xfrm>
              <a:off x="2352" y="283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/>
                <a:t>River</a:t>
              </a:r>
              <a:endParaRPr lang="en-GB" altLang="x-none" b="1"/>
            </a:p>
          </p:txBody>
        </p:sp>
      </p:grpSp>
      <p:grpSp>
        <p:nvGrpSpPr>
          <p:cNvPr id="154670" name="Group 46"/>
          <p:cNvGrpSpPr/>
          <p:nvPr/>
        </p:nvGrpSpPr>
        <p:grpSpPr bwMode="auto">
          <a:xfrm>
            <a:off x="5486400" y="3429000"/>
            <a:ext cx="3276600" cy="1905000"/>
            <a:chOff x="3456" y="2160"/>
            <a:chExt cx="2064" cy="1200"/>
          </a:xfrm>
        </p:grpSpPr>
        <p:sp>
          <p:nvSpPr>
            <p:cNvPr id="154649" name="Freeform 25"/>
            <p:cNvSpPr/>
            <p:nvPr/>
          </p:nvSpPr>
          <p:spPr bwMode="auto">
            <a:xfrm rot="16200000">
              <a:off x="4043" y="1884"/>
              <a:ext cx="889" cy="2064"/>
            </a:xfrm>
            <a:custGeom>
              <a:avLst/>
              <a:gdLst>
                <a:gd name="T0" fmla="*/ 0 w 2010"/>
                <a:gd name="T1" fmla="*/ 1098 h 1134"/>
                <a:gd name="T2" fmla="*/ 108 w 2010"/>
                <a:gd name="T3" fmla="*/ 1044 h 1134"/>
                <a:gd name="T4" fmla="*/ 306 w 2010"/>
                <a:gd name="T5" fmla="*/ 855 h 1134"/>
                <a:gd name="T6" fmla="*/ 468 w 2010"/>
                <a:gd name="T7" fmla="*/ 567 h 1134"/>
                <a:gd name="T8" fmla="*/ 639 w 2010"/>
                <a:gd name="T9" fmla="*/ 387 h 1134"/>
                <a:gd name="T10" fmla="*/ 792 w 2010"/>
                <a:gd name="T11" fmla="*/ 288 h 1134"/>
                <a:gd name="T12" fmla="*/ 837 w 2010"/>
                <a:gd name="T13" fmla="*/ 207 h 1134"/>
                <a:gd name="T14" fmla="*/ 963 w 2010"/>
                <a:gd name="T15" fmla="*/ 108 h 1134"/>
                <a:gd name="T16" fmla="*/ 1026 w 2010"/>
                <a:gd name="T17" fmla="*/ 27 h 1134"/>
                <a:gd name="T18" fmla="*/ 1125 w 2010"/>
                <a:gd name="T19" fmla="*/ 0 h 1134"/>
                <a:gd name="T20" fmla="*/ 1386 w 2010"/>
                <a:gd name="T21" fmla="*/ 27 h 1134"/>
                <a:gd name="T22" fmla="*/ 1503 w 2010"/>
                <a:gd name="T23" fmla="*/ 45 h 1134"/>
                <a:gd name="T24" fmla="*/ 1710 w 2010"/>
                <a:gd name="T25" fmla="*/ 72 h 1134"/>
                <a:gd name="T26" fmla="*/ 1836 w 2010"/>
                <a:gd name="T27" fmla="*/ 27 h 1134"/>
                <a:gd name="T28" fmla="*/ 1890 w 2010"/>
                <a:gd name="T29" fmla="*/ 9 h 1134"/>
                <a:gd name="T30" fmla="*/ 1998 w 2010"/>
                <a:gd name="T31" fmla="*/ 18 h 1134"/>
                <a:gd name="T32" fmla="*/ 1980 w 2010"/>
                <a:gd name="T33" fmla="*/ 54 h 1134"/>
                <a:gd name="T34" fmla="*/ 1935 w 2010"/>
                <a:gd name="T35" fmla="*/ 99 h 1134"/>
                <a:gd name="T36" fmla="*/ 1944 w 2010"/>
                <a:gd name="T37" fmla="*/ 234 h 1134"/>
                <a:gd name="T38" fmla="*/ 1908 w 2010"/>
                <a:gd name="T39" fmla="*/ 270 h 1134"/>
                <a:gd name="T40" fmla="*/ 1890 w 2010"/>
                <a:gd name="T41" fmla="*/ 297 h 1134"/>
                <a:gd name="T42" fmla="*/ 1827 w 2010"/>
                <a:gd name="T43" fmla="*/ 468 h 1134"/>
                <a:gd name="T44" fmla="*/ 1881 w 2010"/>
                <a:gd name="T45" fmla="*/ 612 h 1134"/>
                <a:gd name="T46" fmla="*/ 1845 w 2010"/>
                <a:gd name="T47" fmla="*/ 765 h 1134"/>
                <a:gd name="T48" fmla="*/ 1818 w 2010"/>
                <a:gd name="T49" fmla="*/ 873 h 1134"/>
                <a:gd name="T50" fmla="*/ 1746 w 2010"/>
                <a:gd name="T51" fmla="*/ 891 h 1134"/>
                <a:gd name="T52" fmla="*/ 1674 w 2010"/>
                <a:gd name="T53" fmla="*/ 981 h 1134"/>
                <a:gd name="T54" fmla="*/ 1656 w 2010"/>
                <a:gd name="T55" fmla="*/ 1035 h 1134"/>
                <a:gd name="T56" fmla="*/ 1647 w 2010"/>
                <a:gd name="T57" fmla="*/ 1071 h 1134"/>
                <a:gd name="T58" fmla="*/ 1629 w 2010"/>
                <a:gd name="T59" fmla="*/ 1098 h 1134"/>
                <a:gd name="T60" fmla="*/ 1620 w 2010"/>
                <a:gd name="T61" fmla="*/ 1125 h 1134"/>
                <a:gd name="T62" fmla="*/ 1593 w 2010"/>
                <a:gd name="T63" fmla="*/ 1134 h 1134"/>
                <a:gd name="T64" fmla="*/ 1512 w 2010"/>
                <a:gd name="T65" fmla="*/ 1107 h 1134"/>
                <a:gd name="T66" fmla="*/ 1485 w 2010"/>
                <a:gd name="T67" fmla="*/ 1098 h 1134"/>
                <a:gd name="T68" fmla="*/ 1269 w 2010"/>
                <a:gd name="T69" fmla="*/ 1134 h 1134"/>
                <a:gd name="T70" fmla="*/ 1116 w 2010"/>
                <a:gd name="T71" fmla="*/ 1116 h 1134"/>
                <a:gd name="T72" fmla="*/ 1008 w 2010"/>
                <a:gd name="T73" fmla="*/ 1098 h 1134"/>
                <a:gd name="T74" fmla="*/ 954 w 2010"/>
                <a:gd name="T75" fmla="*/ 1089 h 1134"/>
                <a:gd name="T76" fmla="*/ 477 w 2010"/>
                <a:gd name="T77" fmla="*/ 1098 h 1134"/>
                <a:gd name="T78" fmla="*/ 261 w 2010"/>
                <a:gd name="T79" fmla="*/ 1071 h 1134"/>
                <a:gd name="T80" fmla="*/ 54 w 2010"/>
                <a:gd name="T81" fmla="*/ 108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10" h="1134">
                  <a:moveTo>
                    <a:pt x="0" y="1098"/>
                  </a:moveTo>
                  <a:cubicBezTo>
                    <a:pt x="49" y="1088"/>
                    <a:pt x="73" y="1079"/>
                    <a:pt x="108" y="1044"/>
                  </a:cubicBezTo>
                  <a:cubicBezTo>
                    <a:pt x="137" y="927"/>
                    <a:pt x="220" y="919"/>
                    <a:pt x="306" y="855"/>
                  </a:cubicBezTo>
                  <a:cubicBezTo>
                    <a:pt x="339" y="756"/>
                    <a:pt x="379" y="627"/>
                    <a:pt x="468" y="567"/>
                  </a:cubicBezTo>
                  <a:cubicBezTo>
                    <a:pt x="519" y="491"/>
                    <a:pt x="567" y="445"/>
                    <a:pt x="639" y="387"/>
                  </a:cubicBezTo>
                  <a:cubicBezTo>
                    <a:pt x="689" y="347"/>
                    <a:pt x="730" y="304"/>
                    <a:pt x="792" y="288"/>
                  </a:cubicBezTo>
                  <a:cubicBezTo>
                    <a:pt x="830" y="263"/>
                    <a:pt x="853" y="255"/>
                    <a:pt x="837" y="207"/>
                  </a:cubicBezTo>
                  <a:cubicBezTo>
                    <a:pt x="855" y="153"/>
                    <a:pt x="911" y="125"/>
                    <a:pt x="963" y="108"/>
                  </a:cubicBezTo>
                  <a:cubicBezTo>
                    <a:pt x="971" y="97"/>
                    <a:pt x="1018" y="32"/>
                    <a:pt x="1026" y="27"/>
                  </a:cubicBezTo>
                  <a:cubicBezTo>
                    <a:pt x="1046" y="14"/>
                    <a:pt x="1101" y="6"/>
                    <a:pt x="1125" y="0"/>
                  </a:cubicBezTo>
                  <a:cubicBezTo>
                    <a:pt x="1216" y="6"/>
                    <a:pt x="1297" y="14"/>
                    <a:pt x="1386" y="27"/>
                  </a:cubicBezTo>
                  <a:cubicBezTo>
                    <a:pt x="1429" y="49"/>
                    <a:pt x="1453" y="38"/>
                    <a:pt x="1503" y="45"/>
                  </a:cubicBezTo>
                  <a:cubicBezTo>
                    <a:pt x="1572" y="55"/>
                    <a:pt x="1641" y="63"/>
                    <a:pt x="1710" y="72"/>
                  </a:cubicBezTo>
                  <a:cubicBezTo>
                    <a:pt x="1754" y="61"/>
                    <a:pt x="1793" y="41"/>
                    <a:pt x="1836" y="27"/>
                  </a:cubicBezTo>
                  <a:cubicBezTo>
                    <a:pt x="1854" y="21"/>
                    <a:pt x="1890" y="9"/>
                    <a:pt x="1890" y="9"/>
                  </a:cubicBezTo>
                  <a:cubicBezTo>
                    <a:pt x="1926" y="12"/>
                    <a:pt x="1966" y="2"/>
                    <a:pt x="1998" y="18"/>
                  </a:cubicBezTo>
                  <a:cubicBezTo>
                    <a:pt x="2010" y="24"/>
                    <a:pt x="1988" y="43"/>
                    <a:pt x="1980" y="54"/>
                  </a:cubicBezTo>
                  <a:cubicBezTo>
                    <a:pt x="1967" y="71"/>
                    <a:pt x="1950" y="84"/>
                    <a:pt x="1935" y="99"/>
                  </a:cubicBezTo>
                  <a:cubicBezTo>
                    <a:pt x="1937" y="115"/>
                    <a:pt x="1962" y="209"/>
                    <a:pt x="1944" y="234"/>
                  </a:cubicBezTo>
                  <a:cubicBezTo>
                    <a:pt x="1934" y="248"/>
                    <a:pt x="1919" y="257"/>
                    <a:pt x="1908" y="270"/>
                  </a:cubicBezTo>
                  <a:cubicBezTo>
                    <a:pt x="1901" y="278"/>
                    <a:pt x="1896" y="288"/>
                    <a:pt x="1890" y="297"/>
                  </a:cubicBezTo>
                  <a:cubicBezTo>
                    <a:pt x="1881" y="380"/>
                    <a:pt x="1871" y="402"/>
                    <a:pt x="1827" y="468"/>
                  </a:cubicBezTo>
                  <a:cubicBezTo>
                    <a:pt x="1810" y="536"/>
                    <a:pt x="1834" y="565"/>
                    <a:pt x="1881" y="612"/>
                  </a:cubicBezTo>
                  <a:cubicBezTo>
                    <a:pt x="1897" y="661"/>
                    <a:pt x="1858" y="714"/>
                    <a:pt x="1845" y="765"/>
                  </a:cubicBezTo>
                  <a:cubicBezTo>
                    <a:pt x="1857" y="812"/>
                    <a:pt x="1868" y="823"/>
                    <a:pt x="1818" y="873"/>
                  </a:cubicBezTo>
                  <a:cubicBezTo>
                    <a:pt x="1801" y="890"/>
                    <a:pt x="1769" y="883"/>
                    <a:pt x="1746" y="891"/>
                  </a:cubicBezTo>
                  <a:cubicBezTo>
                    <a:pt x="1725" y="923"/>
                    <a:pt x="1690" y="946"/>
                    <a:pt x="1674" y="981"/>
                  </a:cubicBezTo>
                  <a:cubicBezTo>
                    <a:pt x="1666" y="998"/>
                    <a:pt x="1661" y="1017"/>
                    <a:pt x="1656" y="1035"/>
                  </a:cubicBezTo>
                  <a:cubicBezTo>
                    <a:pt x="1653" y="1047"/>
                    <a:pt x="1652" y="1060"/>
                    <a:pt x="1647" y="1071"/>
                  </a:cubicBezTo>
                  <a:cubicBezTo>
                    <a:pt x="1643" y="1081"/>
                    <a:pt x="1634" y="1088"/>
                    <a:pt x="1629" y="1098"/>
                  </a:cubicBezTo>
                  <a:cubicBezTo>
                    <a:pt x="1625" y="1106"/>
                    <a:pt x="1627" y="1118"/>
                    <a:pt x="1620" y="1125"/>
                  </a:cubicBezTo>
                  <a:cubicBezTo>
                    <a:pt x="1613" y="1132"/>
                    <a:pt x="1602" y="1131"/>
                    <a:pt x="1593" y="1134"/>
                  </a:cubicBezTo>
                  <a:cubicBezTo>
                    <a:pt x="1582" y="1130"/>
                    <a:pt x="1531" y="1113"/>
                    <a:pt x="1512" y="1107"/>
                  </a:cubicBezTo>
                  <a:cubicBezTo>
                    <a:pt x="1503" y="1104"/>
                    <a:pt x="1485" y="1098"/>
                    <a:pt x="1485" y="1098"/>
                  </a:cubicBezTo>
                  <a:cubicBezTo>
                    <a:pt x="1413" y="1110"/>
                    <a:pt x="1341" y="1122"/>
                    <a:pt x="1269" y="1134"/>
                  </a:cubicBezTo>
                  <a:cubicBezTo>
                    <a:pt x="1098" y="1120"/>
                    <a:pt x="1217" y="1134"/>
                    <a:pt x="1116" y="1116"/>
                  </a:cubicBezTo>
                  <a:cubicBezTo>
                    <a:pt x="1080" y="1110"/>
                    <a:pt x="1044" y="1104"/>
                    <a:pt x="1008" y="1098"/>
                  </a:cubicBezTo>
                  <a:cubicBezTo>
                    <a:pt x="990" y="1095"/>
                    <a:pt x="954" y="1089"/>
                    <a:pt x="954" y="1089"/>
                  </a:cubicBezTo>
                  <a:cubicBezTo>
                    <a:pt x="793" y="1095"/>
                    <a:pt x="637" y="1109"/>
                    <a:pt x="477" y="1098"/>
                  </a:cubicBezTo>
                  <a:cubicBezTo>
                    <a:pt x="405" y="1086"/>
                    <a:pt x="333" y="1078"/>
                    <a:pt x="261" y="1071"/>
                  </a:cubicBezTo>
                  <a:cubicBezTo>
                    <a:pt x="192" y="1077"/>
                    <a:pt x="54" y="1089"/>
                    <a:pt x="54" y="1089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99CC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4212" y="2160"/>
              <a:ext cx="10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Times New Roman" panose="02020603050405020304" pitchFamily="18" charset="0"/>
                </a:rPr>
                <a:t>Farmer, Wolf, </a:t>
              </a:r>
              <a:endParaRPr lang="en-IE" altLang="x-none" b="1">
                <a:latin typeface="Times New Roman" panose="02020603050405020304" pitchFamily="18" charset="0"/>
              </a:endParaRPr>
            </a:p>
            <a:p>
              <a:r>
                <a:rPr lang="en-IE" altLang="x-none" b="1">
                  <a:latin typeface="Times New Roman" panose="02020603050405020304" pitchFamily="18" charset="0"/>
                </a:rPr>
                <a:t>Duck and Corn</a:t>
              </a:r>
              <a:endParaRPr lang="en-GB" altLang="x-none" b="1">
                <a:latin typeface="Times New Roman" panose="02020603050405020304" pitchFamily="18" charset="0"/>
              </a:endParaRPr>
            </a:p>
          </p:txBody>
        </p:sp>
        <p:grpSp>
          <p:nvGrpSpPr>
            <p:cNvPr id="154651" name="Group 27"/>
            <p:cNvGrpSpPr>
              <a:grpSpLocks noChangeAspect="1"/>
            </p:cNvGrpSpPr>
            <p:nvPr/>
          </p:nvGrpSpPr>
          <p:grpSpPr bwMode="auto">
            <a:xfrm>
              <a:off x="5187" y="2256"/>
              <a:ext cx="288" cy="329"/>
              <a:chOff x="4368" y="3216"/>
              <a:chExt cx="768" cy="576"/>
            </a:xfrm>
          </p:grpSpPr>
          <p:sp>
            <p:nvSpPr>
              <p:cNvPr id="154652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4464" y="3408"/>
                <a:ext cx="5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53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4704" y="3600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4654" name="Group 30"/>
              <p:cNvGrpSpPr>
                <a:grpSpLocks noChangeAspect="1"/>
              </p:cNvGrpSpPr>
              <p:nvPr/>
            </p:nvGrpSpPr>
            <p:grpSpPr bwMode="auto">
              <a:xfrm>
                <a:off x="4848" y="3504"/>
                <a:ext cx="144" cy="144"/>
                <a:chOff x="4512" y="3504"/>
                <a:chExt cx="144" cy="144"/>
              </a:xfrm>
            </p:grpSpPr>
            <p:sp>
              <p:nvSpPr>
                <p:cNvPr id="154655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56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4657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4658" name="Group 34"/>
              <p:cNvGrpSpPr>
                <a:grpSpLocks noChangeAspect="1"/>
              </p:cNvGrpSpPr>
              <p:nvPr/>
            </p:nvGrpSpPr>
            <p:grpSpPr bwMode="auto">
              <a:xfrm>
                <a:off x="4512" y="3504"/>
                <a:ext cx="144" cy="144"/>
                <a:chOff x="4512" y="3504"/>
                <a:chExt cx="144" cy="144"/>
              </a:xfrm>
            </p:grpSpPr>
            <p:sp>
              <p:nvSpPr>
                <p:cNvPr id="154659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60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4661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54662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4368" y="3216"/>
                <a:ext cx="768" cy="192"/>
              </a:xfrm>
              <a:prstGeom prst="flowChartExtra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669" name="Group 45"/>
            <p:cNvGrpSpPr/>
            <p:nvPr/>
          </p:nvGrpSpPr>
          <p:grpSpPr bwMode="auto">
            <a:xfrm>
              <a:off x="4678" y="2544"/>
              <a:ext cx="602" cy="288"/>
              <a:chOff x="4486" y="2880"/>
              <a:chExt cx="602" cy="288"/>
            </a:xfrm>
          </p:grpSpPr>
          <p:sp>
            <p:nvSpPr>
              <p:cNvPr id="154663" name="Oval 39"/>
              <p:cNvSpPr>
                <a:spLocks noChangeArrowheads="1"/>
              </p:cNvSpPr>
              <p:nvPr/>
            </p:nvSpPr>
            <p:spPr bwMode="auto">
              <a:xfrm>
                <a:off x="4486" y="2928"/>
                <a:ext cx="314" cy="2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664" name="Text Box 40"/>
              <p:cNvSpPr txBox="1">
                <a:spLocks noChangeArrowheads="1"/>
              </p:cNvSpPr>
              <p:nvPr/>
            </p:nvSpPr>
            <p:spPr bwMode="auto">
              <a:xfrm>
                <a:off x="4560" y="288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 b="1"/>
                  <a:t>boat</a:t>
                </a:r>
                <a:endParaRPr lang="en-GB" altLang="x-none" b="1"/>
              </a:p>
            </p:txBody>
          </p:sp>
          <p:sp>
            <p:nvSpPr>
              <p:cNvPr id="154665" name="Line 41"/>
              <p:cNvSpPr>
                <a:spLocks noChangeShapeType="1"/>
              </p:cNvSpPr>
              <p:nvPr/>
            </p:nvSpPr>
            <p:spPr bwMode="auto">
              <a:xfrm flipV="1">
                <a:off x="4608" y="288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66" name="Line 42"/>
              <p:cNvSpPr>
                <a:spLocks noChangeShapeType="1"/>
              </p:cNvSpPr>
              <p:nvPr/>
            </p:nvSpPr>
            <p:spPr bwMode="auto">
              <a:xfrm>
                <a:off x="4608" y="3120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67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/>
                <a:t>River</a:t>
              </a:r>
              <a:endParaRPr lang="en-GB" altLang="x-none" b="1"/>
            </a:p>
          </p:txBody>
        </p:sp>
      </p:grp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4191000" y="4724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3E3-74D0-4258-89B0-D5B99F61F85E}" type="slidenum">
              <a:rPr lang="en-GB" altLang="x-none"/>
            </a:fld>
            <a:endParaRPr lang="en-GB" altLang="x-none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River Problem</a:t>
            </a:r>
            <a:endParaRPr lang="en-GB" altLang="x-none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2400" dirty="0"/>
              <a:t>The River Problem:</a:t>
            </a:r>
            <a:endParaRPr lang="en-US" altLang="x-none" sz="2400" dirty="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x-none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F=Farmer  W=Wolf  D=Duck  C=Corn  /=River</a:t>
            </a:r>
            <a:endParaRPr lang="en-US" altLang="x-none" sz="1800" b="1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altLang="x-none" sz="2400" dirty="0"/>
              <a:t>     </a:t>
            </a: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altLang="x-none" sz="2400" dirty="0"/>
              <a:t>    </a:t>
            </a: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altLang="x-none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altLang="x-none" sz="2400" dirty="0"/>
              <a:t>How can </a:t>
            </a:r>
            <a:r>
              <a:rPr lang="en-IE" altLang="x-none" sz="2400" dirty="0">
                <a:solidFill>
                  <a:srgbClr val="FF0000"/>
                </a:solidFill>
              </a:rPr>
              <a:t>the farmer safely transport </a:t>
            </a:r>
            <a:r>
              <a:rPr lang="en-IE" altLang="x-none" sz="2400" dirty="0"/>
              <a:t>the wolf, the duck and the corn to the opposite shore?</a:t>
            </a:r>
            <a:endParaRPr lang="en-GB" altLang="x-none" sz="2400" dirty="0"/>
          </a:p>
        </p:txBody>
      </p:sp>
      <p:grpSp>
        <p:nvGrpSpPr>
          <p:cNvPr id="156676" name="Group 4"/>
          <p:cNvGrpSpPr/>
          <p:nvPr/>
        </p:nvGrpSpPr>
        <p:grpSpPr bwMode="auto">
          <a:xfrm>
            <a:off x="685800" y="2819400"/>
            <a:ext cx="3276600" cy="1981200"/>
            <a:chOff x="432" y="1776"/>
            <a:chExt cx="2064" cy="1248"/>
          </a:xfrm>
        </p:grpSpPr>
        <p:sp>
          <p:nvSpPr>
            <p:cNvPr id="156677" name="Freeform 5"/>
            <p:cNvSpPr/>
            <p:nvPr/>
          </p:nvSpPr>
          <p:spPr bwMode="auto">
            <a:xfrm rot="16200000">
              <a:off x="1019" y="1449"/>
              <a:ext cx="889" cy="2064"/>
            </a:xfrm>
            <a:custGeom>
              <a:avLst/>
              <a:gdLst>
                <a:gd name="T0" fmla="*/ 0 w 2010"/>
                <a:gd name="T1" fmla="*/ 1098 h 1134"/>
                <a:gd name="T2" fmla="*/ 108 w 2010"/>
                <a:gd name="T3" fmla="*/ 1044 h 1134"/>
                <a:gd name="T4" fmla="*/ 306 w 2010"/>
                <a:gd name="T5" fmla="*/ 855 h 1134"/>
                <a:gd name="T6" fmla="*/ 468 w 2010"/>
                <a:gd name="T7" fmla="*/ 567 h 1134"/>
                <a:gd name="T8" fmla="*/ 639 w 2010"/>
                <a:gd name="T9" fmla="*/ 387 h 1134"/>
                <a:gd name="T10" fmla="*/ 792 w 2010"/>
                <a:gd name="T11" fmla="*/ 288 h 1134"/>
                <a:gd name="T12" fmla="*/ 837 w 2010"/>
                <a:gd name="T13" fmla="*/ 207 h 1134"/>
                <a:gd name="T14" fmla="*/ 963 w 2010"/>
                <a:gd name="T15" fmla="*/ 108 h 1134"/>
                <a:gd name="T16" fmla="*/ 1026 w 2010"/>
                <a:gd name="T17" fmla="*/ 27 h 1134"/>
                <a:gd name="T18" fmla="*/ 1125 w 2010"/>
                <a:gd name="T19" fmla="*/ 0 h 1134"/>
                <a:gd name="T20" fmla="*/ 1386 w 2010"/>
                <a:gd name="T21" fmla="*/ 27 h 1134"/>
                <a:gd name="T22" fmla="*/ 1503 w 2010"/>
                <a:gd name="T23" fmla="*/ 45 h 1134"/>
                <a:gd name="T24" fmla="*/ 1710 w 2010"/>
                <a:gd name="T25" fmla="*/ 72 h 1134"/>
                <a:gd name="T26" fmla="*/ 1836 w 2010"/>
                <a:gd name="T27" fmla="*/ 27 h 1134"/>
                <a:gd name="T28" fmla="*/ 1890 w 2010"/>
                <a:gd name="T29" fmla="*/ 9 h 1134"/>
                <a:gd name="T30" fmla="*/ 1998 w 2010"/>
                <a:gd name="T31" fmla="*/ 18 h 1134"/>
                <a:gd name="T32" fmla="*/ 1980 w 2010"/>
                <a:gd name="T33" fmla="*/ 54 h 1134"/>
                <a:gd name="T34" fmla="*/ 1935 w 2010"/>
                <a:gd name="T35" fmla="*/ 99 h 1134"/>
                <a:gd name="T36" fmla="*/ 1944 w 2010"/>
                <a:gd name="T37" fmla="*/ 234 h 1134"/>
                <a:gd name="T38" fmla="*/ 1908 w 2010"/>
                <a:gd name="T39" fmla="*/ 270 h 1134"/>
                <a:gd name="T40" fmla="*/ 1890 w 2010"/>
                <a:gd name="T41" fmla="*/ 297 h 1134"/>
                <a:gd name="T42" fmla="*/ 1827 w 2010"/>
                <a:gd name="T43" fmla="*/ 468 h 1134"/>
                <a:gd name="T44" fmla="*/ 1881 w 2010"/>
                <a:gd name="T45" fmla="*/ 612 h 1134"/>
                <a:gd name="T46" fmla="*/ 1845 w 2010"/>
                <a:gd name="T47" fmla="*/ 765 h 1134"/>
                <a:gd name="T48" fmla="*/ 1818 w 2010"/>
                <a:gd name="T49" fmla="*/ 873 h 1134"/>
                <a:gd name="T50" fmla="*/ 1746 w 2010"/>
                <a:gd name="T51" fmla="*/ 891 h 1134"/>
                <a:gd name="T52" fmla="*/ 1674 w 2010"/>
                <a:gd name="T53" fmla="*/ 981 h 1134"/>
                <a:gd name="T54" fmla="*/ 1656 w 2010"/>
                <a:gd name="T55" fmla="*/ 1035 h 1134"/>
                <a:gd name="T56" fmla="*/ 1647 w 2010"/>
                <a:gd name="T57" fmla="*/ 1071 h 1134"/>
                <a:gd name="T58" fmla="*/ 1629 w 2010"/>
                <a:gd name="T59" fmla="*/ 1098 h 1134"/>
                <a:gd name="T60" fmla="*/ 1620 w 2010"/>
                <a:gd name="T61" fmla="*/ 1125 h 1134"/>
                <a:gd name="T62" fmla="*/ 1593 w 2010"/>
                <a:gd name="T63" fmla="*/ 1134 h 1134"/>
                <a:gd name="T64" fmla="*/ 1512 w 2010"/>
                <a:gd name="T65" fmla="*/ 1107 h 1134"/>
                <a:gd name="T66" fmla="*/ 1485 w 2010"/>
                <a:gd name="T67" fmla="*/ 1098 h 1134"/>
                <a:gd name="T68" fmla="*/ 1269 w 2010"/>
                <a:gd name="T69" fmla="*/ 1134 h 1134"/>
                <a:gd name="T70" fmla="*/ 1116 w 2010"/>
                <a:gd name="T71" fmla="*/ 1116 h 1134"/>
                <a:gd name="T72" fmla="*/ 1008 w 2010"/>
                <a:gd name="T73" fmla="*/ 1098 h 1134"/>
                <a:gd name="T74" fmla="*/ 954 w 2010"/>
                <a:gd name="T75" fmla="*/ 1089 h 1134"/>
                <a:gd name="T76" fmla="*/ 477 w 2010"/>
                <a:gd name="T77" fmla="*/ 1098 h 1134"/>
                <a:gd name="T78" fmla="*/ 261 w 2010"/>
                <a:gd name="T79" fmla="*/ 1071 h 1134"/>
                <a:gd name="T80" fmla="*/ 54 w 2010"/>
                <a:gd name="T81" fmla="*/ 108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10" h="1134">
                  <a:moveTo>
                    <a:pt x="0" y="1098"/>
                  </a:moveTo>
                  <a:cubicBezTo>
                    <a:pt x="49" y="1088"/>
                    <a:pt x="73" y="1079"/>
                    <a:pt x="108" y="1044"/>
                  </a:cubicBezTo>
                  <a:cubicBezTo>
                    <a:pt x="137" y="927"/>
                    <a:pt x="220" y="919"/>
                    <a:pt x="306" y="855"/>
                  </a:cubicBezTo>
                  <a:cubicBezTo>
                    <a:pt x="339" y="756"/>
                    <a:pt x="379" y="627"/>
                    <a:pt x="468" y="567"/>
                  </a:cubicBezTo>
                  <a:cubicBezTo>
                    <a:pt x="519" y="491"/>
                    <a:pt x="567" y="445"/>
                    <a:pt x="639" y="387"/>
                  </a:cubicBezTo>
                  <a:cubicBezTo>
                    <a:pt x="689" y="347"/>
                    <a:pt x="730" y="304"/>
                    <a:pt x="792" y="288"/>
                  </a:cubicBezTo>
                  <a:cubicBezTo>
                    <a:pt x="830" y="263"/>
                    <a:pt x="853" y="255"/>
                    <a:pt x="837" y="207"/>
                  </a:cubicBezTo>
                  <a:cubicBezTo>
                    <a:pt x="855" y="153"/>
                    <a:pt x="911" y="125"/>
                    <a:pt x="963" y="108"/>
                  </a:cubicBezTo>
                  <a:cubicBezTo>
                    <a:pt x="971" y="97"/>
                    <a:pt x="1018" y="32"/>
                    <a:pt x="1026" y="27"/>
                  </a:cubicBezTo>
                  <a:cubicBezTo>
                    <a:pt x="1046" y="14"/>
                    <a:pt x="1101" y="6"/>
                    <a:pt x="1125" y="0"/>
                  </a:cubicBezTo>
                  <a:cubicBezTo>
                    <a:pt x="1216" y="6"/>
                    <a:pt x="1297" y="14"/>
                    <a:pt x="1386" y="27"/>
                  </a:cubicBezTo>
                  <a:cubicBezTo>
                    <a:pt x="1429" y="49"/>
                    <a:pt x="1453" y="38"/>
                    <a:pt x="1503" y="45"/>
                  </a:cubicBezTo>
                  <a:cubicBezTo>
                    <a:pt x="1572" y="55"/>
                    <a:pt x="1641" y="63"/>
                    <a:pt x="1710" y="72"/>
                  </a:cubicBezTo>
                  <a:cubicBezTo>
                    <a:pt x="1754" y="61"/>
                    <a:pt x="1793" y="41"/>
                    <a:pt x="1836" y="27"/>
                  </a:cubicBezTo>
                  <a:cubicBezTo>
                    <a:pt x="1854" y="21"/>
                    <a:pt x="1890" y="9"/>
                    <a:pt x="1890" y="9"/>
                  </a:cubicBezTo>
                  <a:cubicBezTo>
                    <a:pt x="1926" y="12"/>
                    <a:pt x="1966" y="2"/>
                    <a:pt x="1998" y="18"/>
                  </a:cubicBezTo>
                  <a:cubicBezTo>
                    <a:pt x="2010" y="24"/>
                    <a:pt x="1988" y="43"/>
                    <a:pt x="1980" y="54"/>
                  </a:cubicBezTo>
                  <a:cubicBezTo>
                    <a:pt x="1967" y="71"/>
                    <a:pt x="1950" y="84"/>
                    <a:pt x="1935" y="99"/>
                  </a:cubicBezTo>
                  <a:cubicBezTo>
                    <a:pt x="1937" y="115"/>
                    <a:pt x="1962" y="209"/>
                    <a:pt x="1944" y="234"/>
                  </a:cubicBezTo>
                  <a:cubicBezTo>
                    <a:pt x="1934" y="248"/>
                    <a:pt x="1919" y="257"/>
                    <a:pt x="1908" y="270"/>
                  </a:cubicBezTo>
                  <a:cubicBezTo>
                    <a:pt x="1901" y="278"/>
                    <a:pt x="1896" y="288"/>
                    <a:pt x="1890" y="297"/>
                  </a:cubicBezTo>
                  <a:cubicBezTo>
                    <a:pt x="1881" y="380"/>
                    <a:pt x="1871" y="402"/>
                    <a:pt x="1827" y="468"/>
                  </a:cubicBezTo>
                  <a:cubicBezTo>
                    <a:pt x="1810" y="536"/>
                    <a:pt x="1834" y="565"/>
                    <a:pt x="1881" y="612"/>
                  </a:cubicBezTo>
                  <a:cubicBezTo>
                    <a:pt x="1897" y="661"/>
                    <a:pt x="1858" y="714"/>
                    <a:pt x="1845" y="765"/>
                  </a:cubicBezTo>
                  <a:cubicBezTo>
                    <a:pt x="1857" y="812"/>
                    <a:pt x="1868" y="823"/>
                    <a:pt x="1818" y="873"/>
                  </a:cubicBezTo>
                  <a:cubicBezTo>
                    <a:pt x="1801" y="890"/>
                    <a:pt x="1769" y="883"/>
                    <a:pt x="1746" y="891"/>
                  </a:cubicBezTo>
                  <a:cubicBezTo>
                    <a:pt x="1725" y="923"/>
                    <a:pt x="1690" y="946"/>
                    <a:pt x="1674" y="981"/>
                  </a:cubicBezTo>
                  <a:cubicBezTo>
                    <a:pt x="1666" y="998"/>
                    <a:pt x="1661" y="1017"/>
                    <a:pt x="1656" y="1035"/>
                  </a:cubicBezTo>
                  <a:cubicBezTo>
                    <a:pt x="1653" y="1047"/>
                    <a:pt x="1652" y="1060"/>
                    <a:pt x="1647" y="1071"/>
                  </a:cubicBezTo>
                  <a:cubicBezTo>
                    <a:pt x="1643" y="1081"/>
                    <a:pt x="1634" y="1088"/>
                    <a:pt x="1629" y="1098"/>
                  </a:cubicBezTo>
                  <a:cubicBezTo>
                    <a:pt x="1625" y="1106"/>
                    <a:pt x="1627" y="1118"/>
                    <a:pt x="1620" y="1125"/>
                  </a:cubicBezTo>
                  <a:cubicBezTo>
                    <a:pt x="1613" y="1132"/>
                    <a:pt x="1602" y="1131"/>
                    <a:pt x="1593" y="1134"/>
                  </a:cubicBezTo>
                  <a:cubicBezTo>
                    <a:pt x="1582" y="1130"/>
                    <a:pt x="1531" y="1113"/>
                    <a:pt x="1512" y="1107"/>
                  </a:cubicBezTo>
                  <a:cubicBezTo>
                    <a:pt x="1503" y="1104"/>
                    <a:pt x="1485" y="1098"/>
                    <a:pt x="1485" y="1098"/>
                  </a:cubicBezTo>
                  <a:cubicBezTo>
                    <a:pt x="1413" y="1110"/>
                    <a:pt x="1341" y="1122"/>
                    <a:pt x="1269" y="1134"/>
                  </a:cubicBezTo>
                  <a:cubicBezTo>
                    <a:pt x="1098" y="1120"/>
                    <a:pt x="1217" y="1134"/>
                    <a:pt x="1116" y="1116"/>
                  </a:cubicBezTo>
                  <a:cubicBezTo>
                    <a:pt x="1080" y="1110"/>
                    <a:pt x="1044" y="1104"/>
                    <a:pt x="1008" y="1098"/>
                  </a:cubicBezTo>
                  <a:cubicBezTo>
                    <a:pt x="990" y="1095"/>
                    <a:pt x="954" y="1089"/>
                    <a:pt x="954" y="1089"/>
                  </a:cubicBezTo>
                  <a:cubicBezTo>
                    <a:pt x="793" y="1095"/>
                    <a:pt x="637" y="1109"/>
                    <a:pt x="477" y="1098"/>
                  </a:cubicBezTo>
                  <a:cubicBezTo>
                    <a:pt x="405" y="1086"/>
                    <a:pt x="333" y="1078"/>
                    <a:pt x="261" y="1071"/>
                  </a:cubicBezTo>
                  <a:cubicBezTo>
                    <a:pt x="192" y="1077"/>
                    <a:pt x="54" y="1089"/>
                    <a:pt x="54" y="1089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99CC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678" name="Text Box 6"/>
            <p:cNvSpPr txBox="1">
              <a:spLocks noChangeArrowheads="1"/>
            </p:cNvSpPr>
            <p:nvPr/>
          </p:nvSpPr>
          <p:spPr bwMode="auto">
            <a:xfrm>
              <a:off x="528" y="2736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sz="2400" dirty="0">
                  <a:latin typeface="Times New Roman" panose="02020603050405020304" pitchFamily="18" charset="0"/>
                </a:rPr>
                <a:t>FWCD/-</a:t>
              </a:r>
              <a:endParaRPr lang="en-GB" altLang="x-none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56679" name="Group 7"/>
            <p:cNvGrpSpPr>
              <a:grpSpLocks noChangeAspect="1"/>
            </p:cNvGrpSpPr>
            <p:nvPr/>
          </p:nvGrpSpPr>
          <p:grpSpPr bwMode="auto">
            <a:xfrm>
              <a:off x="2163" y="1776"/>
              <a:ext cx="288" cy="329"/>
              <a:chOff x="4368" y="3216"/>
              <a:chExt cx="768" cy="576"/>
            </a:xfrm>
          </p:grpSpPr>
          <p:sp>
            <p:nvSpPr>
              <p:cNvPr id="156680" name="Rectangle 8"/>
              <p:cNvSpPr>
                <a:spLocks noChangeAspect="1" noChangeArrowheads="1"/>
              </p:cNvSpPr>
              <p:nvPr/>
            </p:nvSpPr>
            <p:spPr bwMode="auto">
              <a:xfrm>
                <a:off x="4464" y="3408"/>
                <a:ext cx="5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81" name="Rectangle 9"/>
              <p:cNvSpPr>
                <a:spLocks noChangeAspect="1" noChangeArrowheads="1"/>
              </p:cNvSpPr>
              <p:nvPr/>
            </p:nvSpPr>
            <p:spPr bwMode="auto">
              <a:xfrm>
                <a:off x="4704" y="3600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6682" name="Group 10"/>
              <p:cNvGrpSpPr>
                <a:grpSpLocks noChangeAspect="1"/>
              </p:cNvGrpSpPr>
              <p:nvPr/>
            </p:nvGrpSpPr>
            <p:grpSpPr bwMode="auto">
              <a:xfrm>
                <a:off x="4848" y="3504"/>
                <a:ext cx="144" cy="144"/>
                <a:chOff x="4512" y="3504"/>
                <a:chExt cx="144" cy="144"/>
              </a:xfrm>
            </p:grpSpPr>
            <p:sp>
              <p:nvSpPr>
                <p:cNvPr id="156683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4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6685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6686" name="Group 14"/>
              <p:cNvGrpSpPr>
                <a:grpSpLocks noChangeAspect="1"/>
              </p:cNvGrpSpPr>
              <p:nvPr/>
            </p:nvGrpSpPr>
            <p:grpSpPr bwMode="auto">
              <a:xfrm>
                <a:off x="4512" y="3504"/>
                <a:ext cx="144" cy="144"/>
                <a:chOff x="4512" y="3504"/>
                <a:chExt cx="144" cy="144"/>
              </a:xfrm>
            </p:grpSpPr>
            <p:sp>
              <p:nvSpPr>
                <p:cNvPr id="156687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8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6689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56690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4368" y="3216"/>
                <a:ext cx="768" cy="192"/>
              </a:xfrm>
              <a:prstGeom prst="flowChartExtra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6691" name="Oval 19"/>
            <p:cNvSpPr>
              <a:spLocks noChangeArrowheads="1"/>
            </p:cNvSpPr>
            <p:nvPr/>
          </p:nvSpPr>
          <p:spPr bwMode="auto">
            <a:xfrm>
              <a:off x="1150" y="2583"/>
              <a:ext cx="314" cy="2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6692" name="Freeform 20"/>
          <p:cNvSpPr/>
          <p:nvPr/>
        </p:nvSpPr>
        <p:spPr bwMode="auto">
          <a:xfrm rot="16200000">
            <a:off x="6495256" y="2299494"/>
            <a:ext cx="1411288" cy="3276600"/>
          </a:xfrm>
          <a:custGeom>
            <a:avLst/>
            <a:gdLst>
              <a:gd name="T0" fmla="*/ 0 w 2010"/>
              <a:gd name="T1" fmla="*/ 1098 h 1134"/>
              <a:gd name="T2" fmla="*/ 108 w 2010"/>
              <a:gd name="T3" fmla="*/ 1044 h 1134"/>
              <a:gd name="T4" fmla="*/ 306 w 2010"/>
              <a:gd name="T5" fmla="*/ 855 h 1134"/>
              <a:gd name="T6" fmla="*/ 468 w 2010"/>
              <a:gd name="T7" fmla="*/ 567 h 1134"/>
              <a:gd name="T8" fmla="*/ 639 w 2010"/>
              <a:gd name="T9" fmla="*/ 387 h 1134"/>
              <a:gd name="T10" fmla="*/ 792 w 2010"/>
              <a:gd name="T11" fmla="*/ 288 h 1134"/>
              <a:gd name="T12" fmla="*/ 837 w 2010"/>
              <a:gd name="T13" fmla="*/ 207 h 1134"/>
              <a:gd name="T14" fmla="*/ 963 w 2010"/>
              <a:gd name="T15" fmla="*/ 108 h 1134"/>
              <a:gd name="T16" fmla="*/ 1026 w 2010"/>
              <a:gd name="T17" fmla="*/ 27 h 1134"/>
              <a:gd name="T18" fmla="*/ 1125 w 2010"/>
              <a:gd name="T19" fmla="*/ 0 h 1134"/>
              <a:gd name="T20" fmla="*/ 1386 w 2010"/>
              <a:gd name="T21" fmla="*/ 27 h 1134"/>
              <a:gd name="T22" fmla="*/ 1503 w 2010"/>
              <a:gd name="T23" fmla="*/ 45 h 1134"/>
              <a:gd name="T24" fmla="*/ 1710 w 2010"/>
              <a:gd name="T25" fmla="*/ 72 h 1134"/>
              <a:gd name="T26" fmla="*/ 1836 w 2010"/>
              <a:gd name="T27" fmla="*/ 27 h 1134"/>
              <a:gd name="T28" fmla="*/ 1890 w 2010"/>
              <a:gd name="T29" fmla="*/ 9 h 1134"/>
              <a:gd name="T30" fmla="*/ 1998 w 2010"/>
              <a:gd name="T31" fmla="*/ 18 h 1134"/>
              <a:gd name="T32" fmla="*/ 1980 w 2010"/>
              <a:gd name="T33" fmla="*/ 54 h 1134"/>
              <a:gd name="T34" fmla="*/ 1935 w 2010"/>
              <a:gd name="T35" fmla="*/ 99 h 1134"/>
              <a:gd name="T36" fmla="*/ 1944 w 2010"/>
              <a:gd name="T37" fmla="*/ 234 h 1134"/>
              <a:gd name="T38" fmla="*/ 1908 w 2010"/>
              <a:gd name="T39" fmla="*/ 270 h 1134"/>
              <a:gd name="T40" fmla="*/ 1890 w 2010"/>
              <a:gd name="T41" fmla="*/ 297 h 1134"/>
              <a:gd name="T42" fmla="*/ 1827 w 2010"/>
              <a:gd name="T43" fmla="*/ 468 h 1134"/>
              <a:gd name="T44" fmla="*/ 1881 w 2010"/>
              <a:gd name="T45" fmla="*/ 612 h 1134"/>
              <a:gd name="T46" fmla="*/ 1845 w 2010"/>
              <a:gd name="T47" fmla="*/ 765 h 1134"/>
              <a:gd name="T48" fmla="*/ 1818 w 2010"/>
              <a:gd name="T49" fmla="*/ 873 h 1134"/>
              <a:gd name="T50" fmla="*/ 1746 w 2010"/>
              <a:gd name="T51" fmla="*/ 891 h 1134"/>
              <a:gd name="T52" fmla="*/ 1674 w 2010"/>
              <a:gd name="T53" fmla="*/ 981 h 1134"/>
              <a:gd name="T54" fmla="*/ 1656 w 2010"/>
              <a:gd name="T55" fmla="*/ 1035 h 1134"/>
              <a:gd name="T56" fmla="*/ 1647 w 2010"/>
              <a:gd name="T57" fmla="*/ 1071 h 1134"/>
              <a:gd name="T58" fmla="*/ 1629 w 2010"/>
              <a:gd name="T59" fmla="*/ 1098 h 1134"/>
              <a:gd name="T60" fmla="*/ 1620 w 2010"/>
              <a:gd name="T61" fmla="*/ 1125 h 1134"/>
              <a:gd name="T62" fmla="*/ 1593 w 2010"/>
              <a:gd name="T63" fmla="*/ 1134 h 1134"/>
              <a:gd name="T64" fmla="*/ 1512 w 2010"/>
              <a:gd name="T65" fmla="*/ 1107 h 1134"/>
              <a:gd name="T66" fmla="*/ 1485 w 2010"/>
              <a:gd name="T67" fmla="*/ 1098 h 1134"/>
              <a:gd name="T68" fmla="*/ 1269 w 2010"/>
              <a:gd name="T69" fmla="*/ 1134 h 1134"/>
              <a:gd name="T70" fmla="*/ 1116 w 2010"/>
              <a:gd name="T71" fmla="*/ 1116 h 1134"/>
              <a:gd name="T72" fmla="*/ 1008 w 2010"/>
              <a:gd name="T73" fmla="*/ 1098 h 1134"/>
              <a:gd name="T74" fmla="*/ 954 w 2010"/>
              <a:gd name="T75" fmla="*/ 1089 h 1134"/>
              <a:gd name="T76" fmla="*/ 477 w 2010"/>
              <a:gd name="T77" fmla="*/ 1098 h 1134"/>
              <a:gd name="T78" fmla="*/ 261 w 2010"/>
              <a:gd name="T79" fmla="*/ 1071 h 1134"/>
              <a:gd name="T80" fmla="*/ 54 w 2010"/>
              <a:gd name="T81" fmla="*/ 108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10" h="1134">
                <a:moveTo>
                  <a:pt x="0" y="1098"/>
                </a:moveTo>
                <a:cubicBezTo>
                  <a:pt x="49" y="1088"/>
                  <a:pt x="73" y="1079"/>
                  <a:pt x="108" y="1044"/>
                </a:cubicBezTo>
                <a:cubicBezTo>
                  <a:pt x="137" y="927"/>
                  <a:pt x="220" y="919"/>
                  <a:pt x="306" y="855"/>
                </a:cubicBezTo>
                <a:cubicBezTo>
                  <a:pt x="339" y="756"/>
                  <a:pt x="379" y="627"/>
                  <a:pt x="468" y="567"/>
                </a:cubicBezTo>
                <a:cubicBezTo>
                  <a:pt x="519" y="491"/>
                  <a:pt x="567" y="445"/>
                  <a:pt x="639" y="387"/>
                </a:cubicBezTo>
                <a:cubicBezTo>
                  <a:pt x="689" y="347"/>
                  <a:pt x="730" y="304"/>
                  <a:pt x="792" y="288"/>
                </a:cubicBezTo>
                <a:cubicBezTo>
                  <a:pt x="830" y="263"/>
                  <a:pt x="853" y="255"/>
                  <a:pt x="837" y="207"/>
                </a:cubicBezTo>
                <a:cubicBezTo>
                  <a:pt x="855" y="153"/>
                  <a:pt x="911" y="125"/>
                  <a:pt x="963" y="108"/>
                </a:cubicBezTo>
                <a:cubicBezTo>
                  <a:pt x="971" y="97"/>
                  <a:pt x="1018" y="32"/>
                  <a:pt x="1026" y="27"/>
                </a:cubicBezTo>
                <a:cubicBezTo>
                  <a:pt x="1046" y="14"/>
                  <a:pt x="1101" y="6"/>
                  <a:pt x="1125" y="0"/>
                </a:cubicBezTo>
                <a:cubicBezTo>
                  <a:pt x="1216" y="6"/>
                  <a:pt x="1297" y="14"/>
                  <a:pt x="1386" y="27"/>
                </a:cubicBezTo>
                <a:cubicBezTo>
                  <a:pt x="1429" y="49"/>
                  <a:pt x="1453" y="38"/>
                  <a:pt x="1503" y="45"/>
                </a:cubicBezTo>
                <a:cubicBezTo>
                  <a:pt x="1572" y="55"/>
                  <a:pt x="1641" y="63"/>
                  <a:pt x="1710" y="72"/>
                </a:cubicBezTo>
                <a:cubicBezTo>
                  <a:pt x="1754" y="61"/>
                  <a:pt x="1793" y="41"/>
                  <a:pt x="1836" y="27"/>
                </a:cubicBezTo>
                <a:cubicBezTo>
                  <a:pt x="1854" y="21"/>
                  <a:pt x="1890" y="9"/>
                  <a:pt x="1890" y="9"/>
                </a:cubicBezTo>
                <a:cubicBezTo>
                  <a:pt x="1926" y="12"/>
                  <a:pt x="1966" y="2"/>
                  <a:pt x="1998" y="18"/>
                </a:cubicBezTo>
                <a:cubicBezTo>
                  <a:pt x="2010" y="24"/>
                  <a:pt x="1988" y="43"/>
                  <a:pt x="1980" y="54"/>
                </a:cubicBezTo>
                <a:cubicBezTo>
                  <a:pt x="1967" y="71"/>
                  <a:pt x="1950" y="84"/>
                  <a:pt x="1935" y="99"/>
                </a:cubicBezTo>
                <a:cubicBezTo>
                  <a:pt x="1937" y="115"/>
                  <a:pt x="1962" y="209"/>
                  <a:pt x="1944" y="234"/>
                </a:cubicBezTo>
                <a:cubicBezTo>
                  <a:pt x="1934" y="248"/>
                  <a:pt x="1919" y="257"/>
                  <a:pt x="1908" y="270"/>
                </a:cubicBezTo>
                <a:cubicBezTo>
                  <a:pt x="1901" y="278"/>
                  <a:pt x="1896" y="288"/>
                  <a:pt x="1890" y="297"/>
                </a:cubicBezTo>
                <a:cubicBezTo>
                  <a:pt x="1881" y="380"/>
                  <a:pt x="1871" y="402"/>
                  <a:pt x="1827" y="468"/>
                </a:cubicBezTo>
                <a:cubicBezTo>
                  <a:pt x="1810" y="536"/>
                  <a:pt x="1834" y="565"/>
                  <a:pt x="1881" y="612"/>
                </a:cubicBezTo>
                <a:cubicBezTo>
                  <a:pt x="1897" y="661"/>
                  <a:pt x="1858" y="714"/>
                  <a:pt x="1845" y="765"/>
                </a:cubicBezTo>
                <a:cubicBezTo>
                  <a:pt x="1857" y="812"/>
                  <a:pt x="1868" y="823"/>
                  <a:pt x="1818" y="873"/>
                </a:cubicBezTo>
                <a:cubicBezTo>
                  <a:pt x="1801" y="890"/>
                  <a:pt x="1769" y="883"/>
                  <a:pt x="1746" y="891"/>
                </a:cubicBezTo>
                <a:cubicBezTo>
                  <a:pt x="1725" y="923"/>
                  <a:pt x="1690" y="946"/>
                  <a:pt x="1674" y="981"/>
                </a:cubicBezTo>
                <a:cubicBezTo>
                  <a:pt x="1666" y="998"/>
                  <a:pt x="1661" y="1017"/>
                  <a:pt x="1656" y="1035"/>
                </a:cubicBezTo>
                <a:cubicBezTo>
                  <a:pt x="1653" y="1047"/>
                  <a:pt x="1652" y="1060"/>
                  <a:pt x="1647" y="1071"/>
                </a:cubicBezTo>
                <a:cubicBezTo>
                  <a:pt x="1643" y="1081"/>
                  <a:pt x="1634" y="1088"/>
                  <a:pt x="1629" y="1098"/>
                </a:cubicBezTo>
                <a:cubicBezTo>
                  <a:pt x="1625" y="1106"/>
                  <a:pt x="1627" y="1118"/>
                  <a:pt x="1620" y="1125"/>
                </a:cubicBezTo>
                <a:cubicBezTo>
                  <a:pt x="1613" y="1132"/>
                  <a:pt x="1602" y="1131"/>
                  <a:pt x="1593" y="1134"/>
                </a:cubicBezTo>
                <a:cubicBezTo>
                  <a:pt x="1582" y="1130"/>
                  <a:pt x="1531" y="1113"/>
                  <a:pt x="1512" y="1107"/>
                </a:cubicBezTo>
                <a:cubicBezTo>
                  <a:pt x="1503" y="1104"/>
                  <a:pt x="1485" y="1098"/>
                  <a:pt x="1485" y="1098"/>
                </a:cubicBezTo>
                <a:cubicBezTo>
                  <a:pt x="1413" y="1110"/>
                  <a:pt x="1341" y="1122"/>
                  <a:pt x="1269" y="1134"/>
                </a:cubicBezTo>
                <a:cubicBezTo>
                  <a:pt x="1098" y="1120"/>
                  <a:pt x="1217" y="1134"/>
                  <a:pt x="1116" y="1116"/>
                </a:cubicBezTo>
                <a:cubicBezTo>
                  <a:pt x="1080" y="1110"/>
                  <a:pt x="1044" y="1104"/>
                  <a:pt x="1008" y="1098"/>
                </a:cubicBezTo>
                <a:cubicBezTo>
                  <a:pt x="990" y="1095"/>
                  <a:pt x="954" y="1089"/>
                  <a:pt x="954" y="1089"/>
                </a:cubicBezTo>
                <a:cubicBezTo>
                  <a:pt x="793" y="1095"/>
                  <a:pt x="637" y="1109"/>
                  <a:pt x="477" y="1098"/>
                </a:cubicBezTo>
                <a:cubicBezTo>
                  <a:pt x="405" y="1086"/>
                  <a:pt x="333" y="1078"/>
                  <a:pt x="261" y="1071"/>
                </a:cubicBezTo>
                <a:cubicBezTo>
                  <a:pt x="192" y="1077"/>
                  <a:pt x="54" y="1089"/>
                  <a:pt x="54" y="1089"/>
                </a:cubicBezTo>
              </a:path>
            </a:pathLst>
          </a:custGeom>
          <a:solidFill>
            <a:srgbClr val="99CCFF"/>
          </a:solidFill>
          <a:ln w="9525">
            <a:solidFill>
              <a:srgbClr val="99CC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6705600" y="27432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altLang="x-none" sz="2400">
                <a:latin typeface="Times New Roman" panose="02020603050405020304" pitchFamily="18" charset="0"/>
              </a:rPr>
              <a:t>-/FWCD</a:t>
            </a:r>
            <a:endParaRPr lang="en-GB" altLang="x-none" sz="2400">
              <a:latin typeface="Times New Roman" panose="02020603050405020304" pitchFamily="18" charset="0"/>
            </a:endParaRPr>
          </a:p>
        </p:txBody>
      </p:sp>
      <p:grpSp>
        <p:nvGrpSpPr>
          <p:cNvPr id="156694" name="Group 22"/>
          <p:cNvGrpSpPr>
            <a:grpSpLocks noChangeAspect="1"/>
          </p:cNvGrpSpPr>
          <p:nvPr/>
        </p:nvGrpSpPr>
        <p:grpSpPr bwMode="auto">
          <a:xfrm>
            <a:off x="8310563" y="2819400"/>
            <a:ext cx="457200" cy="522288"/>
            <a:chOff x="4368" y="3216"/>
            <a:chExt cx="768" cy="576"/>
          </a:xfrm>
        </p:grpSpPr>
        <p:sp>
          <p:nvSpPr>
            <p:cNvPr id="156695" name="Rectangle 23"/>
            <p:cNvSpPr>
              <a:spLocks noChangeAspect="1" noChangeArrowheads="1"/>
            </p:cNvSpPr>
            <p:nvPr/>
          </p:nvSpPr>
          <p:spPr bwMode="auto">
            <a:xfrm>
              <a:off x="4464" y="3408"/>
              <a:ext cx="5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6" name="Rectangle 24"/>
            <p:cNvSpPr>
              <a:spLocks noChangeAspect="1" noChangeArrowheads="1"/>
            </p:cNvSpPr>
            <p:nvPr/>
          </p:nvSpPr>
          <p:spPr bwMode="auto">
            <a:xfrm>
              <a:off x="4704" y="3600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697" name="Group 25"/>
            <p:cNvGrpSpPr>
              <a:grpSpLocks noChangeAspect="1"/>
            </p:cNvGrpSpPr>
            <p:nvPr/>
          </p:nvGrpSpPr>
          <p:grpSpPr bwMode="auto">
            <a:xfrm>
              <a:off x="4848" y="3504"/>
              <a:ext cx="144" cy="144"/>
              <a:chOff x="4512" y="3504"/>
              <a:chExt cx="144" cy="144"/>
            </a:xfrm>
          </p:grpSpPr>
          <p:sp>
            <p:nvSpPr>
              <p:cNvPr id="15669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4512" y="350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99" name="Line 27"/>
              <p:cNvSpPr>
                <a:spLocks noChangeAspect="1" noChangeShapeType="1"/>
              </p:cNvSpPr>
              <p:nvPr/>
            </p:nvSpPr>
            <p:spPr bwMode="auto">
              <a:xfrm>
                <a:off x="4560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6700" name="Line 28"/>
              <p:cNvSpPr>
                <a:spLocks noChangeAspect="1" noChangeShapeType="1"/>
              </p:cNvSpPr>
              <p:nvPr/>
            </p:nvSpPr>
            <p:spPr bwMode="auto">
              <a:xfrm>
                <a:off x="4512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6701" name="Group 29"/>
            <p:cNvGrpSpPr>
              <a:grpSpLocks noChangeAspect="1"/>
            </p:cNvGrpSpPr>
            <p:nvPr/>
          </p:nvGrpSpPr>
          <p:grpSpPr bwMode="auto">
            <a:xfrm>
              <a:off x="4512" y="3504"/>
              <a:ext cx="144" cy="144"/>
              <a:chOff x="4512" y="3504"/>
              <a:chExt cx="144" cy="144"/>
            </a:xfrm>
          </p:grpSpPr>
          <p:sp>
            <p:nvSpPr>
              <p:cNvPr id="156702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4512" y="350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03" name="Line 31"/>
              <p:cNvSpPr>
                <a:spLocks noChangeAspect="1" noChangeShapeType="1"/>
              </p:cNvSpPr>
              <p:nvPr/>
            </p:nvSpPr>
            <p:spPr bwMode="auto">
              <a:xfrm>
                <a:off x="4560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6704" name="Line 32"/>
              <p:cNvSpPr>
                <a:spLocks noChangeAspect="1" noChangeShapeType="1"/>
              </p:cNvSpPr>
              <p:nvPr/>
            </p:nvSpPr>
            <p:spPr bwMode="auto">
              <a:xfrm>
                <a:off x="4512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6705" name="AutoShape 33"/>
            <p:cNvSpPr>
              <a:spLocks noChangeAspect="1" noChangeArrowheads="1"/>
            </p:cNvSpPr>
            <p:nvPr/>
          </p:nvSpPr>
          <p:spPr bwMode="auto">
            <a:xfrm>
              <a:off x="4368" y="3216"/>
              <a:ext cx="768" cy="192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7315200" y="3200400"/>
            <a:ext cx="498475" cy="325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56707" name="Line 35"/>
          <p:cNvSpPr>
            <a:spLocks noChangeShapeType="1"/>
          </p:cNvSpPr>
          <p:nvPr/>
        </p:nvSpPr>
        <p:spPr bwMode="auto">
          <a:xfrm>
            <a:off x="4191000" y="3810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6D35-1962-420F-8BB6-40E964CCB64D}" type="slidenum">
              <a:rPr lang="en-GB" altLang="x-none"/>
            </a:fld>
            <a:endParaRPr lang="en-GB" altLang="x-none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River Problem</a:t>
            </a:r>
            <a:endParaRPr lang="en-GB" altLang="x-none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9436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x-none" sz="2800" dirty="0"/>
              <a:t>Problem formulation:</a:t>
            </a:r>
            <a:endParaRPr lang="en-US" altLang="x-none" sz="2800" dirty="0"/>
          </a:p>
          <a:p>
            <a:pPr>
              <a:lnSpc>
                <a:spcPct val="80000"/>
              </a:lnSpc>
            </a:pPr>
            <a:endParaRPr lang="en-US" altLang="x-none" sz="1200" dirty="0"/>
          </a:p>
          <a:p>
            <a:pPr lvl="1">
              <a:lnSpc>
                <a:spcPct val="80000"/>
              </a:lnSpc>
            </a:pPr>
            <a:r>
              <a:rPr lang="en-US" altLang="x-none" sz="2400" dirty="0">
                <a:solidFill>
                  <a:srgbClr val="FF0000"/>
                </a:solidFill>
              </a:rPr>
              <a:t>State representation</a:t>
            </a:r>
            <a:r>
              <a:rPr lang="en-US" altLang="x-none" sz="2400" dirty="0"/>
              <a:t>: location of farmer and items in both sides of river </a:t>
            </a:r>
            <a:endParaRPr lang="en-US" altLang="x-none" sz="24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x-none" sz="2400" dirty="0"/>
              <a:t>	[</a:t>
            </a:r>
            <a:r>
              <a:rPr lang="en-US" altLang="x-none" sz="2000" dirty="0"/>
              <a:t>items in South shore</a:t>
            </a:r>
            <a:r>
              <a:rPr lang="en-US" altLang="x-none" sz="2400" dirty="0"/>
              <a:t> / </a:t>
            </a:r>
            <a:r>
              <a:rPr lang="en-US" altLang="x-none" sz="2000" dirty="0"/>
              <a:t>items in North shore</a:t>
            </a:r>
            <a:r>
              <a:rPr lang="en-US" altLang="x-none" sz="2400" dirty="0"/>
              <a:t>] : (</a:t>
            </a:r>
            <a:r>
              <a:rPr lang="en-US" altLang="x-none" sz="2400" dirty="0">
                <a:solidFill>
                  <a:schemeClr val="folHlink"/>
                </a:solidFill>
              </a:rPr>
              <a:t>FWDC/-</a:t>
            </a:r>
            <a:r>
              <a:rPr lang="en-US" altLang="x-none" sz="2400" dirty="0"/>
              <a:t>, </a:t>
            </a:r>
            <a:r>
              <a:rPr lang="en-US" altLang="x-none" sz="2400" dirty="0">
                <a:solidFill>
                  <a:schemeClr val="folHlink"/>
                </a:solidFill>
              </a:rPr>
              <a:t>FD/WC</a:t>
            </a:r>
            <a:r>
              <a:rPr lang="en-US" altLang="x-none" sz="2400" dirty="0"/>
              <a:t>, </a:t>
            </a:r>
            <a:r>
              <a:rPr lang="en-US" altLang="x-none" sz="2400" dirty="0">
                <a:solidFill>
                  <a:schemeClr val="folHlink"/>
                </a:solidFill>
              </a:rPr>
              <a:t>C/FWD </a:t>
            </a:r>
            <a:r>
              <a:rPr lang="en-US" altLang="x-none" sz="2400" dirty="0"/>
              <a:t>…)</a:t>
            </a:r>
            <a:endParaRPr lang="en-US" altLang="x-none" sz="2400" dirty="0"/>
          </a:p>
          <a:p>
            <a:pPr lvl="1">
              <a:lnSpc>
                <a:spcPct val="80000"/>
              </a:lnSpc>
            </a:pPr>
            <a:endParaRPr lang="en-US" altLang="x-none" sz="1200" dirty="0"/>
          </a:p>
          <a:p>
            <a:pPr lvl="1">
              <a:lnSpc>
                <a:spcPct val="80000"/>
              </a:lnSpc>
            </a:pPr>
            <a:r>
              <a:rPr lang="en-US" altLang="x-none" sz="2400" dirty="0">
                <a:solidFill>
                  <a:srgbClr val="FF0000"/>
                </a:solidFill>
              </a:rPr>
              <a:t>Initial State</a:t>
            </a:r>
            <a:r>
              <a:rPr lang="en-US" altLang="x-none" sz="2400" dirty="0"/>
              <a:t>: farmer, wolf, duck and corn in the south shore        	</a:t>
            </a:r>
            <a:r>
              <a:rPr lang="en-US" altLang="x-none" sz="2400" dirty="0">
                <a:solidFill>
                  <a:schemeClr val="folHlink"/>
                </a:solidFill>
              </a:rPr>
              <a:t>FWDC/-</a:t>
            </a:r>
            <a:endParaRPr lang="en-US" altLang="x-none" sz="2400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x-none" sz="1400" dirty="0"/>
          </a:p>
          <a:p>
            <a:pPr lvl="1">
              <a:lnSpc>
                <a:spcPct val="80000"/>
              </a:lnSpc>
            </a:pPr>
            <a:r>
              <a:rPr lang="en-US" altLang="x-none" sz="2400" dirty="0">
                <a:solidFill>
                  <a:srgbClr val="FF0000"/>
                </a:solidFill>
              </a:rPr>
              <a:t>Goal State</a:t>
            </a:r>
            <a:r>
              <a:rPr lang="en-US" altLang="x-none" sz="2400" dirty="0"/>
              <a:t>: farmer, duck and corn in the north shore </a:t>
            </a:r>
            <a:endParaRPr lang="en-US" altLang="x-none" sz="24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x-none" sz="2400" dirty="0"/>
              <a:t>     </a:t>
            </a:r>
            <a:r>
              <a:rPr lang="en-US" altLang="x-none" sz="2400" dirty="0">
                <a:solidFill>
                  <a:schemeClr val="folHlink"/>
                </a:solidFill>
              </a:rPr>
              <a:t>-/FWDC</a:t>
            </a:r>
            <a:endParaRPr lang="en-US" altLang="x-none" sz="2400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x-none" sz="1400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x-none" sz="2400" dirty="0">
                <a:solidFill>
                  <a:srgbClr val="FF0000"/>
                </a:solidFill>
              </a:rPr>
              <a:t>Operators</a:t>
            </a:r>
            <a:r>
              <a:rPr lang="en-US" altLang="x-none" sz="2400" dirty="0"/>
              <a:t>: the farmer takes in the boat at most one item from one side to the other side </a:t>
            </a:r>
            <a:endParaRPr lang="en-US" altLang="x-none" sz="2400" dirty="0"/>
          </a:p>
          <a:p>
            <a:pPr lvl="1"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x-none" sz="2400" dirty="0"/>
              <a:t>(</a:t>
            </a:r>
            <a:r>
              <a:rPr lang="en-US" altLang="x-none" sz="2400" dirty="0">
                <a:solidFill>
                  <a:schemeClr val="folHlink"/>
                </a:solidFill>
              </a:rPr>
              <a:t>F-Takes-W</a:t>
            </a:r>
            <a:r>
              <a:rPr lang="en-US" altLang="x-none" sz="2400" dirty="0"/>
              <a:t>, </a:t>
            </a:r>
            <a:r>
              <a:rPr lang="en-US" altLang="x-none" sz="2400" dirty="0">
                <a:solidFill>
                  <a:schemeClr val="folHlink"/>
                </a:solidFill>
              </a:rPr>
              <a:t>F-Takes-D, F-Takes-C</a:t>
            </a:r>
            <a:r>
              <a:rPr lang="en-US" altLang="x-none" sz="2400" dirty="0"/>
              <a:t>,</a:t>
            </a:r>
            <a:r>
              <a:rPr lang="en-US" altLang="x-none" sz="2400" dirty="0">
                <a:solidFill>
                  <a:schemeClr val="folHlink"/>
                </a:solidFill>
              </a:rPr>
              <a:t> F-Takes-Self [himself only]</a:t>
            </a:r>
            <a:r>
              <a:rPr lang="en-US" altLang="x-none" sz="2400" dirty="0"/>
              <a:t>)</a:t>
            </a:r>
            <a:endParaRPr lang="en-US" altLang="x-none" sz="2400" dirty="0"/>
          </a:p>
          <a:p>
            <a:pPr lvl="1">
              <a:lnSpc>
                <a:spcPct val="80000"/>
              </a:lnSpc>
            </a:pPr>
            <a:endParaRPr lang="en-US" altLang="x-none" sz="1800" dirty="0"/>
          </a:p>
          <a:p>
            <a:pPr lvl="1">
              <a:lnSpc>
                <a:spcPct val="80000"/>
              </a:lnSpc>
            </a:pPr>
            <a:r>
              <a:rPr lang="en-US" altLang="x-none" sz="2400" dirty="0">
                <a:solidFill>
                  <a:srgbClr val="FF0000"/>
                </a:solidFill>
              </a:rPr>
              <a:t>Path cost</a:t>
            </a:r>
            <a:r>
              <a:rPr lang="en-US" altLang="x-none" sz="2400" dirty="0"/>
              <a:t>: the number of crossings</a:t>
            </a:r>
            <a:endParaRPr lang="en-GB" altLang="x-none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Assumptions about the task environment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295400"/>
            <a:ext cx="8915400" cy="4953000"/>
          </a:xfrm>
        </p:spPr>
        <p:txBody>
          <a:bodyPr/>
          <a:lstStyle/>
          <a:p>
            <a:r>
              <a:rPr lang="en-US" altLang="x-none" dirty="0"/>
              <a:t>static</a:t>
            </a:r>
            <a:endParaRPr lang="en-US" altLang="x-none" dirty="0"/>
          </a:p>
          <a:p>
            <a:r>
              <a:rPr lang="en-US" altLang="x-none" dirty="0"/>
              <a:t>single agent</a:t>
            </a:r>
            <a:endParaRPr lang="en-US" altLang="x-none" dirty="0"/>
          </a:p>
          <a:p>
            <a:r>
              <a:rPr lang="en-US" altLang="x-none" dirty="0"/>
              <a:t>deterministic</a:t>
            </a:r>
            <a:endParaRPr lang="en-US" altLang="x-none" dirty="0"/>
          </a:p>
          <a:p>
            <a:r>
              <a:rPr lang="en-US" altLang="x-none" dirty="0"/>
              <a:t>observable</a:t>
            </a:r>
            <a:endParaRPr lang="en-US" altLang="x-none" dirty="0"/>
          </a:p>
          <a:p>
            <a:r>
              <a:rPr lang="en-US" altLang="x-none" dirty="0"/>
              <a:t>discrete</a:t>
            </a:r>
            <a:endParaRPr lang="en-US" altLang="x-none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25CA-A387-4A53-9D2F-518F331E07A5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7AE8-4536-4BAD-ABB9-64A171DE09F2}" type="slidenum">
              <a:rPr lang="en-GB" altLang="x-none"/>
            </a:fld>
            <a:endParaRPr lang="en-GB" altLang="x-none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River Problem</a:t>
            </a:r>
            <a:endParaRPr lang="en-GB" altLang="x-none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106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sz="2800" dirty="0">
                <a:solidFill>
                  <a:srgbClr val="FF0000"/>
                </a:solidFill>
              </a:rPr>
              <a:t>Problem solution: </a:t>
            </a:r>
            <a:r>
              <a:rPr lang="en-US" altLang="x-none" sz="2800" dirty="0"/>
              <a:t>(path Cost = 7)</a:t>
            </a:r>
            <a:endParaRPr lang="en-US" altLang="x-none" sz="2800" dirty="0"/>
          </a:p>
          <a:p>
            <a:r>
              <a:rPr lang="en-IE" altLang="x-none" sz="2600" dirty="0"/>
              <a:t>While there are other possibilities here is one </a:t>
            </a:r>
            <a:r>
              <a:rPr lang="en-IE" altLang="x-none" sz="2600" b="1" dirty="0"/>
              <a:t>7</a:t>
            </a:r>
            <a:r>
              <a:rPr lang="en-IE" altLang="x-none" sz="2600" dirty="0"/>
              <a:t> step solution to the river problem</a:t>
            </a:r>
            <a:endParaRPr lang="en-US" altLang="x-none" sz="3900" dirty="0"/>
          </a:p>
        </p:txBody>
      </p:sp>
      <p:grpSp>
        <p:nvGrpSpPr>
          <p:cNvPr id="161796" name="Group 4"/>
          <p:cNvGrpSpPr/>
          <p:nvPr/>
        </p:nvGrpSpPr>
        <p:grpSpPr bwMode="auto">
          <a:xfrm>
            <a:off x="533400" y="2743200"/>
            <a:ext cx="8382000" cy="3581400"/>
            <a:chOff x="432" y="1680"/>
            <a:chExt cx="5280" cy="2256"/>
          </a:xfrm>
        </p:grpSpPr>
        <p:grpSp>
          <p:nvGrpSpPr>
            <p:cNvPr id="161797" name="Group 5"/>
            <p:cNvGrpSpPr/>
            <p:nvPr/>
          </p:nvGrpSpPr>
          <p:grpSpPr bwMode="auto">
            <a:xfrm>
              <a:off x="432" y="1686"/>
              <a:ext cx="864" cy="720"/>
              <a:chOff x="1344" y="1824"/>
              <a:chExt cx="864" cy="720"/>
            </a:xfrm>
          </p:grpSpPr>
          <p:sp>
            <p:nvSpPr>
              <p:cNvPr id="161798" name="Freeform 6"/>
              <p:cNvSpPr/>
              <p:nvPr/>
            </p:nvSpPr>
            <p:spPr bwMode="auto">
              <a:xfrm rot="5400000">
                <a:off x="1608" y="1800"/>
                <a:ext cx="288" cy="720"/>
              </a:xfrm>
              <a:custGeom>
                <a:avLst/>
                <a:gdLst>
                  <a:gd name="T0" fmla="*/ 0 w 2010"/>
                  <a:gd name="T1" fmla="*/ 1098 h 1134"/>
                  <a:gd name="T2" fmla="*/ 108 w 2010"/>
                  <a:gd name="T3" fmla="*/ 1044 h 1134"/>
                  <a:gd name="T4" fmla="*/ 306 w 2010"/>
                  <a:gd name="T5" fmla="*/ 855 h 1134"/>
                  <a:gd name="T6" fmla="*/ 468 w 2010"/>
                  <a:gd name="T7" fmla="*/ 567 h 1134"/>
                  <a:gd name="T8" fmla="*/ 639 w 2010"/>
                  <a:gd name="T9" fmla="*/ 387 h 1134"/>
                  <a:gd name="T10" fmla="*/ 792 w 2010"/>
                  <a:gd name="T11" fmla="*/ 288 h 1134"/>
                  <a:gd name="T12" fmla="*/ 837 w 2010"/>
                  <a:gd name="T13" fmla="*/ 207 h 1134"/>
                  <a:gd name="T14" fmla="*/ 963 w 2010"/>
                  <a:gd name="T15" fmla="*/ 108 h 1134"/>
                  <a:gd name="T16" fmla="*/ 1026 w 2010"/>
                  <a:gd name="T17" fmla="*/ 27 h 1134"/>
                  <a:gd name="T18" fmla="*/ 1125 w 2010"/>
                  <a:gd name="T19" fmla="*/ 0 h 1134"/>
                  <a:gd name="T20" fmla="*/ 1386 w 2010"/>
                  <a:gd name="T21" fmla="*/ 27 h 1134"/>
                  <a:gd name="T22" fmla="*/ 1503 w 2010"/>
                  <a:gd name="T23" fmla="*/ 45 h 1134"/>
                  <a:gd name="T24" fmla="*/ 1710 w 2010"/>
                  <a:gd name="T25" fmla="*/ 72 h 1134"/>
                  <a:gd name="T26" fmla="*/ 1836 w 2010"/>
                  <a:gd name="T27" fmla="*/ 27 h 1134"/>
                  <a:gd name="T28" fmla="*/ 1890 w 2010"/>
                  <a:gd name="T29" fmla="*/ 9 h 1134"/>
                  <a:gd name="T30" fmla="*/ 1998 w 2010"/>
                  <a:gd name="T31" fmla="*/ 18 h 1134"/>
                  <a:gd name="T32" fmla="*/ 1980 w 2010"/>
                  <a:gd name="T33" fmla="*/ 54 h 1134"/>
                  <a:gd name="T34" fmla="*/ 1935 w 2010"/>
                  <a:gd name="T35" fmla="*/ 99 h 1134"/>
                  <a:gd name="T36" fmla="*/ 1944 w 2010"/>
                  <a:gd name="T37" fmla="*/ 234 h 1134"/>
                  <a:gd name="T38" fmla="*/ 1908 w 2010"/>
                  <a:gd name="T39" fmla="*/ 270 h 1134"/>
                  <a:gd name="T40" fmla="*/ 1890 w 2010"/>
                  <a:gd name="T41" fmla="*/ 297 h 1134"/>
                  <a:gd name="T42" fmla="*/ 1827 w 2010"/>
                  <a:gd name="T43" fmla="*/ 468 h 1134"/>
                  <a:gd name="T44" fmla="*/ 1881 w 2010"/>
                  <a:gd name="T45" fmla="*/ 612 h 1134"/>
                  <a:gd name="T46" fmla="*/ 1845 w 2010"/>
                  <a:gd name="T47" fmla="*/ 765 h 1134"/>
                  <a:gd name="T48" fmla="*/ 1818 w 2010"/>
                  <a:gd name="T49" fmla="*/ 873 h 1134"/>
                  <a:gd name="T50" fmla="*/ 1746 w 2010"/>
                  <a:gd name="T51" fmla="*/ 891 h 1134"/>
                  <a:gd name="T52" fmla="*/ 1674 w 2010"/>
                  <a:gd name="T53" fmla="*/ 981 h 1134"/>
                  <a:gd name="T54" fmla="*/ 1656 w 2010"/>
                  <a:gd name="T55" fmla="*/ 1035 h 1134"/>
                  <a:gd name="T56" fmla="*/ 1647 w 2010"/>
                  <a:gd name="T57" fmla="*/ 1071 h 1134"/>
                  <a:gd name="T58" fmla="*/ 1629 w 2010"/>
                  <a:gd name="T59" fmla="*/ 1098 h 1134"/>
                  <a:gd name="T60" fmla="*/ 1620 w 2010"/>
                  <a:gd name="T61" fmla="*/ 1125 h 1134"/>
                  <a:gd name="T62" fmla="*/ 1593 w 2010"/>
                  <a:gd name="T63" fmla="*/ 1134 h 1134"/>
                  <a:gd name="T64" fmla="*/ 1512 w 2010"/>
                  <a:gd name="T65" fmla="*/ 1107 h 1134"/>
                  <a:gd name="T66" fmla="*/ 1485 w 2010"/>
                  <a:gd name="T67" fmla="*/ 1098 h 1134"/>
                  <a:gd name="T68" fmla="*/ 1269 w 2010"/>
                  <a:gd name="T69" fmla="*/ 1134 h 1134"/>
                  <a:gd name="T70" fmla="*/ 1116 w 2010"/>
                  <a:gd name="T71" fmla="*/ 1116 h 1134"/>
                  <a:gd name="T72" fmla="*/ 1008 w 2010"/>
                  <a:gd name="T73" fmla="*/ 1098 h 1134"/>
                  <a:gd name="T74" fmla="*/ 954 w 2010"/>
                  <a:gd name="T75" fmla="*/ 1089 h 1134"/>
                  <a:gd name="T76" fmla="*/ 477 w 2010"/>
                  <a:gd name="T77" fmla="*/ 1098 h 1134"/>
                  <a:gd name="T78" fmla="*/ 261 w 2010"/>
                  <a:gd name="T79" fmla="*/ 1071 h 1134"/>
                  <a:gd name="T80" fmla="*/ 54 w 2010"/>
                  <a:gd name="T81" fmla="*/ 1089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10" h="1134">
                    <a:moveTo>
                      <a:pt x="0" y="1098"/>
                    </a:moveTo>
                    <a:cubicBezTo>
                      <a:pt x="49" y="1088"/>
                      <a:pt x="73" y="1079"/>
                      <a:pt x="108" y="1044"/>
                    </a:cubicBezTo>
                    <a:cubicBezTo>
                      <a:pt x="137" y="927"/>
                      <a:pt x="220" y="919"/>
                      <a:pt x="306" y="855"/>
                    </a:cubicBezTo>
                    <a:cubicBezTo>
                      <a:pt x="339" y="756"/>
                      <a:pt x="379" y="627"/>
                      <a:pt x="468" y="567"/>
                    </a:cubicBezTo>
                    <a:cubicBezTo>
                      <a:pt x="519" y="491"/>
                      <a:pt x="567" y="445"/>
                      <a:pt x="639" y="387"/>
                    </a:cubicBezTo>
                    <a:cubicBezTo>
                      <a:pt x="689" y="347"/>
                      <a:pt x="730" y="304"/>
                      <a:pt x="792" y="288"/>
                    </a:cubicBezTo>
                    <a:cubicBezTo>
                      <a:pt x="830" y="263"/>
                      <a:pt x="853" y="255"/>
                      <a:pt x="837" y="207"/>
                    </a:cubicBezTo>
                    <a:cubicBezTo>
                      <a:pt x="855" y="153"/>
                      <a:pt x="911" y="125"/>
                      <a:pt x="963" y="108"/>
                    </a:cubicBezTo>
                    <a:cubicBezTo>
                      <a:pt x="971" y="97"/>
                      <a:pt x="1018" y="32"/>
                      <a:pt x="1026" y="27"/>
                    </a:cubicBezTo>
                    <a:cubicBezTo>
                      <a:pt x="1046" y="14"/>
                      <a:pt x="1101" y="6"/>
                      <a:pt x="1125" y="0"/>
                    </a:cubicBezTo>
                    <a:cubicBezTo>
                      <a:pt x="1216" y="6"/>
                      <a:pt x="1297" y="14"/>
                      <a:pt x="1386" y="27"/>
                    </a:cubicBezTo>
                    <a:cubicBezTo>
                      <a:pt x="1429" y="49"/>
                      <a:pt x="1453" y="38"/>
                      <a:pt x="1503" y="45"/>
                    </a:cubicBezTo>
                    <a:cubicBezTo>
                      <a:pt x="1572" y="55"/>
                      <a:pt x="1641" y="63"/>
                      <a:pt x="1710" y="72"/>
                    </a:cubicBezTo>
                    <a:cubicBezTo>
                      <a:pt x="1754" y="61"/>
                      <a:pt x="1793" y="41"/>
                      <a:pt x="1836" y="27"/>
                    </a:cubicBezTo>
                    <a:cubicBezTo>
                      <a:pt x="1854" y="21"/>
                      <a:pt x="1890" y="9"/>
                      <a:pt x="1890" y="9"/>
                    </a:cubicBezTo>
                    <a:cubicBezTo>
                      <a:pt x="1926" y="12"/>
                      <a:pt x="1966" y="2"/>
                      <a:pt x="1998" y="18"/>
                    </a:cubicBezTo>
                    <a:cubicBezTo>
                      <a:pt x="2010" y="24"/>
                      <a:pt x="1988" y="43"/>
                      <a:pt x="1980" y="54"/>
                    </a:cubicBezTo>
                    <a:cubicBezTo>
                      <a:pt x="1967" y="71"/>
                      <a:pt x="1950" y="84"/>
                      <a:pt x="1935" y="99"/>
                    </a:cubicBezTo>
                    <a:cubicBezTo>
                      <a:pt x="1937" y="115"/>
                      <a:pt x="1962" y="209"/>
                      <a:pt x="1944" y="234"/>
                    </a:cubicBezTo>
                    <a:cubicBezTo>
                      <a:pt x="1934" y="248"/>
                      <a:pt x="1919" y="257"/>
                      <a:pt x="1908" y="270"/>
                    </a:cubicBezTo>
                    <a:cubicBezTo>
                      <a:pt x="1901" y="278"/>
                      <a:pt x="1896" y="288"/>
                      <a:pt x="1890" y="297"/>
                    </a:cubicBezTo>
                    <a:cubicBezTo>
                      <a:pt x="1881" y="380"/>
                      <a:pt x="1871" y="402"/>
                      <a:pt x="1827" y="468"/>
                    </a:cubicBezTo>
                    <a:cubicBezTo>
                      <a:pt x="1810" y="536"/>
                      <a:pt x="1834" y="565"/>
                      <a:pt x="1881" y="612"/>
                    </a:cubicBezTo>
                    <a:cubicBezTo>
                      <a:pt x="1897" y="661"/>
                      <a:pt x="1858" y="714"/>
                      <a:pt x="1845" y="765"/>
                    </a:cubicBezTo>
                    <a:cubicBezTo>
                      <a:pt x="1857" y="812"/>
                      <a:pt x="1868" y="823"/>
                      <a:pt x="1818" y="873"/>
                    </a:cubicBezTo>
                    <a:cubicBezTo>
                      <a:pt x="1801" y="890"/>
                      <a:pt x="1769" y="883"/>
                      <a:pt x="1746" y="891"/>
                    </a:cubicBezTo>
                    <a:cubicBezTo>
                      <a:pt x="1725" y="923"/>
                      <a:pt x="1690" y="946"/>
                      <a:pt x="1674" y="981"/>
                    </a:cubicBezTo>
                    <a:cubicBezTo>
                      <a:pt x="1666" y="998"/>
                      <a:pt x="1661" y="1017"/>
                      <a:pt x="1656" y="1035"/>
                    </a:cubicBezTo>
                    <a:cubicBezTo>
                      <a:pt x="1653" y="1047"/>
                      <a:pt x="1652" y="1060"/>
                      <a:pt x="1647" y="1071"/>
                    </a:cubicBezTo>
                    <a:cubicBezTo>
                      <a:pt x="1643" y="1081"/>
                      <a:pt x="1634" y="1088"/>
                      <a:pt x="1629" y="1098"/>
                    </a:cubicBezTo>
                    <a:cubicBezTo>
                      <a:pt x="1625" y="1106"/>
                      <a:pt x="1627" y="1118"/>
                      <a:pt x="1620" y="1125"/>
                    </a:cubicBezTo>
                    <a:cubicBezTo>
                      <a:pt x="1613" y="1132"/>
                      <a:pt x="1602" y="1131"/>
                      <a:pt x="1593" y="1134"/>
                    </a:cubicBezTo>
                    <a:cubicBezTo>
                      <a:pt x="1582" y="1130"/>
                      <a:pt x="1531" y="1113"/>
                      <a:pt x="1512" y="1107"/>
                    </a:cubicBezTo>
                    <a:cubicBezTo>
                      <a:pt x="1503" y="1104"/>
                      <a:pt x="1485" y="1098"/>
                      <a:pt x="1485" y="1098"/>
                    </a:cubicBezTo>
                    <a:cubicBezTo>
                      <a:pt x="1413" y="1110"/>
                      <a:pt x="1341" y="1122"/>
                      <a:pt x="1269" y="1134"/>
                    </a:cubicBezTo>
                    <a:cubicBezTo>
                      <a:pt x="1098" y="1120"/>
                      <a:pt x="1217" y="1134"/>
                      <a:pt x="1116" y="1116"/>
                    </a:cubicBezTo>
                    <a:cubicBezTo>
                      <a:pt x="1080" y="1110"/>
                      <a:pt x="1044" y="1104"/>
                      <a:pt x="1008" y="1098"/>
                    </a:cubicBezTo>
                    <a:cubicBezTo>
                      <a:pt x="990" y="1095"/>
                      <a:pt x="954" y="1089"/>
                      <a:pt x="954" y="1089"/>
                    </a:cubicBezTo>
                    <a:cubicBezTo>
                      <a:pt x="793" y="1095"/>
                      <a:pt x="637" y="1109"/>
                      <a:pt x="477" y="1098"/>
                    </a:cubicBezTo>
                    <a:cubicBezTo>
                      <a:pt x="405" y="1086"/>
                      <a:pt x="333" y="1078"/>
                      <a:pt x="261" y="1071"/>
                    </a:cubicBezTo>
                    <a:cubicBezTo>
                      <a:pt x="192" y="1077"/>
                      <a:pt x="54" y="1089"/>
                      <a:pt x="54" y="1089"/>
                    </a:cubicBezTo>
                  </a:path>
                </a:pathLst>
              </a:custGeom>
              <a:solidFill>
                <a:srgbClr val="99CCFF"/>
              </a:solidFill>
              <a:ln w="9525">
                <a:solidFill>
                  <a:srgbClr val="99CC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799" name="Rectangle 7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864" cy="7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800" name="Text Box 8"/>
            <p:cNvSpPr txBox="1">
              <a:spLocks noChangeArrowheads="1"/>
            </p:cNvSpPr>
            <p:nvPr/>
          </p:nvSpPr>
          <p:spPr bwMode="auto">
            <a:xfrm>
              <a:off x="432" y="215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Arial" panose="020B0604020202020204" pitchFamily="34" charset="0"/>
                </a:rPr>
                <a:t>F</a:t>
              </a:r>
              <a:endParaRPr lang="en-GB" altLang="x-none" b="1">
                <a:latin typeface="Arial" panose="020B0604020202020204" pitchFamily="34" charset="0"/>
              </a:endParaRPr>
            </a:p>
          </p:txBody>
        </p:sp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624" y="2151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Arial" panose="020B0604020202020204" pitchFamily="34" charset="0"/>
                </a:rPr>
                <a:t>W</a:t>
              </a:r>
              <a:endParaRPr lang="en-GB" altLang="x-none" b="1">
                <a:latin typeface="Arial" panose="020B0604020202020204" pitchFamily="34" charset="0"/>
              </a:endParaRPr>
            </a:p>
          </p:txBody>
        </p:sp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863" y="215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Arial" panose="020B0604020202020204" pitchFamily="34" charset="0"/>
                </a:rPr>
                <a:t>D</a:t>
              </a:r>
              <a:endParaRPr lang="en-GB" altLang="x-none" b="1">
                <a:latin typeface="Arial" panose="020B0604020202020204" pitchFamily="34" charset="0"/>
              </a:endParaRPr>
            </a:p>
          </p:txBody>
        </p:sp>
        <p:sp>
          <p:nvSpPr>
            <p:cNvPr id="161803" name="Text Box 11"/>
            <p:cNvSpPr txBox="1">
              <a:spLocks noChangeArrowheads="1"/>
            </p:cNvSpPr>
            <p:nvPr/>
          </p:nvSpPr>
          <p:spPr bwMode="auto">
            <a:xfrm>
              <a:off x="1055" y="215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Arial" panose="020B0604020202020204" pitchFamily="34" charset="0"/>
                </a:rPr>
                <a:t>C</a:t>
              </a:r>
              <a:endParaRPr lang="en-GB" altLang="x-none" b="1">
                <a:latin typeface="Arial" panose="020B0604020202020204" pitchFamily="34" charset="0"/>
              </a:endParaRPr>
            </a:p>
          </p:txBody>
        </p:sp>
        <p:grpSp>
          <p:nvGrpSpPr>
            <p:cNvPr id="161804" name="Group 12"/>
            <p:cNvGrpSpPr/>
            <p:nvPr/>
          </p:nvGrpSpPr>
          <p:grpSpPr bwMode="auto">
            <a:xfrm>
              <a:off x="432" y="3072"/>
              <a:ext cx="864" cy="720"/>
              <a:chOff x="1344" y="1824"/>
              <a:chExt cx="864" cy="720"/>
            </a:xfrm>
          </p:grpSpPr>
          <p:sp>
            <p:nvSpPr>
              <p:cNvPr id="161805" name="Freeform 13"/>
              <p:cNvSpPr/>
              <p:nvPr/>
            </p:nvSpPr>
            <p:spPr bwMode="auto">
              <a:xfrm rot="5400000">
                <a:off x="1608" y="1800"/>
                <a:ext cx="288" cy="720"/>
              </a:xfrm>
              <a:custGeom>
                <a:avLst/>
                <a:gdLst>
                  <a:gd name="T0" fmla="*/ 0 w 2010"/>
                  <a:gd name="T1" fmla="*/ 1098 h 1134"/>
                  <a:gd name="T2" fmla="*/ 108 w 2010"/>
                  <a:gd name="T3" fmla="*/ 1044 h 1134"/>
                  <a:gd name="T4" fmla="*/ 306 w 2010"/>
                  <a:gd name="T5" fmla="*/ 855 h 1134"/>
                  <a:gd name="T6" fmla="*/ 468 w 2010"/>
                  <a:gd name="T7" fmla="*/ 567 h 1134"/>
                  <a:gd name="T8" fmla="*/ 639 w 2010"/>
                  <a:gd name="T9" fmla="*/ 387 h 1134"/>
                  <a:gd name="T10" fmla="*/ 792 w 2010"/>
                  <a:gd name="T11" fmla="*/ 288 h 1134"/>
                  <a:gd name="T12" fmla="*/ 837 w 2010"/>
                  <a:gd name="T13" fmla="*/ 207 h 1134"/>
                  <a:gd name="T14" fmla="*/ 963 w 2010"/>
                  <a:gd name="T15" fmla="*/ 108 h 1134"/>
                  <a:gd name="T16" fmla="*/ 1026 w 2010"/>
                  <a:gd name="T17" fmla="*/ 27 h 1134"/>
                  <a:gd name="T18" fmla="*/ 1125 w 2010"/>
                  <a:gd name="T19" fmla="*/ 0 h 1134"/>
                  <a:gd name="T20" fmla="*/ 1386 w 2010"/>
                  <a:gd name="T21" fmla="*/ 27 h 1134"/>
                  <a:gd name="T22" fmla="*/ 1503 w 2010"/>
                  <a:gd name="T23" fmla="*/ 45 h 1134"/>
                  <a:gd name="T24" fmla="*/ 1710 w 2010"/>
                  <a:gd name="T25" fmla="*/ 72 h 1134"/>
                  <a:gd name="T26" fmla="*/ 1836 w 2010"/>
                  <a:gd name="T27" fmla="*/ 27 h 1134"/>
                  <a:gd name="T28" fmla="*/ 1890 w 2010"/>
                  <a:gd name="T29" fmla="*/ 9 h 1134"/>
                  <a:gd name="T30" fmla="*/ 1998 w 2010"/>
                  <a:gd name="T31" fmla="*/ 18 h 1134"/>
                  <a:gd name="T32" fmla="*/ 1980 w 2010"/>
                  <a:gd name="T33" fmla="*/ 54 h 1134"/>
                  <a:gd name="T34" fmla="*/ 1935 w 2010"/>
                  <a:gd name="T35" fmla="*/ 99 h 1134"/>
                  <a:gd name="T36" fmla="*/ 1944 w 2010"/>
                  <a:gd name="T37" fmla="*/ 234 h 1134"/>
                  <a:gd name="T38" fmla="*/ 1908 w 2010"/>
                  <a:gd name="T39" fmla="*/ 270 h 1134"/>
                  <a:gd name="T40" fmla="*/ 1890 w 2010"/>
                  <a:gd name="T41" fmla="*/ 297 h 1134"/>
                  <a:gd name="T42" fmla="*/ 1827 w 2010"/>
                  <a:gd name="T43" fmla="*/ 468 h 1134"/>
                  <a:gd name="T44" fmla="*/ 1881 w 2010"/>
                  <a:gd name="T45" fmla="*/ 612 h 1134"/>
                  <a:gd name="T46" fmla="*/ 1845 w 2010"/>
                  <a:gd name="T47" fmla="*/ 765 h 1134"/>
                  <a:gd name="T48" fmla="*/ 1818 w 2010"/>
                  <a:gd name="T49" fmla="*/ 873 h 1134"/>
                  <a:gd name="T50" fmla="*/ 1746 w 2010"/>
                  <a:gd name="T51" fmla="*/ 891 h 1134"/>
                  <a:gd name="T52" fmla="*/ 1674 w 2010"/>
                  <a:gd name="T53" fmla="*/ 981 h 1134"/>
                  <a:gd name="T54" fmla="*/ 1656 w 2010"/>
                  <a:gd name="T55" fmla="*/ 1035 h 1134"/>
                  <a:gd name="T56" fmla="*/ 1647 w 2010"/>
                  <a:gd name="T57" fmla="*/ 1071 h 1134"/>
                  <a:gd name="T58" fmla="*/ 1629 w 2010"/>
                  <a:gd name="T59" fmla="*/ 1098 h 1134"/>
                  <a:gd name="T60" fmla="*/ 1620 w 2010"/>
                  <a:gd name="T61" fmla="*/ 1125 h 1134"/>
                  <a:gd name="T62" fmla="*/ 1593 w 2010"/>
                  <a:gd name="T63" fmla="*/ 1134 h 1134"/>
                  <a:gd name="T64" fmla="*/ 1512 w 2010"/>
                  <a:gd name="T65" fmla="*/ 1107 h 1134"/>
                  <a:gd name="T66" fmla="*/ 1485 w 2010"/>
                  <a:gd name="T67" fmla="*/ 1098 h 1134"/>
                  <a:gd name="T68" fmla="*/ 1269 w 2010"/>
                  <a:gd name="T69" fmla="*/ 1134 h 1134"/>
                  <a:gd name="T70" fmla="*/ 1116 w 2010"/>
                  <a:gd name="T71" fmla="*/ 1116 h 1134"/>
                  <a:gd name="T72" fmla="*/ 1008 w 2010"/>
                  <a:gd name="T73" fmla="*/ 1098 h 1134"/>
                  <a:gd name="T74" fmla="*/ 954 w 2010"/>
                  <a:gd name="T75" fmla="*/ 1089 h 1134"/>
                  <a:gd name="T76" fmla="*/ 477 w 2010"/>
                  <a:gd name="T77" fmla="*/ 1098 h 1134"/>
                  <a:gd name="T78" fmla="*/ 261 w 2010"/>
                  <a:gd name="T79" fmla="*/ 1071 h 1134"/>
                  <a:gd name="T80" fmla="*/ 54 w 2010"/>
                  <a:gd name="T81" fmla="*/ 1089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10" h="1134">
                    <a:moveTo>
                      <a:pt x="0" y="1098"/>
                    </a:moveTo>
                    <a:cubicBezTo>
                      <a:pt x="49" y="1088"/>
                      <a:pt x="73" y="1079"/>
                      <a:pt x="108" y="1044"/>
                    </a:cubicBezTo>
                    <a:cubicBezTo>
                      <a:pt x="137" y="927"/>
                      <a:pt x="220" y="919"/>
                      <a:pt x="306" y="855"/>
                    </a:cubicBezTo>
                    <a:cubicBezTo>
                      <a:pt x="339" y="756"/>
                      <a:pt x="379" y="627"/>
                      <a:pt x="468" y="567"/>
                    </a:cubicBezTo>
                    <a:cubicBezTo>
                      <a:pt x="519" y="491"/>
                      <a:pt x="567" y="445"/>
                      <a:pt x="639" y="387"/>
                    </a:cubicBezTo>
                    <a:cubicBezTo>
                      <a:pt x="689" y="347"/>
                      <a:pt x="730" y="304"/>
                      <a:pt x="792" y="288"/>
                    </a:cubicBezTo>
                    <a:cubicBezTo>
                      <a:pt x="830" y="263"/>
                      <a:pt x="853" y="255"/>
                      <a:pt x="837" y="207"/>
                    </a:cubicBezTo>
                    <a:cubicBezTo>
                      <a:pt x="855" y="153"/>
                      <a:pt x="911" y="125"/>
                      <a:pt x="963" y="108"/>
                    </a:cubicBezTo>
                    <a:cubicBezTo>
                      <a:pt x="971" y="97"/>
                      <a:pt x="1018" y="32"/>
                      <a:pt x="1026" y="27"/>
                    </a:cubicBezTo>
                    <a:cubicBezTo>
                      <a:pt x="1046" y="14"/>
                      <a:pt x="1101" y="6"/>
                      <a:pt x="1125" y="0"/>
                    </a:cubicBezTo>
                    <a:cubicBezTo>
                      <a:pt x="1216" y="6"/>
                      <a:pt x="1297" y="14"/>
                      <a:pt x="1386" y="27"/>
                    </a:cubicBezTo>
                    <a:cubicBezTo>
                      <a:pt x="1429" y="49"/>
                      <a:pt x="1453" y="38"/>
                      <a:pt x="1503" y="45"/>
                    </a:cubicBezTo>
                    <a:cubicBezTo>
                      <a:pt x="1572" y="55"/>
                      <a:pt x="1641" y="63"/>
                      <a:pt x="1710" y="72"/>
                    </a:cubicBezTo>
                    <a:cubicBezTo>
                      <a:pt x="1754" y="61"/>
                      <a:pt x="1793" y="41"/>
                      <a:pt x="1836" y="27"/>
                    </a:cubicBezTo>
                    <a:cubicBezTo>
                      <a:pt x="1854" y="21"/>
                      <a:pt x="1890" y="9"/>
                      <a:pt x="1890" y="9"/>
                    </a:cubicBezTo>
                    <a:cubicBezTo>
                      <a:pt x="1926" y="12"/>
                      <a:pt x="1966" y="2"/>
                      <a:pt x="1998" y="18"/>
                    </a:cubicBezTo>
                    <a:cubicBezTo>
                      <a:pt x="2010" y="24"/>
                      <a:pt x="1988" y="43"/>
                      <a:pt x="1980" y="54"/>
                    </a:cubicBezTo>
                    <a:cubicBezTo>
                      <a:pt x="1967" y="71"/>
                      <a:pt x="1950" y="84"/>
                      <a:pt x="1935" y="99"/>
                    </a:cubicBezTo>
                    <a:cubicBezTo>
                      <a:pt x="1937" y="115"/>
                      <a:pt x="1962" y="209"/>
                      <a:pt x="1944" y="234"/>
                    </a:cubicBezTo>
                    <a:cubicBezTo>
                      <a:pt x="1934" y="248"/>
                      <a:pt x="1919" y="257"/>
                      <a:pt x="1908" y="270"/>
                    </a:cubicBezTo>
                    <a:cubicBezTo>
                      <a:pt x="1901" y="278"/>
                      <a:pt x="1896" y="288"/>
                      <a:pt x="1890" y="297"/>
                    </a:cubicBezTo>
                    <a:cubicBezTo>
                      <a:pt x="1881" y="380"/>
                      <a:pt x="1871" y="402"/>
                      <a:pt x="1827" y="468"/>
                    </a:cubicBezTo>
                    <a:cubicBezTo>
                      <a:pt x="1810" y="536"/>
                      <a:pt x="1834" y="565"/>
                      <a:pt x="1881" y="612"/>
                    </a:cubicBezTo>
                    <a:cubicBezTo>
                      <a:pt x="1897" y="661"/>
                      <a:pt x="1858" y="714"/>
                      <a:pt x="1845" y="765"/>
                    </a:cubicBezTo>
                    <a:cubicBezTo>
                      <a:pt x="1857" y="812"/>
                      <a:pt x="1868" y="823"/>
                      <a:pt x="1818" y="873"/>
                    </a:cubicBezTo>
                    <a:cubicBezTo>
                      <a:pt x="1801" y="890"/>
                      <a:pt x="1769" y="883"/>
                      <a:pt x="1746" y="891"/>
                    </a:cubicBezTo>
                    <a:cubicBezTo>
                      <a:pt x="1725" y="923"/>
                      <a:pt x="1690" y="946"/>
                      <a:pt x="1674" y="981"/>
                    </a:cubicBezTo>
                    <a:cubicBezTo>
                      <a:pt x="1666" y="998"/>
                      <a:pt x="1661" y="1017"/>
                      <a:pt x="1656" y="1035"/>
                    </a:cubicBezTo>
                    <a:cubicBezTo>
                      <a:pt x="1653" y="1047"/>
                      <a:pt x="1652" y="1060"/>
                      <a:pt x="1647" y="1071"/>
                    </a:cubicBezTo>
                    <a:cubicBezTo>
                      <a:pt x="1643" y="1081"/>
                      <a:pt x="1634" y="1088"/>
                      <a:pt x="1629" y="1098"/>
                    </a:cubicBezTo>
                    <a:cubicBezTo>
                      <a:pt x="1625" y="1106"/>
                      <a:pt x="1627" y="1118"/>
                      <a:pt x="1620" y="1125"/>
                    </a:cubicBezTo>
                    <a:cubicBezTo>
                      <a:pt x="1613" y="1132"/>
                      <a:pt x="1602" y="1131"/>
                      <a:pt x="1593" y="1134"/>
                    </a:cubicBezTo>
                    <a:cubicBezTo>
                      <a:pt x="1582" y="1130"/>
                      <a:pt x="1531" y="1113"/>
                      <a:pt x="1512" y="1107"/>
                    </a:cubicBezTo>
                    <a:cubicBezTo>
                      <a:pt x="1503" y="1104"/>
                      <a:pt x="1485" y="1098"/>
                      <a:pt x="1485" y="1098"/>
                    </a:cubicBezTo>
                    <a:cubicBezTo>
                      <a:pt x="1413" y="1110"/>
                      <a:pt x="1341" y="1122"/>
                      <a:pt x="1269" y="1134"/>
                    </a:cubicBezTo>
                    <a:cubicBezTo>
                      <a:pt x="1098" y="1120"/>
                      <a:pt x="1217" y="1134"/>
                      <a:pt x="1116" y="1116"/>
                    </a:cubicBezTo>
                    <a:cubicBezTo>
                      <a:pt x="1080" y="1110"/>
                      <a:pt x="1044" y="1104"/>
                      <a:pt x="1008" y="1098"/>
                    </a:cubicBezTo>
                    <a:cubicBezTo>
                      <a:pt x="990" y="1095"/>
                      <a:pt x="954" y="1089"/>
                      <a:pt x="954" y="1089"/>
                    </a:cubicBezTo>
                    <a:cubicBezTo>
                      <a:pt x="793" y="1095"/>
                      <a:pt x="637" y="1109"/>
                      <a:pt x="477" y="1098"/>
                    </a:cubicBezTo>
                    <a:cubicBezTo>
                      <a:pt x="405" y="1086"/>
                      <a:pt x="333" y="1078"/>
                      <a:pt x="261" y="1071"/>
                    </a:cubicBezTo>
                    <a:cubicBezTo>
                      <a:pt x="192" y="1077"/>
                      <a:pt x="54" y="1089"/>
                      <a:pt x="54" y="1089"/>
                    </a:cubicBezTo>
                  </a:path>
                </a:pathLst>
              </a:custGeom>
              <a:solidFill>
                <a:srgbClr val="99CCFF"/>
              </a:solidFill>
              <a:ln w="9525">
                <a:solidFill>
                  <a:srgbClr val="99CC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06" name="Rectangle 14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864" cy="7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807" name="Text Box 15"/>
            <p:cNvSpPr txBox="1">
              <a:spLocks noChangeArrowheads="1"/>
            </p:cNvSpPr>
            <p:nvPr/>
          </p:nvSpPr>
          <p:spPr bwMode="auto">
            <a:xfrm>
              <a:off x="432" y="3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Arial" panose="020B0604020202020204" pitchFamily="34" charset="0"/>
                </a:rPr>
                <a:t>F</a:t>
              </a:r>
              <a:endParaRPr lang="en-GB" altLang="x-none" b="1">
                <a:latin typeface="Arial" panose="020B0604020202020204" pitchFamily="34" charset="0"/>
              </a:endParaRPr>
            </a:p>
          </p:txBody>
        </p:sp>
        <p:sp>
          <p:nvSpPr>
            <p:cNvPr id="161808" name="Text Box 16"/>
            <p:cNvSpPr txBox="1">
              <a:spLocks noChangeArrowheads="1"/>
            </p:cNvSpPr>
            <p:nvPr/>
          </p:nvSpPr>
          <p:spPr bwMode="auto">
            <a:xfrm>
              <a:off x="624" y="3072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Arial" panose="020B0604020202020204" pitchFamily="34" charset="0"/>
                </a:rPr>
                <a:t>W</a:t>
              </a:r>
              <a:endParaRPr lang="en-GB" altLang="x-none" b="1">
                <a:latin typeface="Arial" panose="020B0604020202020204" pitchFamily="34" charset="0"/>
              </a:endParaRPr>
            </a:p>
          </p:txBody>
        </p:sp>
        <p:sp>
          <p:nvSpPr>
            <p:cNvPr id="161809" name="Text Box 17"/>
            <p:cNvSpPr txBox="1">
              <a:spLocks noChangeArrowheads="1"/>
            </p:cNvSpPr>
            <p:nvPr/>
          </p:nvSpPr>
          <p:spPr bwMode="auto">
            <a:xfrm>
              <a:off x="863" y="307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Arial" panose="020B0604020202020204" pitchFamily="34" charset="0"/>
                </a:rPr>
                <a:t>D</a:t>
              </a:r>
              <a:endParaRPr lang="en-GB" altLang="x-none" b="1">
                <a:latin typeface="Arial" panose="020B0604020202020204" pitchFamily="34" charset="0"/>
              </a:endParaRPr>
            </a:p>
          </p:txBody>
        </p:sp>
        <p:sp>
          <p:nvSpPr>
            <p:cNvPr id="161810" name="Text Box 18"/>
            <p:cNvSpPr txBox="1">
              <a:spLocks noChangeArrowheads="1"/>
            </p:cNvSpPr>
            <p:nvPr/>
          </p:nvSpPr>
          <p:spPr bwMode="auto">
            <a:xfrm>
              <a:off x="1055" y="307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x-none" b="1">
                  <a:latin typeface="Arial" panose="020B0604020202020204" pitchFamily="34" charset="0"/>
                </a:rPr>
                <a:t>C</a:t>
              </a:r>
              <a:endParaRPr lang="en-GB" altLang="x-none" b="1">
                <a:latin typeface="Arial" panose="020B0604020202020204" pitchFamily="34" charset="0"/>
              </a:endParaRPr>
            </a:p>
          </p:txBody>
        </p:sp>
        <p:grpSp>
          <p:nvGrpSpPr>
            <p:cNvPr id="161811" name="Group 19"/>
            <p:cNvGrpSpPr/>
            <p:nvPr/>
          </p:nvGrpSpPr>
          <p:grpSpPr bwMode="auto">
            <a:xfrm>
              <a:off x="1296" y="3476"/>
              <a:ext cx="864" cy="220"/>
              <a:chOff x="1296" y="3380"/>
              <a:chExt cx="864" cy="220"/>
            </a:xfrm>
          </p:grpSpPr>
          <p:cxnSp>
            <p:nvCxnSpPr>
              <p:cNvPr id="161812" name="AutoShape 20"/>
              <p:cNvCxnSpPr>
                <a:cxnSpLocks noChangeShapeType="1"/>
              </p:cNvCxnSpPr>
              <p:nvPr/>
            </p:nvCxnSpPr>
            <p:spPr bwMode="auto">
              <a:xfrm flipH="1">
                <a:off x="1302" y="3600"/>
                <a:ext cx="61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1813" name="Text Box 21"/>
              <p:cNvSpPr txBox="1">
                <a:spLocks noChangeArrowheads="1"/>
              </p:cNvSpPr>
              <p:nvPr/>
            </p:nvSpPr>
            <p:spPr bwMode="auto">
              <a:xfrm>
                <a:off x="1296" y="3380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IE" altLang="x-non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F-Takes-D</a:t>
                </a:r>
                <a:endParaRPr lang="en-GB" altLang="x-none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1814" name="Rectangle 22"/>
            <p:cNvSpPr>
              <a:spLocks noChangeArrowheads="1"/>
            </p:cNvSpPr>
            <p:nvPr/>
          </p:nvSpPr>
          <p:spPr bwMode="auto">
            <a:xfrm>
              <a:off x="432" y="2400"/>
              <a:ext cx="86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Initial State</a:t>
              </a:r>
              <a:endParaRPr lang="en-GB" altLang="x-none" sz="1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61815" name="Group 23"/>
            <p:cNvGrpSpPr/>
            <p:nvPr/>
          </p:nvGrpSpPr>
          <p:grpSpPr bwMode="auto">
            <a:xfrm>
              <a:off x="1296" y="1680"/>
              <a:ext cx="1488" cy="864"/>
              <a:chOff x="1296" y="1584"/>
              <a:chExt cx="1488" cy="864"/>
            </a:xfrm>
          </p:grpSpPr>
          <p:grpSp>
            <p:nvGrpSpPr>
              <p:cNvPr id="161816" name="Group 24"/>
              <p:cNvGrpSpPr/>
              <p:nvPr/>
            </p:nvGrpSpPr>
            <p:grpSpPr bwMode="auto">
              <a:xfrm>
                <a:off x="1920" y="1590"/>
                <a:ext cx="864" cy="720"/>
                <a:chOff x="1344" y="1824"/>
                <a:chExt cx="864" cy="720"/>
              </a:xfrm>
            </p:grpSpPr>
            <p:sp>
              <p:nvSpPr>
                <p:cNvPr id="161817" name="Freeform 25"/>
                <p:cNvSpPr/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1098 h 1134"/>
                    <a:gd name="T2" fmla="*/ 108 w 2010"/>
                    <a:gd name="T3" fmla="*/ 1044 h 1134"/>
                    <a:gd name="T4" fmla="*/ 306 w 2010"/>
                    <a:gd name="T5" fmla="*/ 855 h 1134"/>
                    <a:gd name="T6" fmla="*/ 468 w 2010"/>
                    <a:gd name="T7" fmla="*/ 567 h 1134"/>
                    <a:gd name="T8" fmla="*/ 639 w 2010"/>
                    <a:gd name="T9" fmla="*/ 387 h 1134"/>
                    <a:gd name="T10" fmla="*/ 792 w 2010"/>
                    <a:gd name="T11" fmla="*/ 288 h 1134"/>
                    <a:gd name="T12" fmla="*/ 837 w 2010"/>
                    <a:gd name="T13" fmla="*/ 207 h 1134"/>
                    <a:gd name="T14" fmla="*/ 963 w 2010"/>
                    <a:gd name="T15" fmla="*/ 108 h 1134"/>
                    <a:gd name="T16" fmla="*/ 1026 w 2010"/>
                    <a:gd name="T17" fmla="*/ 27 h 1134"/>
                    <a:gd name="T18" fmla="*/ 1125 w 2010"/>
                    <a:gd name="T19" fmla="*/ 0 h 1134"/>
                    <a:gd name="T20" fmla="*/ 1386 w 2010"/>
                    <a:gd name="T21" fmla="*/ 27 h 1134"/>
                    <a:gd name="T22" fmla="*/ 1503 w 2010"/>
                    <a:gd name="T23" fmla="*/ 45 h 1134"/>
                    <a:gd name="T24" fmla="*/ 1710 w 2010"/>
                    <a:gd name="T25" fmla="*/ 72 h 1134"/>
                    <a:gd name="T26" fmla="*/ 1836 w 2010"/>
                    <a:gd name="T27" fmla="*/ 27 h 1134"/>
                    <a:gd name="T28" fmla="*/ 1890 w 2010"/>
                    <a:gd name="T29" fmla="*/ 9 h 1134"/>
                    <a:gd name="T30" fmla="*/ 1998 w 2010"/>
                    <a:gd name="T31" fmla="*/ 18 h 1134"/>
                    <a:gd name="T32" fmla="*/ 1980 w 2010"/>
                    <a:gd name="T33" fmla="*/ 54 h 1134"/>
                    <a:gd name="T34" fmla="*/ 1935 w 2010"/>
                    <a:gd name="T35" fmla="*/ 99 h 1134"/>
                    <a:gd name="T36" fmla="*/ 1944 w 2010"/>
                    <a:gd name="T37" fmla="*/ 234 h 1134"/>
                    <a:gd name="T38" fmla="*/ 1908 w 2010"/>
                    <a:gd name="T39" fmla="*/ 270 h 1134"/>
                    <a:gd name="T40" fmla="*/ 1890 w 2010"/>
                    <a:gd name="T41" fmla="*/ 297 h 1134"/>
                    <a:gd name="T42" fmla="*/ 1827 w 2010"/>
                    <a:gd name="T43" fmla="*/ 468 h 1134"/>
                    <a:gd name="T44" fmla="*/ 1881 w 2010"/>
                    <a:gd name="T45" fmla="*/ 612 h 1134"/>
                    <a:gd name="T46" fmla="*/ 1845 w 2010"/>
                    <a:gd name="T47" fmla="*/ 765 h 1134"/>
                    <a:gd name="T48" fmla="*/ 1818 w 2010"/>
                    <a:gd name="T49" fmla="*/ 873 h 1134"/>
                    <a:gd name="T50" fmla="*/ 1746 w 2010"/>
                    <a:gd name="T51" fmla="*/ 891 h 1134"/>
                    <a:gd name="T52" fmla="*/ 1674 w 2010"/>
                    <a:gd name="T53" fmla="*/ 981 h 1134"/>
                    <a:gd name="T54" fmla="*/ 1656 w 2010"/>
                    <a:gd name="T55" fmla="*/ 1035 h 1134"/>
                    <a:gd name="T56" fmla="*/ 1647 w 2010"/>
                    <a:gd name="T57" fmla="*/ 1071 h 1134"/>
                    <a:gd name="T58" fmla="*/ 1629 w 2010"/>
                    <a:gd name="T59" fmla="*/ 1098 h 1134"/>
                    <a:gd name="T60" fmla="*/ 1620 w 2010"/>
                    <a:gd name="T61" fmla="*/ 1125 h 1134"/>
                    <a:gd name="T62" fmla="*/ 1593 w 2010"/>
                    <a:gd name="T63" fmla="*/ 1134 h 1134"/>
                    <a:gd name="T64" fmla="*/ 1512 w 2010"/>
                    <a:gd name="T65" fmla="*/ 1107 h 1134"/>
                    <a:gd name="T66" fmla="*/ 1485 w 2010"/>
                    <a:gd name="T67" fmla="*/ 1098 h 1134"/>
                    <a:gd name="T68" fmla="*/ 1269 w 2010"/>
                    <a:gd name="T69" fmla="*/ 1134 h 1134"/>
                    <a:gd name="T70" fmla="*/ 1116 w 2010"/>
                    <a:gd name="T71" fmla="*/ 1116 h 1134"/>
                    <a:gd name="T72" fmla="*/ 1008 w 2010"/>
                    <a:gd name="T73" fmla="*/ 1098 h 1134"/>
                    <a:gd name="T74" fmla="*/ 954 w 2010"/>
                    <a:gd name="T75" fmla="*/ 1089 h 1134"/>
                    <a:gd name="T76" fmla="*/ 477 w 2010"/>
                    <a:gd name="T77" fmla="*/ 1098 h 1134"/>
                    <a:gd name="T78" fmla="*/ 261 w 2010"/>
                    <a:gd name="T79" fmla="*/ 1071 h 1134"/>
                    <a:gd name="T80" fmla="*/ 54 w 2010"/>
                    <a:gd name="T81" fmla="*/ 1089 h 1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1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1819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F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20" name="Text Box 28"/>
              <p:cNvSpPr txBox="1">
                <a:spLocks noChangeArrowheads="1"/>
              </p:cNvSpPr>
              <p:nvPr/>
            </p:nvSpPr>
            <p:spPr bwMode="auto">
              <a:xfrm>
                <a:off x="2112" y="2055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W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21" name="Text Box 29"/>
              <p:cNvSpPr txBox="1">
                <a:spLocks noChangeArrowheads="1"/>
              </p:cNvSpPr>
              <p:nvPr/>
            </p:nvSpPr>
            <p:spPr bwMode="auto">
              <a:xfrm>
                <a:off x="2350" y="1584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D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22" name="Text Box 30"/>
              <p:cNvSpPr txBox="1">
                <a:spLocks noChangeArrowheads="1"/>
              </p:cNvSpPr>
              <p:nvPr/>
            </p:nvSpPr>
            <p:spPr bwMode="auto">
              <a:xfrm>
                <a:off x="2542" y="205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C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cxnSp>
            <p:nvCxnSpPr>
              <p:cNvPr id="161823" name="AutoShape 31"/>
              <p:cNvCxnSpPr>
                <a:cxnSpLocks noChangeShapeType="1"/>
              </p:cNvCxnSpPr>
              <p:nvPr/>
            </p:nvCxnSpPr>
            <p:spPr bwMode="auto">
              <a:xfrm>
                <a:off x="1296" y="1710"/>
                <a:ext cx="61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1824" name="Text Box 32"/>
              <p:cNvSpPr txBox="1">
                <a:spLocks noChangeArrowheads="1"/>
              </p:cNvSpPr>
              <p:nvPr/>
            </p:nvSpPr>
            <p:spPr bwMode="auto">
              <a:xfrm>
                <a:off x="1296" y="1776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IE" altLang="x-non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F-Takes-D</a:t>
                </a:r>
                <a:endParaRPr lang="en-GB" altLang="x-none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1825" name="Rectangle 33"/>
              <p:cNvSpPr>
                <a:spLocks noChangeArrowheads="1"/>
              </p:cNvSpPr>
              <p:nvPr/>
            </p:nvSpPr>
            <p:spPr bwMode="auto">
              <a:xfrm>
                <a:off x="1920" y="2304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IE" altLang="x-none" sz="14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WC/FD</a:t>
                </a:r>
                <a:endParaRPr lang="en-GB" altLang="x-none" sz="140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1826" name="Rectangle 34"/>
            <p:cNvSpPr>
              <a:spLocks noChangeArrowheads="1"/>
            </p:cNvSpPr>
            <p:nvPr/>
          </p:nvSpPr>
          <p:spPr bwMode="auto">
            <a:xfrm>
              <a:off x="432" y="3792"/>
              <a:ext cx="86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IE" altLang="x-none" sz="1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Goal State</a:t>
              </a:r>
              <a:endParaRPr lang="en-GB" altLang="x-none" sz="1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61827" name="Group 35"/>
            <p:cNvGrpSpPr/>
            <p:nvPr/>
          </p:nvGrpSpPr>
          <p:grpSpPr bwMode="auto">
            <a:xfrm>
              <a:off x="1920" y="3072"/>
              <a:ext cx="1728" cy="864"/>
              <a:chOff x="1920" y="2976"/>
              <a:chExt cx="1728" cy="864"/>
            </a:xfrm>
          </p:grpSpPr>
          <p:sp>
            <p:nvSpPr>
              <p:cNvPr id="161828" name="Text Box 36"/>
              <p:cNvSpPr txBox="1">
                <a:spLocks noChangeArrowheads="1"/>
              </p:cNvSpPr>
              <p:nvPr/>
            </p:nvSpPr>
            <p:spPr bwMode="auto">
              <a:xfrm>
                <a:off x="2784" y="3360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IE" altLang="x-non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F-Takes-S</a:t>
                </a:r>
                <a:endParaRPr lang="en-GB" altLang="x-none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61829" name="Group 37"/>
              <p:cNvGrpSpPr/>
              <p:nvPr/>
            </p:nvGrpSpPr>
            <p:grpSpPr bwMode="auto">
              <a:xfrm>
                <a:off x="1920" y="2976"/>
                <a:ext cx="1482" cy="864"/>
                <a:chOff x="1920" y="2976"/>
                <a:chExt cx="1482" cy="864"/>
              </a:xfrm>
            </p:grpSpPr>
            <p:grpSp>
              <p:nvGrpSpPr>
                <p:cNvPr id="161830" name="Group 38"/>
                <p:cNvGrpSpPr/>
                <p:nvPr/>
              </p:nvGrpSpPr>
              <p:grpSpPr bwMode="auto">
                <a:xfrm>
                  <a:off x="1920" y="2976"/>
                  <a:ext cx="864" cy="720"/>
                  <a:chOff x="1344" y="1824"/>
                  <a:chExt cx="864" cy="720"/>
                </a:xfrm>
              </p:grpSpPr>
              <p:sp>
                <p:nvSpPr>
                  <p:cNvPr id="161831" name="Freeform 39"/>
                  <p:cNvSpPr/>
                  <p:nvPr/>
                </p:nvSpPr>
                <p:spPr bwMode="auto">
                  <a:xfrm rot="5400000">
                    <a:off x="1608" y="1800"/>
                    <a:ext cx="288" cy="720"/>
                  </a:xfrm>
                  <a:custGeom>
                    <a:avLst/>
                    <a:gdLst>
                      <a:gd name="T0" fmla="*/ 0 w 2010"/>
                      <a:gd name="T1" fmla="*/ 1098 h 1134"/>
                      <a:gd name="T2" fmla="*/ 108 w 2010"/>
                      <a:gd name="T3" fmla="*/ 1044 h 1134"/>
                      <a:gd name="T4" fmla="*/ 306 w 2010"/>
                      <a:gd name="T5" fmla="*/ 855 h 1134"/>
                      <a:gd name="T6" fmla="*/ 468 w 2010"/>
                      <a:gd name="T7" fmla="*/ 567 h 1134"/>
                      <a:gd name="T8" fmla="*/ 639 w 2010"/>
                      <a:gd name="T9" fmla="*/ 387 h 1134"/>
                      <a:gd name="T10" fmla="*/ 792 w 2010"/>
                      <a:gd name="T11" fmla="*/ 288 h 1134"/>
                      <a:gd name="T12" fmla="*/ 837 w 2010"/>
                      <a:gd name="T13" fmla="*/ 207 h 1134"/>
                      <a:gd name="T14" fmla="*/ 963 w 2010"/>
                      <a:gd name="T15" fmla="*/ 108 h 1134"/>
                      <a:gd name="T16" fmla="*/ 1026 w 2010"/>
                      <a:gd name="T17" fmla="*/ 27 h 1134"/>
                      <a:gd name="T18" fmla="*/ 1125 w 2010"/>
                      <a:gd name="T19" fmla="*/ 0 h 1134"/>
                      <a:gd name="T20" fmla="*/ 1386 w 2010"/>
                      <a:gd name="T21" fmla="*/ 27 h 1134"/>
                      <a:gd name="T22" fmla="*/ 1503 w 2010"/>
                      <a:gd name="T23" fmla="*/ 45 h 1134"/>
                      <a:gd name="T24" fmla="*/ 1710 w 2010"/>
                      <a:gd name="T25" fmla="*/ 72 h 1134"/>
                      <a:gd name="T26" fmla="*/ 1836 w 2010"/>
                      <a:gd name="T27" fmla="*/ 27 h 1134"/>
                      <a:gd name="T28" fmla="*/ 1890 w 2010"/>
                      <a:gd name="T29" fmla="*/ 9 h 1134"/>
                      <a:gd name="T30" fmla="*/ 1998 w 2010"/>
                      <a:gd name="T31" fmla="*/ 18 h 1134"/>
                      <a:gd name="T32" fmla="*/ 1980 w 2010"/>
                      <a:gd name="T33" fmla="*/ 54 h 1134"/>
                      <a:gd name="T34" fmla="*/ 1935 w 2010"/>
                      <a:gd name="T35" fmla="*/ 99 h 1134"/>
                      <a:gd name="T36" fmla="*/ 1944 w 2010"/>
                      <a:gd name="T37" fmla="*/ 234 h 1134"/>
                      <a:gd name="T38" fmla="*/ 1908 w 2010"/>
                      <a:gd name="T39" fmla="*/ 270 h 1134"/>
                      <a:gd name="T40" fmla="*/ 1890 w 2010"/>
                      <a:gd name="T41" fmla="*/ 297 h 1134"/>
                      <a:gd name="T42" fmla="*/ 1827 w 2010"/>
                      <a:gd name="T43" fmla="*/ 468 h 1134"/>
                      <a:gd name="T44" fmla="*/ 1881 w 2010"/>
                      <a:gd name="T45" fmla="*/ 612 h 1134"/>
                      <a:gd name="T46" fmla="*/ 1845 w 2010"/>
                      <a:gd name="T47" fmla="*/ 765 h 1134"/>
                      <a:gd name="T48" fmla="*/ 1818 w 2010"/>
                      <a:gd name="T49" fmla="*/ 873 h 1134"/>
                      <a:gd name="T50" fmla="*/ 1746 w 2010"/>
                      <a:gd name="T51" fmla="*/ 891 h 1134"/>
                      <a:gd name="T52" fmla="*/ 1674 w 2010"/>
                      <a:gd name="T53" fmla="*/ 981 h 1134"/>
                      <a:gd name="T54" fmla="*/ 1656 w 2010"/>
                      <a:gd name="T55" fmla="*/ 1035 h 1134"/>
                      <a:gd name="T56" fmla="*/ 1647 w 2010"/>
                      <a:gd name="T57" fmla="*/ 1071 h 1134"/>
                      <a:gd name="T58" fmla="*/ 1629 w 2010"/>
                      <a:gd name="T59" fmla="*/ 1098 h 1134"/>
                      <a:gd name="T60" fmla="*/ 1620 w 2010"/>
                      <a:gd name="T61" fmla="*/ 1125 h 1134"/>
                      <a:gd name="T62" fmla="*/ 1593 w 2010"/>
                      <a:gd name="T63" fmla="*/ 1134 h 1134"/>
                      <a:gd name="T64" fmla="*/ 1512 w 2010"/>
                      <a:gd name="T65" fmla="*/ 1107 h 1134"/>
                      <a:gd name="T66" fmla="*/ 1485 w 2010"/>
                      <a:gd name="T67" fmla="*/ 1098 h 1134"/>
                      <a:gd name="T68" fmla="*/ 1269 w 2010"/>
                      <a:gd name="T69" fmla="*/ 1134 h 1134"/>
                      <a:gd name="T70" fmla="*/ 1116 w 2010"/>
                      <a:gd name="T71" fmla="*/ 1116 h 1134"/>
                      <a:gd name="T72" fmla="*/ 1008 w 2010"/>
                      <a:gd name="T73" fmla="*/ 1098 h 1134"/>
                      <a:gd name="T74" fmla="*/ 954 w 2010"/>
                      <a:gd name="T75" fmla="*/ 1089 h 1134"/>
                      <a:gd name="T76" fmla="*/ 477 w 2010"/>
                      <a:gd name="T77" fmla="*/ 1098 h 1134"/>
                      <a:gd name="T78" fmla="*/ 261 w 2010"/>
                      <a:gd name="T79" fmla="*/ 1071 h 1134"/>
                      <a:gd name="T80" fmla="*/ 54 w 2010"/>
                      <a:gd name="T81" fmla="*/ 1089 h 1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2010" h="1134">
                        <a:moveTo>
                          <a:pt x="0" y="1098"/>
                        </a:moveTo>
                        <a:cubicBezTo>
                          <a:pt x="49" y="1088"/>
                          <a:pt x="73" y="1079"/>
                          <a:pt x="108" y="1044"/>
                        </a:cubicBezTo>
                        <a:cubicBezTo>
                          <a:pt x="137" y="927"/>
                          <a:pt x="220" y="919"/>
                          <a:pt x="306" y="855"/>
                        </a:cubicBezTo>
                        <a:cubicBezTo>
                          <a:pt x="339" y="756"/>
                          <a:pt x="379" y="627"/>
                          <a:pt x="468" y="567"/>
                        </a:cubicBezTo>
                        <a:cubicBezTo>
                          <a:pt x="519" y="491"/>
                          <a:pt x="567" y="445"/>
                          <a:pt x="639" y="387"/>
                        </a:cubicBezTo>
                        <a:cubicBezTo>
                          <a:pt x="689" y="347"/>
                          <a:pt x="730" y="304"/>
                          <a:pt x="792" y="288"/>
                        </a:cubicBezTo>
                        <a:cubicBezTo>
                          <a:pt x="830" y="263"/>
                          <a:pt x="853" y="255"/>
                          <a:pt x="837" y="207"/>
                        </a:cubicBezTo>
                        <a:cubicBezTo>
                          <a:pt x="855" y="153"/>
                          <a:pt x="911" y="125"/>
                          <a:pt x="963" y="108"/>
                        </a:cubicBezTo>
                        <a:cubicBezTo>
                          <a:pt x="971" y="97"/>
                          <a:pt x="1018" y="32"/>
                          <a:pt x="1026" y="27"/>
                        </a:cubicBezTo>
                        <a:cubicBezTo>
                          <a:pt x="1046" y="14"/>
                          <a:pt x="1101" y="6"/>
                          <a:pt x="1125" y="0"/>
                        </a:cubicBezTo>
                        <a:cubicBezTo>
                          <a:pt x="1216" y="6"/>
                          <a:pt x="1297" y="14"/>
                          <a:pt x="1386" y="27"/>
                        </a:cubicBezTo>
                        <a:cubicBezTo>
                          <a:pt x="1429" y="49"/>
                          <a:pt x="1453" y="38"/>
                          <a:pt x="1503" y="45"/>
                        </a:cubicBezTo>
                        <a:cubicBezTo>
                          <a:pt x="1572" y="55"/>
                          <a:pt x="1641" y="63"/>
                          <a:pt x="1710" y="72"/>
                        </a:cubicBezTo>
                        <a:cubicBezTo>
                          <a:pt x="1754" y="61"/>
                          <a:pt x="1793" y="41"/>
                          <a:pt x="1836" y="27"/>
                        </a:cubicBezTo>
                        <a:cubicBezTo>
                          <a:pt x="1854" y="21"/>
                          <a:pt x="1890" y="9"/>
                          <a:pt x="1890" y="9"/>
                        </a:cubicBezTo>
                        <a:cubicBezTo>
                          <a:pt x="1926" y="12"/>
                          <a:pt x="1966" y="2"/>
                          <a:pt x="1998" y="18"/>
                        </a:cubicBezTo>
                        <a:cubicBezTo>
                          <a:pt x="2010" y="24"/>
                          <a:pt x="1988" y="43"/>
                          <a:pt x="1980" y="54"/>
                        </a:cubicBezTo>
                        <a:cubicBezTo>
                          <a:pt x="1967" y="71"/>
                          <a:pt x="1950" y="84"/>
                          <a:pt x="1935" y="99"/>
                        </a:cubicBezTo>
                        <a:cubicBezTo>
                          <a:pt x="1937" y="115"/>
                          <a:pt x="1962" y="209"/>
                          <a:pt x="1944" y="234"/>
                        </a:cubicBezTo>
                        <a:cubicBezTo>
                          <a:pt x="1934" y="248"/>
                          <a:pt x="1919" y="257"/>
                          <a:pt x="1908" y="270"/>
                        </a:cubicBezTo>
                        <a:cubicBezTo>
                          <a:pt x="1901" y="278"/>
                          <a:pt x="1896" y="288"/>
                          <a:pt x="1890" y="297"/>
                        </a:cubicBezTo>
                        <a:cubicBezTo>
                          <a:pt x="1881" y="380"/>
                          <a:pt x="1871" y="402"/>
                          <a:pt x="1827" y="468"/>
                        </a:cubicBezTo>
                        <a:cubicBezTo>
                          <a:pt x="1810" y="536"/>
                          <a:pt x="1834" y="565"/>
                          <a:pt x="1881" y="612"/>
                        </a:cubicBezTo>
                        <a:cubicBezTo>
                          <a:pt x="1897" y="661"/>
                          <a:pt x="1858" y="714"/>
                          <a:pt x="1845" y="765"/>
                        </a:cubicBezTo>
                        <a:cubicBezTo>
                          <a:pt x="1857" y="812"/>
                          <a:pt x="1868" y="823"/>
                          <a:pt x="1818" y="873"/>
                        </a:cubicBezTo>
                        <a:cubicBezTo>
                          <a:pt x="1801" y="890"/>
                          <a:pt x="1769" y="883"/>
                          <a:pt x="1746" y="891"/>
                        </a:cubicBezTo>
                        <a:cubicBezTo>
                          <a:pt x="1725" y="923"/>
                          <a:pt x="1690" y="946"/>
                          <a:pt x="1674" y="981"/>
                        </a:cubicBezTo>
                        <a:cubicBezTo>
                          <a:pt x="1666" y="998"/>
                          <a:pt x="1661" y="1017"/>
                          <a:pt x="1656" y="1035"/>
                        </a:cubicBezTo>
                        <a:cubicBezTo>
                          <a:pt x="1653" y="1047"/>
                          <a:pt x="1652" y="1060"/>
                          <a:pt x="1647" y="1071"/>
                        </a:cubicBezTo>
                        <a:cubicBezTo>
                          <a:pt x="1643" y="1081"/>
                          <a:pt x="1634" y="1088"/>
                          <a:pt x="1629" y="1098"/>
                        </a:cubicBezTo>
                        <a:cubicBezTo>
                          <a:pt x="1625" y="1106"/>
                          <a:pt x="1627" y="1118"/>
                          <a:pt x="1620" y="1125"/>
                        </a:cubicBezTo>
                        <a:cubicBezTo>
                          <a:pt x="1613" y="1132"/>
                          <a:pt x="1602" y="1131"/>
                          <a:pt x="1593" y="1134"/>
                        </a:cubicBezTo>
                        <a:cubicBezTo>
                          <a:pt x="1582" y="1130"/>
                          <a:pt x="1531" y="1113"/>
                          <a:pt x="1512" y="1107"/>
                        </a:cubicBezTo>
                        <a:cubicBezTo>
                          <a:pt x="1503" y="1104"/>
                          <a:pt x="1485" y="1098"/>
                          <a:pt x="1485" y="1098"/>
                        </a:cubicBezTo>
                        <a:cubicBezTo>
                          <a:pt x="1413" y="1110"/>
                          <a:pt x="1341" y="1122"/>
                          <a:pt x="1269" y="1134"/>
                        </a:cubicBezTo>
                        <a:cubicBezTo>
                          <a:pt x="1098" y="1120"/>
                          <a:pt x="1217" y="1134"/>
                          <a:pt x="1116" y="1116"/>
                        </a:cubicBezTo>
                        <a:cubicBezTo>
                          <a:pt x="1080" y="1110"/>
                          <a:pt x="1044" y="1104"/>
                          <a:pt x="1008" y="1098"/>
                        </a:cubicBezTo>
                        <a:cubicBezTo>
                          <a:pt x="990" y="1095"/>
                          <a:pt x="954" y="1089"/>
                          <a:pt x="954" y="1089"/>
                        </a:cubicBezTo>
                        <a:cubicBezTo>
                          <a:pt x="793" y="1095"/>
                          <a:pt x="637" y="1109"/>
                          <a:pt x="477" y="1098"/>
                        </a:cubicBezTo>
                        <a:cubicBezTo>
                          <a:pt x="405" y="1086"/>
                          <a:pt x="333" y="1078"/>
                          <a:pt x="261" y="1071"/>
                        </a:cubicBezTo>
                        <a:cubicBezTo>
                          <a:pt x="192" y="1077"/>
                          <a:pt x="54" y="1089"/>
                          <a:pt x="54" y="1089"/>
                        </a:cubicBezTo>
                      </a:path>
                    </a:pathLst>
                  </a:custGeom>
                  <a:solidFill>
                    <a:srgbClr val="99CCFF"/>
                  </a:solidFill>
                  <a:ln w="9525">
                    <a:solidFill>
                      <a:srgbClr val="99CCFF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618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824"/>
                    <a:ext cx="864" cy="7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183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920" y="3441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IE" altLang="x-none" b="1">
                      <a:latin typeface="Arial" panose="020B0604020202020204" pitchFamily="34" charset="0"/>
                    </a:rPr>
                    <a:t>F</a:t>
                  </a:r>
                  <a:endParaRPr lang="en-GB" altLang="x-none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183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112" y="2985"/>
                  <a:ext cx="2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IE" altLang="x-none" b="1">
                      <a:latin typeface="Arial" panose="020B0604020202020204" pitchFamily="34" charset="0"/>
                    </a:rPr>
                    <a:t>W</a:t>
                  </a:r>
                  <a:endParaRPr lang="en-GB" altLang="x-none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183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350" y="3441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IE" altLang="x-none" b="1">
                      <a:latin typeface="Arial" panose="020B0604020202020204" pitchFamily="34" charset="0"/>
                    </a:rPr>
                    <a:t>D</a:t>
                  </a:r>
                  <a:endParaRPr lang="en-GB" altLang="x-none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183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542" y="2985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IE" altLang="x-none" b="1">
                      <a:latin typeface="Arial" panose="020B0604020202020204" pitchFamily="34" charset="0"/>
                    </a:rPr>
                    <a:t>C</a:t>
                  </a:r>
                  <a:endParaRPr lang="en-GB" altLang="x-none" b="1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61837" name="AutoShape 4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790" y="3600"/>
                  <a:ext cx="61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1838" name="Rectangle 46"/>
                <p:cNvSpPr>
                  <a:spLocks noChangeArrowheads="1"/>
                </p:cNvSpPr>
                <p:nvPr/>
              </p:nvSpPr>
              <p:spPr bwMode="auto">
                <a:xfrm>
                  <a:off x="1920" y="3696"/>
                  <a:ext cx="86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IE" altLang="x-none" sz="14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FD/WC</a:t>
                  </a:r>
                  <a:endParaRPr lang="en-GB" altLang="x-none" sz="1400" b="1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61839" name="Group 47"/>
            <p:cNvGrpSpPr/>
            <p:nvPr/>
          </p:nvGrpSpPr>
          <p:grpSpPr bwMode="auto">
            <a:xfrm>
              <a:off x="3408" y="3072"/>
              <a:ext cx="1728" cy="864"/>
              <a:chOff x="3408" y="2976"/>
              <a:chExt cx="1728" cy="864"/>
            </a:xfrm>
          </p:grpSpPr>
          <p:sp>
            <p:nvSpPr>
              <p:cNvPr id="161840" name="Text Box 48"/>
              <p:cNvSpPr txBox="1">
                <a:spLocks noChangeArrowheads="1"/>
              </p:cNvSpPr>
              <p:nvPr/>
            </p:nvSpPr>
            <p:spPr bwMode="auto">
              <a:xfrm>
                <a:off x="4272" y="3360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IE" altLang="x-non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F-Takes-C</a:t>
                </a:r>
                <a:endParaRPr lang="en-GB" altLang="x-none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61841" name="Group 49"/>
              <p:cNvGrpSpPr/>
              <p:nvPr/>
            </p:nvGrpSpPr>
            <p:grpSpPr bwMode="auto">
              <a:xfrm>
                <a:off x="3408" y="2976"/>
                <a:ext cx="1440" cy="864"/>
                <a:chOff x="3408" y="2976"/>
                <a:chExt cx="1440" cy="864"/>
              </a:xfrm>
            </p:grpSpPr>
            <p:grpSp>
              <p:nvGrpSpPr>
                <p:cNvPr id="161842" name="Group 50"/>
                <p:cNvGrpSpPr/>
                <p:nvPr/>
              </p:nvGrpSpPr>
              <p:grpSpPr bwMode="auto">
                <a:xfrm>
                  <a:off x="3408" y="2976"/>
                  <a:ext cx="864" cy="720"/>
                  <a:chOff x="1344" y="1824"/>
                  <a:chExt cx="864" cy="720"/>
                </a:xfrm>
              </p:grpSpPr>
              <p:sp>
                <p:nvSpPr>
                  <p:cNvPr id="161843" name="Freeform 51"/>
                  <p:cNvSpPr/>
                  <p:nvPr/>
                </p:nvSpPr>
                <p:spPr bwMode="auto">
                  <a:xfrm rot="5400000">
                    <a:off x="1608" y="1800"/>
                    <a:ext cx="288" cy="720"/>
                  </a:xfrm>
                  <a:custGeom>
                    <a:avLst/>
                    <a:gdLst>
                      <a:gd name="T0" fmla="*/ 0 w 2010"/>
                      <a:gd name="T1" fmla="*/ 1098 h 1134"/>
                      <a:gd name="T2" fmla="*/ 108 w 2010"/>
                      <a:gd name="T3" fmla="*/ 1044 h 1134"/>
                      <a:gd name="T4" fmla="*/ 306 w 2010"/>
                      <a:gd name="T5" fmla="*/ 855 h 1134"/>
                      <a:gd name="T6" fmla="*/ 468 w 2010"/>
                      <a:gd name="T7" fmla="*/ 567 h 1134"/>
                      <a:gd name="T8" fmla="*/ 639 w 2010"/>
                      <a:gd name="T9" fmla="*/ 387 h 1134"/>
                      <a:gd name="T10" fmla="*/ 792 w 2010"/>
                      <a:gd name="T11" fmla="*/ 288 h 1134"/>
                      <a:gd name="T12" fmla="*/ 837 w 2010"/>
                      <a:gd name="T13" fmla="*/ 207 h 1134"/>
                      <a:gd name="T14" fmla="*/ 963 w 2010"/>
                      <a:gd name="T15" fmla="*/ 108 h 1134"/>
                      <a:gd name="T16" fmla="*/ 1026 w 2010"/>
                      <a:gd name="T17" fmla="*/ 27 h 1134"/>
                      <a:gd name="T18" fmla="*/ 1125 w 2010"/>
                      <a:gd name="T19" fmla="*/ 0 h 1134"/>
                      <a:gd name="T20" fmla="*/ 1386 w 2010"/>
                      <a:gd name="T21" fmla="*/ 27 h 1134"/>
                      <a:gd name="T22" fmla="*/ 1503 w 2010"/>
                      <a:gd name="T23" fmla="*/ 45 h 1134"/>
                      <a:gd name="T24" fmla="*/ 1710 w 2010"/>
                      <a:gd name="T25" fmla="*/ 72 h 1134"/>
                      <a:gd name="T26" fmla="*/ 1836 w 2010"/>
                      <a:gd name="T27" fmla="*/ 27 h 1134"/>
                      <a:gd name="T28" fmla="*/ 1890 w 2010"/>
                      <a:gd name="T29" fmla="*/ 9 h 1134"/>
                      <a:gd name="T30" fmla="*/ 1998 w 2010"/>
                      <a:gd name="T31" fmla="*/ 18 h 1134"/>
                      <a:gd name="T32" fmla="*/ 1980 w 2010"/>
                      <a:gd name="T33" fmla="*/ 54 h 1134"/>
                      <a:gd name="T34" fmla="*/ 1935 w 2010"/>
                      <a:gd name="T35" fmla="*/ 99 h 1134"/>
                      <a:gd name="T36" fmla="*/ 1944 w 2010"/>
                      <a:gd name="T37" fmla="*/ 234 h 1134"/>
                      <a:gd name="T38" fmla="*/ 1908 w 2010"/>
                      <a:gd name="T39" fmla="*/ 270 h 1134"/>
                      <a:gd name="T40" fmla="*/ 1890 w 2010"/>
                      <a:gd name="T41" fmla="*/ 297 h 1134"/>
                      <a:gd name="T42" fmla="*/ 1827 w 2010"/>
                      <a:gd name="T43" fmla="*/ 468 h 1134"/>
                      <a:gd name="T44" fmla="*/ 1881 w 2010"/>
                      <a:gd name="T45" fmla="*/ 612 h 1134"/>
                      <a:gd name="T46" fmla="*/ 1845 w 2010"/>
                      <a:gd name="T47" fmla="*/ 765 h 1134"/>
                      <a:gd name="T48" fmla="*/ 1818 w 2010"/>
                      <a:gd name="T49" fmla="*/ 873 h 1134"/>
                      <a:gd name="T50" fmla="*/ 1746 w 2010"/>
                      <a:gd name="T51" fmla="*/ 891 h 1134"/>
                      <a:gd name="T52" fmla="*/ 1674 w 2010"/>
                      <a:gd name="T53" fmla="*/ 981 h 1134"/>
                      <a:gd name="T54" fmla="*/ 1656 w 2010"/>
                      <a:gd name="T55" fmla="*/ 1035 h 1134"/>
                      <a:gd name="T56" fmla="*/ 1647 w 2010"/>
                      <a:gd name="T57" fmla="*/ 1071 h 1134"/>
                      <a:gd name="T58" fmla="*/ 1629 w 2010"/>
                      <a:gd name="T59" fmla="*/ 1098 h 1134"/>
                      <a:gd name="T60" fmla="*/ 1620 w 2010"/>
                      <a:gd name="T61" fmla="*/ 1125 h 1134"/>
                      <a:gd name="T62" fmla="*/ 1593 w 2010"/>
                      <a:gd name="T63" fmla="*/ 1134 h 1134"/>
                      <a:gd name="T64" fmla="*/ 1512 w 2010"/>
                      <a:gd name="T65" fmla="*/ 1107 h 1134"/>
                      <a:gd name="T66" fmla="*/ 1485 w 2010"/>
                      <a:gd name="T67" fmla="*/ 1098 h 1134"/>
                      <a:gd name="T68" fmla="*/ 1269 w 2010"/>
                      <a:gd name="T69" fmla="*/ 1134 h 1134"/>
                      <a:gd name="T70" fmla="*/ 1116 w 2010"/>
                      <a:gd name="T71" fmla="*/ 1116 h 1134"/>
                      <a:gd name="T72" fmla="*/ 1008 w 2010"/>
                      <a:gd name="T73" fmla="*/ 1098 h 1134"/>
                      <a:gd name="T74" fmla="*/ 954 w 2010"/>
                      <a:gd name="T75" fmla="*/ 1089 h 1134"/>
                      <a:gd name="T76" fmla="*/ 477 w 2010"/>
                      <a:gd name="T77" fmla="*/ 1098 h 1134"/>
                      <a:gd name="T78" fmla="*/ 261 w 2010"/>
                      <a:gd name="T79" fmla="*/ 1071 h 1134"/>
                      <a:gd name="T80" fmla="*/ 54 w 2010"/>
                      <a:gd name="T81" fmla="*/ 1089 h 1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2010" h="1134">
                        <a:moveTo>
                          <a:pt x="0" y="1098"/>
                        </a:moveTo>
                        <a:cubicBezTo>
                          <a:pt x="49" y="1088"/>
                          <a:pt x="73" y="1079"/>
                          <a:pt x="108" y="1044"/>
                        </a:cubicBezTo>
                        <a:cubicBezTo>
                          <a:pt x="137" y="927"/>
                          <a:pt x="220" y="919"/>
                          <a:pt x="306" y="855"/>
                        </a:cubicBezTo>
                        <a:cubicBezTo>
                          <a:pt x="339" y="756"/>
                          <a:pt x="379" y="627"/>
                          <a:pt x="468" y="567"/>
                        </a:cubicBezTo>
                        <a:cubicBezTo>
                          <a:pt x="519" y="491"/>
                          <a:pt x="567" y="445"/>
                          <a:pt x="639" y="387"/>
                        </a:cubicBezTo>
                        <a:cubicBezTo>
                          <a:pt x="689" y="347"/>
                          <a:pt x="730" y="304"/>
                          <a:pt x="792" y="288"/>
                        </a:cubicBezTo>
                        <a:cubicBezTo>
                          <a:pt x="830" y="263"/>
                          <a:pt x="853" y="255"/>
                          <a:pt x="837" y="207"/>
                        </a:cubicBezTo>
                        <a:cubicBezTo>
                          <a:pt x="855" y="153"/>
                          <a:pt x="911" y="125"/>
                          <a:pt x="963" y="108"/>
                        </a:cubicBezTo>
                        <a:cubicBezTo>
                          <a:pt x="971" y="97"/>
                          <a:pt x="1018" y="32"/>
                          <a:pt x="1026" y="27"/>
                        </a:cubicBezTo>
                        <a:cubicBezTo>
                          <a:pt x="1046" y="14"/>
                          <a:pt x="1101" y="6"/>
                          <a:pt x="1125" y="0"/>
                        </a:cubicBezTo>
                        <a:cubicBezTo>
                          <a:pt x="1216" y="6"/>
                          <a:pt x="1297" y="14"/>
                          <a:pt x="1386" y="27"/>
                        </a:cubicBezTo>
                        <a:cubicBezTo>
                          <a:pt x="1429" y="49"/>
                          <a:pt x="1453" y="38"/>
                          <a:pt x="1503" y="45"/>
                        </a:cubicBezTo>
                        <a:cubicBezTo>
                          <a:pt x="1572" y="55"/>
                          <a:pt x="1641" y="63"/>
                          <a:pt x="1710" y="72"/>
                        </a:cubicBezTo>
                        <a:cubicBezTo>
                          <a:pt x="1754" y="61"/>
                          <a:pt x="1793" y="41"/>
                          <a:pt x="1836" y="27"/>
                        </a:cubicBezTo>
                        <a:cubicBezTo>
                          <a:pt x="1854" y="21"/>
                          <a:pt x="1890" y="9"/>
                          <a:pt x="1890" y="9"/>
                        </a:cubicBezTo>
                        <a:cubicBezTo>
                          <a:pt x="1926" y="12"/>
                          <a:pt x="1966" y="2"/>
                          <a:pt x="1998" y="18"/>
                        </a:cubicBezTo>
                        <a:cubicBezTo>
                          <a:pt x="2010" y="24"/>
                          <a:pt x="1988" y="43"/>
                          <a:pt x="1980" y="54"/>
                        </a:cubicBezTo>
                        <a:cubicBezTo>
                          <a:pt x="1967" y="71"/>
                          <a:pt x="1950" y="84"/>
                          <a:pt x="1935" y="99"/>
                        </a:cubicBezTo>
                        <a:cubicBezTo>
                          <a:pt x="1937" y="115"/>
                          <a:pt x="1962" y="209"/>
                          <a:pt x="1944" y="234"/>
                        </a:cubicBezTo>
                        <a:cubicBezTo>
                          <a:pt x="1934" y="248"/>
                          <a:pt x="1919" y="257"/>
                          <a:pt x="1908" y="270"/>
                        </a:cubicBezTo>
                        <a:cubicBezTo>
                          <a:pt x="1901" y="278"/>
                          <a:pt x="1896" y="288"/>
                          <a:pt x="1890" y="297"/>
                        </a:cubicBezTo>
                        <a:cubicBezTo>
                          <a:pt x="1881" y="380"/>
                          <a:pt x="1871" y="402"/>
                          <a:pt x="1827" y="468"/>
                        </a:cubicBezTo>
                        <a:cubicBezTo>
                          <a:pt x="1810" y="536"/>
                          <a:pt x="1834" y="565"/>
                          <a:pt x="1881" y="612"/>
                        </a:cubicBezTo>
                        <a:cubicBezTo>
                          <a:pt x="1897" y="661"/>
                          <a:pt x="1858" y="714"/>
                          <a:pt x="1845" y="765"/>
                        </a:cubicBezTo>
                        <a:cubicBezTo>
                          <a:pt x="1857" y="812"/>
                          <a:pt x="1868" y="823"/>
                          <a:pt x="1818" y="873"/>
                        </a:cubicBezTo>
                        <a:cubicBezTo>
                          <a:pt x="1801" y="890"/>
                          <a:pt x="1769" y="883"/>
                          <a:pt x="1746" y="891"/>
                        </a:cubicBezTo>
                        <a:cubicBezTo>
                          <a:pt x="1725" y="923"/>
                          <a:pt x="1690" y="946"/>
                          <a:pt x="1674" y="981"/>
                        </a:cubicBezTo>
                        <a:cubicBezTo>
                          <a:pt x="1666" y="998"/>
                          <a:pt x="1661" y="1017"/>
                          <a:pt x="1656" y="1035"/>
                        </a:cubicBezTo>
                        <a:cubicBezTo>
                          <a:pt x="1653" y="1047"/>
                          <a:pt x="1652" y="1060"/>
                          <a:pt x="1647" y="1071"/>
                        </a:cubicBezTo>
                        <a:cubicBezTo>
                          <a:pt x="1643" y="1081"/>
                          <a:pt x="1634" y="1088"/>
                          <a:pt x="1629" y="1098"/>
                        </a:cubicBezTo>
                        <a:cubicBezTo>
                          <a:pt x="1625" y="1106"/>
                          <a:pt x="1627" y="1118"/>
                          <a:pt x="1620" y="1125"/>
                        </a:cubicBezTo>
                        <a:cubicBezTo>
                          <a:pt x="1613" y="1132"/>
                          <a:pt x="1602" y="1131"/>
                          <a:pt x="1593" y="1134"/>
                        </a:cubicBezTo>
                        <a:cubicBezTo>
                          <a:pt x="1582" y="1130"/>
                          <a:pt x="1531" y="1113"/>
                          <a:pt x="1512" y="1107"/>
                        </a:cubicBezTo>
                        <a:cubicBezTo>
                          <a:pt x="1503" y="1104"/>
                          <a:pt x="1485" y="1098"/>
                          <a:pt x="1485" y="1098"/>
                        </a:cubicBezTo>
                        <a:cubicBezTo>
                          <a:pt x="1413" y="1110"/>
                          <a:pt x="1341" y="1122"/>
                          <a:pt x="1269" y="1134"/>
                        </a:cubicBezTo>
                        <a:cubicBezTo>
                          <a:pt x="1098" y="1120"/>
                          <a:pt x="1217" y="1134"/>
                          <a:pt x="1116" y="1116"/>
                        </a:cubicBezTo>
                        <a:cubicBezTo>
                          <a:pt x="1080" y="1110"/>
                          <a:pt x="1044" y="1104"/>
                          <a:pt x="1008" y="1098"/>
                        </a:cubicBezTo>
                        <a:cubicBezTo>
                          <a:pt x="990" y="1095"/>
                          <a:pt x="954" y="1089"/>
                          <a:pt x="954" y="1089"/>
                        </a:cubicBezTo>
                        <a:cubicBezTo>
                          <a:pt x="793" y="1095"/>
                          <a:pt x="637" y="1109"/>
                          <a:pt x="477" y="1098"/>
                        </a:cubicBezTo>
                        <a:cubicBezTo>
                          <a:pt x="405" y="1086"/>
                          <a:pt x="333" y="1078"/>
                          <a:pt x="261" y="1071"/>
                        </a:cubicBezTo>
                        <a:cubicBezTo>
                          <a:pt x="192" y="1077"/>
                          <a:pt x="54" y="1089"/>
                          <a:pt x="54" y="1089"/>
                        </a:cubicBezTo>
                      </a:path>
                    </a:pathLst>
                  </a:custGeom>
                  <a:solidFill>
                    <a:srgbClr val="99CCFF"/>
                  </a:solidFill>
                  <a:ln w="9525">
                    <a:solidFill>
                      <a:srgbClr val="99CCFF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61844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824"/>
                    <a:ext cx="864" cy="7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184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408" y="2976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IE" altLang="x-none" b="1">
                      <a:latin typeface="Arial" panose="020B0604020202020204" pitchFamily="34" charset="0"/>
                    </a:rPr>
                    <a:t>F</a:t>
                  </a:r>
                  <a:endParaRPr lang="en-GB" altLang="x-none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184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600" y="2976"/>
                  <a:ext cx="2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IE" altLang="x-none" b="1">
                      <a:latin typeface="Arial" panose="020B0604020202020204" pitchFamily="34" charset="0"/>
                    </a:rPr>
                    <a:t>W</a:t>
                  </a:r>
                  <a:endParaRPr lang="en-GB" altLang="x-none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184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838" y="3441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IE" altLang="x-none" b="1">
                      <a:latin typeface="Arial" panose="020B0604020202020204" pitchFamily="34" charset="0"/>
                    </a:rPr>
                    <a:t>D</a:t>
                  </a:r>
                  <a:endParaRPr lang="en-GB" altLang="x-none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184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030" y="2976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IE" altLang="x-none" b="1">
                      <a:latin typeface="Arial" panose="020B0604020202020204" pitchFamily="34" charset="0"/>
                    </a:rPr>
                    <a:t>C</a:t>
                  </a:r>
                  <a:endParaRPr lang="en-GB" altLang="x-none" b="1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61849" name="AutoShape 57"/>
                <p:cNvCxnSpPr>
                  <a:cxnSpLocks noChangeShapeType="1"/>
                  <a:stCxn id="161855" idx="1"/>
                </p:cNvCxnSpPr>
                <p:nvPr/>
              </p:nvCxnSpPr>
              <p:spPr bwMode="auto">
                <a:xfrm flipH="1">
                  <a:off x="4278" y="3599"/>
                  <a:ext cx="570" cy="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1850" name="Rectangle 58"/>
                <p:cNvSpPr>
                  <a:spLocks noChangeArrowheads="1"/>
                </p:cNvSpPr>
                <p:nvPr/>
              </p:nvSpPr>
              <p:spPr bwMode="auto">
                <a:xfrm>
                  <a:off x="3408" y="3696"/>
                  <a:ext cx="86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IE" altLang="x-none" sz="14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D/FWC</a:t>
                  </a:r>
                  <a:endParaRPr lang="en-GB" altLang="x-none" sz="1400" b="1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61851" name="Group 59"/>
            <p:cNvGrpSpPr/>
            <p:nvPr/>
          </p:nvGrpSpPr>
          <p:grpSpPr bwMode="auto">
            <a:xfrm>
              <a:off x="4752" y="2412"/>
              <a:ext cx="960" cy="1524"/>
              <a:chOff x="4752" y="2358"/>
              <a:chExt cx="960" cy="1524"/>
            </a:xfrm>
          </p:grpSpPr>
          <p:grpSp>
            <p:nvGrpSpPr>
              <p:cNvPr id="161852" name="Group 60"/>
              <p:cNvGrpSpPr/>
              <p:nvPr/>
            </p:nvGrpSpPr>
            <p:grpSpPr bwMode="auto">
              <a:xfrm>
                <a:off x="4848" y="3018"/>
                <a:ext cx="864" cy="720"/>
                <a:chOff x="1344" y="1824"/>
                <a:chExt cx="864" cy="720"/>
              </a:xfrm>
            </p:grpSpPr>
            <p:sp>
              <p:nvSpPr>
                <p:cNvPr id="161853" name="Freeform 61"/>
                <p:cNvSpPr/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1098 h 1134"/>
                    <a:gd name="T2" fmla="*/ 108 w 2010"/>
                    <a:gd name="T3" fmla="*/ 1044 h 1134"/>
                    <a:gd name="T4" fmla="*/ 306 w 2010"/>
                    <a:gd name="T5" fmla="*/ 855 h 1134"/>
                    <a:gd name="T6" fmla="*/ 468 w 2010"/>
                    <a:gd name="T7" fmla="*/ 567 h 1134"/>
                    <a:gd name="T8" fmla="*/ 639 w 2010"/>
                    <a:gd name="T9" fmla="*/ 387 h 1134"/>
                    <a:gd name="T10" fmla="*/ 792 w 2010"/>
                    <a:gd name="T11" fmla="*/ 288 h 1134"/>
                    <a:gd name="T12" fmla="*/ 837 w 2010"/>
                    <a:gd name="T13" fmla="*/ 207 h 1134"/>
                    <a:gd name="T14" fmla="*/ 963 w 2010"/>
                    <a:gd name="T15" fmla="*/ 108 h 1134"/>
                    <a:gd name="T16" fmla="*/ 1026 w 2010"/>
                    <a:gd name="T17" fmla="*/ 27 h 1134"/>
                    <a:gd name="T18" fmla="*/ 1125 w 2010"/>
                    <a:gd name="T19" fmla="*/ 0 h 1134"/>
                    <a:gd name="T20" fmla="*/ 1386 w 2010"/>
                    <a:gd name="T21" fmla="*/ 27 h 1134"/>
                    <a:gd name="T22" fmla="*/ 1503 w 2010"/>
                    <a:gd name="T23" fmla="*/ 45 h 1134"/>
                    <a:gd name="T24" fmla="*/ 1710 w 2010"/>
                    <a:gd name="T25" fmla="*/ 72 h 1134"/>
                    <a:gd name="T26" fmla="*/ 1836 w 2010"/>
                    <a:gd name="T27" fmla="*/ 27 h 1134"/>
                    <a:gd name="T28" fmla="*/ 1890 w 2010"/>
                    <a:gd name="T29" fmla="*/ 9 h 1134"/>
                    <a:gd name="T30" fmla="*/ 1998 w 2010"/>
                    <a:gd name="T31" fmla="*/ 18 h 1134"/>
                    <a:gd name="T32" fmla="*/ 1980 w 2010"/>
                    <a:gd name="T33" fmla="*/ 54 h 1134"/>
                    <a:gd name="T34" fmla="*/ 1935 w 2010"/>
                    <a:gd name="T35" fmla="*/ 99 h 1134"/>
                    <a:gd name="T36" fmla="*/ 1944 w 2010"/>
                    <a:gd name="T37" fmla="*/ 234 h 1134"/>
                    <a:gd name="T38" fmla="*/ 1908 w 2010"/>
                    <a:gd name="T39" fmla="*/ 270 h 1134"/>
                    <a:gd name="T40" fmla="*/ 1890 w 2010"/>
                    <a:gd name="T41" fmla="*/ 297 h 1134"/>
                    <a:gd name="T42" fmla="*/ 1827 w 2010"/>
                    <a:gd name="T43" fmla="*/ 468 h 1134"/>
                    <a:gd name="T44" fmla="*/ 1881 w 2010"/>
                    <a:gd name="T45" fmla="*/ 612 h 1134"/>
                    <a:gd name="T46" fmla="*/ 1845 w 2010"/>
                    <a:gd name="T47" fmla="*/ 765 h 1134"/>
                    <a:gd name="T48" fmla="*/ 1818 w 2010"/>
                    <a:gd name="T49" fmla="*/ 873 h 1134"/>
                    <a:gd name="T50" fmla="*/ 1746 w 2010"/>
                    <a:gd name="T51" fmla="*/ 891 h 1134"/>
                    <a:gd name="T52" fmla="*/ 1674 w 2010"/>
                    <a:gd name="T53" fmla="*/ 981 h 1134"/>
                    <a:gd name="T54" fmla="*/ 1656 w 2010"/>
                    <a:gd name="T55" fmla="*/ 1035 h 1134"/>
                    <a:gd name="T56" fmla="*/ 1647 w 2010"/>
                    <a:gd name="T57" fmla="*/ 1071 h 1134"/>
                    <a:gd name="T58" fmla="*/ 1629 w 2010"/>
                    <a:gd name="T59" fmla="*/ 1098 h 1134"/>
                    <a:gd name="T60" fmla="*/ 1620 w 2010"/>
                    <a:gd name="T61" fmla="*/ 1125 h 1134"/>
                    <a:gd name="T62" fmla="*/ 1593 w 2010"/>
                    <a:gd name="T63" fmla="*/ 1134 h 1134"/>
                    <a:gd name="T64" fmla="*/ 1512 w 2010"/>
                    <a:gd name="T65" fmla="*/ 1107 h 1134"/>
                    <a:gd name="T66" fmla="*/ 1485 w 2010"/>
                    <a:gd name="T67" fmla="*/ 1098 h 1134"/>
                    <a:gd name="T68" fmla="*/ 1269 w 2010"/>
                    <a:gd name="T69" fmla="*/ 1134 h 1134"/>
                    <a:gd name="T70" fmla="*/ 1116 w 2010"/>
                    <a:gd name="T71" fmla="*/ 1116 h 1134"/>
                    <a:gd name="T72" fmla="*/ 1008 w 2010"/>
                    <a:gd name="T73" fmla="*/ 1098 h 1134"/>
                    <a:gd name="T74" fmla="*/ 954 w 2010"/>
                    <a:gd name="T75" fmla="*/ 1089 h 1134"/>
                    <a:gd name="T76" fmla="*/ 477 w 2010"/>
                    <a:gd name="T77" fmla="*/ 1098 h 1134"/>
                    <a:gd name="T78" fmla="*/ 261 w 2010"/>
                    <a:gd name="T79" fmla="*/ 1071 h 1134"/>
                    <a:gd name="T80" fmla="*/ 54 w 2010"/>
                    <a:gd name="T81" fmla="*/ 1089 h 1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1854" name="Rectangle 62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1855" name="Text Box 63"/>
              <p:cNvSpPr txBox="1">
                <a:spLocks noChangeArrowheads="1"/>
              </p:cNvSpPr>
              <p:nvPr/>
            </p:nvSpPr>
            <p:spPr bwMode="auto">
              <a:xfrm>
                <a:off x="4848" y="348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F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56" name="Text Box 64"/>
              <p:cNvSpPr txBox="1">
                <a:spLocks noChangeArrowheads="1"/>
              </p:cNvSpPr>
              <p:nvPr/>
            </p:nvSpPr>
            <p:spPr bwMode="auto">
              <a:xfrm>
                <a:off x="5040" y="3018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W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57" name="Text Box 65"/>
              <p:cNvSpPr txBox="1">
                <a:spLocks noChangeArrowheads="1"/>
              </p:cNvSpPr>
              <p:nvPr/>
            </p:nvSpPr>
            <p:spPr bwMode="auto">
              <a:xfrm>
                <a:off x="5278" y="348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D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58" name="Text Box 66"/>
              <p:cNvSpPr txBox="1">
                <a:spLocks noChangeArrowheads="1"/>
              </p:cNvSpPr>
              <p:nvPr/>
            </p:nvSpPr>
            <p:spPr bwMode="auto">
              <a:xfrm>
                <a:off x="5470" y="348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C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cxnSp>
            <p:nvCxnSpPr>
              <p:cNvPr id="161859" name="AutoShape 67"/>
              <p:cNvCxnSpPr>
                <a:cxnSpLocks noChangeShapeType="1"/>
                <a:stCxn id="161865" idx="2"/>
                <a:endCxn id="161854" idx="0"/>
              </p:cNvCxnSpPr>
              <p:nvPr/>
            </p:nvCxnSpPr>
            <p:spPr bwMode="auto">
              <a:xfrm>
                <a:off x="5280" y="2358"/>
                <a:ext cx="0" cy="6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1860" name="Text Box 68"/>
              <p:cNvSpPr txBox="1">
                <a:spLocks noChangeArrowheads="1"/>
              </p:cNvSpPr>
              <p:nvPr/>
            </p:nvSpPr>
            <p:spPr bwMode="auto">
              <a:xfrm>
                <a:off x="4752" y="2668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IE" altLang="x-non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F-Takes-D</a:t>
                </a:r>
                <a:endParaRPr lang="en-GB" altLang="x-none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1861" name="Rectangle 69"/>
              <p:cNvSpPr>
                <a:spLocks noChangeArrowheads="1"/>
              </p:cNvSpPr>
              <p:nvPr/>
            </p:nvSpPr>
            <p:spPr bwMode="auto">
              <a:xfrm>
                <a:off x="4848" y="3738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IE" altLang="x-none" sz="14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FDC/W</a:t>
                </a:r>
                <a:endParaRPr lang="en-GB" altLang="x-none" sz="140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1862" name="Group 70"/>
            <p:cNvGrpSpPr/>
            <p:nvPr/>
          </p:nvGrpSpPr>
          <p:grpSpPr bwMode="auto">
            <a:xfrm>
              <a:off x="4272" y="1728"/>
              <a:ext cx="1440" cy="858"/>
              <a:chOff x="4272" y="1632"/>
              <a:chExt cx="1440" cy="858"/>
            </a:xfrm>
          </p:grpSpPr>
          <p:grpSp>
            <p:nvGrpSpPr>
              <p:cNvPr id="161863" name="Group 71"/>
              <p:cNvGrpSpPr/>
              <p:nvPr/>
            </p:nvGrpSpPr>
            <p:grpSpPr bwMode="auto">
              <a:xfrm>
                <a:off x="4848" y="1632"/>
                <a:ext cx="864" cy="720"/>
                <a:chOff x="1344" y="1824"/>
                <a:chExt cx="864" cy="720"/>
              </a:xfrm>
            </p:grpSpPr>
            <p:sp>
              <p:nvSpPr>
                <p:cNvPr id="161864" name="Freeform 72"/>
                <p:cNvSpPr/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1098 h 1134"/>
                    <a:gd name="T2" fmla="*/ 108 w 2010"/>
                    <a:gd name="T3" fmla="*/ 1044 h 1134"/>
                    <a:gd name="T4" fmla="*/ 306 w 2010"/>
                    <a:gd name="T5" fmla="*/ 855 h 1134"/>
                    <a:gd name="T6" fmla="*/ 468 w 2010"/>
                    <a:gd name="T7" fmla="*/ 567 h 1134"/>
                    <a:gd name="T8" fmla="*/ 639 w 2010"/>
                    <a:gd name="T9" fmla="*/ 387 h 1134"/>
                    <a:gd name="T10" fmla="*/ 792 w 2010"/>
                    <a:gd name="T11" fmla="*/ 288 h 1134"/>
                    <a:gd name="T12" fmla="*/ 837 w 2010"/>
                    <a:gd name="T13" fmla="*/ 207 h 1134"/>
                    <a:gd name="T14" fmla="*/ 963 w 2010"/>
                    <a:gd name="T15" fmla="*/ 108 h 1134"/>
                    <a:gd name="T16" fmla="*/ 1026 w 2010"/>
                    <a:gd name="T17" fmla="*/ 27 h 1134"/>
                    <a:gd name="T18" fmla="*/ 1125 w 2010"/>
                    <a:gd name="T19" fmla="*/ 0 h 1134"/>
                    <a:gd name="T20" fmla="*/ 1386 w 2010"/>
                    <a:gd name="T21" fmla="*/ 27 h 1134"/>
                    <a:gd name="T22" fmla="*/ 1503 w 2010"/>
                    <a:gd name="T23" fmla="*/ 45 h 1134"/>
                    <a:gd name="T24" fmla="*/ 1710 w 2010"/>
                    <a:gd name="T25" fmla="*/ 72 h 1134"/>
                    <a:gd name="T26" fmla="*/ 1836 w 2010"/>
                    <a:gd name="T27" fmla="*/ 27 h 1134"/>
                    <a:gd name="T28" fmla="*/ 1890 w 2010"/>
                    <a:gd name="T29" fmla="*/ 9 h 1134"/>
                    <a:gd name="T30" fmla="*/ 1998 w 2010"/>
                    <a:gd name="T31" fmla="*/ 18 h 1134"/>
                    <a:gd name="T32" fmla="*/ 1980 w 2010"/>
                    <a:gd name="T33" fmla="*/ 54 h 1134"/>
                    <a:gd name="T34" fmla="*/ 1935 w 2010"/>
                    <a:gd name="T35" fmla="*/ 99 h 1134"/>
                    <a:gd name="T36" fmla="*/ 1944 w 2010"/>
                    <a:gd name="T37" fmla="*/ 234 h 1134"/>
                    <a:gd name="T38" fmla="*/ 1908 w 2010"/>
                    <a:gd name="T39" fmla="*/ 270 h 1134"/>
                    <a:gd name="T40" fmla="*/ 1890 w 2010"/>
                    <a:gd name="T41" fmla="*/ 297 h 1134"/>
                    <a:gd name="T42" fmla="*/ 1827 w 2010"/>
                    <a:gd name="T43" fmla="*/ 468 h 1134"/>
                    <a:gd name="T44" fmla="*/ 1881 w 2010"/>
                    <a:gd name="T45" fmla="*/ 612 h 1134"/>
                    <a:gd name="T46" fmla="*/ 1845 w 2010"/>
                    <a:gd name="T47" fmla="*/ 765 h 1134"/>
                    <a:gd name="T48" fmla="*/ 1818 w 2010"/>
                    <a:gd name="T49" fmla="*/ 873 h 1134"/>
                    <a:gd name="T50" fmla="*/ 1746 w 2010"/>
                    <a:gd name="T51" fmla="*/ 891 h 1134"/>
                    <a:gd name="T52" fmla="*/ 1674 w 2010"/>
                    <a:gd name="T53" fmla="*/ 981 h 1134"/>
                    <a:gd name="T54" fmla="*/ 1656 w 2010"/>
                    <a:gd name="T55" fmla="*/ 1035 h 1134"/>
                    <a:gd name="T56" fmla="*/ 1647 w 2010"/>
                    <a:gd name="T57" fmla="*/ 1071 h 1134"/>
                    <a:gd name="T58" fmla="*/ 1629 w 2010"/>
                    <a:gd name="T59" fmla="*/ 1098 h 1134"/>
                    <a:gd name="T60" fmla="*/ 1620 w 2010"/>
                    <a:gd name="T61" fmla="*/ 1125 h 1134"/>
                    <a:gd name="T62" fmla="*/ 1593 w 2010"/>
                    <a:gd name="T63" fmla="*/ 1134 h 1134"/>
                    <a:gd name="T64" fmla="*/ 1512 w 2010"/>
                    <a:gd name="T65" fmla="*/ 1107 h 1134"/>
                    <a:gd name="T66" fmla="*/ 1485 w 2010"/>
                    <a:gd name="T67" fmla="*/ 1098 h 1134"/>
                    <a:gd name="T68" fmla="*/ 1269 w 2010"/>
                    <a:gd name="T69" fmla="*/ 1134 h 1134"/>
                    <a:gd name="T70" fmla="*/ 1116 w 2010"/>
                    <a:gd name="T71" fmla="*/ 1116 h 1134"/>
                    <a:gd name="T72" fmla="*/ 1008 w 2010"/>
                    <a:gd name="T73" fmla="*/ 1098 h 1134"/>
                    <a:gd name="T74" fmla="*/ 954 w 2010"/>
                    <a:gd name="T75" fmla="*/ 1089 h 1134"/>
                    <a:gd name="T76" fmla="*/ 477 w 2010"/>
                    <a:gd name="T77" fmla="*/ 1098 h 1134"/>
                    <a:gd name="T78" fmla="*/ 261 w 2010"/>
                    <a:gd name="T79" fmla="*/ 1071 h 1134"/>
                    <a:gd name="T80" fmla="*/ 54 w 2010"/>
                    <a:gd name="T81" fmla="*/ 1089 h 1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1865" name="Rectangle 73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1866" name="Text Box 74"/>
              <p:cNvSpPr txBox="1">
                <a:spLocks noChangeArrowheads="1"/>
              </p:cNvSpPr>
              <p:nvPr/>
            </p:nvSpPr>
            <p:spPr bwMode="auto">
              <a:xfrm>
                <a:off x="4848" y="163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F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67" name="Text Box 75"/>
              <p:cNvSpPr txBox="1">
                <a:spLocks noChangeArrowheads="1"/>
              </p:cNvSpPr>
              <p:nvPr/>
            </p:nvSpPr>
            <p:spPr bwMode="auto">
              <a:xfrm>
                <a:off x="5040" y="1635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W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68" name="Text Box 76"/>
              <p:cNvSpPr txBox="1">
                <a:spLocks noChangeArrowheads="1"/>
              </p:cNvSpPr>
              <p:nvPr/>
            </p:nvSpPr>
            <p:spPr bwMode="auto">
              <a:xfrm>
                <a:off x="5278" y="163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D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69" name="Text Box 77"/>
              <p:cNvSpPr txBox="1">
                <a:spLocks noChangeArrowheads="1"/>
              </p:cNvSpPr>
              <p:nvPr/>
            </p:nvSpPr>
            <p:spPr bwMode="auto">
              <a:xfrm>
                <a:off x="5470" y="209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C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70" name="Text Box 78"/>
              <p:cNvSpPr txBox="1">
                <a:spLocks noChangeArrowheads="1"/>
              </p:cNvSpPr>
              <p:nvPr/>
            </p:nvSpPr>
            <p:spPr bwMode="auto">
              <a:xfrm>
                <a:off x="4272" y="1776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IE" altLang="x-non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F-Takes-W</a:t>
                </a:r>
                <a:endParaRPr lang="en-GB" altLang="x-none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1871" name="Rectangle 79"/>
              <p:cNvSpPr>
                <a:spLocks noChangeArrowheads="1"/>
              </p:cNvSpPr>
              <p:nvPr/>
            </p:nvSpPr>
            <p:spPr bwMode="auto">
              <a:xfrm>
                <a:off x="4848" y="2346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IE" altLang="x-none" sz="14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C/FWD</a:t>
                </a:r>
                <a:endParaRPr lang="en-GB" altLang="x-none" sz="140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1872" name="Line 80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1873" name="Group 81"/>
            <p:cNvGrpSpPr/>
            <p:nvPr/>
          </p:nvGrpSpPr>
          <p:grpSpPr bwMode="auto">
            <a:xfrm>
              <a:off x="2791" y="1686"/>
              <a:ext cx="1481" cy="858"/>
              <a:chOff x="2790" y="1590"/>
              <a:chExt cx="1482" cy="858"/>
            </a:xfrm>
          </p:grpSpPr>
          <p:cxnSp>
            <p:nvCxnSpPr>
              <p:cNvPr id="161874" name="AutoShape 82"/>
              <p:cNvCxnSpPr>
                <a:cxnSpLocks noChangeShapeType="1"/>
              </p:cNvCxnSpPr>
              <p:nvPr/>
            </p:nvCxnSpPr>
            <p:spPr bwMode="auto">
              <a:xfrm>
                <a:off x="2790" y="1686"/>
                <a:ext cx="61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1875" name="Text Box 8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IE" altLang="x-non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F-Takes-S</a:t>
                </a:r>
                <a:endParaRPr lang="en-GB" altLang="x-none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61876" name="Group 84"/>
              <p:cNvGrpSpPr/>
              <p:nvPr/>
            </p:nvGrpSpPr>
            <p:grpSpPr bwMode="auto">
              <a:xfrm>
                <a:off x="3408" y="1590"/>
                <a:ext cx="864" cy="720"/>
                <a:chOff x="1344" y="1824"/>
                <a:chExt cx="864" cy="720"/>
              </a:xfrm>
            </p:grpSpPr>
            <p:sp>
              <p:nvSpPr>
                <p:cNvPr id="161877" name="Freeform 85"/>
                <p:cNvSpPr/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1098 h 1134"/>
                    <a:gd name="T2" fmla="*/ 108 w 2010"/>
                    <a:gd name="T3" fmla="*/ 1044 h 1134"/>
                    <a:gd name="T4" fmla="*/ 306 w 2010"/>
                    <a:gd name="T5" fmla="*/ 855 h 1134"/>
                    <a:gd name="T6" fmla="*/ 468 w 2010"/>
                    <a:gd name="T7" fmla="*/ 567 h 1134"/>
                    <a:gd name="T8" fmla="*/ 639 w 2010"/>
                    <a:gd name="T9" fmla="*/ 387 h 1134"/>
                    <a:gd name="T10" fmla="*/ 792 w 2010"/>
                    <a:gd name="T11" fmla="*/ 288 h 1134"/>
                    <a:gd name="T12" fmla="*/ 837 w 2010"/>
                    <a:gd name="T13" fmla="*/ 207 h 1134"/>
                    <a:gd name="T14" fmla="*/ 963 w 2010"/>
                    <a:gd name="T15" fmla="*/ 108 h 1134"/>
                    <a:gd name="T16" fmla="*/ 1026 w 2010"/>
                    <a:gd name="T17" fmla="*/ 27 h 1134"/>
                    <a:gd name="T18" fmla="*/ 1125 w 2010"/>
                    <a:gd name="T19" fmla="*/ 0 h 1134"/>
                    <a:gd name="T20" fmla="*/ 1386 w 2010"/>
                    <a:gd name="T21" fmla="*/ 27 h 1134"/>
                    <a:gd name="T22" fmla="*/ 1503 w 2010"/>
                    <a:gd name="T23" fmla="*/ 45 h 1134"/>
                    <a:gd name="T24" fmla="*/ 1710 w 2010"/>
                    <a:gd name="T25" fmla="*/ 72 h 1134"/>
                    <a:gd name="T26" fmla="*/ 1836 w 2010"/>
                    <a:gd name="T27" fmla="*/ 27 h 1134"/>
                    <a:gd name="T28" fmla="*/ 1890 w 2010"/>
                    <a:gd name="T29" fmla="*/ 9 h 1134"/>
                    <a:gd name="T30" fmla="*/ 1998 w 2010"/>
                    <a:gd name="T31" fmla="*/ 18 h 1134"/>
                    <a:gd name="T32" fmla="*/ 1980 w 2010"/>
                    <a:gd name="T33" fmla="*/ 54 h 1134"/>
                    <a:gd name="T34" fmla="*/ 1935 w 2010"/>
                    <a:gd name="T35" fmla="*/ 99 h 1134"/>
                    <a:gd name="T36" fmla="*/ 1944 w 2010"/>
                    <a:gd name="T37" fmla="*/ 234 h 1134"/>
                    <a:gd name="T38" fmla="*/ 1908 w 2010"/>
                    <a:gd name="T39" fmla="*/ 270 h 1134"/>
                    <a:gd name="T40" fmla="*/ 1890 w 2010"/>
                    <a:gd name="T41" fmla="*/ 297 h 1134"/>
                    <a:gd name="T42" fmla="*/ 1827 w 2010"/>
                    <a:gd name="T43" fmla="*/ 468 h 1134"/>
                    <a:gd name="T44" fmla="*/ 1881 w 2010"/>
                    <a:gd name="T45" fmla="*/ 612 h 1134"/>
                    <a:gd name="T46" fmla="*/ 1845 w 2010"/>
                    <a:gd name="T47" fmla="*/ 765 h 1134"/>
                    <a:gd name="T48" fmla="*/ 1818 w 2010"/>
                    <a:gd name="T49" fmla="*/ 873 h 1134"/>
                    <a:gd name="T50" fmla="*/ 1746 w 2010"/>
                    <a:gd name="T51" fmla="*/ 891 h 1134"/>
                    <a:gd name="T52" fmla="*/ 1674 w 2010"/>
                    <a:gd name="T53" fmla="*/ 981 h 1134"/>
                    <a:gd name="T54" fmla="*/ 1656 w 2010"/>
                    <a:gd name="T55" fmla="*/ 1035 h 1134"/>
                    <a:gd name="T56" fmla="*/ 1647 w 2010"/>
                    <a:gd name="T57" fmla="*/ 1071 h 1134"/>
                    <a:gd name="T58" fmla="*/ 1629 w 2010"/>
                    <a:gd name="T59" fmla="*/ 1098 h 1134"/>
                    <a:gd name="T60" fmla="*/ 1620 w 2010"/>
                    <a:gd name="T61" fmla="*/ 1125 h 1134"/>
                    <a:gd name="T62" fmla="*/ 1593 w 2010"/>
                    <a:gd name="T63" fmla="*/ 1134 h 1134"/>
                    <a:gd name="T64" fmla="*/ 1512 w 2010"/>
                    <a:gd name="T65" fmla="*/ 1107 h 1134"/>
                    <a:gd name="T66" fmla="*/ 1485 w 2010"/>
                    <a:gd name="T67" fmla="*/ 1098 h 1134"/>
                    <a:gd name="T68" fmla="*/ 1269 w 2010"/>
                    <a:gd name="T69" fmla="*/ 1134 h 1134"/>
                    <a:gd name="T70" fmla="*/ 1116 w 2010"/>
                    <a:gd name="T71" fmla="*/ 1116 h 1134"/>
                    <a:gd name="T72" fmla="*/ 1008 w 2010"/>
                    <a:gd name="T73" fmla="*/ 1098 h 1134"/>
                    <a:gd name="T74" fmla="*/ 954 w 2010"/>
                    <a:gd name="T75" fmla="*/ 1089 h 1134"/>
                    <a:gd name="T76" fmla="*/ 477 w 2010"/>
                    <a:gd name="T77" fmla="*/ 1098 h 1134"/>
                    <a:gd name="T78" fmla="*/ 261 w 2010"/>
                    <a:gd name="T79" fmla="*/ 1071 h 1134"/>
                    <a:gd name="T80" fmla="*/ 54 w 2010"/>
                    <a:gd name="T81" fmla="*/ 1089 h 1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1878" name="Rectangle 86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1879" name="Text Box 87"/>
              <p:cNvSpPr txBox="1">
                <a:spLocks noChangeArrowheads="1"/>
              </p:cNvSpPr>
              <p:nvPr/>
            </p:nvSpPr>
            <p:spPr bwMode="auto">
              <a:xfrm>
                <a:off x="3408" y="20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F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80" name="Text Box 88"/>
              <p:cNvSpPr txBox="1">
                <a:spLocks noChangeArrowheads="1"/>
              </p:cNvSpPr>
              <p:nvPr/>
            </p:nvSpPr>
            <p:spPr bwMode="auto">
              <a:xfrm>
                <a:off x="3600" y="2055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W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81" name="Text Box 89"/>
              <p:cNvSpPr txBox="1">
                <a:spLocks noChangeArrowheads="1"/>
              </p:cNvSpPr>
              <p:nvPr/>
            </p:nvSpPr>
            <p:spPr bwMode="auto">
              <a:xfrm>
                <a:off x="3838" y="159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D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82" name="Text Box 90"/>
              <p:cNvSpPr txBox="1">
                <a:spLocks noChangeArrowheads="1"/>
              </p:cNvSpPr>
              <p:nvPr/>
            </p:nvSpPr>
            <p:spPr bwMode="auto">
              <a:xfrm>
                <a:off x="4030" y="205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IE" altLang="x-none" b="1">
                    <a:latin typeface="Arial" panose="020B0604020202020204" pitchFamily="34" charset="0"/>
                  </a:rPr>
                  <a:t>C</a:t>
                </a:r>
                <a:endParaRPr lang="en-GB" altLang="x-none" b="1">
                  <a:latin typeface="Arial" panose="020B0604020202020204" pitchFamily="34" charset="0"/>
                </a:endParaRPr>
              </a:p>
            </p:txBody>
          </p:sp>
          <p:sp>
            <p:nvSpPr>
              <p:cNvPr id="161883" name="Rectangle 91"/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IE" altLang="x-none" sz="14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FWC/D</a:t>
                </a:r>
                <a:endParaRPr lang="en-GB" altLang="x-none" sz="140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7CB9-DE48-49E8-919B-EA3FABE36CF5}" type="slidenum">
              <a:rPr lang="en-GB" altLang="x-none" smtClean="0"/>
            </a:fld>
            <a:endParaRPr lang="en-GB" alt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6" t="25988" r="5000" b="9980"/>
          <a:stretch>
            <a:fillRect/>
          </a:stretch>
        </p:blipFill>
        <p:spPr>
          <a:xfrm>
            <a:off x="34474" y="762000"/>
            <a:ext cx="910771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1" y="1295400"/>
            <a:ext cx="8915400" cy="5334000"/>
          </a:xfrm>
        </p:spPr>
        <p:txBody>
          <a:bodyPr>
            <a:normAutofit fontScale="92500" lnSpcReduction="20000"/>
          </a:bodyPr>
          <a:lstStyle/>
          <a:p>
            <a:r>
              <a:rPr lang="fr-FR" altLang="x-none" dirty="0" err="1">
                <a:solidFill>
                  <a:srgbClr val="FF0000"/>
                </a:solidFill>
              </a:rPr>
              <a:t>Search</a:t>
            </a:r>
            <a:r>
              <a:rPr lang="fr-FR" altLang="x-none" dirty="0"/>
              <a:t>: </a:t>
            </a:r>
            <a:r>
              <a:rPr lang="fr-FR" altLang="x-none" dirty="0" err="1"/>
              <a:t>process</a:t>
            </a:r>
            <a:r>
              <a:rPr lang="fr-FR" altLang="x-none" dirty="0"/>
              <a:t> of </a:t>
            </a:r>
            <a:r>
              <a:rPr lang="fr-FR" altLang="x-none" dirty="0" err="1"/>
              <a:t>constructing</a:t>
            </a:r>
            <a:r>
              <a:rPr lang="fr-FR" altLang="x-none" dirty="0"/>
              <a:t> </a:t>
            </a:r>
            <a:r>
              <a:rPr lang="fr-FR" altLang="x-none" dirty="0" err="1"/>
              <a:t>sequences</a:t>
            </a:r>
            <a:r>
              <a:rPr lang="fr-FR" altLang="x-none" dirty="0"/>
              <a:t> of actions </a:t>
            </a:r>
            <a:r>
              <a:rPr lang="fr-FR" altLang="x-none" dirty="0" err="1"/>
              <a:t>that</a:t>
            </a:r>
            <a:r>
              <a:rPr lang="fr-FR" altLang="x-none" dirty="0"/>
              <a:t> </a:t>
            </a:r>
            <a:r>
              <a:rPr lang="fr-FR" altLang="x-none" dirty="0" err="1"/>
              <a:t>achieve</a:t>
            </a:r>
            <a:r>
              <a:rPr lang="fr-FR" altLang="x-none" dirty="0"/>
              <a:t> a goal </a:t>
            </a:r>
            <a:r>
              <a:rPr lang="fr-FR" altLang="x-none" dirty="0" err="1"/>
              <a:t>given</a:t>
            </a:r>
            <a:r>
              <a:rPr lang="fr-FR" altLang="x-none" dirty="0"/>
              <a:t> a </a:t>
            </a:r>
            <a:r>
              <a:rPr lang="fr-FR" altLang="x-none" dirty="0" err="1"/>
              <a:t>problem</a:t>
            </a:r>
            <a:r>
              <a:rPr lang="fr-FR" altLang="x-none" dirty="0"/>
              <a:t>.</a:t>
            </a:r>
            <a:endParaRPr lang="fr-FR" altLang="x-none" dirty="0"/>
          </a:p>
          <a:p>
            <a:endParaRPr lang="fr-FR" altLang="x-none" dirty="0"/>
          </a:p>
          <a:p>
            <a:r>
              <a:rPr lang="fr-FR" altLang="x-none" sz="3500" b="1" dirty="0">
                <a:solidFill>
                  <a:srgbClr val="FF0000"/>
                </a:solidFill>
              </a:rPr>
              <a:t>It </a:t>
            </a:r>
            <a:r>
              <a:rPr lang="fr-FR" altLang="x-none" sz="3500" b="1" dirty="0" err="1">
                <a:solidFill>
                  <a:srgbClr val="FF0000"/>
                </a:solidFill>
              </a:rPr>
              <a:t>is</a:t>
            </a:r>
            <a:r>
              <a:rPr lang="fr-FR" altLang="x-none" sz="3500" b="1" dirty="0">
                <a:solidFill>
                  <a:srgbClr val="FF0000"/>
                </a:solidFill>
              </a:rPr>
              <a:t> </a:t>
            </a:r>
            <a:r>
              <a:rPr lang="fr-FR" altLang="x-none" sz="3500" b="1" dirty="0" err="1">
                <a:solidFill>
                  <a:srgbClr val="FF0000"/>
                </a:solidFill>
              </a:rPr>
              <a:t>assumed</a:t>
            </a:r>
            <a:r>
              <a:rPr lang="fr-FR" altLang="x-none" sz="3500" b="1" dirty="0">
                <a:solidFill>
                  <a:srgbClr val="FF0000"/>
                </a:solidFill>
              </a:rPr>
              <a:t> </a:t>
            </a:r>
            <a:r>
              <a:rPr lang="fr-FR" altLang="x-none" sz="3500" b="1" dirty="0" err="1">
                <a:solidFill>
                  <a:srgbClr val="FF0000"/>
                </a:solidFill>
              </a:rPr>
              <a:t>that</a:t>
            </a:r>
            <a:r>
              <a:rPr lang="fr-FR" altLang="x-none" sz="3500" b="1" dirty="0">
                <a:solidFill>
                  <a:srgbClr val="FF0000"/>
                </a:solidFill>
              </a:rPr>
              <a:t> the </a:t>
            </a:r>
            <a:r>
              <a:rPr lang="fr-FR" altLang="x-none" sz="3500" b="1" dirty="0" err="1">
                <a:solidFill>
                  <a:srgbClr val="FF0000"/>
                </a:solidFill>
              </a:rPr>
              <a:t>environment</a:t>
            </a:r>
            <a:r>
              <a:rPr lang="fr-FR" altLang="x-none" sz="3500" b="1" dirty="0">
                <a:solidFill>
                  <a:srgbClr val="FF0000"/>
                </a:solidFill>
              </a:rPr>
              <a:t> </a:t>
            </a:r>
            <a:r>
              <a:rPr lang="fr-FR" altLang="x-none" sz="3500" b="1" dirty="0" err="1">
                <a:solidFill>
                  <a:srgbClr val="FF0000"/>
                </a:solidFill>
              </a:rPr>
              <a:t>is</a:t>
            </a:r>
            <a:r>
              <a:rPr lang="fr-FR" altLang="x-none" sz="3500" b="1" dirty="0">
                <a:solidFill>
                  <a:srgbClr val="FF0000"/>
                </a:solidFill>
              </a:rPr>
              <a:t> observable, </a:t>
            </a:r>
            <a:r>
              <a:rPr lang="fr-FR" altLang="x-none" sz="3500" b="1" dirty="0" err="1">
                <a:solidFill>
                  <a:srgbClr val="FF0000"/>
                </a:solidFill>
              </a:rPr>
              <a:t>deterministic</a:t>
            </a:r>
            <a:r>
              <a:rPr lang="fr-FR" altLang="x-none" sz="3500" b="1" dirty="0">
                <a:solidFill>
                  <a:srgbClr val="FF0000"/>
                </a:solidFill>
              </a:rPr>
              <a:t>, </a:t>
            </a:r>
            <a:r>
              <a:rPr lang="fr-FR" altLang="x-none" sz="3500" b="1" dirty="0" err="1">
                <a:solidFill>
                  <a:srgbClr val="FF0000"/>
                </a:solidFill>
              </a:rPr>
              <a:t>static</a:t>
            </a:r>
            <a:r>
              <a:rPr lang="fr-FR" altLang="x-none" sz="3500" b="1" dirty="0">
                <a:solidFill>
                  <a:srgbClr val="FF0000"/>
                </a:solidFill>
              </a:rPr>
              <a:t> and </a:t>
            </a:r>
            <a:r>
              <a:rPr lang="fr-FR" altLang="x-none" sz="3500" b="1" dirty="0" err="1">
                <a:solidFill>
                  <a:srgbClr val="FF0000"/>
                </a:solidFill>
              </a:rPr>
              <a:t>completely</a:t>
            </a:r>
            <a:r>
              <a:rPr lang="fr-FR" altLang="x-none" sz="3500" b="1" dirty="0">
                <a:solidFill>
                  <a:srgbClr val="FF0000"/>
                </a:solidFill>
              </a:rPr>
              <a:t> </a:t>
            </a:r>
            <a:r>
              <a:rPr lang="fr-FR" altLang="x-none" sz="3500" b="1" dirty="0" err="1">
                <a:solidFill>
                  <a:srgbClr val="FF0000"/>
                </a:solidFill>
              </a:rPr>
              <a:t>known</a:t>
            </a:r>
            <a:r>
              <a:rPr lang="fr-FR" altLang="x-none" sz="3500" b="1" dirty="0">
                <a:solidFill>
                  <a:srgbClr val="FF0000"/>
                </a:solidFill>
              </a:rPr>
              <a:t>.</a:t>
            </a:r>
            <a:endParaRPr lang="fr-FR" altLang="x-none" b="1" dirty="0">
              <a:solidFill>
                <a:srgbClr val="FF0000"/>
              </a:solidFill>
            </a:endParaRPr>
          </a:p>
          <a:p>
            <a:endParaRPr lang="fr-FR" altLang="x-none" dirty="0"/>
          </a:p>
          <a:p>
            <a:r>
              <a:rPr lang="fr-FR" altLang="x-none" dirty="0"/>
              <a:t>Goal formulation </a:t>
            </a:r>
            <a:r>
              <a:rPr lang="fr-FR" altLang="x-none" dirty="0" err="1"/>
              <a:t>is</a:t>
            </a:r>
            <a:r>
              <a:rPr lang="fr-FR" altLang="x-none" dirty="0"/>
              <a:t> the first </a:t>
            </a:r>
            <a:r>
              <a:rPr lang="fr-FR" altLang="x-none" dirty="0" err="1"/>
              <a:t>step</a:t>
            </a:r>
            <a:r>
              <a:rPr lang="fr-FR" altLang="x-none" dirty="0"/>
              <a:t> in </a:t>
            </a:r>
            <a:r>
              <a:rPr lang="fr-FR" altLang="x-none" dirty="0" err="1"/>
              <a:t>solving</a:t>
            </a:r>
            <a:r>
              <a:rPr lang="fr-FR" altLang="x-none" dirty="0"/>
              <a:t> </a:t>
            </a:r>
            <a:r>
              <a:rPr lang="fr-FR" altLang="x-none" dirty="0" err="1"/>
              <a:t>problems</a:t>
            </a:r>
            <a:r>
              <a:rPr lang="fr-FR" altLang="x-none" dirty="0"/>
              <a:t> by </a:t>
            </a:r>
            <a:r>
              <a:rPr lang="fr-FR" altLang="x-none" dirty="0" err="1"/>
              <a:t>searching</a:t>
            </a:r>
            <a:r>
              <a:rPr lang="fr-FR" altLang="x-none" dirty="0"/>
              <a:t>. It </a:t>
            </a:r>
            <a:r>
              <a:rPr lang="fr-FR" altLang="x-none" dirty="0" err="1"/>
              <a:t>facilitates</a:t>
            </a:r>
            <a:r>
              <a:rPr lang="fr-FR" altLang="x-none" dirty="0"/>
              <a:t> </a:t>
            </a:r>
            <a:r>
              <a:rPr lang="fr-FR" altLang="x-none" dirty="0" err="1"/>
              <a:t>problem</a:t>
            </a:r>
            <a:r>
              <a:rPr lang="fr-FR" altLang="x-none" dirty="0"/>
              <a:t> formulation.</a:t>
            </a:r>
            <a:endParaRPr lang="fr-FR" altLang="x-none" dirty="0"/>
          </a:p>
          <a:p>
            <a:endParaRPr lang="fr-FR" altLang="x-none" dirty="0"/>
          </a:p>
          <a:p>
            <a:r>
              <a:rPr lang="fr-FR" altLang="x-none" dirty="0" err="1"/>
              <a:t>Formulating</a:t>
            </a:r>
            <a:r>
              <a:rPr lang="fr-FR" altLang="x-none" dirty="0"/>
              <a:t> a </a:t>
            </a:r>
            <a:r>
              <a:rPr lang="fr-FR" altLang="x-none" dirty="0" err="1"/>
              <a:t>problem</a:t>
            </a:r>
            <a:r>
              <a:rPr lang="fr-FR" altLang="x-none" dirty="0"/>
              <a:t> </a:t>
            </a:r>
            <a:r>
              <a:rPr lang="fr-FR" altLang="x-none" dirty="0" err="1"/>
              <a:t>requires</a:t>
            </a:r>
            <a:r>
              <a:rPr lang="fr-FR" altLang="x-none" dirty="0"/>
              <a:t> </a:t>
            </a:r>
            <a:r>
              <a:rPr lang="fr-FR" altLang="x-none" dirty="0" err="1"/>
              <a:t>specifying</a:t>
            </a:r>
            <a:r>
              <a:rPr lang="fr-FR" altLang="x-none" dirty="0"/>
              <a:t> five components: State </a:t>
            </a:r>
            <a:r>
              <a:rPr lang="fr-FR" altLang="x-none" dirty="0" err="1"/>
              <a:t>representation</a:t>
            </a:r>
            <a:r>
              <a:rPr lang="fr-FR" altLang="x-none" dirty="0"/>
              <a:t>, Initial state, Goal state, </a:t>
            </a:r>
            <a:r>
              <a:rPr lang="fr-FR" altLang="x-none" dirty="0" err="1"/>
              <a:t>Operators</a:t>
            </a:r>
            <a:r>
              <a:rPr lang="fr-FR" altLang="x-none" dirty="0"/>
              <a:t> (actions), and </a:t>
            </a:r>
            <a:r>
              <a:rPr lang="fr-FR" altLang="x-none" dirty="0" err="1"/>
              <a:t>Path</a:t>
            </a:r>
            <a:r>
              <a:rPr lang="fr-FR" altLang="x-none" dirty="0"/>
              <a:t> </a:t>
            </a:r>
            <a:r>
              <a:rPr lang="fr-FR" altLang="x-none" dirty="0" err="1"/>
              <a:t>cost</a:t>
            </a:r>
            <a:r>
              <a:rPr lang="fr-FR" altLang="x-none" dirty="0"/>
              <a:t> </a:t>
            </a:r>
            <a:r>
              <a:rPr lang="fr-FR" altLang="x-none" dirty="0" err="1"/>
              <a:t>function</a:t>
            </a:r>
            <a:r>
              <a:rPr lang="fr-FR" altLang="x-none" dirty="0"/>
              <a:t>. </a:t>
            </a:r>
            <a:endParaRPr lang="en-GB" altLang="x-non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2B83-C4E5-435F-BBE0-1494B37F1651}" type="slidenum">
              <a:rPr lang="en-GB" altLang="x-none" smtClean="0"/>
            </a:fld>
            <a:endParaRPr lang="en-GB" altLang="x-none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284162" y="-152400"/>
            <a:ext cx="8783638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GB" altLang="x-none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89F6A-92E6-49E7-941C-E66F3715E53D}" type="slidenum">
              <a:rPr lang="en-US"/>
            </a:fld>
            <a:endParaRPr lang="en-US" dirty="0"/>
          </a:p>
        </p:txBody>
      </p:sp>
      <p:pic>
        <p:nvPicPr>
          <p:cNvPr id="147458" name="Picture 2" descr="Question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1498600"/>
            <a:ext cx="4495800" cy="474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fig03_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471" y="1524000"/>
            <a:ext cx="8658929" cy="4967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E499-06FF-4F4E-B851-FB6848DBE5CC}" type="slidenum">
              <a:rPr lang="en-GB" altLang="x-none"/>
            </a:fld>
            <a:endParaRPr lang="en-GB" altLang="x-none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 AI Search Problems</a:t>
            </a:r>
            <a:endParaRPr lang="en-GB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066800"/>
            <a:ext cx="7504112" cy="1030287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x-none" sz="2800" dirty="0"/>
              <a:t>Map searching (navigation)</a:t>
            </a:r>
            <a:endParaRPr lang="en-US" altLang="x-none" sz="2800" dirty="0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762000" y="2667000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5791200" y="5105400"/>
            <a:ext cx="304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F197-C443-489D-A552-CCE0370332D4}" type="slidenum">
              <a:rPr lang="en-GB" altLang="x-none"/>
            </a:fld>
            <a:endParaRPr lang="en-GB" altLang="x-none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 AI Search Problems</a:t>
            </a:r>
            <a:endParaRPr lang="en-GB" altLang="x-none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066800"/>
            <a:ext cx="7504112" cy="1335087"/>
          </a:xfrm>
        </p:spPr>
        <p:txBody>
          <a:bodyPr>
            <a:normAutofit/>
          </a:bodyPr>
          <a:lstStyle/>
          <a:p>
            <a:pPr marL="381000" indent="-381000"/>
            <a:r>
              <a:rPr lang="en-US" altLang="x-none" sz="4000" dirty="0"/>
              <a:t>3*3*3 Rubik’s Cube</a:t>
            </a:r>
            <a:endParaRPr lang="en-US" altLang="x-none" sz="4000" dirty="0"/>
          </a:p>
        </p:txBody>
      </p:sp>
      <p:pic>
        <p:nvPicPr>
          <p:cNvPr id="48135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962" y="1981200"/>
            <a:ext cx="7539838" cy="457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E0AB-137C-43FC-ACC2-E9DAC83841D0}" type="slidenum">
              <a:rPr lang="en-GB" altLang="x-none"/>
            </a:fld>
            <a:endParaRPr lang="en-GB" altLang="x-none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 AI Search Problems</a:t>
            </a:r>
            <a:endParaRPr lang="en-GB" altLang="x-non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990600"/>
            <a:ext cx="7504112" cy="1335087"/>
          </a:xfrm>
        </p:spPr>
        <p:txBody>
          <a:bodyPr>
            <a:normAutofit/>
          </a:bodyPr>
          <a:lstStyle/>
          <a:p>
            <a:pPr marL="381000" indent="-381000"/>
            <a:r>
              <a:rPr lang="en-US" altLang="x-none" sz="4000" dirty="0"/>
              <a:t>8-Puzzle</a:t>
            </a:r>
            <a:endParaRPr lang="en-US" altLang="x-none" sz="4000" dirty="0"/>
          </a:p>
        </p:txBody>
      </p:sp>
      <p:grpSp>
        <p:nvGrpSpPr>
          <p:cNvPr id="50181" name="Group 5"/>
          <p:cNvGrpSpPr/>
          <p:nvPr/>
        </p:nvGrpSpPr>
        <p:grpSpPr bwMode="auto">
          <a:xfrm>
            <a:off x="304800" y="2590800"/>
            <a:ext cx="3242310" cy="2819400"/>
            <a:chOff x="4312" y="828"/>
            <a:chExt cx="1104" cy="960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4312" y="8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4360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4696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5032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4360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4696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x-none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5032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x-none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4360" y="14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4696" y="14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x-none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5032" y="1452"/>
              <a:ext cx="336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x-none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93" name="Group 17"/>
          <p:cNvGrpSpPr/>
          <p:nvPr/>
        </p:nvGrpSpPr>
        <p:grpSpPr bwMode="auto">
          <a:xfrm>
            <a:off x="5638800" y="2590800"/>
            <a:ext cx="3242310" cy="2819400"/>
            <a:chOff x="4312" y="828"/>
            <a:chExt cx="1104" cy="960"/>
          </a:xfrm>
        </p:grpSpPr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4312" y="8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4360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4696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5032" y="876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4360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4696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5032" y="1164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1" name="Text Box 25"/>
            <p:cNvSpPr txBox="1">
              <a:spLocks noChangeArrowheads="1"/>
            </p:cNvSpPr>
            <p:nvPr/>
          </p:nvSpPr>
          <p:spPr bwMode="auto">
            <a:xfrm>
              <a:off x="4360" y="14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2" name="Text Box 26"/>
            <p:cNvSpPr txBox="1">
              <a:spLocks noChangeArrowheads="1"/>
            </p:cNvSpPr>
            <p:nvPr/>
          </p:nvSpPr>
          <p:spPr bwMode="auto">
            <a:xfrm>
              <a:off x="4696" y="1452"/>
              <a:ext cx="336" cy="30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x-none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5032" y="1452"/>
              <a:ext cx="336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x-none" altLang="x-none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204" name="Line 28"/>
          <p:cNvSpPr>
            <a:spLocks noChangeShapeType="1"/>
          </p:cNvSpPr>
          <p:nvPr/>
        </p:nvSpPr>
        <p:spPr bwMode="auto">
          <a:xfrm flipV="1">
            <a:off x="3677478" y="3886200"/>
            <a:ext cx="1808922" cy="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7990</Words>
  <Application>WPS Presentation</Application>
  <PresentationFormat>On-screen Show (4:3)</PresentationFormat>
  <Paragraphs>993</Paragraphs>
  <Slides>63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Courier New</vt:lpstr>
      <vt:lpstr>Office Theme</vt:lpstr>
      <vt:lpstr>Artificial Intelligence IT-511</vt:lpstr>
      <vt:lpstr>PowerPoint 演示文稿</vt:lpstr>
      <vt:lpstr>Problem Solving by Searching</vt:lpstr>
      <vt:lpstr>Chapter 3</vt:lpstr>
      <vt:lpstr>What we study</vt:lpstr>
      <vt:lpstr>Assumptions about the task environment</vt:lpstr>
      <vt:lpstr>Classic AI Search Problems</vt:lpstr>
      <vt:lpstr>Classic AI Search Problems</vt:lpstr>
      <vt:lpstr>Classic AI Search Problems</vt:lpstr>
      <vt:lpstr>Classic AI Search Problems</vt:lpstr>
      <vt:lpstr>Classic AI Search Problems</vt:lpstr>
      <vt:lpstr>Classic AI Search Problems</vt:lpstr>
      <vt:lpstr>Classic AI Search Problems</vt:lpstr>
      <vt:lpstr>Classic AI Search Problems</vt:lpstr>
      <vt:lpstr>Classic AI Search Problems</vt:lpstr>
      <vt:lpstr>Classic AI Search Problems</vt:lpstr>
      <vt:lpstr>Missionaries and cannibals</vt:lpstr>
      <vt:lpstr>PowerPoint 演示文稿</vt:lpstr>
      <vt:lpstr>PowerPoint 演示文稿</vt:lpstr>
      <vt:lpstr>The River Problem</vt:lpstr>
      <vt:lpstr>Problem Solving by Searching</vt:lpstr>
      <vt:lpstr>Problem Formulation</vt:lpstr>
      <vt:lpstr>Classic AI Search Problems</vt:lpstr>
      <vt:lpstr>PowerPoint 演示文稿</vt:lpstr>
      <vt:lpstr>PowerPoint 演示文稿</vt:lpstr>
      <vt:lpstr>PowerPoint 演示文稿</vt:lpstr>
      <vt:lpstr>Problem Formulation  8-Puzzle Problem</vt:lpstr>
      <vt:lpstr>Problem Formulation  8-Puzzle Problem</vt:lpstr>
      <vt:lpstr>Problem Formulation  8-Puzzle Problem</vt:lpstr>
      <vt:lpstr>Problem Formulation  8-Puzzle Problem</vt:lpstr>
      <vt:lpstr>Missionaries and cannibals</vt:lpstr>
      <vt:lpstr>Missionaries and cannibals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River Problem</vt:lpstr>
      <vt:lpstr>The River Problem</vt:lpstr>
      <vt:lpstr>The River Problem</vt:lpstr>
      <vt:lpstr>The River Problem</vt:lpstr>
      <vt:lpstr>PowerPoint 演示文稿</vt:lpstr>
      <vt:lpstr>Summary</vt:lpstr>
      <vt:lpstr>Questions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Dr. Muhammad Humayoun</dc:creator>
  <cp:lastModifiedBy>ABDUL MANAN</cp:lastModifiedBy>
  <cp:revision>1394</cp:revision>
  <dcterms:created xsi:type="dcterms:W3CDTF">2013-01-18T08:18:00Z</dcterms:created>
  <dcterms:modified xsi:type="dcterms:W3CDTF">2022-09-15T10:44:34Z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7607BE77C8E34282BFD12351CDD2C306</vt:lpwstr>
  </property>
  <property fmtid="{D5CDD505-2E9C-101B-9397-08002B2CF9AE}" pid="3" name="KSOProductBuildVer">
    <vt:lpwstr>1033-11.2.0.11306</vt:lpwstr>
  </property>
</Properties>
</file>