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356" r:id="rId3"/>
    <p:sldId id="261" r:id="rId4"/>
    <p:sldId id="359" r:id="rId5"/>
    <p:sldId id="365" r:id="rId6"/>
    <p:sldId id="367" r:id="rId7"/>
    <p:sldId id="368" r:id="rId8"/>
    <p:sldId id="369" r:id="rId9"/>
    <p:sldId id="370" r:id="rId10"/>
    <p:sldId id="360" r:id="rId11"/>
    <p:sldId id="361" r:id="rId12"/>
    <p:sldId id="371" r:id="rId13"/>
    <p:sldId id="372" r:id="rId14"/>
    <p:sldId id="373" r:id="rId15"/>
    <p:sldId id="374" r:id="rId16"/>
    <p:sldId id="399" r:id="rId17"/>
    <p:sldId id="375" r:id="rId18"/>
    <p:sldId id="377" r:id="rId19"/>
    <p:sldId id="398" r:id="rId20"/>
    <p:sldId id="376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400" r:id="rId29"/>
    <p:sldId id="402" r:id="rId30"/>
    <p:sldId id="401" r:id="rId31"/>
    <p:sldId id="392" r:id="rId32"/>
    <p:sldId id="393" r:id="rId33"/>
    <p:sldId id="395" r:id="rId34"/>
    <p:sldId id="397" r:id="rId35"/>
    <p:sldId id="396" r:id="rId36"/>
    <p:sldId id="380" r:id="rId37"/>
    <p:sldId id="403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14" r:id="rId47"/>
    <p:sldId id="415" r:id="rId48"/>
    <p:sldId id="31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8" autoAdjust="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957C4-AD34-4937-9085-1968EA5742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118E-5444-4000-A895-974DF0F81B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AF353-2B9B-4D5D-BD20-3B19BDAE50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B6-9571-43DF-BA29-932237B2F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3D48-7058-4090-AB58-7525CB8E68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F4F3-537A-4A67-861E-1C39026E20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48BF-0ABB-42BA-BFCA-9BF41F516C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C57B-6F99-4C3D-B11D-A9554B38BB2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E73F-113B-4BA4-94FA-76494DC60BC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2B-063B-41FD-A720-1166E21C86F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1109281"/>
            <a:ext cx="4687888" cy="5062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191000" cy="5065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0D7CB9-DE48-49E8-919B-EA3FABE36CF5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95400"/>
            <a:ext cx="900608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03CC-9845-4810-9AD2-EC02A89A1E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FCE4C1-E6A0-4AA9-9965-F1CD6F0FDCC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Artificial Intelligence</a:t>
            </a:r>
            <a:br>
              <a:rPr lang="en-US" sz="6600" b="1" dirty="0"/>
            </a:br>
            <a:r>
              <a:rPr lang="en-US" sz="6600" b="1" dirty="0"/>
              <a:t>CS</a:t>
            </a:r>
            <a:r>
              <a:rPr lang="en-US" sz="6600" b="1" dirty="0"/>
              <a:t>-511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763000" cy="3429000"/>
          </a:xfrm>
        </p:spPr>
        <p:txBody>
          <a:bodyPr>
            <a:normAutofit/>
          </a:bodyPr>
          <a:lstStyle/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 slides of  Prof. M.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Batouche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KSU, and AI course on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Udacity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F279-4A2F-4F00-B660-99DE45010921}" type="slidenum">
              <a:rPr lang="en-GB" altLang="x-none"/>
            </a:fld>
            <a:endParaRPr lang="en-GB" altLang="x-none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Time and Space Complexity ?</a:t>
            </a:r>
            <a:endParaRPr lang="en-GB" altLang="x-none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1" y="1295400"/>
            <a:ext cx="8915400" cy="5410200"/>
          </a:xfrm>
        </p:spPr>
        <p:txBody>
          <a:bodyPr>
            <a:noAutofit/>
          </a:bodyPr>
          <a:lstStyle/>
          <a:p>
            <a:pPr marL="381000" indent="-3810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x-none" sz="2800" dirty="0"/>
              <a:t>Time and </a:t>
            </a:r>
            <a:r>
              <a:rPr lang="fr-FR" altLang="x-none" sz="2800" dirty="0" err="1"/>
              <a:t>space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complexity</a:t>
            </a:r>
            <a:r>
              <a:rPr lang="fr-FR" altLang="x-none" sz="2800" dirty="0"/>
              <a:t> are </a:t>
            </a:r>
            <a:r>
              <a:rPr lang="fr-FR" altLang="x-none" sz="2800" dirty="0" err="1"/>
              <a:t>measured</a:t>
            </a:r>
            <a:r>
              <a:rPr lang="fr-FR" altLang="x-none" sz="2800" dirty="0"/>
              <a:t> in </a:t>
            </a:r>
            <a:r>
              <a:rPr lang="fr-FR" altLang="x-none" sz="2800" dirty="0" err="1"/>
              <a:t>terms</a:t>
            </a:r>
            <a:r>
              <a:rPr lang="fr-FR" altLang="x-none" sz="2800" dirty="0"/>
              <a:t> of:</a:t>
            </a:r>
            <a:endParaRPr lang="fr-FR" altLang="x-none" sz="2800" dirty="0"/>
          </a:p>
          <a:p>
            <a:pPr marL="381000" indent="-3810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x-none" sz="2800" dirty="0"/>
          </a:p>
          <a:p>
            <a:pPr marL="381000" indent="-381000">
              <a:lnSpc>
                <a:spcPct val="80000"/>
              </a:lnSpc>
            </a:pPr>
            <a:r>
              <a:rPr lang="en-US" altLang="x-none" sz="2800" dirty="0"/>
              <a:t>The (effective) branching factor </a:t>
            </a:r>
            <a:r>
              <a:rPr lang="en-US" altLang="x-none" sz="2800" b="1" dirty="0"/>
              <a:t>b</a:t>
            </a:r>
            <a:r>
              <a:rPr lang="en-US" altLang="x-none" sz="2800" dirty="0"/>
              <a:t>: </a:t>
            </a:r>
            <a:endParaRPr lang="en-US" altLang="x-none" sz="2800" dirty="0"/>
          </a:p>
          <a:p>
            <a:pPr marL="781050" lvl="1" indent="-381000">
              <a:lnSpc>
                <a:spcPct val="80000"/>
              </a:lnSpc>
            </a:pPr>
            <a:r>
              <a:rPr lang="en-US" altLang="x-none" sz="2400" dirty="0"/>
              <a:t>Maximum no. of successors of any node</a:t>
            </a:r>
            <a:endParaRPr lang="en-US" altLang="x-none" sz="2400" dirty="0"/>
          </a:p>
          <a:p>
            <a:pPr marL="781050" lvl="1" indent="-381000">
              <a:lnSpc>
                <a:spcPct val="80000"/>
              </a:lnSpc>
            </a:pPr>
            <a:r>
              <a:rPr lang="en-US" altLang="x-none" sz="2400" dirty="0"/>
              <a:t>The average number of new nodes we create when expanding a new node</a:t>
            </a:r>
            <a:endParaRPr lang="en-US" altLang="x-none" sz="2400" dirty="0"/>
          </a:p>
          <a:p>
            <a:pPr marL="781050" lvl="1" indent="-381000">
              <a:lnSpc>
                <a:spcPct val="80000"/>
              </a:lnSpc>
            </a:pPr>
            <a:endParaRPr lang="en-US" altLang="x-none" sz="2400" dirty="0"/>
          </a:p>
          <a:p>
            <a:pPr marL="381000" indent="-381000">
              <a:lnSpc>
                <a:spcPct val="80000"/>
              </a:lnSpc>
            </a:pPr>
            <a:r>
              <a:rPr lang="en-US" altLang="x-none" sz="2800" dirty="0"/>
              <a:t>Depth </a:t>
            </a:r>
            <a:r>
              <a:rPr lang="en-US" altLang="x-none" sz="2800" b="1" dirty="0"/>
              <a:t>d</a:t>
            </a:r>
            <a:r>
              <a:rPr lang="en-US" altLang="x-none" sz="2800" dirty="0"/>
              <a:t>: Depth of the shallowest goal node</a:t>
            </a:r>
            <a:endParaRPr lang="en-US" altLang="x-none" sz="2800" dirty="0"/>
          </a:p>
          <a:p>
            <a:pPr marL="781050" lvl="1" indent="-381000">
              <a:lnSpc>
                <a:spcPct val="80000"/>
              </a:lnSpc>
            </a:pPr>
            <a:r>
              <a:rPr lang="en-US" altLang="x-none" sz="2400" dirty="0"/>
              <a:t>The length of a path to a goal.</a:t>
            </a:r>
            <a:endParaRPr lang="en-US" altLang="x-none" sz="2400" dirty="0"/>
          </a:p>
          <a:p>
            <a:pPr marL="381000" indent="-381000">
              <a:lnSpc>
                <a:spcPct val="80000"/>
              </a:lnSpc>
            </a:pPr>
            <a:endParaRPr lang="fr-FR" altLang="x-none" sz="2800" dirty="0"/>
          </a:p>
          <a:p>
            <a:pPr marL="381000" indent="-381000">
              <a:lnSpc>
                <a:spcPct val="80000"/>
              </a:lnSpc>
            </a:pPr>
            <a:r>
              <a:rPr lang="fr-FR" altLang="x-none" sz="2800" b="1" dirty="0"/>
              <a:t>m: </a:t>
            </a:r>
            <a:r>
              <a:rPr lang="fr-FR" altLang="x-none" sz="2800" dirty="0"/>
              <a:t>The maximum </a:t>
            </a:r>
            <a:r>
              <a:rPr lang="fr-FR" altLang="x-none" sz="2800" dirty="0" err="1"/>
              <a:t>length</a:t>
            </a:r>
            <a:r>
              <a:rPr lang="fr-FR" altLang="x-none" sz="2800" dirty="0"/>
              <a:t> of </a:t>
            </a:r>
            <a:r>
              <a:rPr lang="fr-FR" altLang="x-none" sz="2800" dirty="0" err="1"/>
              <a:t>any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path</a:t>
            </a:r>
            <a:r>
              <a:rPr lang="fr-FR" altLang="x-none" sz="2800" dirty="0"/>
              <a:t> in the state </a:t>
            </a:r>
            <a:r>
              <a:rPr lang="fr-FR" altLang="x-none" sz="2800" dirty="0" err="1"/>
              <a:t>space</a:t>
            </a:r>
            <a:r>
              <a:rPr lang="fr-FR" altLang="x-none" sz="2800" dirty="0"/>
              <a:t>.</a:t>
            </a:r>
            <a:r>
              <a:rPr lang="fr-FR" altLang="x-non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altLang="x-none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>
              <a:lnSpc>
                <a:spcPct val="80000"/>
              </a:lnSpc>
            </a:pPr>
            <a:endParaRPr lang="en-GB" altLang="x-none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DA2AF5-1FA9-407E-A382-5DA9E8110CB9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2D07F73-2E6D-4D70-90ED-2C7C17924795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Breadth-first search</a:t>
            </a:r>
            <a:endParaRPr 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2235200"/>
          </a:xfrm>
        </p:spPr>
        <p:txBody>
          <a:bodyPr/>
          <a:lstStyle/>
          <a:p>
            <a:r>
              <a:rPr lang="en-US" altLang="x-none" dirty="0">
                <a:solidFill>
                  <a:srgbClr val="002060"/>
                </a:solidFill>
              </a:rPr>
              <a:t>Expand shallowest unexpanded node</a:t>
            </a:r>
            <a:endParaRPr lang="en-US" altLang="x-none" dirty="0">
              <a:solidFill>
                <a:srgbClr val="00206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Implementation</a:t>
            </a:r>
            <a:r>
              <a:rPr lang="en-US" altLang="x-none" dirty="0">
                <a:solidFill>
                  <a:srgbClr val="002060"/>
                </a:solidFill>
              </a:rPr>
              <a:t>:</a:t>
            </a:r>
            <a:endParaRPr lang="en-US" altLang="x-none" dirty="0">
              <a:solidFill>
                <a:srgbClr val="002060"/>
              </a:solidFill>
            </a:endParaRPr>
          </a:p>
          <a:p>
            <a:pPr lvl="1"/>
            <a:r>
              <a:rPr lang="en-US" altLang="x-none" i="1" dirty="0">
                <a:solidFill>
                  <a:srgbClr val="002060"/>
                </a:solidFill>
              </a:rPr>
              <a:t>fringe</a:t>
            </a:r>
            <a:r>
              <a:rPr lang="en-US" altLang="x-none" dirty="0">
                <a:solidFill>
                  <a:srgbClr val="002060"/>
                </a:solidFill>
              </a:rPr>
              <a:t> is a FIFO queue, i.e., new successors go at end</a:t>
            </a:r>
            <a:endParaRPr lang="en-US" altLang="x-none" dirty="0">
              <a:solidFill>
                <a:srgbClr val="002060"/>
              </a:solidFill>
            </a:endParaRPr>
          </a:p>
        </p:txBody>
      </p:sp>
      <p:pic>
        <p:nvPicPr>
          <p:cNvPr id="5126" name="Picture 4" descr="bfs-progress1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26720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/>
        </p:nvSpPr>
        <p:spPr>
          <a:xfrm>
            <a:off x="304800" y="6243638"/>
            <a:ext cx="1905000" cy="457200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7EFD41-61EB-4909-936F-C43971E95F82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AE91A-BA1D-4428-AB9C-5484CAC3E332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148" name="Picture 5" descr="bfs-progress2c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657600"/>
            <a:ext cx="4343400" cy="2800350"/>
          </a:xfrm>
          <a:noFill/>
        </p:spPr>
      </p:pic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>
              <a:defRPr/>
            </a:pPr>
            <a:r>
              <a:rPr lang="en-US"/>
              <a:t>Breadth-first search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23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>
                <a:solidFill>
                  <a:srgbClr val="002060"/>
                </a:solidFill>
              </a:rPr>
              <a:t>Expand shallowest unexpanded node</a:t>
            </a:r>
            <a:endParaRPr lang="en-US" altLang="x-none">
              <a:solidFill>
                <a:srgbClr val="002060"/>
              </a:solidFill>
            </a:endParaRPr>
          </a:p>
          <a:p>
            <a:r>
              <a:rPr lang="en-US" altLang="x-none">
                <a:solidFill>
                  <a:srgbClr val="FF0000"/>
                </a:solidFill>
              </a:rPr>
              <a:t>Implementation</a:t>
            </a:r>
            <a:r>
              <a:rPr lang="en-US" altLang="x-none">
                <a:solidFill>
                  <a:srgbClr val="002060"/>
                </a:solidFill>
              </a:rPr>
              <a:t>:</a:t>
            </a:r>
            <a:endParaRPr lang="en-US" altLang="x-none">
              <a:solidFill>
                <a:srgbClr val="002060"/>
              </a:solidFill>
            </a:endParaRPr>
          </a:p>
          <a:p>
            <a:pPr lvl="1"/>
            <a:r>
              <a:rPr lang="en-US" altLang="x-none" i="1">
                <a:solidFill>
                  <a:srgbClr val="002060"/>
                </a:solidFill>
              </a:rPr>
              <a:t>fringe</a:t>
            </a:r>
            <a:r>
              <a:rPr lang="en-US" altLang="x-none">
                <a:solidFill>
                  <a:srgbClr val="002060"/>
                </a:solidFill>
              </a:rPr>
              <a:t> is a FIFO queue, i.e., new successors go at end</a:t>
            </a:r>
            <a:endParaRPr lang="en-US" altLang="x-none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D54CEE9-B030-4775-A438-0F7CA2C90E28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DB1A17B-E7AE-48EC-A7A1-5DA821E59C5C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172" name="Picture 5" descr="bfs-progress3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34340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Breadth-first search</a:t>
            </a:r>
            <a:endParaRPr lang="en-US"/>
          </a:p>
        </p:txBody>
      </p:sp>
      <p:sp>
        <p:nvSpPr>
          <p:cNvPr id="7174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48005" indent="-4114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8680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</a:pPr>
            <a:r>
              <a:rPr lang="en-US" altLang="x-none" sz="2400">
                <a:solidFill>
                  <a:srgbClr val="002060"/>
                </a:solidFill>
                <a:latin typeface="Verdana" panose="020B0604030504040204" pitchFamily="34" charset="0"/>
              </a:rPr>
              <a:t>Expand shallowest unexpanded node</a:t>
            </a:r>
            <a:endParaRPr lang="en-US" altLang="x-none" sz="240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</a:pPr>
            <a:r>
              <a:rPr lang="en-US" altLang="x-none" sz="2400">
                <a:solidFill>
                  <a:srgbClr val="FF0000"/>
                </a:solidFill>
                <a:latin typeface="Verdana" panose="020B0604030504040204" pitchFamily="34" charset="0"/>
              </a:rPr>
              <a:t>Implementation</a:t>
            </a:r>
            <a:r>
              <a:rPr lang="en-US" altLang="x-none" sz="2400">
                <a:solidFill>
                  <a:srgbClr val="002060"/>
                </a:solidFill>
                <a:latin typeface="Verdana" panose="020B0604030504040204" pitchFamily="34" charset="0"/>
              </a:rPr>
              <a:t>:</a:t>
            </a:r>
            <a:endParaRPr lang="en-US" altLang="x-none" sz="240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x-none" sz="2400" i="1">
                <a:solidFill>
                  <a:srgbClr val="002060"/>
                </a:solidFill>
                <a:latin typeface="Verdana" panose="020B0604030504040204" pitchFamily="34" charset="0"/>
              </a:rPr>
              <a:t>fringe</a:t>
            </a:r>
            <a:r>
              <a:rPr lang="en-US" altLang="x-none" sz="2400">
                <a:solidFill>
                  <a:srgbClr val="002060"/>
                </a:solidFill>
                <a:latin typeface="Verdana" panose="020B0604030504040204" pitchFamily="34" charset="0"/>
              </a:rPr>
              <a:t> is a FIFO queue, i.e., new successors go at end</a:t>
            </a:r>
            <a:endParaRPr lang="en-US" altLang="x-none" sz="2400">
              <a:solidFill>
                <a:srgbClr val="00206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CD036EF-ABA0-4536-9F29-68CEF2EFF9A9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849356A-5BB8-4F0F-855C-75D69E4C9B9D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196" name="Picture 5" descr="bfs-progress4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6482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Breadth-first search</a:t>
            </a:r>
            <a:endParaRPr lang="en-US" dirty="0"/>
          </a:p>
        </p:txBody>
      </p:sp>
      <p:sp>
        <p:nvSpPr>
          <p:cNvPr id="819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48005" indent="-4114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8680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</a:pPr>
            <a:r>
              <a:rPr lang="en-US" altLang="x-none" sz="2400" dirty="0">
                <a:solidFill>
                  <a:srgbClr val="002060"/>
                </a:solidFill>
                <a:latin typeface="Verdana" panose="020B0604030504040204" pitchFamily="34" charset="0"/>
              </a:rPr>
              <a:t>Expand shallowest unexpanded node</a:t>
            </a:r>
            <a:endParaRPr lang="en-US" altLang="x-none" sz="2400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</a:pPr>
            <a:r>
              <a:rPr lang="en-US" altLang="x-none" sz="2400" dirty="0">
                <a:solidFill>
                  <a:srgbClr val="FF0000"/>
                </a:solidFill>
                <a:latin typeface="Verdana" panose="020B0604030504040204" pitchFamily="34" charset="0"/>
              </a:rPr>
              <a:t>Implementation</a:t>
            </a:r>
            <a:r>
              <a:rPr lang="en-US" altLang="x-none" sz="2400" dirty="0">
                <a:solidFill>
                  <a:srgbClr val="002060"/>
                </a:solidFill>
                <a:latin typeface="Verdana" panose="020B0604030504040204" pitchFamily="34" charset="0"/>
              </a:rPr>
              <a:t>:</a:t>
            </a:r>
            <a:endParaRPr lang="en-US" altLang="x-none" sz="2400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x-none" sz="2400" i="1" dirty="0">
                <a:solidFill>
                  <a:srgbClr val="002060"/>
                </a:solidFill>
                <a:latin typeface="Verdana" panose="020B0604030504040204" pitchFamily="34" charset="0"/>
              </a:rPr>
              <a:t>fringe</a:t>
            </a:r>
            <a:r>
              <a:rPr lang="en-US" altLang="x-none" sz="2400" dirty="0">
                <a:solidFill>
                  <a:srgbClr val="002060"/>
                </a:solidFill>
                <a:latin typeface="Verdana" panose="020B0604030504040204" pitchFamily="34" charset="0"/>
              </a:rPr>
              <a:t> is a FIFO queue, i.e., new successors go at end</a:t>
            </a:r>
            <a:endParaRPr lang="en-US" altLang="x-none" sz="2400" dirty="0">
              <a:solidFill>
                <a:srgbClr val="00206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52400"/>
            <a:ext cx="8915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	Queue q = new </a:t>
            </a:r>
            <a:r>
              <a:rPr lang="en-US" sz="2400" dirty="0" err="1"/>
              <a:t>LinkedList</a:t>
            </a:r>
            <a:r>
              <a:rPr lang="en-US" sz="2400" dirty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q.add</a:t>
            </a:r>
            <a:r>
              <a:rPr lang="en-US" sz="2400" dirty="0"/>
              <a:t> (</a:t>
            </a:r>
            <a:r>
              <a:rPr lang="en-US" sz="2400" dirty="0" err="1"/>
              <a:t>this.rootNode</a:t>
            </a:r>
            <a:r>
              <a:rPr lang="en-US" sz="2400" dirty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printNode</a:t>
            </a:r>
            <a:r>
              <a:rPr lang="en-US" sz="2400" dirty="0"/>
              <a:t>(</a:t>
            </a:r>
            <a:r>
              <a:rPr lang="en-US" sz="2400" dirty="0" err="1"/>
              <a:t>this.rootNode</a:t>
            </a:r>
            <a:r>
              <a:rPr lang="en-US" sz="2400" dirty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rootNode.visited</a:t>
            </a:r>
            <a:r>
              <a:rPr lang="en-US" sz="2400" dirty="0"/>
              <a:t>=true;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while(!</a:t>
            </a:r>
            <a:r>
              <a:rPr lang="en-US" sz="2400" dirty="0" err="1"/>
              <a:t>q.isEmpty</a:t>
            </a:r>
            <a:r>
              <a:rPr lang="en-US" sz="2400" dirty="0"/>
              <a:t>())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Node n=(Node)</a:t>
            </a:r>
            <a:r>
              <a:rPr lang="en-US" sz="2400" dirty="0" err="1"/>
              <a:t>q.remove</a:t>
            </a:r>
            <a:r>
              <a:rPr lang="en-US" sz="2400" dirty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Node child=null;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while((child=</a:t>
            </a:r>
            <a:r>
              <a:rPr lang="en-US" sz="2400" dirty="0" err="1"/>
              <a:t>getUnvisitedChildNode</a:t>
            </a:r>
            <a:r>
              <a:rPr lang="en-US" sz="2400" dirty="0"/>
              <a:t>(n))!=null)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child.visited</a:t>
            </a:r>
            <a:r>
              <a:rPr lang="en-US" sz="2400" dirty="0"/>
              <a:t>=true;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printNode</a:t>
            </a:r>
            <a:r>
              <a:rPr lang="en-US" sz="2400" dirty="0"/>
              <a:t>(child);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q.add</a:t>
            </a:r>
            <a:r>
              <a:rPr lang="en-US" sz="2400" dirty="0"/>
              <a:t>(child);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}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22638" r="9385" b="21186"/>
          <a:stretch>
            <a:fillRect/>
          </a:stretch>
        </p:blipFill>
        <p:spPr bwMode="auto">
          <a:xfrm>
            <a:off x="65509" y="1331564"/>
            <a:ext cx="9002291" cy="468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7CDD038-9CC0-4245-825F-354861472CB0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602BD1D-C324-4482-A93F-D8DA772D5614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Properties of Breadth-first search</a:t>
            </a:r>
            <a:endParaRPr lang="en-US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FF0000"/>
                </a:solidFill>
              </a:rPr>
              <a:t>Complete?</a:t>
            </a:r>
            <a:r>
              <a:rPr lang="en-US" sz="2800" dirty="0">
                <a:solidFill>
                  <a:srgbClr val="CC0099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Yes (if </a:t>
            </a:r>
            <a:r>
              <a:rPr lang="en-US" sz="2800" i="1" dirty="0">
                <a:solidFill>
                  <a:srgbClr val="002060"/>
                </a:solidFill>
              </a:rPr>
              <a:t>b</a:t>
            </a:r>
            <a:r>
              <a:rPr lang="en-US" sz="2800" dirty="0">
                <a:solidFill>
                  <a:srgbClr val="002060"/>
                </a:solidFill>
              </a:rPr>
              <a:t> is finite)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FF0000"/>
                </a:solidFill>
              </a:rPr>
              <a:t>Time?</a:t>
            </a:r>
            <a:r>
              <a:rPr lang="en-US" sz="2800" dirty="0">
                <a:solidFill>
                  <a:srgbClr val="002060"/>
                </a:solidFill>
              </a:rPr>
              <a:t>  b</a:t>
            </a:r>
            <a:r>
              <a:rPr lang="en-US" sz="2800" i="1" baseline="30000" dirty="0">
                <a:solidFill>
                  <a:srgbClr val="002060"/>
                </a:solidFill>
              </a:rPr>
              <a:t>0</a:t>
            </a:r>
            <a:r>
              <a:rPr lang="en-US" sz="2800" dirty="0">
                <a:solidFill>
                  <a:srgbClr val="002060"/>
                </a:solidFill>
              </a:rPr>
              <a:t>+</a:t>
            </a:r>
            <a:r>
              <a:rPr lang="en-US" sz="2800" i="1" dirty="0">
                <a:solidFill>
                  <a:srgbClr val="002060"/>
                </a:solidFill>
              </a:rPr>
              <a:t>b</a:t>
            </a:r>
            <a:r>
              <a:rPr lang="en-US" sz="2800" i="1" baseline="30000" dirty="0">
                <a:solidFill>
                  <a:srgbClr val="002060"/>
                </a:solidFill>
              </a:rPr>
              <a:t>1</a:t>
            </a:r>
            <a:r>
              <a:rPr lang="en-US" sz="2800" i="1" dirty="0">
                <a:solidFill>
                  <a:srgbClr val="002060"/>
                </a:solidFill>
              </a:rPr>
              <a:t>+b</a:t>
            </a:r>
            <a:r>
              <a:rPr lang="en-US" sz="2800" i="1" baseline="30000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+b</a:t>
            </a:r>
            <a:r>
              <a:rPr lang="en-US" sz="2800" i="1" baseline="30000" dirty="0">
                <a:solidFill>
                  <a:srgbClr val="002060"/>
                </a:solidFill>
              </a:rPr>
              <a:t>3</a:t>
            </a:r>
            <a:r>
              <a:rPr lang="en-US" sz="2800" dirty="0">
                <a:solidFill>
                  <a:srgbClr val="002060"/>
                </a:solidFill>
              </a:rPr>
              <a:t>+… +</a:t>
            </a:r>
            <a:r>
              <a:rPr lang="en-US" sz="2800" i="1" dirty="0" err="1">
                <a:solidFill>
                  <a:srgbClr val="002060"/>
                </a:solidFill>
              </a:rPr>
              <a:t>b</a:t>
            </a:r>
            <a:r>
              <a:rPr lang="en-US" sz="2800" i="1" baseline="30000" dirty="0" err="1">
                <a:solidFill>
                  <a:srgbClr val="002060"/>
                </a:solidFill>
              </a:rPr>
              <a:t>d</a:t>
            </a:r>
            <a:r>
              <a:rPr lang="en-US" sz="2800" dirty="0">
                <a:solidFill>
                  <a:srgbClr val="002060"/>
                </a:solidFill>
              </a:rPr>
              <a:t>  = O(</a:t>
            </a:r>
            <a:r>
              <a:rPr lang="en-US" sz="2800" dirty="0" err="1">
                <a:solidFill>
                  <a:srgbClr val="002060"/>
                </a:solidFill>
              </a:rPr>
              <a:t>b</a:t>
            </a:r>
            <a:r>
              <a:rPr lang="en-US" sz="2800" baseline="30000" dirty="0" err="1">
                <a:solidFill>
                  <a:srgbClr val="002060"/>
                </a:solidFill>
              </a:rPr>
              <a:t>d</a:t>
            </a:r>
            <a:r>
              <a:rPr lang="en-US" sz="2800" dirty="0">
                <a:solidFill>
                  <a:srgbClr val="002060"/>
                </a:solidFill>
              </a:rPr>
              <a:t>) </a:t>
            </a:r>
            <a:endParaRPr lang="en-US" sz="2800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2060"/>
                </a:solidFill>
              </a:rPr>
              <a:t>i.e. exponential in d</a:t>
            </a:r>
            <a:endParaRPr 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u="sng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FF0000"/>
                </a:solidFill>
              </a:rPr>
              <a:t>Space?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i="1" dirty="0">
                <a:solidFill>
                  <a:srgbClr val="002060"/>
                </a:solidFill>
              </a:rPr>
              <a:t>O(</a:t>
            </a:r>
            <a:r>
              <a:rPr lang="en-US" sz="2800" i="1" dirty="0" err="1">
                <a:solidFill>
                  <a:srgbClr val="002060"/>
                </a:solidFill>
              </a:rPr>
              <a:t>b</a:t>
            </a:r>
            <a:r>
              <a:rPr lang="en-US" sz="2800" i="1" baseline="30000" dirty="0" err="1">
                <a:solidFill>
                  <a:srgbClr val="002060"/>
                </a:solidFill>
              </a:rPr>
              <a:t>d</a:t>
            </a:r>
            <a:r>
              <a:rPr lang="en-US" sz="2800" i="1" dirty="0">
                <a:solidFill>
                  <a:srgbClr val="002060"/>
                </a:solidFill>
              </a:rPr>
              <a:t>)</a:t>
            </a:r>
            <a:r>
              <a:rPr lang="en-US" sz="2800" dirty="0">
                <a:solidFill>
                  <a:srgbClr val="002060"/>
                </a:solidFill>
              </a:rPr>
              <a:t> (keeps every node in memory)</a:t>
            </a:r>
            <a:endParaRPr lang="en-US" sz="28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u="sng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FF0000"/>
                </a:solidFill>
              </a:rPr>
              <a:t>Optimal?</a:t>
            </a:r>
            <a:r>
              <a:rPr lang="en-US" sz="2800" dirty="0">
                <a:solidFill>
                  <a:srgbClr val="002060"/>
                </a:solidFill>
              </a:rPr>
              <a:t> Yes (if cost = 1 per step)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Space</a:t>
            </a:r>
            <a:r>
              <a:rPr lang="en-US" sz="2800" dirty="0">
                <a:solidFill>
                  <a:srgbClr val="002060"/>
                </a:solidFill>
              </a:rPr>
              <a:t> is a big problem: exponential expansion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Exponential Expansion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25970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table assumes that </a:t>
            </a:r>
            <a:r>
              <a:rPr lang="en-US" dirty="0">
                <a:solidFill>
                  <a:srgbClr val="FF0000"/>
                </a:solidFill>
              </a:rPr>
              <a:t>1 million nodes can be generated per second </a:t>
            </a:r>
            <a:r>
              <a:rPr lang="en-US" dirty="0"/>
              <a:t>and that </a:t>
            </a:r>
            <a:r>
              <a:rPr lang="en-US" dirty="0">
                <a:solidFill>
                  <a:srgbClr val="FF0000"/>
                </a:solidFill>
              </a:rPr>
              <a:t>a node requires 1000 bytes of storage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Many search problems fit roughly within these assumptions (give or take a factor of 100) when run on a modern personal computer.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3" t="20268" r="12150" b="46161"/>
          <a:stretch>
            <a:fillRect/>
          </a:stretch>
        </p:blipFill>
        <p:spPr bwMode="auto">
          <a:xfrm>
            <a:off x="304800" y="3892414"/>
            <a:ext cx="7991920" cy="288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two lessons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990600"/>
            <a:ext cx="8915400" cy="5867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memory requirements are a bigger problem than is the </a:t>
            </a:r>
            <a:r>
              <a:rPr lang="en-US" dirty="0">
                <a:solidFill>
                  <a:schemeClr val="tx2"/>
                </a:solidFill>
              </a:rPr>
              <a:t>execution time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One might wait 13 days for the solution to an important problem with search depth 12, but no personal computer has the petabyte of memory it would take.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Time is still a major factor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a solution at depth 16, (given our assumptions) it will take about 350 years for breadth-first search (or indeed any uninformed search) to find it.</a:t>
            </a:r>
            <a:endParaRPr lang="en-US" dirty="0"/>
          </a:p>
          <a:p>
            <a:pPr marL="57150" indent="0">
              <a:buNone/>
            </a:pPr>
            <a:endParaRPr lang="en-US" sz="1700" dirty="0"/>
          </a:p>
          <a:p>
            <a:pPr marL="57150" indent="0">
              <a:buNone/>
            </a:pPr>
            <a:r>
              <a:rPr lang="en-US" dirty="0">
                <a:solidFill>
                  <a:srgbClr val="FF0000"/>
                </a:solidFill>
              </a:rPr>
              <a:t>Uninformed methods</a:t>
            </a:r>
            <a:r>
              <a:rPr lang="en-US" dirty="0"/>
              <a:t> can </a:t>
            </a:r>
            <a:r>
              <a:rPr lang="en-US" u="sng" dirty="0"/>
              <a:t>solve</a:t>
            </a:r>
            <a:r>
              <a:rPr lang="en-US" dirty="0"/>
              <a:t> the exponential complexity search problems </a:t>
            </a:r>
            <a:r>
              <a:rPr lang="en-US" dirty="0">
                <a:solidFill>
                  <a:srgbClr val="FF0000"/>
                </a:solidFill>
              </a:rPr>
              <a:t>only for smallest instances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447800"/>
            <a:ext cx="7772400" cy="990600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2514600"/>
            <a:ext cx="8458199" cy="19812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/>
                </a:solidFill>
              </a:rPr>
              <a:t>Uninformed Search </a:t>
            </a:r>
            <a:endParaRPr lang="en-GB" sz="4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43800" cy="1143000"/>
          </a:xfrm>
          <a:noFill/>
        </p:spPr>
        <p:txBody>
          <a:bodyPr/>
          <a:lstStyle/>
          <a:p>
            <a:r>
              <a:rPr lang="en-US" altLang="x-none" dirty="0"/>
              <a:t>Uniform Cost Search (UCS)</a:t>
            </a:r>
            <a:endParaRPr lang="en-US" altLang="x-none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3D09-4028-49B4-8420-C93FB29F2D6C}" type="slidenum">
              <a:rPr lang="en-GB" altLang="x-none"/>
            </a:fld>
            <a:endParaRPr lang="en-GB" altLang="x-none"/>
          </a:p>
        </p:txBody>
      </p:sp>
      <p:sp>
        <p:nvSpPr>
          <p:cNvPr id="177198" name="Oval 46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99" name="Text Box 47"/>
          <p:cNvSpPr txBox="1">
            <a:spLocks noChangeArrowheads="1"/>
          </p:cNvSpPr>
          <p:nvPr/>
        </p:nvSpPr>
        <p:spPr bwMode="auto">
          <a:xfrm>
            <a:off x="4088316" y="220980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77201" name="Oval 49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2" name="Text Box 50"/>
          <p:cNvSpPr txBox="1">
            <a:spLocks noChangeArrowheads="1"/>
          </p:cNvSpPr>
          <p:nvPr/>
        </p:nvSpPr>
        <p:spPr bwMode="auto">
          <a:xfrm>
            <a:off x="2888000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77204" name="Oval 52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5" name="Text Box 53"/>
          <p:cNvSpPr txBox="1">
            <a:spLocks noChangeArrowheads="1"/>
          </p:cNvSpPr>
          <p:nvPr/>
        </p:nvSpPr>
        <p:spPr bwMode="auto">
          <a:xfrm>
            <a:off x="5708988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77207" name="Oval 55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6416133" y="4186535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77210" name="Oval 58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5054012" y="418653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77212" name="Line 60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3" name="Line 61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4" name="Line 62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5" name="Line 63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257" name="Group 105"/>
          <p:cNvGrpSpPr/>
          <p:nvPr/>
        </p:nvGrpSpPr>
        <p:grpSpPr bwMode="auto">
          <a:xfrm>
            <a:off x="5683250" y="5410377"/>
            <a:ext cx="428625" cy="461897"/>
            <a:chOff x="2400" y="858"/>
            <a:chExt cx="432" cy="449"/>
          </a:xfrm>
        </p:grpSpPr>
        <p:sp>
          <p:nvSpPr>
            <p:cNvPr id="177258" name="Oval 106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59" name="Text Box 107"/>
            <p:cNvSpPr txBox="1">
              <a:spLocks noChangeArrowheads="1"/>
            </p:cNvSpPr>
            <p:nvPr/>
          </p:nvSpPr>
          <p:spPr bwMode="auto">
            <a:xfrm>
              <a:off x="2509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I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7260" name="Group 108"/>
          <p:cNvGrpSpPr/>
          <p:nvPr/>
        </p:nvGrpSpPr>
        <p:grpSpPr bwMode="auto">
          <a:xfrm>
            <a:off x="4244978" y="5405233"/>
            <a:ext cx="436563" cy="461897"/>
            <a:chOff x="2392" y="853"/>
            <a:chExt cx="440" cy="449"/>
          </a:xfrm>
        </p:grpSpPr>
        <p:sp>
          <p:nvSpPr>
            <p:cNvPr id="177261" name="Oval 10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62" name="Text Box 110"/>
            <p:cNvSpPr txBox="1">
              <a:spLocks noChangeArrowheads="1"/>
            </p:cNvSpPr>
            <p:nvPr/>
          </p:nvSpPr>
          <p:spPr bwMode="auto">
            <a:xfrm>
              <a:off x="2392" y="853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H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7263" name="Group 111"/>
          <p:cNvGrpSpPr/>
          <p:nvPr/>
        </p:nvGrpSpPr>
        <p:grpSpPr bwMode="auto">
          <a:xfrm>
            <a:off x="4568825" y="4694238"/>
            <a:ext cx="1150938" cy="801687"/>
            <a:chOff x="896" y="1363"/>
            <a:chExt cx="1156" cy="778"/>
          </a:xfrm>
        </p:grpSpPr>
        <p:sp>
          <p:nvSpPr>
            <p:cNvPr id="177264" name="Line 112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65" name="Line 113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266" name="Text Box 114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67" name="Text Box 115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68" name="Text Box 116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69" name="Text Box 117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0" name="Text Box 118"/>
          <p:cNvSpPr txBox="1">
            <a:spLocks noChangeArrowheads="1"/>
          </p:cNvSpPr>
          <p:nvPr/>
        </p:nvSpPr>
        <p:spPr bwMode="auto">
          <a:xfrm>
            <a:off x="4532313" y="4724400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1" name="Text Box 119"/>
          <p:cNvSpPr txBox="1">
            <a:spLocks noChangeArrowheads="1"/>
          </p:cNvSpPr>
          <p:nvPr/>
        </p:nvSpPr>
        <p:spPr bwMode="auto">
          <a:xfrm>
            <a:off x="548005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3" name="Text Box 121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[5]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4" name="Text Box 122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5" name="Text Box 123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6" name="Text Box 124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[3]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7" name="Text Box 125"/>
          <p:cNvSpPr txBox="1">
            <a:spLocks noChangeArrowheads="1"/>
          </p:cNvSpPr>
          <p:nvPr/>
        </p:nvSpPr>
        <p:spPr bwMode="auto">
          <a:xfrm>
            <a:off x="3575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[7]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8" name="Text Box 126"/>
          <p:cNvSpPr txBox="1">
            <a:spLocks noChangeArrowheads="1"/>
          </p:cNvSpPr>
          <p:nvPr/>
        </p:nvSpPr>
        <p:spPr bwMode="auto">
          <a:xfrm>
            <a:off x="6242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[8]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79" name="Line 127"/>
          <p:cNvSpPr>
            <a:spLocks noChangeShapeType="1"/>
          </p:cNvSpPr>
          <p:nvPr/>
        </p:nvSpPr>
        <p:spPr bwMode="auto">
          <a:xfrm flipH="1">
            <a:off x="2127250" y="3429000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80" name="Line 128"/>
          <p:cNvSpPr>
            <a:spLocks noChangeShapeType="1"/>
          </p:cNvSpPr>
          <p:nvPr/>
        </p:nvSpPr>
        <p:spPr bwMode="auto">
          <a:xfrm>
            <a:off x="3194050" y="3505200"/>
            <a:ext cx="442913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81" name="Oval 129"/>
          <p:cNvSpPr>
            <a:spLocks noChangeArrowheads="1"/>
          </p:cNvSpPr>
          <p:nvPr/>
        </p:nvSpPr>
        <p:spPr bwMode="auto">
          <a:xfrm>
            <a:off x="1822450" y="4038600"/>
            <a:ext cx="430213" cy="4445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177282" name="Text Box 130"/>
          <p:cNvSpPr txBox="1">
            <a:spLocks noChangeArrowheads="1"/>
          </p:cNvSpPr>
          <p:nvPr/>
        </p:nvSpPr>
        <p:spPr bwMode="auto">
          <a:xfrm>
            <a:off x="212725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83" name="Text Box 131"/>
          <p:cNvSpPr txBox="1">
            <a:spLocks noChangeArrowheads="1"/>
          </p:cNvSpPr>
          <p:nvPr/>
        </p:nvSpPr>
        <p:spPr bwMode="auto">
          <a:xfrm>
            <a:off x="334645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84" name="Oval 132"/>
          <p:cNvSpPr>
            <a:spLocks noChangeArrowheads="1"/>
          </p:cNvSpPr>
          <p:nvPr/>
        </p:nvSpPr>
        <p:spPr bwMode="auto">
          <a:xfrm>
            <a:off x="3498850" y="4343400"/>
            <a:ext cx="430213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 dirty="0"/>
              <a:t>E</a:t>
            </a:r>
            <a:endParaRPr lang="x-none" altLang="x-none"/>
          </a:p>
        </p:txBody>
      </p:sp>
      <p:sp>
        <p:nvSpPr>
          <p:cNvPr id="177285" name="Text Box 133"/>
          <p:cNvSpPr txBox="1">
            <a:spLocks noChangeArrowheads="1"/>
          </p:cNvSpPr>
          <p:nvPr/>
        </p:nvSpPr>
        <p:spPr bwMode="auto">
          <a:xfrm>
            <a:off x="2889250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86" name="Text Box 134"/>
          <p:cNvSpPr txBox="1">
            <a:spLocks noChangeArrowheads="1"/>
          </p:cNvSpPr>
          <p:nvPr/>
        </p:nvSpPr>
        <p:spPr bwMode="auto">
          <a:xfrm>
            <a:off x="1289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[6]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77289" name="Text Box 137"/>
          <p:cNvSpPr txBox="1">
            <a:spLocks noChangeArrowheads="1"/>
          </p:cNvSpPr>
          <p:nvPr/>
        </p:nvSpPr>
        <p:spPr bwMode="auto">
          <a:xfrm>
            <a:off x="685800" y="5410200"/>
            <a:ext cx="251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[x] = g(n) </a:t>
            </a:r>
            <a:endParaRPr lang="en-US" altLang="x-none" b="1"/>
          </a:p>
          <a:p>
            <a:pPr>
              <a:spcBef>
                <a:spcPct val="50000"/>
              </a:spcBef>
            </a:pPr>
            <a:r>
              <a:rPr lang="en-US" altLang="x-none" b="1"/>
              <a:t>path cost of node n</a:t>
            </a:r>
            <a:endParaRPr lang="en-GB" altLang="x-none" b="1"/>
          </a:p>
        </p:txBody>
      </p:sp>
      <p:sp>
        <p:nvSpPr>
          <p:cNvPr id="177290" name="Text Box 138"/>
          <p:cNvSpPr txBox="1">
            <a:spLocks noChangeArrowheads="1"/>
          </p:cNvSpPr>
          <p:nvPr/>
        </p:nvSpPr>
        <p:spPr bwMode="auto">
          <a:xfrm>
            <a:off x="1371600" y="4572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 state</a:t>
            </a:r>
            <a:endParaRPr lang="en-GB" altLang="x-none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5CA2-D96D-438E-9897-4635C333DF22}" type="slidenum">
              <a:rPr lang="en-GB" altLang="x-none"/>
            </a:fld>
            <a:endParaRPr lang="en-GB" altLang="x-none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grpSp>
        <p:nvGrpSpPr>
          <p:cNvPr id="205872" name="Group 48"/>
          <p:cNvGrpSpPr/>
          <p:nvPr/>
        </p:nvGrpSpPr>
        <p:grpSpPr bwMode="auto">
          <a:xfrm>
            <a:off x="2355850" y="2209800"/>
            <a:ext cx="4502150" cy="1300163"/>
            <a:chOff x="1484" y="1392"/>
            <a:chExt cx="2836" cy="819"/>
          </a:xfrm>
        </p:grpSpPr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9" name="Text Box 5"/>
            <p:cNvSpPr txBox="1">
              <a:spLocks noChangeArrowheads="1"/>
            </p:cNvSpPr>
            <p:nvPr/>
          </p:nvSpPr>
          <p:spPr bwMode="auto">
            <a:xfrm>
              <a:off x="2566" y="1392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A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1" name="Text Box 7"/>
            <p:cNvSpPr txBox="1">
              <a:spLocks noChangeArrowheads="1"/>
            </p:cNvSpPr>
            <p:nvPr/>
          </p:nvSpPr>
          <p:spPr bwMode="auto">
            <a:xfrm>
              <a:off x="1819" y="1920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B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3" name="Text Box 9"/>
            <p:cNvSpPr txBox="1">
              <a:spLocks noChangeArrowheads="1"/>
            </p:cNvSpPr>
            <p:nvPr/>
          </p:nvSpPr>
          <p:spPr bwMode="auto">
            <a:xfrm>
              <a:off x="3596" y="1920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C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38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52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57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5858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8D7D-4C3F-428E-A3F1-43E1A3A5E60D}" type="slidenum">
              <a:rPr lang="en-GB" altLang="x-none"/>
            </a:fld>
            <a:endParaRPr lang="en-GB" altLang="x-none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sp>
        <p:nvSpPr>
          <p:cNvPr id="206852" name="Oval 4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4072983" y="220980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6854" name="Oval 6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2888000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6856" name="Oval 8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5708988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6858" name="Oval 10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6450516" y="419100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6860" name="Oval 12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5008269" y="41910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76" name="Text Box 28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78" name="Text Box 30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81" name="Text Box 33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[5]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82" name="Text Box 34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83" name="Text Box 35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6884" name="Text Box 36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[3]</a:t>
            </a:r>
            <a:endParaRPr lang="en-US" altLang="x-none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C31-9377-4F75-A477-CB4FDC366945}" type="slidenum">
              <a:rPr lang="en-GB" altLang="x-none"/>
            </a:fld>
            <a:endParaRPr lang="en-GB" altLang="x-none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sp>
        <p:nvSpPr>
          <p:cNvPr id="207876" name="Oval 4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4072983" y="220980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2888000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5708988" y="3048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6416133" y="419100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7884" name="Oval 12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5008269" y="41910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890" name="Group 18"/>
          <p:cNvGrpSpPr/>
          <p:nvPr/>
        </p:nvGrpSpPr>
        <p:grpSpPr bwMode="auto">
          <a:xfrm>
            <a:off x="5683250" y="5410377"/>
            <a:ext cx="428625" cy="461897"/>
            <a:chOff x="2400" y="858"/>
            <a:chExt cx="432" cy="449"/>
          </a:xfrm>
        </p:grpSpPr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2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I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7893" name="Group 21"/>
          <p:cNvGrpSpPr/>
          <p:nvPr/>
        </p:nvGrpSpPr>
        <p:grpSpPr bwMode="auto">
          <a:xfrm>
            <a:off x="4244978" y="5410377"/>
            <a:ext cx="436563" cy="461897"/>
            <a:chOff x="2392" y="858"/>
            <a:chExt cx="440" cy="449"/>
          </a:xfrm>
        </p:grpSpPr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5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H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7896" name="Group 24"/>
          <p:cNvGrpSpPr/>
          <p:nvPr/>
        </p:nvGrpSpPr>
        <p:grpSpPr bwMode="auto">
          <a:xfrm>
            <a:off x="4568825" y="4694238"/>
            <a:ext cx="1150938" cy="801687"/>
            <a:chOff x="896" y="1363"/>
            <a:chExt cx="1156" cy="778"/>
          </a:xfrm>
        </p:grpSpPr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2" name="Text Box 30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3" name="Text Box 31"/>
          <p:cNvSpPr txBox="1">
            <a:spLocks noChangeArrowheads="1"/>
          </p:cNvSpPr>
          <p:nvPr/>
        </p:nvSpPr>
        <p:spPr bwMode="auto">
          <a:xfrm>
            <a:off x="4532313" y="4724400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4" name="Text Box 32"/>
          <p:cNvSpPr txBox="1">
            <a:spLocks noChangeArrowheads="1"/>
          </p:cNvSpPr>
          <p:nvPr/>
        </p:nvSpPr>
        <p:spPr bwMode="auto">
          <a:xfrm>
            <a:off x="548005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5" name="Text Box 33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6" name="Text Box 34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7" name="Text Box 35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8" name="Text Box 36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[3]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3575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[7]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07910" name="Text Box 38"/>
          <p:cNvSpPr txBox="1">
            <a:spLocks noChangeArrowheads="1"/>
          </p:cNvSpPr>
          <p:nvPr/>
        </p:nvSpPr>
        <p:spPr bwMode="auto">
          <a:xfrm>
            <a:off x="6242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[8]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C3E-0F91-40A8-B0E1-9A1CBBC43317}" type="slidenum">
              <a:rPr lang="en-GB" altLang="x-none"/>
            </a:fld>
            <a:endParaRPr lang="en-GB" altLang="x-none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grpSp>
        <p:nvGrpSpPr>
          <p:cNvPr id="209968" name="Group 48"/>
          <p:cNvGrpSpPr/>
          <p:nvPr/>
        </p:nvGrpSpPr>
        <p:grpSpPr bwMode="auto">
          <a:xfrm>
            <a:off x="1289050" y="2209800"/>
            <a:ext cx="6254750" cy="3776663"/>
            <a:chOff x="812" y="1392"/>
            <a:chExt cx="3940" cy="2379"/>
          </a:xfrm>
        </p:grpSpPr>
        <p:sp>
          <p:nvSpPr>
            <p:cNvPr id="209924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32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9938" name="Group 18"/>
            <p:cNvGrpSpPr/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9939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0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9941" name="Group 21"/>
            <p:cNvGrpSpPr/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9942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3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9944" name="Group 24"/>
            <p:cNvGrpSpPr/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9945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6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94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4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49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0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1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2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3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4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5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6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[3]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7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[7]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8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[8]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0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1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  <a:endParaRPr lang="en-US" sz="2400" b="1" dirty="0">
                <a:latin typeface="Times" pitchFamily="2" charset="0"/>
              </a:endParaRPr>
            </a:p>
          </p:txBody>
        </p:sp>
        <p:sp>
          <p:nvSpPr>
            <p:cNvPr id="209962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63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64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209965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9966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[6]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4087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4079333" y="22049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2895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2894350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5713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5715338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6430963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6422483" y="41861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56" name="Oval 12"/>
          <p:cNvSpPr>
            <a:spLocks noChangeArrowheads="1"/>
          </p:cNvSpPr>
          <p:nvPr/>
        </p:nvSpPr>
        <p:spPr bwMode="auto">
          <a:xfrm>
            <a:off x="4995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5014619" y="418612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3279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>
            <a:off x="5346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6024563" y="3484451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460875" y="2570051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Group 18"/>
          <p:cNvGrpSpPr/>
          <p:nvPr/>
        </p:nvGrpSpPr>
        <p:grpSpPr bwMode="auto">
          <a:xfrm>
            <a:off x="5689600" y="5405503"/>
            <a:ext cx="428625" cy="461897"/>
            <a:chOff x="2400" y="858"/>
            <a:chExt cx="432" cy="449"/>
          </a:xfrm>
        </p:grpSpPr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I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5" name="Group 21"/>
          <p:cNvGrpSpPr/>
          <p:nvPr/>
        </p:nvGrpSpPr>
        <p:grpSpPr bwMode="auto">
          <a:xfrm>
            <a:off x="4251328" y="5405503"/>
            <a:ext cx="436563" cy="461897"/>
            <a:chOff x="2392" y="858"/>
            <a:chExt cx="440" cy="449"/>
          </a:xfrm>
        </p:grpSpPr>
        <p:sp>
          <p:nvSpPr>
            <p:cNvPr id="66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H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" name="Group 24"/>
          <p:cNvGrpSpPr/>
          <p:nvPr/>
        </p:nvGrpSpPr>
        <p:grpSpPr bwMode="auto">
          <a:xfrm>
            <a:off x="4575175" y="4689364"/>
            <a:ext cx="1150938" cy="801687"/>
            <a:chOff x="896" y="1363"/>
            <a:chExt cx="1156" cy="778"/>
          </a:xfrm>
        </p:grpSpPr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4953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3397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5302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6248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4538663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5486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2362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6324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7010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4343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[3]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3581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[7]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6248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[8]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A11-2A2F-481F-AE0D-9D7EC7156D68}" type="slidenum">
              <a:rPr lang="en-GB" altLang="x-none"/>
            </a:fld>
            <a:endParaRPr lang="en-GB" altLang="x-none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grpSp>
        <p:nvGrpSpPr>
          <p:cNvPr id="208944" name="Group 48"/>
          <p:cNvGrpSpPr/>
          <p:nvPr/>
        </p:nvGrpSpPr>
        <p:grpSpPr bwMode="auto">
          <a:xfrm>
            <a:off x="533400" y="2209800"/>
            <a:ext cx="7010400" cy="3776663"/>
            <a:chOff x="336" y="1392"/>
            <a:chExt cx="4416" cy="2379"/>
          </a:xfrm>
        </p:grpSpPr>
        <p:sp>
          <p:nvSpPr>
            <p:cNvPr id="208900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08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914" name="Group 18"/>
            <p:cNvGrpSpPr/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8915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6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8917" name="Group 21"/>
            <p:cNvGrpSpPr/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8918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9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8920" name="Group 24"/>
            <p:cNvGrpSpPr/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8921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22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923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4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5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6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7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8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29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0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1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2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[3]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3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[7]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4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[8]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5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6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7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8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39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40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x-none" altLang="x-none">
                <a:solidFill>
                  <a:srgbClr val="C0C0C0"/>
                </a:solidFill>
              </a:endParaRPr>
            </a:p>
          </p:txBody>
        </p:sp>
        <p:sp>
          <p:nvSpPr>
            <p:cNvPr id="208941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08942" name="Text Box 46"/>
            <p:cNvSpPr txBox="1">
              <a:spLocks noChangeArrowheads="1"/>
            </p:cNvSpPr>
            <p:nvPr/>
          </p:nvSpPr>
          <p:spPr bwMode="auto">
            <a:xfrm>
              <a:off x="336" y="2132"/>
              <a:ext cx="9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x-none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Goal state path cost g(n)=[6]</a:t>
              </a:r>
              <a:endParaRPr lang="en-US" altLang="x-none" sz="24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" name="Group 48"/>
          <p:cNvGrpSpPr/>
          <p:nvPr/>
        </p:nvGrpSpPr>
        <p:grpSpPr bwMode="auto">
          <a:xfrm>
            <a:off x="1822450" y="2209800"/>
            <a:ext cx="5721350" cy="3776663"/>
            <a:chOff x="1148" y="1392"/>
            <a:chExt cx="3604" cy="2379"/>
          </a:xfrm>
        </p:grpSpPr>
        <p:sp>
          <p:nvSpPr>
            <p:cNvPr id="49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7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8"/>
            <p:cNvGrpSpPr/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90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Group 21"/>
            <p:cNvGrpSpPr/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88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Group 24"/>
            <p:cNvGrpSpPr/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86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[3]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[7]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[8]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  <a:endParaRPr lang="en-US" sz="2400" b="1" dirty="0">
                <a:latin typeface="Times" pitchFamily="2" charset="0"/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83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" name="Oval 4"/>
          <p:cNvSpPr>
            <a:spLocks noChangeArrowheads="1"/>
          </p:cNvSpPr>
          <p:nvPr/>
        </p:nvSpPr>
        <p:spPr bwMode="auto">
          <a:xfrm>
            <a:off x="4087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4079333" y="22049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2895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894350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5713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5715338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6430963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6422483" y="41861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00" name="Oval 12"/>
          <p:cNvSpPr>
            <a:spLocks noChangeArrowheads="1"/>
          </p:cNvSpPr>
          <p:nvPr/>
        </p:nvSpPr>
        <p:spPr bwMode="auto">
          <a:xfrm>
            <a:off x="4995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13"/>
          <p:cNvSpPr txBox="1">
            <a:spLocks noChangeArrowheads="1"/>
          </p:cNvSpPr>
          <p:nvPr/>
        </p:nvSpPr>
        <p:spPr bwMode="auto">
          <a:xfrm>
            <a:off x="5014619" y="418612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 flipH="1">
            <a:off x="3279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5"/>
          <p:cNvSpPr>
            <a:spLocks noChangeShapeType="1"/>
          </p:cNvSpPr>
          <p:nvPr/>
        </p:nvSpPr>
        <p:spPr bwMode="auto">
          <a:xfrm flipH="1">
            <a:off x="5346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6"/>
          <p:cNvSpPr>
            <a:spLocks noChangeShapeType="1"/>
          </p:cNvSpPr>
          <p:nvPr/>
        </p:nvSpPr>
        <p:spPr bwMode="auto">
          <a:xfrm>
            <a:off x="6024563" y="3484451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7"/>
          <p:cNvSpPr>
            <a:spLocks noChangeShapeType="1"/>
          </p:cNvSpPr>
          <p:nvPr/>
        </p:nvSpPr>
        <p:spPr bwMode="auto">
          <a:xfrm>
            <a:off x="4460875" y="2570051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18"/>
          <p:cNvGrpSpPr/>
          <p:nvPr/>
        </p:nvGrpSpPr>
        <p:grpSpPr bwMode="auto">
          <a:xfrm>
            <a:off x="5689600" y="5405503"/>
            <a:ext cx="428625" cy="461897"/>
            <a:chOff x="2400" y="858"/>
            <a:chExt cx="432" cy="449"/>
          </a:xfrm>
        </p:grpSpPr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I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9" name="Group 21"/>
          <p:cNvGrpSpPr/>
          <p:nvPr/>
        </p:nvGrpSpPr>
        <p:grpSpPr bwMode="auto">
          <a:xfrm>
            <a:off x="4251328" y="5405503"/>
            <a:ext cx="436563" cy="461897"/>
            <a:chOff x="2392" y="858"/>
            <a:chExt cx="440" cy="449"/>
          </a:xfrm>
        </p:grpSpPr>
        <p:sp>
          <p:nvSpPr>
            <p:cNvPr id="110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H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" name="Group 24"/>
          <p:cNvGrpSpPr/>
          <p:nvPr/>
        </p:nvGrpSpPr>
        <p:grpSpPr bwMode="auto">
          <a:xfrm>
            <a:off x="4575175" y="4689364"/>
            <a:ext cx="1150938" cy="801687"/>
            <a:chOff x="896" y="1363"/>
            <a:chExt cx="1156" cy="778"/>
          </a:xfrm>
        </p:grpSpPr>
        <p:sp>
          <p:nvSpPr>
            <p:cNvPr id="113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4953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3397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7" name="Text Box 29"/>
          <p:cNvSpPr txBox="1">
            <a:spLocks noChangeArrowheads="1"/>
          </p:cNvSpPr>
          <p:nvPr/>
        </p:nvSpPr>
        <p:spPr bwMode="auto">
          <a:xfrm>
            <a:off x="5302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8" name="Text Box 30"/>
          <p:cNvSpPr txBox="1">
            <a:spLocks noChangeArrowheads="1"/>
          </p:cNvSpPr>
          <p:nvPr/>
        </p:nvSpPr>
        <p:spPr bwMode="auto">
          <a:xfrm>
            <a:off x="6248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538663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0" name="Text Box 32"/>
          <p:cNvSpPr txBox="1">
            <a:spLocks noChangeArrowheads="1"/>
          </p:cNvSpPr>
          <p:nvPr/>
        </p:nvSpPr>
        <p:spPr bwMode="auto">
          <a:xfrm>
            <a:off x="5486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1" name="Text Box 33"/>
          <p:cNvSpPr txBox="1">
            <a:spLocks noChangeArrowheads="1"/>
          </p:cNvSpPr>
          <p:nvPr/>
        </p:nvSpPr>
        <p:spPr bwMode="auto">
          <a:xfrm>
            <a:off x="2362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" name="Text Box 34"/>
          <p:cNvSpPr txBox="1">
            <a:spLocks noChangeArrowheads="1"/>
          </p:cNvSpPr>
          <p:nvPr/>
        </p:nvSpPr>
        <p:spPr bwMode="auto">
          <a:xfrm>
            <a:off x="6324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3" name="Text Box 35"/>
          <p:cNvSpPr txBox="1">
            <a:spLocks noChangeArrowheads="1"/>
          </p:cNvSpPr>
          <p:nvPr/>
        </p:nvSpPr>
        <p:spPr bwMode="auto">
          <a:xfrm>
            <a:off x="7010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4" name="Text Box 36"/>
          <p:cNvSpPr txBox="1">
            <a:spLocks noChangeArrowheads="1"/>
          </p:cNvSpPr>
          <p:nvPr/>
        </p:nvSpPr>
        <p:spPr bwMode="auto">
          <a:xfrm>
            <a:off x="4343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[3]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5" name="Text Box 37"/>
          <p:cNvSpPr txBox="1">
            <a:spLocks noChangeArrowheads="1"/>
          </p:cNvSpPr>
          <p:nvPr/>
        </p:nvSpPr>
        <p:spPr bwMode="auto">
          <a:xfrm>
            <a:off x="3581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[7]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6" name="Text Box 38"/>
          <p:cNvSpPr txBox="1">
            <a:spLocks noChangeArrowheads="1"/>
          </p:cNvSpPr>
          <p:nvPr/>
        </p:nvSpPr>
        <p:spPr bwMode="auto">
          <a:xfrm>
            <a:off x="6248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[8]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CC14-7593-4241-AACE-8173981F4052}" type="slidenum">
              <a:rPr lang="en-GB" altLang="x-none"/>
            </a:fld>
            <a:endParaRPr lang="en-GB" altLang="x-none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r>
              <a:rPr lang="en-US" altLang="x-none" dirty="0"/>
              <a:t>Uniform Cost Search (UCS)</a:t>
            </a:r>
            <a:endParaRPr lang="en-US" altLang="x-none" dirty="0"/>
          </a:p>
        </p:txBody>
      </p:sp>
      <p:grpSp>
        <p:nvGrpSpPr>
          <p:cNvPr id="210947" name="Group 3"/>
          <p:cNvGrpSpPr/>
          <p:nvPr/>
        </p:nvGrpSpPr>
        <p:grpSpPr bwMode="auto">
          <a:xfrm>
            <a:off x="1289050" y="2209800"/>
            <a:ext cx="6254750" cy="3776663"/>
            <a:chOff x="576" y="1392"/>
            <a:chExt cx="3940" cy="2379"/>
          </a:xfrm>
        </p:grpSpPr>
        <p:sp>
          <p:nvSpPr>
            <p:cNvPr id="210948" name="Oval 4"/>
            <p:cNvSpPr>
              <a:spLocks noChangeArrowheads="1"/>
            </p:cNvSpPr>
            <p:nvPr/>
          </p:nvSpPr>
          <p:spPr bwMode="auto">
            <a:xfrm>
              <a:off x="2335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49" name="Text Box 5"/>
            <p:cNvSpPr txBox="1">
              <a:spLocks noChangeArrowheads="1"/>
            </p:cNvSpPr>
            <p:nvPr/>
          </p:nvSpPr>
          <p:spPr bwMode="auto">
            <a:xfrm>
              <a:off x="2400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50" name="Oval 6"/>
            <p:cNvSpPr>
              <a:spLocks noChangeArrowheads="1"/>
            </p:cNvSpPr>
            <p:nvPr/>
          </p:nvSpPr>
          <p:spPr bwMode="auto">
            <a:xfrm>
              <a:off x="1584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1" name="Text Box 7"/>
            <p:cNvSpPr txBox="1">
              <a:spLocks noChangeArrowheads="1"/>
            </p:cNvSpPr>
            <p:nvPr/>
          </p:nvSpPr>
          <p:spPr bwMode="auto">
            <a:xfrm>
              <a:off x="1648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52" name="Oval 8"/>
            <p:cNvSpPr>
              <a:spLocks noChangeArrowheads="1"/>
            </p:cNvSpPr>
            <p:nvPr/>
          </p:nvSpPr>
          <p:spPr bwMode="auto">
            <a:xfrm>
              <a:off x="3359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3" name="Text Box 9"/>
            <p:cNvSpPr txBox="1">
              <a:spLocks noChangeArrowheads="1"/>
            </p:cNvSpPr>
            <p:nvPr/>
          </p:nvSpPr>
          <p:spPr bwMode="auto">
            <a:xfrm>
              <a:off x="3425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54" name="Oval 10"/>
            <p:cNvSpPr>
              <a:spLocks noChangeArrowheads="1"/>
            </p:cNvSpPr>
            <p:nvPr/>
          </p:nvSpPr>
          <p:spPr bwMode="auto">
            <a:xfrm>
              <a:off x="3811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3876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56" name="Oval 12"/>
            <p:cNvSpPr>
              <a:spLocks noChangeArrowheads="1"/>
            </p:cNvSpPr>
            <p:nvPr/>
          </p:nvSpPr>
          <p:spPr bwMode="auto">
            <a:xfrm>
              <a:off x="2907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2973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58" name="Line 14"/>
            <p:cNvSpPr>
              <a:spLocks noChangeShapeType="1"/>
            </p:cNvSpPr>
            <p:nvPr/>
          </p:nvSpPr>
          <p:spPr bwMode="auto">
            <a:xfrm flipH="1">
              <a:off x="1826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9" name="Line 15"/>
            <p:cNvSpPr>
              <a:spLocks noChangeShapeType="1"/>
            </p:cNvSpPr>
            <p:nvPr/>
          </p:nvSpPr>
          <p:spPr bwMode="auto">
            <a:xfrm flipH="1">
              <a:off x="3128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>
              <a:off x="3555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>
              <a:off x="2570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0962" name="Group 18"/>
            <p:cNvGrpSpPr/>
            <p:nvPr/>
          </p:nvGrpSpPr>
          <p:grpSpPr bwMode="auto">
            <a:xfrm>
              <a:off x="3344" y="3412"/>
              <a:ext cx="270" cy="359"/>
              <a:chOff x="2400" y="864"/>
              <a:chExt cx="432" cy="554"/>
            </a:xfrm>
          </p:grpSpPr>
          <p:sp>
            <p:nvSpPr>
              <p:cNvPr id="210963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4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0965" name="Group 21"/>
            <p:cNvGrpSpPr/>
            <p:nvPr/>
          </p:nvGrpSpPr>
          <p:grpSpPr bwMode="auto">
            <a:xfrm>
              <a:off x="2443" y="3412"/>
              <a:ext cx="270" cy="359"/>
              <a:chOff x="2400" y="864"/>
              <a:chExt cx="432" cy="554"/>
            </a:xfrm>
          </p:grpSpPr>
          <p:sp>
            <p:nvSpPr>
              <p:cNvPr id="210966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7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0968" name="Group 24"/>
            <p:cNvGrpSpPr/>
            <p:nvPr/>
          </p:nvGrpSpPr>
          <p:grpSpPr bwMode="auto">
            <a:xfrm>
              <a:off x="2642" y="2957"/>
              <a:ext cx="725" cy="505"/>
              <a:chOff x="896" y="1363"/>
              <a:chExt cx="1156" cy="778"/>
            </a:xfrm>
          </p:grpSpPr>
          <p:sp>
            <p:nvSpPr>
              <p:cNvPr id="210969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0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71" name="Text Box 27"/>
            <p:cNvSpPr txBox="1">
              <a:spLocks noChangeArrowheads="1"/>
            </p:cNvSpPr>
            <p:nvPr/>
          </p:nvSpPr>
          <p:spPr bwMode="auto">
            <a:xfrm>
              <a:off x="2880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2" name="Text Box 28"/>
            <p:cNvSpPr txBox="1">
              <a:spLocks noChangeArrowheads="1"/>
            </p:cNvSpPr>
            <p:nvPr/>
          </p:nvSpPr>
          <p:spPr bwMode="auto">
            <a:xfrm>
              <a:off x="1900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3" name="Text Box 29"/>
            <p:cNvSpPr txBox="1">
              <a:spLocks noChangeArrowheads="1"/>
            </p:cNvSpPr>
            <p:nvPr/>
          </p:nvSpPr>
          <p:spPr bwMode="auto">
            <a:xfrm>
              <a:off x="3100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3696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5" name="Text Box 31"/>
            <p:cNvSpPr txBox="1">
              <a:spLocks noChangeArrowheads="1"/>
            </p:cNvSpPr>
            <p:nvPr/>
          </p:nvSpPr>
          <p:spPr bwMode="auto">
            <a:xfrm>
              <a:off x="2619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6" name="Text Box 32"/>
            <p:cNvSpPr txBox="1">
              <a:spLocks noChangeArrowheads="1"/>
            </p:cNvSpPr>
            <p:nvPr/>
          </p:nvSpPr>
          <p:spPr bwMode="auto">
            <a:xfrm>
              <a:off x="3216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77" name="Text Box 33"/>
            <p:cNvSpPr txBox="1">
              <a:spLocks noChangeArrowheads="1"/>
            </p:cNvSpPr>
            <p:nvPr/>
          </p:nvSpPr>
          <p:spPr bwMode="auto">
            <a:xfrm>
              <a:off x="1248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8" name="Text Box 34"/>
            <p:cNvSpPr txBox="1">
              <a:spLocks noChangeArrowheads="1"/>
            </p:cNvSpPr>
            <p:nvPr/>
          </p:nvSpPr>
          <p:spPr bwMode="auto">
            <a:xfrm>
              <a:off x="3744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79" name="Text Box 35"/>
            <p:cNvSpPr txBox="1">
              <a:spLocks noChangeArrowheads="1"/>
            </p:cNvSpPr>
            <p:nvPr/>
          </p:nvSpPr>
          <p:spPr bwMode="auto">
            <a:xfrm>
              <a:off x="417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80" name="Text Box 36"/>
            <p:cNvSpPr txBox="1">
              <a:spLocks noChangeArrowheads="1"/>
            </p:cNvSpPr>
            <p:nvPr/>
          </p:nvSpPr>
          <p:spPr bwMode="auto">
            <a:xfrm>
              <a:off x="249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[3]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81" name="Text Box 37"/>
            <p:cNvSpPr txBox="1">
              <a:spLocks noChangeArrowheads="1"/>
            </p:cNvSpPr>
            <p:nvPr/>
          </p:nvSpPr>
          <p:spPr bwMode="auto">
            <a:xfrm>
              <a:off x="2016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[7]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82" name="Text Box 38"/>
            <p:cNvSpPr txBox="1">
              <a:spLocks noChangeArrowheads="1"/>
            </p:cNvSpPr>
            <p:nvPr/>
          </p:nvSpPr>
          <p:spPr bwMode="auto">
            <a:xfrm>
              <a:off x="3696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[8]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83" name="Line 39"/>
            <p:cNvSpPr>
              <a:spLocks noChangeShapeType="1"/>
            </p:cNvSpPr>
            <p:nvPr/>
          </p:nvSpPr>
          <p:spPr bwMode="auto">
            <a:xfrm flipH="1">
              <a:off x="1104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4" name="Line 40"/>
            <p:cNvSpPr>
              <a:spLocks noChangeShapeType="1"/>
            </p:cNvSpPr>
            <p:nvPr/>
          </p:nvSpPr>
          <p:spPr bwMode="auto">
            <a:xfrm>
              <a:off x="1776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5" name="Oval 41"/>
            <p:cNvSpPr>
              <a:spLocks noChangeArrowheads="1"/>
            </p:cNvSpPr>
            <p:nvPr/>
          </p:nvSpPr>
          <p:spPr bwMode="auto">
            <a:xfrm>
              <a:off x="912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6" name="Text Box 42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87" name="Text Box 43"/>
            <p:cNvSpPr txBox="1">
              <a:spLocks noChangeArrowheads="1"/>
            </p:cNvSpPr>
            <p:nvPr/>
          </p:nvSpPr>
          <p:spPr bwMode="auto">
            <a:xfrm>
              <a:off x="1872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88" name="Oval 44"/>
            <p:cNvSpPr>
              <a:spLocks noChangeArrowheads="1"/>
            </p:cNvSpPr>
            <p:nvPr/>
          </p:nvSpPr>
          <p:spPr bwMode="auto">
            <a:xfrm>
              <a:off x="1968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x-none" altLang="x-none">
                <a:solidFill>
                  <a:srgbClr val="C0C0C0"/>
                </a:solidFill>
              </a:endParaRPr>
            </a:p>
          </p:txBody>
        </p:sp>
        <p:sp>
          <p:nvSpPr>
            <p:cNvPr id="210989" name="Text Box 45"/>
            <p:cNvSpPr txBox="1">
              <a:spLocks noChangeArrowheads="1"/>
            </p:cNvSpPr>
            <p:nvPr/>
          </p:nvSpPr>
          <p:spPr bwMode="auto">
            <a:xfrm>
              <a:off x="1584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210990" name="Text Box 46"/>
            <p:cNvSpPr txBox="1">
              <a:spLocks noChangeArrowheads="1"/>
            </p:cNvSpPr>
            <p:nvPr/>
          </p:nvSpPr>
          <p:spPr bwMode="auto">
            <a:xfrm>
              <a:off x="57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[6]</a:t>
              </a:r>
              <a:endParaRPr lang="en-US" altLang="x-none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991" name="Freeform 47"/>
            <p:cNvSpPr/>
            <p:nvPr/>
          </p:nvSpPr>
          <p:spPr bwMode="auto">
            <a:xfrm>
              <a:off x="1248" y="1768"/>
              <a:ext cx="1952" cy="920"/>
            </a:xfrm>
            <a:custGeom>
              <a:avLst/>
              <a:gdLst>
                <a:gd name="T0" fmla="*/ 1408 w 1952"/>
                <a:gd name="T1" fmla="*/ 0 h 920"/>
                <a:gd name="T2" fmla="*/ 1936 w 1952"/>
                <a:gd name="T3" fmla="*/ 432 h 920"/>
                <a:gd name="T4" fmla="*/ 1504 w 1952"/>
                <a:gd name="T5" fmla="*/ 864 h 920"/>
                <a:gd name="T6" fmla="*/ 496 w 1952"/>
                <a:gd name="T7" fmla="*/ 480 h 920"/>
                <a:gd name="T8" fmla="*/ 64 w 1952"/>
                <a:gd name="T9" fmla="*/ 816 h 920"/>
                <a:gd name="T10" fmla="*/ 112 w 1952"/>
                <a:gd name="T11" fmla="*/ 912 h 920"/>
                <a:gd name="T12" fmla="*/ 64 w 1952"/>
                <a:gd name="T13" fmla="*/ 864 h 920"/>
                <a:gd name="T14" fmla="*/ 112 w 1952"/>
                <a:gd name="T15" fmla="*/ 912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2" h="920">
                  <a:moveTo>
                    <a:pt x="1408" y="0"/>
                  </a:moveTo>
                  <a:cubicBezTo>
                    <a:pt x="1664" y="144"/>
                    <a:pt x="1920" y="288"/>
                    <a:pt x="1936" y="432"/>
                  </a:cubicBezTo>
                  <a:cubicBezTo>
                    <a:pt x="1952" y="576"/>
                    <a:pt x="1744" y="856"/>
                    <a:pt x="1504" y="864"/>
                  </a:cubicBezTo>
                  <a:cubicBezTo>
                    <a:pt x="1264" y="872"/>
                    <a:pt x="736" y="488"/>
                    <a:pt x="496" y="480"/>
                  </a:cubicBezTo>
                  <a:cubicBezTo>
                    <a:pt x="256" y="472"/>
                    <a:pt x="128" y="744"/>
                    <a:pt x="64" y="816"/>
                  </a:cubicBezTo>
                  <a:cubicBezTo>
                    <a:pt x="0" y="888"/>
                    <a:pt x="112" y="904"/>
                    <a:pt x="112" y="912"/>
                  </a:cubicBezTo>
                  <a:cubicBezTo>
                    <a:pt x="112" y="920"/>
                    <a:pt x="64" y="864"/>
                    <a:pt x="64" y="864"/>
                  </a:cubicBezTo>
                  <a:cubicBezTo>
                    <a:pt x="64" y="864"/>
                    <a:pt x="104" y="904"/>
                    <a:pt x="112" y="912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 bwMode="auto">
          <a:xfrm>
            <a:off x="1289050" y="2209800"/>
            <a:ext cx="6254750" cy="3776663"/>
            <a:chOff x="812" y="1392"/>
            <a:chExt cx="3940" cy="2379"/>
          </a:xfrm>
        </p:grpSpPr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" name="Group 18"/>
            <p:cNvGrpSpPr/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91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Group 21"/>
            <p:cNvGrpSpPr/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89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24"/>
            <p:cNvGrpSpPr/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87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2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7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5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[5]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[2]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[3]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[7]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[8]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  <a:endParaRPr lang="en-US" sz="2400" b="1" dirty="0">
                <a:latin typeface="Times" pitchFamily="2" charset="0"/>
              </a:endParaRPr>
            </a:p>
          </p:txBody>
        </p:sp>
        <p:sp>
          <p:nvSpPr>
            <p:cNvPr id="82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1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4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84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85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anose="02020603050405020304" pitchFamily="18" charset="0"/>
                </a:rPr>
                <a:t>[9]</a:t>
              </a:r>
              <a:endParaRPr lang="en-US" altLang="x-none" sz="2400"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[6]</a:t>
              </a:r>
              <a:endParaRPr lang="en-US" altLang="x-none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Oval 4"/>
          <p:cNvSpPr>
            <a:spLocks noChangeArrowheads="1"/>
          </p:cNvSpPr>
          <p:nvPr/>
        </p:nvSpPr>
        <p:spPr bwMode="auto">
          <a:xfrm>
            <a:off x="4087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4079333" y="22049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A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2895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2894350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B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5713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 Box 9"/>
          <p:cNvSpPr txBox="1">
            <a:spLocks noChangeArrowheads="1"/>
          </p:cNvSpPr>
          <p:nvPr/>
        </p:nvSpPr>
        <p:spPr bwMode="auto">
          <a:xfrm>
            <a:off x="5715338" y="3043126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C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99" name="Oval 10"/>
          <p:cNvSpPr>
            <a:spLocks noChangeArrowheads="1"/>
          </p:cNvSpPr>
          <p:nvPr/>
        </p:nvSpPr>
        <p:spPr bwMode="auto">
          <a:xfrm>
            <a:off x="6430963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11"/>
          <p:cNvSpPr txBox="1">
            <a:spLocks noChangeArrowheads="1"/>
          </p:cNvSpPr>
          <p:nvPr/>
        </p:nvSpPr>
        <p:spPr bwMode="auto">
          <a:xfrm>
            <a:off x="6422483" y="418612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G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01" name="Oval 12"/>
          <p:cNvSpPr>
            <a:spLocks noChangeArrowheads="1"/>
          </p:cNvSpPr>
          <p:nvPr/>
        </p:nvSpPr>
        <p:spPr bwMode="auto">
          <a:xfrm>
            <a:off x="4995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 Box 13"/>
          <p:cNvSpPr txBox="1">
            <a:spLocks noChangeArrowheads="1"/>
          </p:cNvSpPr>
          <p:nvPr/>
        </p:nvSpPr>
        <p:spPr bwMode="auto">
          <a:xfrm>
            <a:off x="5014619" y="418612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anose="02020603050405020304" pitchFamily="18" charset="0"/>
              </a:rPr>
              <a:t>F</a:t>
            </a:r>
            <a:endParaRPr lang="x-none" altLang="x-none" sz="2400">
              <a:latin typeface="Times New Roman" panose="02020603050405020304" pitchFamily="18" charset="0"/>
            </a:endParaRPr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 flipH="1">
            <a:off x="3279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5"/>
          <p:cNvSpPr>
            <a:spLocks noChangeShapeType="1"/>
          </p:cNvSpPr>
          <p:nvPr/>
        </p:nvSpPr>
        <p:spPr bwMode="auto">
          <a:xfrm flipH="1">
            <a:off x="5346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6024563" y="3484451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7"/>
          <p:cNvSpPr>
            <a:spLocks noChangeShapeType="1"/>
          </p:cNvSpPr>
          <p:nvPr/>
        </p:nvSpPr>
        <p:spPr bwMode="auto">
          <a:xfrm>
            <a:off x="4460875" y="2570051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" name="Group 18"/>
          <p:cNvGrpSpPr/>
          <p:nvPr/>
        </p:nvGrpSpPr>
        <p:grpSpPr bwMode="auto">
          <a:xfrm>
            <a:off x="5689600" y="5405503"/>
            <a:ext cx="428625" cy="461897"/>
            <a:chOff x="2400" y="858"/>
            <a:chExt cx="432" cy="449"/>
          </a:xfrm>
        </p:grpSpPr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I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" name="Group 21"/>
          <p:cNvGrpSpPr/>
          <p:nvPr/>
        </p:nvGrpSpPr>
        <p:grpSpPr bwMode="auto">
          <a:xfrm>
            <a:off x="4251328" y="5405503"/>
            <a:ext cx="436563" cy="461897"/>
            <a:chOff x="2392" y="858"/>
            <a:chExt cx="440" cy="449"/>
          </a:xfrm>
        </p:grpSpPr>
        <p:sp>
          <p:nvSpPr>
            <p:cNvPr id="111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anose="02020603050405020304" pitchFamily="18" charset="0"/>
                </a:rPr>
                <a:t>H</a:t>
              </a:r>
              <a:endParaRPr lang="x-none" altLang="x-non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" name="Group 24"/>
          <p:cNvGrpSpPr/>
          <p:nvPr/>
        </p:nvGrpSpPr>
        <p:grpSpPr bwMode="auto">
          <a:xfrm>
            <a:off x="4575175" y="4689364"/>
            <a:ext cx="1150938" cy="801687"/>
            <a:chOff x="896" y="1363"/>
            <a:chExt cx="1156" cy="778"/>
          </a:xfrm>
        </p:grpSpPr>
        <p:sp>
          <p:nvSpPr>
            <p:cNvPr id="114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4953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7" name="Text Box 28"/>
          <p:cNvSpPr txBox="1">
            <a:spLocks noChangeArrowheads="1"/>
          </p:cNvSpPr>
          <p:nvPr/>
        </p:nvSpPr>
        <p:spPr bwMode="auto">
          <a:xfrm>
            <a:off x="3397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8" name="Text Box 29"/>
          <p:cNvSpPr txBox="1">
            <a:spLocks noChangeArrowheads="1"/>
          </p:cNvSpPr>
          <p:nvPr/>
        </p:nvSpPr>
        <p:spPr bwMode="auto">
          <a:xfrm>
            <a:off x="5302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19" name="Text Box 30"/>
          <p:cNvSpPr txBox="1">
            <a:spLocks noChangeArrowheads="1"/>
          </p:cNvSpPr>
          <p:nvPr/>
        </p:nvSpPr>
        <p:spPr bwMode="auto">
          <a:xfrm>
            <a:off x="6248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7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4538663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4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5486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5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2" name="Text Box 33"/>
          <p:cNvSpPr txBox="1">
            <a:spLocks noChangeArrowheads="1"/>
          </p:cNvSpPr>
          <p:nvPr/>
        </p:nvSpPr>
        <p:spPr bwMode="auto">
          <a:xfrm>
            <a:off x="2362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" name="Text Box 34"/>
          <p:cNvSpPr txBox="1">
            <a:spLocks noChangeArrowheads="1"/>
          </p:cNvSpPr>
          <p:nvPr/>
        </p:nvSpPr>
        <p:spPr bwMode="auto">
          <a:xfrm>
            <a:off x="6324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[2]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4" name="Text Box 35"/>
          <p:cNvSpPr txBox="1">
            <a:spLocks noChangeArrowheads="1"/>
          </p:cNvSpPr>
          <p:nvPr/>
        </p:nvSpPr>
        <p:spPr bwMode="auto">
          <a:xfrm>
            <a:off x="7010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[9]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5" name="Text Box 36"/>
          <p:cNvSpPr txBox="1">
            <a:spLocks noChangeArrowheads="1"/>
          </p:cNvSpPr>
          <p:nvPr/>
        </p:nvSpPr>
        <p:spPr bwMode="auto">
          <a:xfrm>
            <a:off x="4343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[3]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6" name="Text Box 37"/>
          <p:cNvSpPr txBox="1">
            <a:spLocks noChangeArrowheads="1"/>
          </p:cNvSpPr>
          <p:nvPr/>
        </p:nvSpPr>
        <p:spPr bwMode="auto">
          <a:xfrm>
            <a:off x="3581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[7]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127" name="Text Box 38"/>
          <p:cNvSpPr txBox="1">
            <a:spLocks noChangeArrowheads="1"/>
          </p:cNvSpPr>
          <p:nvPr/>
        </p:nvSpPr>
        <p:spPr bwMode="auto">
          <a:xfrm>
            <a:off x="6248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anose="02020603050405020304" pitchFamily="18" charset="0"/>
              </a:rPr>
              <a:t>[8]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381000"/>
            <a:ext cx="89154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Insert the root into the queue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While the queue is not empty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Dequeue</a:t>
            </a:r>
            <a:r>
              <a:rPr lang="en-US" sz="2800" dirty="0"/>
              <a:t> the </a:t>
            </a:r>
            <a:r>
              <a:rPr lang="en-US" sz="2800" i="1" dirty="0"/>
              <a:t>element having min cost </a:t>
            </a:r>
            <a:r>
              <a:rPr lang="en-US" sz="2800" dirty="0"/>
              <a:t>from the queue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400" dirty="0"/>
              <a:t>(If costs are same, then path could be chosen </a:t>
            </a:r>
            <a:r>
              <a:rPr lang="en-US" sz="2400" i="1" dirty="0"/>
              <a:t>left to right</a:t>
            </a:r>
            <a:r>
              <a:rPr lang="en-US" sz="2400" dirty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sz="2800" dirty="0"/>
              <a:t>the path is ending in the goal state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Print the path and exit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b="1" dirty="0"/>
              <a:t>Else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            Insert all the children of the </a:t>
            </a:r>
            <a:r>
              <a:rPr lang="en-US" sz="2800" dirty="0" err="1"/>
              <a:t>dequeued</a:t>
            </a:r>
            <a:r>
              <a:rPr lang="en-US" sz="2800" dirty="0"/>
              <a:t> element,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with the cumulative costs as cost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76200"/>
            <a:ext cx="71628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procedure </a:t>
            </a:r>
            <a:r>
              <a:rPr lang="en-US" sz="2400" dirty="0" err="1"/>
              <a:t>UniformCostSearch</a:t>
            </a:r>
            <a:r>
              <a:rPr lang="en-US" sz="2400" dirty="0"/>
              <a:t>(Tree, root, goal)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node := root, cost = 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frontier := priority queue containing node only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explored := empty set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do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if frontier is empty return failure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node := </a:t>
            </a:r>
            <a:r>
              <a:rPr lang="en-US" sz="2400" dirty="0" err="1"/>
              <a:t>frontier.pop</a:t>
            </a:r>
            <a:r>
              <a:rPr lang="en-US" sz="2400" dirty="0"/>
              <a:t>()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if node is goal return solution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explored.add</a:t>
            </a:r>
            <a:r>
              <a:rPr lang="en-US" sz="2400" dirty="0"/>
              <a:t>(node)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for each of node's children </a:t>
            </a:r>
            <a:r>
              <a:rPr lang="en-US" sz="2400" i="1" dirty="0"/>
              <a:t>n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            if </a:t>
            </a:r>
            <a:r>
              <a:rPr lang="en-US" sz="2400" i="1" dirty="0"/>
              <a:t>n</a:t>
            </a:r>
            <a:r>
              <a:rPr lang="en-US" sz="2400" dirty="0"/>
              <a:t> is not in explored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if </a:t>
            </a:r>
            <a:r>
              <a:rPr lang="en-US" sz="2400" i="1" dirty="0"/>
              <a:t>n</a:t>
            </a:r>
            <a:r>
              <a:rPr lang="en-US" sz="2400" dirty="0"/>
              <a:t> is not in frontier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</a:t>
            </a:r>
            <a:r>
              <a:rPr lang="en-US" sz="2400" dirty="0" err="1"/>
              <a:t>frontier.add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else if</a:t>
            </a:r>
            <a:r>
              <a:rPr lang="en-US" sz="2400" i="1" dirty="0"/>
              <a:t> n</a:t>
            </a:r>
            <a:r>
              <a:rPr lang="en-US" sz="2400" dirty="0"/>
              <a:t> is in frontier with higher cost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replace existing node with </a:t>
            </a:r>
            <a:r>
              <a:rPr lang="en-US" sz="2400" i="1" dirty="0"/>
              <a:t>n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2209800"/>
            <a:ext cx="8915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Start Node: A</a:t>
            </a:r>
            <a:endParaRPr lang="en-US" dirty="0"/>
          </a:p>
          <a:p>
            <a:r>
              <a:rPr lang="en-US" dirty="0"/>
              <a:t>Goal Node: G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Step 	Frontier              			Expand[*]  Explored: a set of nodes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1 	{(A,0)} 				A 		∅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	{(A-D,3),(A-B,5)} 		D 		{A}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	{(A-B,5),(A-D-E,5),(A-D-F,5)} 	B 		{A,D}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	{(A-D-E,5),(A-D-F,5),(A-B-C,6)} 	E 		{A,D,B}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	{(A-D-F,5),(A-B-C,6)}[*] 		F 		{A,D,B,E}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	{(A-B-C,6),(A-D-F-G,8)} 		C 		{A,D,B,E,F}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	(A-D-F-G,8)} 			G 		{A,D,B,E,F,C}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 	∅ 		</a:t>
            </a:r>
            <a:endParaRPr lang="en-US" dirty="0"/>
          </a:p>
          <a:p>
            <a:endParaRPr lang="en-US" sz="1000" dirty="0"/>
          </a:p>
          <a:p>
            <a:r>
              <a:rPr lang="en-US" dirty="0"/>
              <a:t>Found the path: A -&gt; D -&gt; F -&gt; G. </a:t>
            </a:r>
            <a:endParaRPr lang="en-US" dirty="0"/>
          </a:p>
          <a:p>
            <a:r>
              <a:rPr lang="en-US" dirty="0"/>
              <a:t>*B is not added to the frontier because it is found in the explored set.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89" y="76201"/>
            <a:ext cx="328581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A4B2-1D9B-4207-84F4-DFD73A8998A6}" type="slidenum">
              <a:rPr lang="en-GB" altLang="x-none"/>
            </a:fld>
            <a:endParaRPr lang="en-GB" altLang="x-none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Search Algorithms</a:t>
            </a:r>
            <a:endParaRPr lang="en-GB" altLang="x-none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562600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altLang="x-none" sz="2800" b="1" dirty="0"/>
              <a:t>Uninformed (Blind) search</a:t>
            </a:r>
            <a:r>
              <a:rPr lang="en-CA" altLang="x-none" sz="2800" dirty="0"/>
              <a:t>: breadth-first, depth-first, depth limited, iterative deepening.</a:t>
            </a:r>
            <a:endParaRPr lang="en-CA" altLang="x-none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562600"/>
          </a:xfrm>
        </p:spPr>
        <p:txBody>
          <a:bodyPr>
            <a:normAutofit/>
          </a:bodyPr>
          <a:lstStyle/>
          <a:p>
            <a:r>
              <a:rPr lang="fr-FR" altLang="x-none" dirty="0"/>
              <a:t>For </a:t>
            </a:r>
            <a:r>
              <a:rPr lang="fr-FR" altLang="x-none" dirty="0" err="1"/>
              <a:t>any</a:t>
            </a:r>
            <a:r>
              <a:rPr lang="fr-FR" altLang="x-none" dirty="0"/>
              <a:t> </a:t>
            </a:r>
            <a:r>
              <a:rPr lang="fr-FR" altLang="x-none" dirty="0" err="1"/>
              <a:t>step-cost</a:t>
            </a:r>
            <a:r>
              <a:rPr lang="fr-FR" altLang="x-none" dirty="0"/>
              <a:t> </a:t>
            </a:r>
            <a:r>
              <a:rPr lang="fr-FR" altLang="x-none" dirty="0" err="1"/>
              <a:t>function</a:t>
            </a:r>
            <a:r>
              <a:rPr lang="fr-FR" altLang="x-none" dirty="0"/>
              <a:t>, </a:t>
            </a:r>
            <a:r>
              <a:rPr lang="fr-FR" altLang="x-none" dirty="0">
                <a:solidFill>
                  <a:srgbClr val="FF0000"/>
                </a:solidFill>
              </a:rPr>
              <a:t>Uniform </a:t>
            </a:r>
            <a:r>
              <a:rPr lang="fr-FR" altLang="x-none" dirty="0" err="1">
                <a:solidFill>
                  <a:srgbClr val="FF0000"/>
                </a:solidFill>
              </a:rPr>
              <a:t>Cost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>
                <a:solidFill>
                  <a:srgbClr val="FF0000"/>
                </a:solidFill>
              </a:rPr>
              <a:t>search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/>
              <a:t>expands</a:t>
            </a:r>
            <a:r>
              <a:rPr lang="fr-FR" altLang="x-none" dirty="0"/>
              <a:t> the </a:t>
            </a:r>
            <a:r>
              <a:rPr lang="fr-FR" altLang="x-none" dirty="0" err="1"/>
              <a:t>node</a:t>
            </a:r>
            <a:r>
              <a:rPr lang="fr-FR" altLang="x-none" dirty="0"/>
              <a:t> </a:t>
            </a:r>
            <a:r>
              <a:rPr lang="fr-FR" altLang="x-none" i="1" dirty="0"/>
              <a:t>n</a:t>
            </a:r>
            <a:r>
              <a:rPr lang="fr-FR" altLang="x-none" dirty="0"/>
              <a:t> </a:t>
            </a:r>
            <a:r>
              <a:rPr lang="fr-FR" altLang="x-none" dirty="0" err="1"/>
              <a:t>with</a:t>
            </a:r>
            <a:r>
              <a:rPr lang="fr-FR" altLang="x-none" dirty="0"/>
              <a:t> the </a:t>
            </a:r>
            <a:r>
              <a:rPr lang="fr-FR" altLang="x-none" dirty="0" err="1"/>
              <a:t>lowest</a:t>
            </a:r>
            <a:r>
              <a:rPr lang="fr-FR" altLang="x-none" dirty="0"/>
              <a:t> </a:t>
            </a:r>
            <a:r>
              <a:rPr lang="fr-FR" altLang="x-none" dirty="0" err="1"/>
              <a:t>path</a:t>
            </a:r>
            <a:r>
              <a:rPr lang="fr-FR" altLang="x-none" dirty="0"/>
              <a:t> </a:t>
            </a:r>
            <a:r>
              <a:rPr lang="fr-FR" altLang="x-none" dirty="0" err="1"/>
              <a:t>cost</a:t>
            </a:r>
            <a:r>
              <a:rPr lang="fr-FR" altLang="x-none" dirty="0"/>
              <a:t>.</a:t>
            </a:r>
            <a:endParaRPr lang="fr-FR" altLang="x-none" dirty="0"/>
          </a:p>
          <a:p>
            <a:r>
              <a:rPr lang="en-US" sz="2800" dirty="0"/>
              <a:t>Implementation:</a:t>
            </a:r>
            <a:endParaRPr lang="en-US" sz="2800" dirty="0"/>
          </a:p>
          <a:p>
            <a:pPr lvl="1"/>
            <a:r>
              <a:rPr lang="en-US" sz="2400" dirty="0"/>
              <a:t>fringe = queue ordered by path cost, lowest first</a:t>
            </a:r>
            <a:endParaRPr lang="fr-FR" altLang="x-none" dirty="0"/>
          </a:p>
          <a:p>
            <a:r>
              <a:rPr lang="fr-FR" altLang="x-none" dirty="0"/>
              <a:t>UCS </a:t>
            </a:r>
            <a:r>
              <a:rPr lang="fr-FR" altLang="x-none" dirty="0" err="1"/>
              <a:t>takes</a:t>
            </a:r>
            <a:r>
              <a:rPr lang="fr-FR" altLang="x-none" dirty="0"/>
              <a:t> </a:t>
            </a:r>
            <a:r>
              <a:rPr lang="fr-FR" altLang="x-none" dirty="0" err="1"/>
              <a:t>into</a:t>
            </a:r>
            <a:r>
              <a:rPr lang="fr-FR" altLang="x-none" dirty="0"/>
              <a:t> </a:t>
            </a:r>
            <a:r>
              <a:rPr lang="fr-FR" altLang="x-none" dirty="0" err="1"/>
              <a:t>account</a:t>
            </a:r>
            <a:r>
              <a:rPr lang="fr-FR" altLang="x-none" dirty="0"/>
              <a:t> the total </a:t>
            </a:r>
            <a:r>
              <a:rPr lang="fr-FR" altLang="x-none" dirty="0" err="1"/>
              <a:t>cost</a:t>
            </a:r>
            <a:r>
              <a:rPr lang="fr-FR" altLang="x-none" dirty="0"/>
              <a:t>: g(n).</a:t>
            </a:r>
            <a:endParaRPr lang="fr-FR" altLang="x-none" dirty="0"/>
          </a:p>
          <a:p>
            <a:endParaRPr lang="fr-FR" altLang="x-none" sz="2000" dirty="0"/>
          </a:p>
          <a:p>
            <a:r>
              <a:rPr lang="fr-FR" altLang="x-none" dirty="0"/>
              <a:t>UCS </a:t>
            </a:r>
            <a:r>
              <a:rPr lang="fr-FR" altLang="x-none" dirty="0" err="1"/>
              <a:t>is</a:t>
            </a:r>
            <a:r>
              <a:rPr lang="fr-FR" altLang="x-none" dirty="0"/>
              <a:t> </a:t>
            </a:r>
            <a:r>
              <a:rPr lang="fr-FR" altLang="x-none" dirty="0" err="1"/>
              <a:t>guided</a:t>
            </a:r>
            <a:r>
              <a:rPr lang="fr-FR" altLang="x-none" dirty="0"/>
              <a:t> by </a:t>
            </a:r>
            <a:r>
              <a:rPr lang="fr-FR" altLang="x-none" dirty="0" err="1">
                <a:solidFill>
                  <a:srgbClr val="FF0000"/>
                </a:solidFill>
              </a:rPr>
              <a:t>path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>
                <a:solidFill>
                  <a:srgbClr val="FF0000"/>
                </a:solidFill>
              </a:rPr>
              <a:t>costs</a:t>
            </a:r>
            <a:r>
              <a:rPr lang="fr-FR" altLang="x-none" dirty="0"/>
              <a:t> </a:t>
            </a:r>
            <a:r>
              <a:rPr lang="fr-FR" altLang="x-none" dirty="0" err="1"/>
              <a:t>rather</a:t>
            </a:r>
            <a:r>
              <a:rPr lang="fr-FR" altLang="x-none" dirty="0"/>
              <a:t> </a:t>
            </a:r>
            <a:r>
              <a:rPr lang="fr-FR" altLang="x-none" dirty="0" err="1"/>
              <a:t>than</a:t>
            </a:r>
            <a:r>
              <a:rPr lang="fr-FR" altLang="x-none" dirty="0"/>
              <a:t> </a:t>
            </a:r>
            <a:r>
              <a:rPr lang="fr-FR" altLang="x-none" dirty="0" err="1"/>
              <a:t>depths</a:t>
            </a:r>
            <a:r>
              <a:rPr lang="fr-FR" altLang="x-none" dirty="0"/>
              <a:t>. </a:t>
            </a:r>
            <a:r>
              <a:rPr lang="fr-FR" altLang="x-none" dirty="0" err="1"/>
              <a:t>Nodes</a:t>
            </a:r>
            <a:r>
              <a:rPr lang="fr-FR" altLang="x-none" dirty="0"/>
              <a:t> are </a:t>
            </a:r>
            <a:r>
              <a:rPr lang="fr-FR" altLang="x-none" dirty="0" err="1"/>
              <a:t>ordered</a:t>
            </a:r>
            <a:r>
              <a:rPr lang="fr-FR" altLang="x-none" dirty="0"/>
              <a:t> </a:t>
            </a:r>
            <a:r>
              <a:rPr lang="fr-FR" altLang="x-none" dirty="0" err="1"/>
              <a:t>according</a:t>
            </a:r>
            <a:r>
              <a:rPr lang="fr-FR" altLang="x-none" dirty="0"/>
              <a:t> to </a:t>
            </a:r>
            <a:r>
              <a:rPr lang="fr-FR" altLang="x-none" dirty="0" err="1"/>
              <a:t>their</a:t>
            </a:r>
            <a:r>
              <a:rPr lang="fr-FR" altLang="x-none" dirty="0"/>
              <a:t> </a:t>
            </a:r>
            <a:r>
              <a:rPr lang="fr-FR" altLang="x-none" dirty="0" err="1"/>
              <a:t>path</a:t>
            </a:r>
            <a:r>
              <a:rPr lang="fr-FR" altLang="x-none" dirty="0"/>
              <a:t> </a:t>
            </a:r>
            <a:r>
              <a:rPr lang="fr-FR" altLang="x-none" dirty="0" err="1"/>
              <a:t>cost</a:t>
            </a:r>
            <a:r>
              <a:rPr lang="fr-FR" altLang="x-none" dirty="0"/>
              <a:t>.</a:t>
            </a:r>
            <a:endParaRPr lang="en-US" sz="2800" dirty="0"/>
          </a:p>
          <a:p>
            <a:endParaRPr lang="en-US" sz="2400" dirty="0"/>
          </a:p>
          <a:p>
            <a:r>
              <a:rPr lang="en-US" altLang="x-none" b="1" dirty="0"/>
              <a:t>Equivalent to breadth-first if step costs all equal</a:t>
            </a:r>
            <a:endParaRPr lang="fr-FR" altLang="x-non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67D1-F59B-41A1-83BF-8BB3C4235B00}" type="slidenum">
              <a:rPr lang="en-GB" altLang="x-none" smtClean="0"/>
            </a:fld>
            <a:endParaRPr lang="en-GB" altLang="x-none"/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457200" y="1447800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endParaRPr lang="fr-FR" altLang="x-none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Uniform Cost Search (UCS)</a:t>
            </a:r>
            <a:endParaRPr lang="en-US" altLang="x-non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257800"/>
          </a:xfrm>
        </p:spPr>
        <p:txBody>
          <a:bodyPr>
            <a:normAutofit lnSpcReduction="10000"/>
          </a:bodyPr>
          <a:lstStyle/>
          <a:p>
            <a:r>
              <a:rPr lang="en-US" altLang="x-none" b="1" dirty="0"/>
              <a:t>Complete?</a:t>
            </a:r>
            <a:r>
              <a:rPr lang="en-US" altLang="x-none" dirty="0"/>
              <a:t> </a:t>
            </a:r>
            <a:endParaRPr lang="en-US" altLang="x-none" dirty="0"/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Yes</a:t>
            </a:r>
            <a:r>
              <a:rPr lang="en-US" altLang="x-none" dirty="0">
                <a:solidFill>
                  <a:schemeClr val="tx2"/>
                </a:solidFill>
              </a:rPr>
              <a:t>.</a:t>
            </a:r>
            <a:endParaRPr lang="en-US" altLang="x-none" dirty="0">
              <a:solidFill>
                <a:schemeClr val="tx2"/>
              </a:solidFill>
            </a:endParaRPr>
          </a:p>
          <a:p>
            <a:r>
              <a:rPr lang="en-US" altLang="x-none" b="1" dirty="0"/>
              <a:t>Optimal? </a:t>
            </a:r>
            <a:endParaRPr lang="en-US" altLang="x-none" b="1" dirty="0"/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Yes, if step cost ≥ small positive constant epsilon</a:t>
            </a:r>
            <a:endParaRPr lang="en-US" altLang="x-none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x-none" b="1" dirty="0"/>
              <a:t>Time Complexity:</a:t>
            </a:r>
            <a:r>
              <a:rPr lang="en-US" altLang="x-none" dirty="0"/>
              <a:t> </a:t>
            </a:r>
            <a:endParaRPr lang="en-US" altLang="x-none" dirty="0"/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O(ceiling (</a:t>
            </a:r>
            <a:r>
              <a:rPr lang="en-US" altLang="x-none" dirty="0" err="1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altLang="x-none" baseline="30000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*/epsilon 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)) ~ O(</a:t>
            </a:r>
            <a:r>
              <a:rPr lang="en-US" altLang="x-none" dirty="0" err="1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altLang="x-none" baseline="30000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x-none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where 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 is the cost of the optimal solution</a:t>
            </a:r>
            <a:endParaRPr lang="en-US" altLang="x-none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x-none" b="1" dirty="0"/>
              <a:t>Space Complexity:</a:t>
            </a:r>
            <a:endParaRPr lang="en-US" altLang="x-none" b="1" dirty="0"/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O(ceiling (</a:t>
            </a:r>
            <a:r>
              <a:rPr lang="en-US" altLang="x-none" dirty="0" err="1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altLang="x-none" baseline="30000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*/epsilon 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)) ~ O(</a:t>
            </a:r>
            <a:r>
              <a:rPr lang="en-US" altLang="x-none" dirty="0" err="1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altLang="x-none" baseline="30000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x-none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where C</a:t>
            </a:r>
            <a:r>
              <a:rPr lang="en-US" altLang="x-none" baseline="30000" dirty="0">
                <a:solidFill>
                  <a:schemeClr val="tx2">
                    <a:lumMod val="50000"/>
                  </a:schemeClr>
                </a:solidFill>
              </a:rPr>
              <a:t>∗</a:t>
            </a:r>
            <a:r>
              <a:rPr lang="en-US" altLang="x-none" dirty="0">
                <a:solidFill>
                  <a:schemeClr val="tx2">
                    <a:lumMod val="50000"/>
                  </a:schemeClr>
                </a:solidFill>
              </a:rPr>
              <a:t> is the cost of the optimal solution</a:t>
            </a:r>
            <a:endParaRPr lang="en-US" altLang="x-none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02-0E4B-445F-820D-941A01998E0E}" type="slidenum">
              <a:rPr lang="en-GB" altLang="x-none" smtClean="0"/>
            </a:fld>
            <a:endParaRPr lang="en-GB" altLang="x-none"/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228600" y="2057400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endParaRPr lang="en-US" altLang="x-none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6A3B-C251-4053-9DF9-A199A9AC3465}" type="slidenum">
              <a:rPr lang="en-GB" altLang="x-none"/>
            </a:fld>
            <a:endParaRPr lang="en-GB" altLang="x-none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800"/>
              <a:t>Depth First Search (DFS)</a:t>
            </a:r>
            <a:endParaRPr lang="en-US" altLang="x-none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1884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1" y="1122908"/>
            <a:ext cx="6612666" cy="4803230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857A-907D-4281-8864-7352A937927A}" type="slidenum">
              <a:rPr lang="en-GB" altLang="x-none"/>
            </a:fld>
            <a:endParaRPr lang="en-GB" altLang="x-none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800"/>
              <a:t>Depth First Search</a:t>
            </a:r>
            <a:endParaRPr lang="en-US" altLang="x-none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175109" name="Picture 5" descr="dfs-progress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006600"/>
            <a:ext cx="6781800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Depth First Search (DFS)</a:t>
            </a:r>
            <a:endParaRPr lang="en-US" altLang="x-none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6201" y="1143000"/>
            <a:ext cx="8915400" cy="5562600"/>
          </a:xfrm>
        </p:spPr>
        <p:txBody>
          <a:bodyPr>
            <a:normAutofit fontScale="92500" lnSpcReduction="10000"/>
          </a:bodyPr>
          <a:lstStyle/>
          <a:p>
            <a:r>
              <a:rPr lang="fr-FR" altLang="x-none" b="1" dirty="0"/>
              <a:t>Main </a:t>
            </a:r>
            <a:r>
              <a:rPr lang="fr-FR" altLang="x-none" b="1" dirty="0" err="1"/>
              <a:t>idea</a:t>
            </a:r>
            <a:r>
              <a:rPr lang="fr-FR" altLang="x-none" dirty="0"/>
              <a:t>: </a:t>
            </a:r>
            <a:r>
              <a:rPr lang="en-US" altLang="x-none" dirty="0"/>
              <a:t>Expand node at the deepest level (breaking ties left to right). </a:t>
            </a:r>
            <a:endParaRPr lang="fr-FR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x-none" b="1" dirty="0" err="1"/>
              <a:t>Implementation</a:t>
            </a:r>
            <a:r>
              <a:rPr lang="fr-FR" altLang="x-none" dirty="0"/>
              <a:t>: use of a </a:t>
            </a:r>
            <a:r>
              <a:rPr lang="fr-FR" altLang="x-none" dirty="0">
                <a:solidFill>
                  <a:srgbClr val="FF0000"/>
                </a:solidFill>
              </a:rPr>
              <a:t>Last-In-First-Out queue </a:t>
            </a:r>
            <a:r>
              <a:rPr lang="fr-FR" altLang="x-none" dirty="0"/>
              <a:t>or </a:t>
            </a:r>
            <a:r>
              <a:rPr lang="fr-FR" altLang="x-none" dirty="0" err="1">
                <a:solidFill>
                  <a:srgbClr val="FF0000"/>
                </a:solidFill>
              </a:rPr>
              <a:t>stack</a:t>
            </a:r>
            <a:r>
              <a:rPr lang="fr-FR" altLang="x-none" dirty="0">
                <a:solidFill>
                  <a:srgbClr val="FF0000"/>
                </a:solidFill>
              </a:rPr>
              <a:t>(LIFO</a:t>
            </a:r>
            <a:r>
              <a:rPr lang="fr-FR" altLang="x-none" dirty="0"/>
              <a:t>).</a:t>
            </a:r>
            <a:r>
              <a:rPr lang="fr-FR" altLang="x-non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dirty="0" err="1"/>
              <a:t>Enqueue</a:t>
            </a:r>
            <a:r>
              <a:rPr lang="en-US" altLang="x-none" dirty="0"/>
              <a:t> nodes in LIFO (last-in, first-out) order.</a:t>
            </a:r>
            <a:endParaRPr lang="en-US" altLang="x-none" dirty="0"/>
          </a:p>
          <a:p>
            <a:pPr eaLnBrk="0" hangingPunct="0">
              <a:buFontTx/>
              <a:buChar char="•"/>
            </a:pPr>
            <a:endParaRPr lang="en-US" altLang="x-none" sz="1900" dirty="0">
              <a:latin typeface="Times New Roman" panose="02020603050405020304" pitchFamily="18" charset="0"/>
            </a:endParaRPr>
          </a:p>
          <a:p>
            <a:r>
              <a:rPr lang="en-US" altLang="x-none" sz="2800" u="sng" dirty="0">
                <a:solidFill>
                  <a:srgbClr val="FF0000"/>
                </a:solidFill>
              </a:rPr>
              <a:t>Complete?</a:t>
            </a:r>
            <a:r>
              <a:rPr lang="en-US" altLang="x-none" sz="2800" dirty="0">
                <a:solidFill>
                  <a:srgbClr val="FF0000"/>
                </a:solidFill>
              </a:rPr>
              <a:t> </a:t>
            </a:r>
            <a:r>
              <a:rPr lang="en-US" altLang="x-none" sz="2800" dirty="0">
                <a:solidFill>
                  <a:srgbClr val="002060"/>
                </a:solidFill>
              </a:rPr>
              <a:t>No: fails in infinite-depth spaces, spaces with loops</a:t>
            </a:r>
            <a:endParaRPr lang="en-US" altLang="x-none" dirty="0">
              <a:solidFill>
                <a:srgbClr val="002060"/>
              </a:solidFill>
            </a:endParaRPr>
          </a:p>
          <a:p>
            <a:pPr lvl="1"/>
            <a:r>
              <a:rPr lang="en-US" altLang="x-none" dirty="0">
                <a:solidFill>
                  <a:srgbClr val="002060"/>
                </a:solidFill>
              </a:rPr>
              <a:t>Complete in finite spaces</a:t>
            </a:r>
            <a:endParaRPr lang="en-US" altLang="x-none" u="sng" dirty="0">
              <a:solidFill>
                <a:srgbClr val="FF0000"/>
              </a:solidFill>
            </a:endParaRPr>
          </a:p>
          <a:p>
            <a:r>
              <a:rPr lang="en-US" altLang="x-none" sz="2800" u="sng" dirty="0">
                <a:solidFill>
                  <a:srgbClr val="FF0000"/>
                </a:solidFill>
              </a:rPr>
              <a:t>Optimal</a:t>
            </a:r>
            <a:r>
              <a:rPr lang="en-US" altLang="x-none" sz="2600" u="sng" dirty="0">
                <a:solidFill>
                  <a:srgbClr val="FF0000"/>
                </a:solidFill>
              </a:rPr>
              <a:t>?</a:t>
            </a:r>
            <a:r>
              <a:rPr lang="en-US" altLang="x-none" sz="2600" dirty="0">
                <a:solidFill>
                  <a:srgbClr val="002060"/>
                </a:solidFill>
              </a:rPr>
              <a:t> </a:t>
            </a:r>
            <a:r>
              <a:rPr lang="en-US" altLang="x-none" sz="2800" dirty="0">
                <a:solidFill>
                  <a:srgbClr val="002060"/>
                </a:solidFill>
              </a:rPr>
              <a:t>No</a:t>
            </a:r>
            <a:endParaRPr lang="en-US" altLang="x-none" sz="2800" dirty="0">
              <a:solidFill>
                <a:srgbClr val="002060"/>
              </a:solidFill>
            </a:endParaRPr>
          </a:p>
          <a:p>
            <a:pPr lvl="1"/>
            <a:endParaRPr lang="en-US" altLang="x-none" sz="1500" dirty="0">
              <a:solidFill>
                <a:srgbClr val="002060"/>
              </a:solidFill>
            </a:endParaRPr>
          </a:p>
          <a:p>
            <a:r>
              <a:rPr lang="en-US" altLang="x-none" sz="2800" u="sng" dirty="0">
                <a:solidFill>
                  <a:srgbClr val="FF0000"/>
                </a:solidFill>
              </a:rPr>
              <a:t>Time?</a:t>
            </a:r>
            <a:r>
              <a:rPr lang="en-US" altLang="x-none" sz="2800" dirty="0">
                <a:solidFill>
                  <a:srgbClr val="FF0000"/>
                </a:solidFill>
              </a:rPr>
              <a:t> </a:t>
            </a:r>
            <a:r>
              <a:rPr lang="en-US" altLang="x-none" sz="2800" i="1" dirty="0">
                <a:solidFill>
                  <a:srgbClr val="002060"/>
                </a:solidFill>
              </a:rPr>
              <a:t>O(</a:t>
            </a:r>
            <a:r>
              <a:rPr lang="en-US" altLang="x-none" sz="2800" i="1" dirty="0" err="1">
                <a:solidFill>
                  <a:srgbClr val="002060"/>
                </a:solidFill>
              </a:rPr>
              <a:t>b</a:t>
            </a:r>
            <a:r>
              <a:rPr lang="en-US" altLang="x-none" sz="2800" i="1" baseline="30000" dirty="0" err="1">
                <a:solidFill>
                  <a:srgbClr val="002060"/>
                </a:solidFill>
              </a:rPr>
              <a:t>m</a:t>
            </a:r>
            <a:r>
              <a:rPr lang="en-US" altLang="x-none" sz="2800" i="1" dirty="0">
                <a:solidFill>
                  <a:srgbClr val="002060"/>
                </a:solidFill>
              </a:rPr>
              <a:t>)</a:t>
            </a:r>
            <a:r>
              <a:rPr lang="en-US" altLang="x-none" sz="2800" dirty="0">
                <a:solidFill>
                  <a:srgbClr val="002060"/>
                </a:solidFill>
              </a:rPr>
              <a:t>: terrible if </a:t>
            </a:r>
            <a:r>
              <a:rPr lang="en-US" altLang="x-none" sz="2800" i="1" dirty="0">
                <a:solidFill>
                  <a:srgbClr val="002060"/>
                </a:solidFill>
              </a:rPr>
              <a:t>m</a:t>
            </a:r>
            <a:r>
              <a:rPr lang="en-US" altLang="x-none" sz="2800" dirty="0">
                <a:solidFill>
                  <a:srgbClr val="002060"/>
                </a:solidFill>
              </a:rPr>
              <a:t> is much larger than </a:t>
            </a:r>
            <a:r>
              <a:rPr lang="en-US" altLang="x-none" sz="2800" i="1" dirty="0">
                <a:solidFill>
                  <a:srgbClr val="002060"/>
                </a:solidFill>
              </a:rPr>
              <a:t>d</a:t>
            </a:r>
            <a:endParaRPr lang="en-US" altLang="x-none" sz="2800" i="1" dirty="0">
              <a:solidFill>
                <a:srgbClr val="002060"/>
              </a:solidFill>
            </a:endParaRPr>
          </a:p>
          <a:p>
            <a:pPr lvl="1"/>
            <a:endParaRPr lang="en-US" altLang="x-none" sz="1300" dirty="0">
              <a:solidFill>
                <a:srgbClr val="002060"/>
              </a:solidFill>
            </a:endParaRPr>
          </a:p>
          <a:p>
            <a:r>
              <a:rPr lang="en-US" altLang="x-none" sz="2800" u="sng" dirty="0">
                <a:solidFill>
                  <a:srgbClr val="FF0000"/>
                </a:solidFill>
              </a:rPr>
              <a:t>Space?</a:t>
            </a:r>
            <a:r>
              <a:rPr lang="en-US" altLang="x-none" sz="2800" dirty="0">
                <a:solidFill>
                  <a:srgbClr val="FF0000"/>
                </a:solidFill>
              </a:rPr>
              <a:t> </a:t>
            </a:r>
            <a:r>
              <a:rPr lang="en-US" altLang="x-none" sz="2800" i="1" dirty="0">
                <a:solidFill>
                  <a:srgbClr val="002060"/>
                </a:solidFill>
              </a:rPr>
              <a:t>O(</a:t>
            </a:r>
            <a:r>
              <a:rPr lang="en-US" altLang="x-none" sz="2800" i="1" dirty="0" err="1">
                <a:solidFill>
                  <a:srgbClr val="002060"/>
                </a:solidFill>
              </a:rPr>
              <a:t>bm</a:t>
            </a:r>
            <a:r>
              <a:rPr lang="en-US" altLang="x-none" sz="2800" i="1" dirty="0">
                <a:solidFill>
                  <a:srgbClr val="002060"/>
                </a:solidFill>
              </a:rPr>
              <a:t>), </a:t>
            </a:r>
            <a:r>
              <a:rPr lang="en-US" altLang="x-none" sz="2800" dirty="0">
                <a:solidFill>
                  <a:srgbClr val="002060"/>
                </a:solidFill>
              </a:rPr>
              <a:t>i.e., linear space!</a:t>
            </a:r>
            <a:endParaRPr lang="en-US" altLang="x-none" sz="2800" dirty="0">
              <a:solidFill>
                <a:srgbClr val="002060"/>
              </a:solidFill>
            </a:endParaRPr>
          </a:p>
          <a:p>
            <a:endParaRPr lang="en-US" altLang="x-none" sz="1300" dirty="0">
              <a:solidFill>
                <a:srgbClr val="002060"/>
              </a:solidFill>
            </a:endParaRPr>
          </a:p>
          <a:p>
            <a:endParaRPr lang="en-US" altLang="x-none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6E38-E1E5-4B4E-87FA-77872327C692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5" name="Picture 5" descr="bfs-progress4c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1438"/>
            <a:ext cx="4579937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2764572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Start Node: A</a:t>
            </a:r>
            <a:endParaRPr lang="en-US" dirty="0"/>
          </a:p>
          <a:p>
            <a:r>
              <a:rPr lang="en-US" dirty="0"/>
              <a:t>Goal Node: G</a:t>
            </a:r>
            <a:endParaRPr lang="en-US" dirty="0"/>
          </a:p>
          <a:p>
            <a:r>
              <a:rPr lang="en-US" b="1" u="sng" dirty="0"/>
              <a:t>Step 	Frontier              			Expand[*]  Explored: a set of nodes</a:t>
            </a:r>
            <a:endParaRPr lang="en-US" b="1" u="sng" dirty="0"/>
          </a:p>
          <a:p>
            <a:r>
              <a:rPr lang="en-US" dirty="0"/>
              <a:t>1 	{A} 				A 		∅</a:t>
            </a:r>
            <a:endParaRPr lang="en-US" dirty="0"/>
          </a:p>
          <a:p>
            <a:r>
              <a:rPr lang="en-US" dirty="0"/>
              <a:t>2 	{(A-B),(A-C)} 			B 		{A}</a:t>
            </a:r>
            <a:endParaRPr lang="en-US" dirty="0"/>
          </a:p>
          <a:p>
            <a:r>
              <a:rPr lang="en-US" dirty="0"/>
              <a:t>3 	{(A-B-D),(A-B-E),(A-C)} 		D 		{A,B}</a:t>
            </a:r>
            <a:endParaRPr lang="en-US" dirty="0"/>
          </a:p>
          <a:p>
            <a:r>
              <a:rPr lang="en-US" dirty="0"/>
              <a:t>4 	{(A-B-E),(A-C)} 			E 		{A,B,D}</a:t>
            </a:r>
            <a:endParaRPr lang="en-US" dirty="0"/>
          </a:p>
          <a:p>
            <a:r>
              <a:rPr lang="en-US" dirty="0"/>
              <a:t>5 	{(A-C)} 				C 		{A,B,D,E}</a:t>
            </a:r>
            <a:endParaRPr lang="en-US" dirty="0"/>
          </a:p>
          <a:p>
            <a:r>
              <a:rPr lang="en-US" dirty="0"/>
              <a:t>6 	{(A-C-F),(A-C-G)} 			F 		{A,B,D,E,C}</a:t>
            </a:r>
            <a:endParaRPr lang="en-US" dirty="0"/>
          </a:p>
          <a:p>
            <a:r>
              <a:rPr lang="en-US" dirty="0"/>
              <a:t>7 	(A-C-G)} 				G 		{A,D,B,E,C,F,G}</a:t>
            </a:r>
            <a:endParaRPr lang="en-US" dirty="0"/>
          </a:p>
          <a:p>
            <a:r>
              <a:rPr lang="en-US" dirty="0"/>
              <a:t>8 	∅ 		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Found the path: A -&gt; C -&gt; G. </a:t>
            </a:r>
            <a:endParaRPr lang="en-US" dirty="0"/>
          </a:p>
          <a:p>
            <a:r>
              <a:rPr lang="en-US" dirty="0"/>
              <a:t>*B is not added to the frontier because it is found in the explored set.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/>
          <a:lstStyle/>
          <a:p>
            <a:pPr>
              <a:defRPr/>
            </a:pPr>
            <a:r>
              <a:rPr lang="fr-FR">
                <a:ln>
                  <a:noFill/>
                </a:ln>
              </a:rPr>
              <a:t>BFS or DFS</a:t>
            </a:r>
            <a:endParaRPr lang="fr-FR">
              <a:ln>
                <a:noFill/>
              </a:ln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x-none">
              <a:solidFill>
                <a:schemeClr val="bg1"/>
              </a:solidFill>
            </a:endParaRPr>
          </a:p>
        </p:txBody>
      </p:sp>
      <p:pic>
        <p:nvPicPr>
          <p:cNvPr id="26628" name="Picture 4" descr="BFS or DF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603375"/>
            <a:ext cx="83851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6A10-6C9A-4D17-82EE-D4E583092BB3}" type="slidenum">
              <a:rPr lang="en-GB" altLang="x-none"/>
            </a:fld>
            <a:endParaRPr lang="en-GB" altLang="x-none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Depth-Limited Search (DLS)</a:t>
            </a:r>
            <a:endParaRPr lang="en-US" altLang="x-none"/>
          </a:p>
        </p:txBody>
      </p:sp>
      <p:sp>
        <p:nvSpPr>
          <p:cNvPr id="178211" name="Rectangle 35"/>
          <p:cNvSpPr>
            <a:spLocks noChangeArrowheads="1"/>
          </p:cNvSpPr>
          <p:nvPr/>
        </p:nvSpPr>
        <p:spPr bwMode="auto">
          <a:xfrm>
            <a:off x="3352800" y="60198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400"/>
              <a:t>Depth Bound = 3</a:t>
            </a:r>
            <a:endParaRPr lang="en-US" altLang="x-none" sz="2400"/>
          </a:p>
        </p:txBody>
      </p:sp>
      <p:pic>
        <p:nvPicPr>
          <p:cNvPr id="178212" name="Picture 36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05000"/>
            <a:ext cx="6400800" cy="3962400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Depth-Limited Search (DLS)</a:t>
            </a:r>
            <a:endParaRPr lang="en-US" altLang="x-none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7C10-2338-4D85-9FD1-DD94907AD85A}" type="slidenum">
              <a:rPr lang="en-GB" altLang="x-none" smtClean="0"/>
            </a:fld>
            <a:endParaRPr lang="en-GB" altLang="x-none"/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152400" y="1219200"/>
            <a:ext cx="8763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It is </a:t>
            </a:r>
            <a:r>
              <a:rPr lang="en-US" altLang="x-none" sz="2800" dirty="0">
                <a:solidFill>
                  <a:srgbClr val="FF0000"/>
                </a:solidFill>
              </a:rPr>
              <a:t>simply DFS with a depth bound</a:t>
            </a:r>
            <a:r>
              <a:rPr lang="en-US" altLang="x-none" sz="2800" dirty="0"/>
              <a:t>.</a:t>
            </a:r>
            <a:endParaRPr lang="en-US" altLang="x-none" sz="28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§"/>
            </a:pPr>
            <a:r>
              <a:rPr lang="en-US" altLang="x-none" sz="2800" dirty="0"/>
              <a:t> Searching is not permitted beyond the depth bound.</a:t>
            </a:r>
            <a:endParaRPr lang="en-US" altLang="x-none" sz="28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None/>
            </a:pPr>
            <a:endParaRPr lang="en-US" altLang="x-none" sz="105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x-none" sz="2800" dirty="0"/>
              <a:t>Works well if we know what the depth of the solution is.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endParaRPr lang="en-US" altLang="x-none" sz="105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x-none" sz="2800" dirty="0">
                <a:solidFill>
                  <a:srgbClr val="FF0000"/>
                </a:solidFill>
              </a:rPr>
              <a:t>Termination is guaranteed.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endParaRPr lang="en-US" altLang="x-none" sz="105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x-none" sz="2800" dirty="0"/>
              <a:t>If the solution is beneath the depth bound, the search cannot find the goal (hence this search algorithm is </a:t>
            </a:r>
            <a:r>
              <a:rPr lang="en-US" altLang="x-none" sz="2800" dirty="0">
                <a:solidFill>
                  <a:srgbClr val="FF0000"/>
                </a:solidFill>
              </a:rPr>
              <a:t>incomplete</a:t>
            </a:r>
            <a:r>
              <a:rPr lang="en-US" altLang="x-none" sz="2800" dirty="0"/>
              <a:t>).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endParaRPr lang="en-US" altLang="x-none" sz="105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x-none" sz="2800" dirty="0"/>
              <a:t>Otherwise use Iterative deepening search (IDS).</a:t>
            </a:r>
            <a:endParaRPr lang="en-US" altLang="x-none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Depth-Limited Search (DLS)</a:t>
            </a:r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FEA-E721-4810-B0A7-4E940DE273B9}" type="slidenum">
              <a:rPr lang="en-GB" altLang="x-none" smtClean="0"/>
            </a:fld>
            <a:endParaRPr lang="en-GB" altLang="x-none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685800" y="20574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x-none" sz="2400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304800" y="1430953"/>
            <a:ext cx="8610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x-none" sz="2000" b="1" dirty="0"/>
              <a:t>Main idea</a:t>
            </a:r>
            <a:r>
              <a:rPr lang="en-US" altLang="x-none" sz="2000" i="1" dirty="0"/>
              <a:t>: Expand node at the deepest level, but limit depth to L.</a:t>
            </a:r>
            <a:endParaRPr lang="en-US" altLang="x-none" sz="2000" i="1" dirty="0"/>
          </a:p>
          <a:p>
            <a:endParaRPr lang="en-US" altLang="x-none" sz="2000" i="1" dirty="0"/>
          </a:p>
          <a:p>
            <a:r>
              <a:rPr lang="en-US" altLang="x-none" sz="2000" b="1" dirty="0"/>
              <a:t>Implementation</a:t>
            </a:r>
            <a:r>
              <a:rPr lang="en-US" altLang="x-none" sz="2000" dirty="0"/>
              <a:t>: </a:t>
            </a:r>
            <a:endParaRPr lang="en-US" altLang="x-none" sz="2000" dirty="0"/>
          </a:p>
          <a:p>
            <a:r>
              <a:rPr lang="en-US" altLang="x-none" sz="2000" dirty="0"/>
              <a:t>	</a:t>
            </a:r>
            <a:r>
              <a:rPr lang="en-US" altLang="x-none" sz="2000" i="1" dirty="0" err="1"/>
              <a:t>Enqueue</a:t>
            </a:r>
            <a:r>
              <a:rPr lang="en-US" altLang="x-none" sz="2000" i="1" dirty="0"/>
              <a:t> nodes in LIFO (last-in, first-out) order. But limit depth to L </a:t>
            </a:r>
            <a:endParaRPr lang="en-US" altLang="x-none" sz="2000" i="1" dirty="0"/>
          </a:p>
          <a:p>
            <a:pPr eaLnBrk="0" hangingPunct="0"/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sz="2800" dirty="0">
                <a:latin typeface="Times New Roman" panose="02020603050405020304" pitchFamily="18" charset="0"/>
              </a:rPr>
              <a:t>Complete? Yes </a:t>
            </a:r>
            <a:r>
              <a:rPr lang="en-US" altLang="x-none" sz="2000" dirty="0">
                <a:latin typeface="Times New Roman" panose="02020603050405020304" pitchFamily="18" charset="0"/>
              </a:rPr>
              <a:t>if there is a goal state at a depth less than L</a:t>
            </a: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sz="2800" dirty="0">
                <a:latin typeface="Times New Roman" panose="02020603050405020304" pitchFamily="18" charset="0"/>
              </a:rPr>
              <a:t> Optimal? No</a:t>
            </a: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sz="2800" dirty="0">
                <a:latin typeface="Times New Roman" panose="02020603050405020304" pitchFamily="18" charset="0"/>
              </a:rPr>
              <a:t> Time Complexity: O(</a:t>
            </a:r>
            <a:r>
              <a:rPr lang="en-US" altLang="x-none" sz="2800" dirty="0" err="1">
                <a:latin typeface="Times New Roman" panose="02020603050405020304" pitchFamily="18" charset="0"/>
              </a:rPr>
              <a:t>b</a:t>
            </a:r>
            <a:r>
              <a:rPr lang="en-US" altLang="x-none" sz="2800" baseline="30000" dirty="0" err="1">
                <a:latin typeface="Times New Roman" panose="02020603050405020304" pitchFamily="18" charset="0"/>
              </a:rPr>
              <a:t>L</a:t>
            </a:r>
            <a:r>
              <a:rPr lang="en-US" altLang="x-none" sz="2800" dirty="0">
                <a:latin typeface="Times New Roman" panose="02020603050405020304" pitchFamily="18" charset="0"/>
              </a:rPr>
              <a:t>), </a:t>
            </a:r>
            <a:r>
              <a:rPr lang="en-US" altLang="x-none" sz="2000" dirty="0">
                <a:latin typeface="Times New Roman" panose="02020603050405020304" pitchFamily="18" charset="0"/>
              </a:rPr>
              <a:t>where L is the cutoff.</a:t>
            </a: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endParaRPr lang="en-US" altLang="x-none" sz="2800" dirty="0"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altLang="x-none" sz="2800" dirty="0">
                <a:latin typeface="Times New Roman" panose="02020603050405020304" pitchFamily="18" charset="0"/>
              </a:rPr>
              <a:t> Space Complexity: O(</a:t>
            </a:r>
            <a:r>
              <a:rPr lang="en-US" altLang="x-none" sz="2800" dirty="0" err="1">
                <a:latin typeface="Times New Roman" panose="02020603050405020304" pitchFamily="18" charset="0"/>
              </a:rPr>
              <a:t>bL</a:t>
            </a:r>
            <a:r>
              <a:rPr lang="en-US" altLang="x-none" sz="2800" dirty="0">
                <a:latin typeface="Times New Roman" panose="02020603050405020304" pitchFamily="18" charset="0"/>
              </a:rPr>
              <a:t>), </a:t>
            </a:r>
            <a:r>
              <a:rPr lang="en-US" altLang="x-none" sz="2000" dirty="0">
                <a:latin typeface="Times New Roman" panose="02020603050405020304" pitchFamily="18" charset="0"/>
              </a:rPr>
              <a:t>where L is the cutoff.</a:t>
            </a:r>
            <a:endParaRPr lang="en-US" altLang="x-none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fig03_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471" y="1524000"/>
            <a:ext cx="8658929" cy="4967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E499-06FF-4F4E-B851-FB6848DBE5CC}" type="slidenum">
              <a:rPr lang="en-GB" altLang="x-none"/>
            </a:fld>
            <a:endParaRPr lang="en-GB" altLang="x-none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Map searching (navigation)</a:t>
            </a:r>
            <a:endParaRPr lang="en-GB" altLang="x-none" dirty="0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762000" y="2667000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5791200" y="5105400"/>
            <a:ext cx="304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Iterative Deepening Search (IDS)</a:t>
            </a:r>
            <a:endParaRPr lang="en-US" altLang="x-none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3B8-6449-454A-BF1C-8C8959B8E586}" type="slidenum">
              <a:rPr lang="en-GB" altLang="x-none" smtClean="0"/>
            </a:fld>
            <a:endParaRPr lang="en-GB" altLang="x-none"/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533400" y="22098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b="1" dirty="0"/>
              <a:t>function</a:t>
            </a:r>
            <a:r>
              <a:rPr lang="en-US" altLang="x-none" sz="2800" dirty="0"/>
              <a:t> ITERATIVE-DEEPENING-SEARCH():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   </a:t>
            </a:r>
            <a:r>
              <a:rPr lang="en-US" altLang="x-none" sz="2800" b="1" dirty="0"/>
              <a:t> for</a:t>
            </a:r>
            <a:r>
              <a:rPr lang="en-US" altLang="x-none" sz="2800" dirty="0"/>
              <a:t> depth = 0 to d </a:t>
            </a:r>
            <a:r>
              <a:rPr lang="en-US" altLang="x-none" sz="2800" b="1" dirty="0"/>
              <a:t>do</a:t>
            </a:r>
            <a:r>
              <a:rPr lang="en-US" altLang="x-none" sz="2800" dirty="0"/>
              <a:t> 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        </a:t>
            </a:r>
            <a:r>
              <a:rPr lang="en-US" altLang="x-none" sz="2800" b="1" dirty="0"/>
              <a:t>if</a:t>
            </a:r>
            <a:r>
              <a:rPr lang="en-US" altLang="x-none" sz="2800" dirty="0"/>
              <a:t> DEPTH-LIMITED-SEARCH(depth) succeeds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     	 </a:t>
            </a:r>
            <a:r>
              <a:rPr lang="en-US" altLang="x-none" sz="2800" b="1" dirty="0"/>
              <a:t>then return</a:t>
            </a:r>
            <a:r>
              <a:rPr lang="en-US" altLang="x-none" sz="2800" dirty="0"/>
              <a:t> its result 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    </a:t>
            </a:r>
            <a:r>
              <a:rPr lang="en-US" altLang="x-none" sz="2800" b="1" dirty="0"/>
              <a:t>end</a:t>
            </a:r>
            <a:r>
              <a:rPr lang="en-US" altLang="x-none" sz="2800" dirty="0"/>
              <a:t> </a:t>
            </a:r>
            <a:endParaRPr lang="en-US" altLang="x-none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800" dirty="0"/>
              <a:t>    </a:t>
            </a:r>
            <a:r>
              <a:rPr lang="en-US" altLang="x-none" sz="2800" b="1" dirty="0"/>
              <a:t>return</a:t>
            </a:r>
            <a:r>
              <a:rPr lang="en-US" altLang="x-none" sz="2800" dirty="0"/>
              <a:t> failure</a:t>
            </a:r>
            <a:endParaRPr lang="fr-FR" altLang="x-none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2612E83-72D6-4ECE-AB5B-98193FC64318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1C7F234-BF9F-452B-BFE2-87B30D0141B8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Iterative deepening search </a:t>
            </a:r>
            <a:r>
              <a:rPr lang="en-US" i="1" dirty="0"/>
              <a:t>l </a:t>
            </a:r>
            <a:r>
              <a:rPr lang="en-US" dirty="0"/>
              <a:t>=0</a:t>
            </a:r>
            <a:endParaRPr lang="en-US" dirty="0"/>
          </a:p>
        </p:txBody>
      </p:sp>
      <p:pic>
        <p:nvPicPr>
          <p:cNvPr id="30725" name="Picture 4" descr="ids-progress1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C935D29-F0FD-440A-B7E5-98E74099CEB8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6467A3B-4F36-45B6-8FA6-85FD84CA3A0A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Iterative deepening search </a:t>
            </a:r>
            <a:r>
              <a:rPr lang="en-US" i="1"/>
              <a:t>l </a:t>
            </a:r>
            <a:r>
              <a:rPr lang="en-US"/>
              <a:t>=1</a:t>
            </a:r>
            <a:endParaRPr lang="en-US"/>
          </a:p>
        </p:txBody>
      </p:sp>
      <p:pic>
        <p:nvPicPr>
          <p:cNvPr id="31749" name="Picture 4" descr="ids-progress2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B7443C6-4A1A-492C-86B3-13DEA7252243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67F3C64-082F-44FA-8AA6-DF37F06BC691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Iterative deepening search </a:t>
            </a:r>
            <a:r>
              <a:rPr lang="en-US" i="1"/>
              <a:t>l </a:t>
            </a:r>
            <a:r>
              <a:rPr lang="en-US"/>
              <a:t>=2</a:t>
            </a:r>
            <a:endParaRPr lang="en-US"/>
          </a:p>
        </p:txBody>
      </p:sp>
      <p:pic>
        <p:nvPicPr>
          <p:cNvPr id="32773" name="Picture 4" descr="ids-progress3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7020463-2191-4604-ADAC-867294AE836F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89719A8-39B3-4808-A0A9-7D7AF00031A5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Iterative deepening search </a:t>
            </a:r>
            <a:r>
              <a:rPr lang="en-US" i="1"/>
              <a:t>l </a:t>
            </a:r>
            <a:r>
              <a:rPr lang="en-US"/>
              <a:t>=3</a:t>
            </a:r>
            <a:endParaRPr lang="en-US"/>
          </a:p>
        </p:txBody>
      </p:sp>
      <p:pic>
        <p:nvPicPr>
          <p:cNvPr id="33797" name="Picture 4" descr="ids-progress4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0E847DF-6D7D-4555-A665-43B102C6653A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961BC6F-26DD-4EBD-B453-7AFE2DA08D4F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Properties of iterative deepening search</a:t>
            </a:r>
            <a:endParaRPr lang="en-US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altLang="x-none" u="sng" dirty="0">
                <a:solidFill>
                  <a:srgbClr val="FF0000"/>
                </a:solidFill>
              </a:rPr>
              <a:t>Complete?</a:t>
            </a:r>
            <a:r>
              <a:rPr lang="en-US" altLang="x-none" dirty="0">
                <a:solidFill>
                  <a:srgbClr val="002060"/>
                </a:solidFill>
              </a:rPr>
              <a:t> Yes</a:t>
            </a:r>
            <a:endParaRPr lang="en-US" altLang="x-none" dirty="0">
              <a:solidFill>
                <a:srgbClr val="002060"/>
              </a:solidFill>
            </a:endParaRPr>
          </a:p>
          <a:p>
            <a:endParaRPr lang="en-US" altLang="x-none" u="sng" dirty="0">
              <a:solidFill>
                <a:srgbClr val="FF0000"/>
              </a:solidFill>
            </a:endParaRPr>
          </a:p>
          <a:p>
            <a:r>
              <a:rPr lang="en-US" altLang="x-none" u="sng" dirty="0">
                <a:solidFill>
                  <a:srgbClr val="FF0000"/>
                </a:solidFill>
              </a:rPr>
              <a:t>Time?</a:t>
            </a:r>
            <a:r>
              <a:rPr lang="en-US" altLang="x-none" dirty="0">
                <a:solidFill>
                  <a:srgbClr val="CC0099"/>
                </a:solidFill>
              </a:rPr>
              <a:t> </a:t>
            </a:r>
            <a:r>
              <a:rPr lang="en-US" altLang="x-none" i="1" dirty="0">
                <a:solidFill>
                  <a:srgbClr val="002060"/>
                </a:solidFill>
              </a:rPr>
              <a:t>O(</a:t>
            </a:r>
            <a:r>
              <a:rPr lang="en-US" altLang="x-none" i="1" dirty="0" err="1">
                <a:solidFill>
                  <a:srgbClr val="002060"/>
                </a:solidFill>
              </a:rPr>
              <a:t>b</a:t>
            </a:r>
            <a:r>
              <a:rPr lang="en-US" altLang="x-none" i="1" baseline="30000" dirty="0" err="1">
                <a:solidFill>
                  <a:srgbClr val="002060"/>
                </a:solidFill>
              </a:rPr>
              <a:t>d</a:t>
            </a:r>
            <a:r>
              <a:rPr lang="en-US" altLang="x-none" i="1" dirty="0">
                <a:solidFill>
                  <a:srgbClr val="002060"/>
                </a:solidFill>
              </a:rPr>
              <a:t>)</a:t>
            </a:r>
            <a:endParaRPr lang="en-US" altLang="x-none" dirty="0">
              <a:solidFill>
                <a:srgbClr val="002060"/>
              </a:solidFill>
            </a:endParaRPr>
          </a:p>
          <a:p>
            <a:endParaRPr lang="en-US" altLang="x-none" u="sng" dirty="0">
              <a:solidFill>
                <a:srgbClr val="CC0099"/>
              </a:solidFill>
            </a:endParaRPr>
          </a:p>
          <a:p>
            <a:r>
              <a:rPr lang="en-US" altLang="x-none" u="sng" dirty="0">
                <a:solidFill>
                  <a:srgbClr val="FF0000"/>
                </a:solidFill>
              </a:rPr>
              <a:t>Space?</a:t>
            </a:r>
            <a:r>
              <a:rPr lang="en-US" altLang="x-none" dirty="0">
                <a:solidFill>
                  <a:srgbClr val="002060"/>
                </a:solidFill>
              </a:rPr>
              <a:t> </a:t>
            </a:r>
            <a:r>
              <a:rPr lang="en-US" altLang="x-none" i="1" dirty="0">
                <a:solidFill>
                  <a:srgbClr val="002060"/>
                </a:solidFill>
              </a:rPr>
              <a:t>O(</a:t>
            </a:r>
            <a:r>
              <a:rPr lang="en-US" altLang="x-none" i="1" dirty="0" err="1">
                <a:solidFill>
                  <a:srgbClr val="002060"/>
                </a:solidFill>
              </a:rPr>
              <a:t>bd</a:t>
            </a:r>
            <a:r>
              <a:rPr lang="en-US" altLang="x-none" i="1" dirty="0">
                <a:solidFill>
                  <a:srgbClr val="002060"/>
                </a:solidFill>
              </a:rPr>
              <a:t>)</a:t>
            </a:r>
            <a:endParaRPr lang="en-US" altLang="x-none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x-none" dirty="0">
              <a:solidFill>
                <a:srgbClr val="002060"/>
              </a:solidFill>
            </a:endParaRPr>
          </a:p>
          <a:p>
            <a:r>
              <a:rPr lang="en-US" altLang="x-none" u="sng" dirty="0">
                <a:solidFill>
                  <a:srgbClr val="FF0000"/>
                </a:solidFill>
              </a:rPr>
              <a:t>Optimal?</a:t>
            </a:r>
            <a:r>
              <a:rPr lang="en-US" altLang="x-none" dirty="0">
                <a:solidFill>
                  <a:srgbClr val="002060"/>
                </a:solidFill>
              </a:rPr>
              <a:t> Yes, if step cost = 1</a:t>
            </a:r>
            <a:endParaRPr lang="en-US" altLang="x-none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74D683C-B589-4E26-97C2-3DEC9D8D0AC3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4D76512-7601-41F5-9F03-DD27D7F2FD7D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 of Algorithms</a:t>
            </a:r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43200" y="4724400"/>
            <a:ext cx="358140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chemeClr val="bg2"/>
                </a:solidFill>
              </a:rPr>
              <a:t>b:  Branching factor</a:t>
            </a:r>
            <a:endParaRPr lang="en-US" altLang="x-none" dirty="0">
              <a:solidFill>
                <a:schemeClr val="bg2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chemeClr val="bg2"/>
                </a:solidFill>
              </a:rPr>
              <a:t>d:  Depth of solution</a:t>
            </a:r>
            <a:endParaRPr lang="en-US" altLang="x-none" dirty="0">
              <a:solidFill>
                <a:schemeClr val="bg2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chemeClr val="bg2"/>
                </a:solidFill>
              </a:rPr>
              <a:t>m: Maximum depth</a:t>
            </a:r>
            <a:endParaRPr lang="en-US" altLang="x-none" dirty="0">
              <a:solidFill>
                <a:schemeClr val="bg2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chemeClr val="bg2"/>
                </a:solidFill>
              </a:rPr>
              <a:t>l : Depth Limit</a:t>
            </a:r>
            <a:r>
              <a:rPr lang="en-US" altLang="x-none" sz="4000" dirty="0">
                <a:solidFill>
                  <a:schemeClr val="bg2"/>
                </a:solidFill>
              </a:rPr>
              <a:t>	</a:t>
            </a:r>
            <a:endParaRPr lang="en-US" altLang="x-none" sz="4000" dirty="0">
              <a:solidFill>
                <a:schemeClr val="bg2"/>
              </a:solidFill>
            </a:endParaRPr>
          </a:p>
        </p:txBody>
      </p:sp>
      <p:grpSp>
        <p:nvGrpSpPr>
          <p:cNvPr id="8" name="Group 11"/>
          <p:cNvGrpSpPr/>
          <p:nvPr/>
        </p:nvGrpSpPr>
        <p:grpSpPr bwMode="auto">
          <a:xfrm>
            <a:off x="188912" y="1434247"/>
            <a:ext cx="8802687" cy="3137753"/>
            <a:chOff x="119" y="1296"/>
            <a:chExt cx="4873" cy="1737"/>
          </a:xfrm>
        </p:grpSpPr>
        <p:pic>
          <p:nvPicPr>
            <p:cNvPr id="9" name="Picture 7" descr="searchcomp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2877"/>
            <a:stretch>
              <a:fillRect/>
            </a:stretch>
          </p:blipFill>
          <p:spPr bwMode="auto">
            <a:xfrm>
              <a:off x="119" y="1296"/>
              <a:ext cx="4873" cy="1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840" y="1344"/>
              <a:ext cx="1152" cy="1680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89F6A-92E6-49E7-941C-E66F3715E53D}" type="slidenum">
              <a:rPr lang="en-US"/>
            </a:fld>
            <a:endParaRPr lang="en-US" dirty="0"/>
          </a:p>
        </p:txBody>
      </p:sp>
      <p:pic>
        <p:nvPicPr>
          <p:cNvPr id="147458" name="Picture 2" descr="Question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1498600"/>
            <a:ext cx="4495800" cy="474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Search to Trees and Graphs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3032125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dirty="0"/>
              <a:t>You can begin to visualize the concept of a graph</a:t>
            </a:r>
            <a:endParaRPr lang="en-US" altLang="x-none" dirty="0"/>
          </a:p>
          <a:p>
            <a:r>
              <a:rPr lang="en-US" altLang="x-none" dirty="0"/>
              <a:t>Searching along different paths of the graph until you reach the solution</a:t>
            </a:r>
            <a:endParaRPr lang="en-US" altLang="x-none" dirty="0"/>
          </a:p>
          <a:p>
            <a:r>
              <a:rPr lang="en-US" altLang="x-none" dirty="0"/>
              <a:t>The nodes can be considered congruous to the states</a:t>
            </a:r>
            <a:endParaRPr lang="en-US" altLang="x-none" dirty="0"/>
          </a:p>
          <a:p>
            <a:r>
              <a:rPr lang="en-US" altLang="x-none" dirty="0"/>
              <a:t>The whole graph can be the state space</a:t>
            </a:r>
            <a:endParaRPr lang="en-US" altLang="x-none" dirty="0"/>
          </a:p>
          <a:p>
            <a:r>
              <a:rPr lang="en-US" altLang="x-none" dirty="0"/>
              <a:t>The links can be congruous to the actions……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767F99E5-834E-4404-A241-B9BF707EDD01}" type="datetime3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  <p:sp>
        <p:nvSpPr>
          <p:cNvPr id="6150" name="AutoShape 4" descr="data:image/jpeg;base64,/9j/4AAQSkZJRgABAQAAAQABAAD/2wBDAAkGBwgHBgkIBwgKCgkLDRYPDQwMDRsUFRAWIB0iIiAdHx8kKDQsJCYxJx8fLT0tMTU3Ojo6Iys/RD84QzQ5Ojf/2wBDAQoKCg0MDRoPDxo3JR8lNzc3Nzc3Nzc3Nzc3Nzc3Nzc3Nzc3Nzc3Nzc3Nzc3Nzc3Nzc3Nzc3Nzc3Nzc3Nzc3Nzf/wAARCACKAQ0DASIAAhEBAxEB/8QAGwAAAgIDAQAAAAAAAAAAAAAAAAYBBQIEBwP/xAA6EAACAQMDAwMCBAQFAwUBAAABAgMABBEFEiEGEzEiQVEUYRUyQoEHI3GRM1KhsfAWJHJDU2Kio8L/xAAYAQEAAwEAAAAAAAAAAAAAAAAAAQIEA//EAC0RAAICAQMCBQMEAwEAAAAAAAABAgMRBCExEkETUXGB8GGxwSIykfFSodHh/9oADAMBAAIRAxEAPwDuNFFFAFFFFAFFFFAFQamg0BzPS4NTiW31OZ3lSbVBCCb+6L7WuCpzHv2AbfGBjxxXpF1Pr0NnZS311ZxrfWlvcPcm0YLZLISCWGef0jJwAWyeK6Ng1G08ck0Ag6fq18uhJdSXH1kj64yCZC6o6c4ZBu/LwDjlftirLpjV9WmhmbV5Ypj+G21+vYtyu0yCXKAZJbHbH35x8U2bTmpAOeaATeg+pLvXJ72K8uIJu1FDLG0YRT69+5SFdgMFQMFieefOKT9F1O6jWKVNQa7leE9+JL64lZG+piAMqs/obBONu0HLAjFdiwaMGgOd3HVGt2dmt1d3FskV1HM0ZFsB9PsuYohks6g5WQkliANv7Uad1N1Ff2c1zC1s5srN53iWHcblknlTaGBwMpGCMDywPjiuiEE/b961tRso9QsprO4MnZnUo/bkKNg+QGHI/agFa+1O51ToyXU2umsYrm4V4JBG67bcygLvIIZVdBuZhgqr/aqO36ludM04R2t0ixNcSj66S5a7gLKkbKkbyEHDFm4LMQUcDPGOlwQx28SQwoqRxqFRVGAoHgD7Vng/f+9Ac11HrjVYNUmgQwI0dvITbGMZWQWpmUjLb2BbjJVR7cnOPTqfXNWtbbULKTVIYZk013jEdsyyXJaKVi0RU5TYVUZ5AwSTXRsH2/3owaAX9He/vPxfTtYmWZoHVO9ArQEq8asQMNkYLEAg54+aobGO5061jlsLi6F1c6zNY9y7uJrhUhE0gGEdyMhUUA/75p+2n+lAB8+/3oDm79bar/3DfyEHdMcysg3aeO7sDP6sH08+vZyQfy5px6XvrnUtHiubrtlyzBZI8gSqDgPj2yPgkfBIq3wc+9SBQE0UUUAUUUUAUUUUAUUUUAUUUUBX2msWd2peJmVMbg0iFAy8+pScZHB/bmvX8Sst+z6u3397sbe6ue5jOzz+bHt5qmXpG2VpmW6lRpWyzIiKWGHUlsD1NhyN554H75t0nbldguZVTLqAI4wRG2MoDtz5A9XkUBZS61psUPekv7UJhiD3l52jLY55wPOK9IdRtZuxslUmcExgHOQPPiqCPoizjChLu4T0MjsuAzqU2YJ9/SB5z4GMYFWtrocVvfm7E8zEM5RGxhdzMxHjnliaA2k1OxeYQpeW7SlygQTKWLDGRjPkZHH3FYHV9NEQlN/a9shjv76Ywv5uc+3v8VSx9E2K3v1T3Nw53Z2MRsADbxhfA9XJwP2GBjKz6PtbKKVYbmbe0oljdwJDGw2YxuySP5a8Z/pjAwBcNq9gsV1K91EqWgLTkt/hgDOT9sf39qyTVLFuPq4A2VBUyrkFhkAjPk/FaSdPWkdtPAryATW7QMQFB2kAZ4AGeB9vtihOnrZdTW/Zy8iTPLGCi+gsDkZxk8nIz4pkG8+pWUYlMl3boImCyFpVGxj4B54P9awOr6cLh4De2/dRlRl7q8MxwqnnyTnA8mtS46ft5i5WV0ZnLn0qw5ZmIIIwQd5FV03Q9hLhGuJzCivHHEcFVRyxdSMerO48nOPvk5AYJdQtYmdXuIg6AlkMgDDgHwT/APJf7j5rytNZ0+8n7FtdwyS4zsWQE+SD/Yg5+KrtU6SsNT1ePU5pJ1njaNgEfCkoc5x9/Rn52L8Vs2GgwWckbrNK5i27N2OAA4A//Rv9KA2/xSx4zdQqTIIwGcKSxYqBg+5KkD5wcVMmo2qWrXIlEkSqGJiBk4Pg4XJxznPxzVJcdE6bNLLIXnHelklkQvuVmfIc4PHI2j4G0cV7ad04lto91p7zOv1UsjyPEcFVZuEBPIAXCj4HigLCy1mwvpClpcLIwVX8EAhvGCQM88ceDwcVvg58VU2egW9nqs+owuwmm3buByGZWIJ8tgrxn8oJA81bAYoCa1p7+2gaVZZMNEiyOApOFJIB/up/tWzVbe6SLu6M31EiLJGsc0YAIdVYsPuDljyPmgPZtTsVVWa8twrSGJSZl5cfp8+ft5rOS/tYnVJLiFWckKrSKCxA3EAZ9hz/AE5qnuuk7S4hih788aoR+Q7SQF2kAjxkDkeDk8eMYTdI29xE6XF3LIZkaOdmijJkUqoxyuB+RTxQFuNW08pvF9bbO0Zt3eXHbHBfz+XPGfFYLrOnv9SUuo2FsMylWDY9Ib288Ef3FVE3RttPcPcz3Ukk0h3szIuN+CuQB+XhiOMH3znOfdulbcwCH6y6K9sxuWYMXUqi8kjOf5anP3PzQFxJfWsMiRzXEUbuhdVdwCVHkgE5wK8/xXT+P+9tvVH3B/OXlM43efGSBnxVbrXTFrrEu64nnjQwmFlhbZuUg8EjyOfBz4+5zrQ9GWMV/DdiaXKMXkj/AESMSGJK+PI84z8mgLpdW09rhIFvIGldmVVEgPqG3K/19S8eeaBqtibp7X6qETI6xlDIoO8ruCgZ5O3B/oar4OmbaJWXvSMu0og2ou1dytjgc8r5Pya9b7p+3vp5JJZH2ysTKmAQwIQYGRkcxqcjnIoDeTULN+1suoG7xIixKp34znbzz4Pj4ryOs6cOz/3tue9J2otsqne+QMDB5IJGfivKTQ7Z1t1LOBBHHGmMDhHVx7fKDxVeOkbcFD9XNkKEkKqimRF27RkDggKBkc/2GALhdUsGgWdby2MTEgP3l2kjzznHGK8pdc0yGR45b2BHTGQZBnBYJn+gYhSfY+arP+jdObSfw6aSZ4mmSV2yAz7FCbTjyCq7SD5BI8cD1sulrWzjhjjnnZY1j3biCXZJBLuPHkvkn/yOMcUBatqFqrhGnQFlVxlgAQxIGD4OcGpg1C0uApguYZAwG0pIpznOMYPPg/2PxVRfdI6ffLAJpLgGCIxIySYIVgwb+4cjPn498+el9KwadrEV9G+RHCyY24LSM2dxxxwCwH/m32oCx/HdOMgjFx6zKIwO23liAp8flJIAbwc8GrFHV13IQR8g5pdl6QtJ5e7PcSSyGTeXaNN2eMMDt4cbV9Y9XA+KYkUqPU24/NAZUUUUAUUVBPNATWrqF7Fp9lPd3DYigRpHIGTgDPArZpd60vreHSZdPeKS4u9RVre1tISBJKxHJGfCr5LHgDz8EsZWQVrdTakh7skmnIxljjFiyybtzHATu5wWPPOzbxjP6qadMvo9RsobuHIjmXcAw5U+4P3B4P3BpROla+tjcR/Q2z30sqTGb6v+UZFCEYBXcFygG37nnmtn+H+sQS6eujyo1tqNipWaCT8zHPLj+pJJx4J+MVg0tmozJajbfbj8dvLO538GUoOcFlLkcBU1gPisq3ZOBNFFFSAqMCpooAooooAooooAooooAooqKAD5pY1XqGZNRezsnghjhdY5LmeNpA0hx/LVVI59S5JPvgA8kXuoXtvp9tJdXkyxQRLlmb2pD0RtT1vUZ9UttNK6VJdieFXm7bs+woXIIIZTwccYYDHisuqlaqpeD+/t8e38naumUoOxr9KGfprXvxVnhkaF5FQSxzQBhHPGSRuAPKkEEFST7HJBq/pG02afQ+oEOu2/0tvfRiC0kWbfEkm9mKSHAw7EjB8HAHkcvIrrV1+HHxFiWNzk8ZJoqKBXXJBNFFFAFRgCpooAooooAooqD45oCa0Nb1BdM02e8ZC/bX0oDjexICrn2ySBn71u5HgUu9bX9pHph054pLm9vwY7S1hIEkkgwQwJ4UKcMWPAx78CnIKb8d1Nt0sOr2ktwsphNobNkjaUAkxq59X6T6vA8mrbpDTFaEa/ez/V6nqESu05XCxRnkRRqfyoM/ueTzVKnSWr3BWW7i05L1kVXv1uJZGXB3emIqB+YkgFseOKt+ltSe0KdOatFHa6jaw4h2Z7d1EvHcjz8cbl8qftzWXSq9Rl4777cce3by7kyxnYaD4pO670RGt/xqxkNtqtrt7Micd0kgKh+ck4H9cU45FauqWUWp6fNZzM6rKuN6HDKfIIPyDg1oaUtmdKrp0z6oPDFH8X1a1de/qcVxdKyqbJrFoUmYhvQjHnJ2tg8jxninGwu4b6ygu7dt0U8ayIfkMMj/eknU+mNXliuDFa6d9UztKl4LuUNvwoyI9uBkIvG4gEe/irLofXoLu1GlXMP0eo2KCJ7ZjzhQBkZ9vH/MGsekeoimtS93xx+PzuX8GU4OyHC5/ryGwVNYgjFTW3JnJoooqQFFFFAFFFFAFGaKw3DGfaobwCW8Uo6jrt1PrR0+1vRYIrMkR+mMrzsu3eeRtVFLBefJz7CmXUL+106zkur2VYoYxlmb/nmud6faaj1PdXupQ6bC2kzTFoILu6eHeSAGb0q2QcZxgck4Pms+qdvh4pf6vb87fydoUycHa1+ld/we8Fpc9X64kOrX0M+mWkSzRJAhjF1lmXcR9ipBx9sea6HDGsUaxxqERQAqqMAD4FI9vFcdG3z6hqMcL6VdKEmlg3H6BtzHJJ5aMljluMHHAHh4jdGjVlcMpAIYHIIrpXFxinP92NxZdOxKL4XCPHUbG11Gyms76BZ7aZSskbjIYUkWN3q9pJLpy6y/0dvdNbWtw9m000mMZWRvy+kll3HBbaSfGS/kj3PmlTU+m7r8RkubKK1uoJGeQ29zM0PbkddrkFVYEMOcFcgkkHmqalXeDLwP3e352/k5xxnc3ul9afUjPbzywzSwgMk8AISaMkqGwfB3KwIz7ZHBq/FIuiKekdYkh1iKGK21EotteQsxijfn+Q5bkHJJVjgNnGAcCngMOef711gpdK6+e5D+hnRWIOayFWRAUUUVICiiigCsXOFJPtRn+lU/UOux6TDFHHC13f3RKWlnGcNMw8knwqDyzHgD74BjkC3+N6jcpNcz3F9aBrcXCRwW8RSOPPAyysXYAjd4HwOcnf6Ftxc/W6tfS/VavJMYZrhlwqxjDIka/oTaynHnJOSTWvZ9KapHpsFtNc6dIyr57Eg7GW3bUIcEqvpC5545NZ9Ozv0pdJoGrlTDcSsbDUAgVZyee04HCyAcAeCAAPGKyaeGojZY7pJxb2XzgtLHYc8Uv9b2lrPoFzc3IkWSyRri3mhbbLDIoJDIfY+x9iMg5q/DV43lpDe2k1rcoHhmQpIp9wRg1sWMrJURrbV72fMEevvJqSS9oj6SPsGUA5BUKXC5VuSwPjHsC4aHfjVNMt7zZsMi+pM52MCQwz74IIz70snou5EyEXNm7LJuW7mgZp4+c5X1bQxJJyABnBxxTdYWkVhZw2sGRHEgVdxyePcn3PuT7msemrvg5+NLOXt88iXjse7DgeKS+v9HSRLXUrKUWurrPHDBOowCWYD1fYDJ/bHOada0tXsE1KxktZHeMtgpJGcNGwOVYfcEA/6e9amsrBeq2dUuqDwxJfqG9sZBm9vJ54y3cinghWGTHkbkAKeCF9Tc8ENT7azpc20U8edkiK65GDgjI/3pI1jpHVbnT2ht59NjkRWZXit3RpGLFiPzELkknPOCSRirPo7qQakjabewraapaDZLbY2jA4yo+PsPH9MVl0quhDpveXnb5+Dp4Ep1uyG6XPn6+g1iisc+KyrWZwoooqQFFFYswXzxQEnxSr1JrFymorYWUssMcYia5lgjV5B3H2oF3gqBwSxIPAwBzkMd1dQ2lvLcXUiRQRKXkkc4VVHkk+wpOtodR6mvTrVtssrAosdtDdRMzXabt3ddcgoM42e+OTwcVxv8R1S8P92NskrGdytuLX8d6ltLDU9QvLizjllBtpY1Q9xVDjJUKGUqTzjIxj3Jro0KLFGscahUUYVVGAB8Cudahp2sdMXsWvpDa3NvFuFxbW0ZHbVjksCxJz5+AMnj1MaetJ1S11axivLGQSRSDz7qfcEexHxVNNGcYqNjzPua7o2uqMm8w7fR/X6/c3HRZFKuoZGBDKwyCPuK55aTjRtYn0m01Se20xbkx2dsqIzI+E3oGcHEQMi4AGQT5wMV0VfFLOt9L/AFmoPfWjxb3H823uFYxSNxhiFI59Kgg5Bx4+baiNkqpRqeJdjJHGdzLpjVZ7m4e2nna6iaLv29y8QjZl3FSrKAOQRkEAAgjjIpkP2xVF030/Ho/dlcxNPKAu2GPZHEgJIRBnxlmJJ5JPwABfVepTUIqby8bh4zsa2oWVtqFnNZ30CT28y7HjcZDA0gWN9qGn2rx3Gr37WUfeW0aOOFpBChIBdmBLkYABwPK5yTXR25FK150vMl1cS6fLaMk4k/l3cLN295BcKVIO0kZwffxiuOrjfKpxoeJfj6Exx3NnpDWJ9TtJo7vDTwOB3NmwyIfDFfCtkMpHyp4GcBhHiknRTL0hqDWGrsj2eoz77fUFUqolIA7Ugydp4G1s+rwfV5dQa0RykurkqZUVHtU1YBRRRQCMLi51Oxl1aae/YbpHt7S0m7e1VJAHBG5jjJJPk48ednoW2SS51G+u5JbrUu4sTXUxBbslFkRFwAFADjIA5bJ5rdfp+5hnuDpuoLBBOWc28tv3VR2OWK+pSAckleRkkjFWei6ZBpNoLe33NklnkfG6Rj5JwAB4HAAAAAArDp6tTDUWytnmDf6V5f8AMf7LtxcUkb+0VWdSW1lc6LepqVv9RaiFnkjAJY7Rn045B44I5B8VZt44NL/UGtTR3K6No0SXOr3CZ2v/AIdtGeDLLj9PwvljwPcjcigq29xPb2Mf1Wpaq97DbI4nW6XaQeOASFcglRyMnIJ/NTt05e3F9pEM16qrcqXjl24wXRyhIwTjJXOM8ZxVBY9FPZWwtxqUcq4jHelsIzMAuPDDA8gbcqduB5xXpol3N01cwdP6wwa1kYpp2obQonyc9uTHAl84Ph/PnIrFpar4Sn4s8pvb529CzafA34FTUVNbSoVG0GpoqMAwK80mde6PFI9jqNs8lrqC3CotzBjdswSRg/mOAQB8/I4pycgck4A8mkXUbu56z1NdP0eTs6ZZzLJPfqASZFOQseff/h44NLMYx37ev/hp00LcucHjC3f08vfyNJeoY9PY3FtdX7XMQaSaC7uO4jogBYYzwxXJXaPzLg45FdJUk0m6l0fd3lnHEmp28bwYeHt2KqrOrBgH9RJQkcqu3P7Yq56d1z8TM1pew/R6ta4F1aMc7c+HQ/qQ+zfscGuGjrurqxdLMs+efn4OEmm9i7ooorWVCl3Xri6m1ODTbaZ7eHtme4kjO12G4BUU+wJySRyAAONwNMVVOsaSL+WG4huGtryDcIpgob0nGVZT5U4BxkcgHPFcdRGyVUo1PEmtn5ExaT3FA2YutbtbK9kvrjS4rsI9pdy9xJZNu+OT3YqDxtPGQCQMc9D2iqSx0Pt6mNQvLgXEyZESrCI0QkAFsZJLYyMk8A4x5NXtU0cLoURjc8y7/wB9yZNN7GDopXBAIPkYrm11YW+idQ6i1rc31tpzmFZLa0kAAkfJLcHKqBjx8n2GKfta1Sz0fT5L3UJe3DHjwMsxPhVHksTwAKVbfp/UNcu21vVu1ZSy7BDYS26SiKJdxXuHg9z1McggLnHPNW1Nc51SVbxLsy0LZQTjnZ8mx01qsyas2mu88tu6v2zPKJXR49ocbgTlfVjnncrCm0feufatY6z0tfjXreYahbBWS7t44RGI0LlyyKCcZJySSTnk8eHPSNUtNXsIryxm3xOP3U+4I9iKjT9SgoTeZJb/AFL2USUFat4vy7fRlhgVOKB4orQcCCM0FRU0VANXUbK21Czms72FJreZSkkTjIYH5rmlpqcdppdnJf6lrLpJEZLUi62FEYM0UZORvfaMbmzz5p76i1saZ2ba1gN5qd1lbW0VsFyPLMf0oPdv7ZJAqm0/pLULaEl9Vt5Jpd7SdyxV0jZ3LMI/UCEyThW3fPuRWbV13WVdNUsPPpt6lotJ7lv0rqM19YypcS96W3mMRn2he6MBlbA4/Kw8cZq8pM0uaTpC7XTdVcy6ddzk2upMoBErH/DmwAASfysAAfHBAy51pSaWG8sqFFFFSArFzhCR7c0F14GeTwPuaXtf1yaG4j0fQ4459YmXcA/+Hax+O7Jj2+F8seB7kAKf4pLewTXl1N3neBJmkiu5UWHcFKoqgjyWAHk+C35gKZugrZYLO/7mZLs30guLlm3NO3BBLe+0EJxgDbgAVFj0d9Dbxw2+r3oIB7rlYmLscliCyHYCTnC4AxwPNMGn2dvp1qltbJsjXJHOSSTkkn3JJJJ8kmsmnpurtnKc8xb2Xl/z2LSafBtVRdaRwSdLap9VAk8a27vsfOMgZB45GDg5HPFXfcXIGeSMgfNK+tajcazey6BobgMPTqF9tDJaqR+Rc8NKQfHhQcn2B1rZpsqK7XMFsWsfqNUe7imhi+ue6lD7idpkwRtwD4XGG9sj1U+9N38upaNa3U4AldSHIGAzKxUkD2BIyPsa0I+le3CLVdW1L6III+yZFLbfjuFd/wD9s81e20EdrBHDAixwxIERFGAqgYAH2ArHpabq+tWz6svb529Fsi0mnjB6k8VT9T3k9pp6C0fZLcTx26ygA9ve2CwHyBnGffFWzyKASSPSMnnwPvSLqV1cdbXj6VpMjRaPC4+qvV4MhByFjPzkA5/ofsdTl07d2dKqJW5fCXLF/Un+ps57SL62F0Ry0jX8zOyYJYsGO1hkAH/Nn04A46VoVtb22j2kdnbi3iMSsIhztyMkE+5581XDpOGaRfrr66u7dWDCCVYwCQc+plUMwzjOTz75piyFHNZtJTbVB+NLL+d39uxWVjcelceRl7UndcW8b32kzRiaK6RpSLiBxG5jWNmaEMf8xAOD7KxGCKbWmjVHYuoVM7iTgLxnn4pRzcda3cc9tLLa6FavvguI/TLeyjIDqSPTEMnn9f8A4+dM1Jxai8PG30ZRFTY6pcW9ylxbbohEEEqSTzMJUaXYuVfJBbDkHGRtAJwa6OnvVFadNJHcQzXl7cXhgffDHIEREI8HaiqCRk4znFXwGKz6Sq2qpRtll+7/ANvcmTTexNFFQSBWoqTSN1lqE51L6MO4hhjR/p0maI3Lvvwu5ecAIfcDnJOBimrV9XstI06S/vpdkCAYKjJcngKoH5iSQAB5pbtNCvtdnbV9Ylmsbho+3a2kRRhbxZz/ADAQQ7k8kHIXAA9zXO6M5VyjB4k1syU9ys0y2jfq+0eQPPFHNcRwxyXDyJFKqhjIoYnDDJT4GeMV0RaqtM0OOxuWu57ia7u2Tt96XaNq5yQqqAoyQM4HOBnxVoXVFLMQABkk+wqmnhZXVGNksyXcSazsRIu44Pg1zP6Ww0nqC/MCXSW8l6kK20crpHH6VLOQvnJcBV+AccA4dOp+obXQbUSSBpbqX029un55W+PsPv8A7niqbRem9VlE+p6lqlxbalelTLHAqFI1H5V2sGBIHGfP3rnqoStrddbxLz4x78rJqrhZClzbxF7Y/wAv68zPovVXuru5tEaT6YKZIo55GeSIiRkILMM4ICkAklTuHxThVdpmkw6cZZA8s9xMQZbiZsu2BwPgAc4AAHJqwLooGWA5xz8/Fd6oyjBRk8vHJlfJLYPmuc3uqyzXctzeNI6u0iqouJI47dVZ1x/L/UNgLE8ndhfBFNvUWvLpYhtbWA3eqXRItbNTgvjyzH9KL5LH/U8VWWHSNzDE8k2s3H1ly5lvDHFGYnY+QiOrbF8DjztBOTXHV1WW1ONcul+/3RMWk9zx6DgDXGp3dwkkl4zopuJZe44j2ArFk+Mfm2/DqTlicOY8VoaTpdtpFp9PaqcFi7uxy0jnyzH3JreLqMAnk8D71pimkk3llTU1eC2utLu4b2BLi3aJhJE4yHGPFc2s55LewWN5bq4lS1jdLiS9mGSQmxVIwMZkCgnnIy2c5pz1/WbkXY0XQVSbVpVDO78x2cZP+JJ//K+WP2BNeNh0ebG1itrfWdQWMLiTPbZnPyGKkrySQFIAzxWXWVW21pUyw8+bW3qi0Wk9zf6Vu7m604reuZZ7aaS3ebaAJdjEbhjjxgHx6g1XVa9jZw2FtHbWsaxwxjCqP+cnyc+5NbFaypyqa/F7Ld3F1b6fe3LB9wvZQv04EhQRjIwABkHHOcliMgUzfw8WIW+omOM5e63tNIWaSQmNDhmYknbkqMk8Cra56ctZrmaeCe7tHn5lFtLsDtx6iMH1YGMjFWNjZW9hbrb2kfbiXkDJJJ9ySeSfueTWWqicL7JuWYy4Xl/XGxZvKSNitTVJ5bWxubiCIyyRQu6Rj9ZAJA/c1t1DLn7f0rUuSpyt7i32NvtoNSuZEjla8dj3Gc4Pnyvq2BAPYjbnaaceg4YoembaOERlUeRS6L/ikSMN55OWOMls8nmvd+lrIiWOK4vYbaVstbwzlEHOWC45UHPIBH2xVtBDFawpDDGscUahURRgKo8Csmm09lMpuUs9T+enoizllHt7VU9T3c1noN5PbOYZAgAlxnt5IBbHPgHPg+PBreN9aif6c3MPf/8Aa3jd/ale8ll6znl06xkMegRsUvLtDzeEeYYj/k9mf3/KPcjXhp7lRX1OCzVGsnsVSOeaWH8QR2E4ZMKzsx9THLNnzkKTjBroPTEEUOgaesNuluDboxiUcKSoJ/1JrTm6P06e0aznnv5bI5Btmum2FSMbSR6io9gSa1tL1C76fvYdF12VpoJTs0/UpP8A1fiKU+BIB4P6sfNY9Hp50xasl1Nv5z5+XBeU21jsNYGBVB1jPNFp0MMEhj+puFiYoxVmBBO1WHKlsbc+2at4722klaGO4haVTgorgsP6jzU3lnBf2z211H3IZBhlyRn38jkHPuK1tNbcFTkuq/SzWQjXTLWCMAsscDFWucHcI2UcNG5XYSSRuI+RXX4lVFVUUKqjAUDAAFVEHTVok9vLcXF5d/TkNEtzNuVWHhsYGWHsTnHnzzV0Bis2kpspq6Jyy8/OSZPLJooorUVCkrrq6Iuora4dRaLAZjBISEuW7iJhseVXcPSSAS654Bp1qv1XSLXVEQXHcWSJt0U0TlJIzjB2sPkcEeCPOa52wc65RTw2uSU8M59oa20/UunSmysoporhlENtIJIyCrgPjwJFCDnAO0+4xXT1XbjngfFVljoNpaXpvS89xdbdiy3Em4xrxkKPCg4GcDn3q1qmmqnVUoTeX89w3l5IbOOKQeq72NtceO+WO6ggaBI7OQnb/M3Fn2+Gbj0g8+lgOTT8Rmq7UdFtr+eK5ZpobmIFVmhfaxUnJU+zLx4INTqK5WVShF4bCeGJPS9rA3WRm+gVG7DgIGLLAVbllHhSSSDjGSc4BzXRV4rQ0zRrXTnmki7ktxNjuzzNukYDwM+wGeAMDyfJJO1cXENsgaeaOJScAyMFB/vTT1yrqjBvLX+yZzc3uezflJ+1c61Oc3OrXc95aJeSQy3CRW8yswijiUH0DGAzZU5xk7x5AGWrXeoUsIYINPjW+1K7yLS1R/z48ux/Si+7fsOSBWlp3ShjD3V9qd6+p3Lb7ueGTYrNjACocgKowF4zxyTVNVTO6l1weG/b7EJ4ZXfw+FvJqGpTQW2wukYLl9/bALARo2T6MAOADgbse1PKjFKFzpd10rcSaroq3N7aSkNqVkzmSWTHHejJ8uAOU8MBxggAsFtrem3Nlb3kN9bNb3C7opDIFDj7Z/1+PFd64tRUeWg92b7ea5W959Z3Lu7sLW5uZ4lkklvHwIcyBe3n9AUF19ssh5yTjqYKuuRggjj3BFVFz03aTXE08M93amc7pVtptiu3u2MHDHwSME+/PNZ9XTO6rorlh5T7/gmLwyr/AIepEunXjRwsu68Z2lkyZJchT62OSxGduc+FFN1a9nZQWVulvaIIok/Ko/5kn7mtitKylu8lQoooqQFFFFAFFFFAFVXUs9zbaBqM9kT9RHbSNGQMkEKecfbz+1WtYkCpWzTBzM2lq1pJDHaWT27TLCtxJaEs4K72lMm/ONvPcyMkU5dG7v8ApnTQY1jVYQsYAxmMEhDj7rtP7+BXLpncfxPTRgzDSnnO6xz/ACGyWJzH+U8/au17QAMADHisem0ktP1qU3LL7/O5ZvOCSM0uddxxS6F2LiNGtZbiGO4LeFjMi5Of0+3q9s59qY687iKOaF4po1kjdSro4yGBGCCPcVrXJU5RJcd3S1uG0y30u4iG9ZI7cpIrg+VcH0lc8g7t3IxzXVbJ5ZLOB7hO3M0amRP8rY5H7GuO9FzzXf8AESewupZJrO2lcwW8rFo4iudpVTwuPbHiu0Cs2l0z08GurOW/b7lpPJNFFFaSoUUUUAUUUUAUUUUAUUUUBBpB1buXev3izRQTTJcpbxx3Fv3khhMe/d5G3dh+eckKKfjXNv40TS2Gl2t9YyPbXnc7f1ELFJNmM7dw5xn2rhqaXfTKtSxnuTF4ZvdD28Ca7eTw2kMLT2cbyrHB2ymZJNgIydpK+or4zz709bRjFLnQCqemLWcqO9PmSaTHqkY+WY+5+5pkq9cHCCg3nC5D5IIGBXKe5Fa6hcMuj2sr3E0r3Er2/c7Um+TK4+AApOBzvyfbPV/auP8A8Z7270vVtPfTLqezeeI95reQxmTBwN23GcD5rjq6fGpcM4Ji8Md+hnmW3u7YqFggkUIqghYmKAvGqnJCg4OMnBcr+mmkeKrunoo4tDsVijRFMCHCqAMkZJ/uTVlWiMHCKi3nHchhRRRViAooo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x-none"/>
          </a:p>
        </p:txBody>
      </p:sp>
      <p:pic>
        <p:nvPicPr>
          <p:cNvPr id="51206" name="Picture 6" descr="http://t0.gstatic.com/images?q=tbn:ANd9GcSslWj17tQIeN6JrehXeYEjfzgyl-gLs6-Yvb6jccMNtvgWTfM&amp;t=1&amp;usg=__lXoUkIX_l5PpYFykpc7Nrlvp1bM=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4327525"/>
            <a:ext cx="4419600" cy="2436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9" t="22768" r="13556" b="13840"/>
          <a:stretch>
            <a:fillRect/>
          </a:stretch>
        </p:blipFill>
        <p:spPr bwMode="auto">
          <a:xfrm>
            <a:off x="1143000" y="1066800"/>
            <a:ext cx="7086600" cy="538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7EA918B-7E21-4B38-AB19-7114E6933F8B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51622EF-D9C6-4084-AAEE-EC0CBD29901C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Tree search example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0000"/>
            <a:ext cx="8229600" cy="2235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Fringe</a:t>
            </a:r>
            <a:r>
              <a:rPr lang="en-US" dirty="0">
                <a:solidFill>
                  <a:srgbClr val="002060"/>
                </a:solidFill>
              </a:rPr>
              <a:t>: The collection of nodes that have been generated but not yet expanded</a:t>
            </a:r>
            <a:endParaRPr lang="en-US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Each element of the fringe is a leaf node, with (currently) no successors in the tree</a:t>
            </a:r>
            <a:endParaRPr lang="en-US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The search strategy defines which element to choose from the fringe</a:t>
            </a:r>
            <a:endParaRPr lang="en-US" dirty="0">
              <a:solidFill>
                <a:srgbClr val="002060"/>
              </a:solidFill>
            </a:endParaRPr>
          </a:p>
          <a:p>
            <a:pPr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928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6B32EA1-4ED0-48C8-8322-468F769A27F7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4928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262B303-48EE-4433-8882-12BE19E3875B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4" descr="search-map1c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3505200"/>
            <a:ext cx="37338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 descr="search-map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505200"/>
            <a:ext cx="38862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rot="16200000" flipH="1">
            <a:off x="1143000" y="4800600"/>
            <a:ext cx="24384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219700" y="5067300"/>
            <a:ext cx="19812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096000" y="5105400"/>
            <a:ext cx="190500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705600" y="4800600"/>
            <a:ext cx="1981200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TextBox 16"/>
          <p:cNvSpPr txBox="1">
            <a:spLocks noChangeArrowheads="1"/>
          </p:cNvSpPr>
          <p:nvPr/>
        </p:nvSpPr>
        <p:spPr bwMode="auto">
          <a:xfrm>
            <a:off x="2057400" y="62484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fringe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21517" name="TextBox 17"/>
          <p:cNvSpPr txBox="1">
            <a:spLocks noChangeArrowheads="1"/>
          </p:cNvSpPr>
          <p:nvPr/>
        </p:nvSpPr>
        <p:spPr bwMode="auto">
          <a:xfrm>
            <a:off x="6477000" y="64008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fringe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Functions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altLang="x-none" dirty="0">
                <a:solidFill>
                  <a:srgbClr val="FF0000"/>
                </a:solidFill>
              </a:rPr>
              <a:t>The fringe is implemented as a queue</a:t>
            </a:r>
            <a:endParaRPr lang="en-US" altLang="x-none" dirty="0">
              <a:solidFill>
                <a:srgbClr val="FF000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MAKE_QUEUE(element,…)</a:t>
            </a:r>
            <a:r>
              <a:rPr lang="en-US" altLang="x-none" dirty="0">
                <a:solidFill>
                  <a:srgbClr val="002060"/>
                </a:solidFill>
              </a:rPr>
              <a:t>: makes a queue with the given elements</a:t>
            </a:r>
            <a:endParaRPr lang="en-US" altLang="x-none" dirty="0">
              <a:solidFill>
                <a:srgbClr val="00206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EMPTY?(</a:t>
            </a:r>
            <a:r>
              <a:rPr lang="en-US" altLang="x-none" i="1" dirty="0">
                <a:solidFill>
                  <a:srgbClr val="FF0000"/>
                </a:solidFill>
              </a:rPr>
              <a:t>queue</a:t>
            </a:r>
            <a:r>
              <a:rPr lang="en-US" altLang="x-none" dirty="0">
                <a:solidFill>
                  <a:srgbClr val="FF0000"/>
                </a:solidFill>
              </a:rPr>
              <a:t>)</a:t>
            </a:r>
            <a:r>
              <a:rPr lang="en-US" altLang="x-none" dirty="0">
                <a:solidFill>
                  <a:srgbClr val="002060"/>
                </a:solidFill>
              </a:rPr>
              <a:t>: checks whether </a:t>
            </a:r>
            <a:r>
              <a:rPr lang="en-US" altLang="x-none" i="1" dirty="0">
                <a:solidFill>
                  <a:srgbClr val="002060"/>
                </a:solidFill>
              </a:rPr>
              <a:t>queue</a:t>
            </a:r>
            <a:r>
              <a:rPr lang="en-US" altLang="x-none" dirty="0">
                <a:solidFill>
                  <a:srgbClr val="002060"/>
                </a:solidFill>
              </a:rPr>
              <a:t> is empty</a:t>
            </a:r>
            <a:endParaRPr lang="en-US" altLang="x-none" dirty="0">
              <a:solidFill>
                <a:srgbClr val="00206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FIRST(</a:t>
            </a:r>
            <a:r>
              <a:rPr lang="en-US" altLang="x-none" i="1" dirty="0">
                <a:solidFill>
                  <a:srgbClr val="FF0000"/>
                </a:solidFill>
              </a:rPr>
              <a:t>queue</a:t>
            </a:r>
            <a:r>
              <a:rPr lang="en-US" altLang="x-none" dirty="0">
                <a:solidFill>
                  <a:srgbClr val="FF0000"/>
                </a:solidFill>
              </a:rPr>
              <a:t>)</a:t>
            </a:r>
            <a:r>
              <a:rPr lang="en-US" altLang="x-none" dirty="0">
                <a:solidFill>
                  <a:srgbClr val="002060"/>
                </a:solidFill>
              </a:rPr>
              <a:t>: returns 1</a:t>
            </a:r>
            <a:r>
              <a:rPr lang="en-US" altLang="x-none" baseline="30000" dirty="0">
                <a:solidFill>
                  <a:srgbClr val="002060"/>
                </a:solidFill>
              </a:rPr>
              <a:t>st</a:t>
            </a:r>
            <a:r>
              <a:rPr lang="en-US" altLang="x-none" dirty="0">
                <a:solidFill>
                  <a:srgbClr val="002060"/>
                </a:solidFill>
              </a:rPr>
              <a:t> element of queue</a:t>
            </a:r>
            <a:endParaRPr lang="en-US" altLang="x-none" dirty="0">
              <a:solidFill>
                <a:srgbClr val="00206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REMOVE_FIRST(</a:t>
            </a:r>
            <a:r>
              <a:rPr lang="en-US" altLang="x-none" i="1" dirty="0">
                <a:solidFill>
                  <a:srgbClr val="FF0000"/>
                </a:solidFill>
              </a:rPr>
              <a:t>queue</a:t>
            </a:r>
            <a:r>
              <a:rPr lang="en-US" altLang="x-none" dirty="0">
                <a:solidFill>
                  <a:srgbClr val="FF0000"/>
                </a:solidFill>
              </a:rPr>
              <a:t>)</a:t>
            </a:r>
            <a:r>
              <a:rPr lang="en-US" altLang="x-none" dirty="0">
                <a:solidFill>
                  <a:srgbClr val="002060"/>
                </a:solidFill>
              </a:rPr>
              <a:t>: returns </a:t>
            </a:r>
            <a:r>
              <a:rPr lang="en-US" altLang="x-none" i="1" dirty="0">
                <a:solidFill>
                  <a:srgbClr val="002060"/>
                </a:solidFill>
              </a:rPr>
              <a:t>FIRST(queue</a:t>
            </a:r>
            <a:r>
              <a:rPr lang="en-US" altLang="x-none" dirty="0">
                <a:solidFill>
                  <a:srgbClr val="002060"/>
                </a:solidFill>
              </a:rPr>
              <a:t>) and removes it from </a:t>
            </a:r>
            <a:r>
              <a:rPr lang="en-US" altLang="x-none" i="1" dirty="0">
                <a:solidFill>
                  <a:srgbClr val="002060"/>
                </a:solidFill>
              </a:rPr>
              <a:t>queue </a:t>
            </a:r>
            <a:r>
              <a:rPr lang="en-US" altLang="x-none" dirty="0" err="1"/>
              <a:t>a.k.a</a:t>
            </a:r>
            <a:r>
              <a:rPr lang="en-US" altLang="x-none" dirty="0"/>
              <a:t> pop(queue)</a:t>
            </a:r>
            <a:endParaRPr lang="en-US" altLang="x-none" dirty="0"/>
          </a:p>
          <a:p>
            <a:r>
              <a:rPr lang="en-US" altLang="x-none" dirty="0">
                <a:solidFill>
                  <a:srgbClr val="FF0000"/>
                </a:solidFill>
              </a:rPr>
              <a:t>INSERT(</a:t>
            </a:r>
            <a:r>
              <a:rPr lang="en-US" altLang="x-none" i="1" dirty="0">
                <a:solidFill>
                  <a:srgbClr val="FF0000"/>
                </a:solidFill>
              </a:rPr>
              <a:t>element</a:t>
            </a:r>
            <a:r>
              <a:rPr lang="en-US" altLang="x-none" dirty="0">
                <a:solidFill>
                  <a:srgbClr val="FF0000"/>
                </a:solidFill>
              </a:rPr>
              <a:t>, </a:t>
            </a:r>
            <a:r>
              <a:rPr lang="en-US" altLang="x-none" i="1" dirty="0">
                <a:solidFill>
                  <a:srgbClr val="FF0000"/>
                </a:solidFill>
              </a:rPr>
              <a:t>queue</a:t>
            </a:r>
            <a:r>
              <a:rPr lang="en-US" altLang="x-none" dirty="0">
                <a:solidFill>
                  <a:srgbClr val="FF0000"/>
                </a:solidFill>
              </a:rPr>
              <a:t>)</a:t>
            </a:r>
            <a:r>
              <a:rPr lang="en-US" altLang="x-none" dirty="0">
                <a:solidFill>
                  <a:srgbClr val="002060"/>
                </a:solidFill>
              </a:rPr>
              <a:t>: add </a:t>
            </a:r>
            <a:r>
              <a:rPr lang="en-US" altLang="x-none" i="1" dirty="0">
                <a:solidFill>
                  <a:srgbClr val="002060"/>
                </a:solidFill>
              </a:rPr>
              <a:t>element </a:t>
            </a:r>
            <a:r>
              <a:rPr lang="en-US" altLang="x-none" dirty="0">
                <a:solidFill>
                  <a:srgbClr val="002060"/>
                </a:solidFill>
              </a:rPr>
              <a:t>to </a:t>
            </a:r>
            <a:r>
              <a:rPr lang="en-US" altLang="x-none" i="1" dirty="0">
                <a:solidFill>
                  <a:srgbClr val="002060"/>
                </a:solidFill>
              </a:rPr>
              <a:t>queue </a:t>
            </a:r>
            <a:r>
              <a:rPr lang="en-US" altLang="x-none" dirty="0"/>
              <a:t>a.k.a.</a:t>
            </a:r>
            <a:r>
              <a:rPr lang="en-US" altLang="x-none" i="1" dirty="0"/>
              <a:t> </a:t>
            </a:r>
            <a:r>
              <a:rPr lang="en-US" altLang="x-none" dirty="0"/>
              <a:t>push(</a:t>
            </a:r>
            <a:r>
              <a:rPr lang="en-US" altLang="x-none" dirty="0" err="1"/>
              <a:t>element,queue</a:t>
            </a:r>
            <a:r>
              <a:rPr lang="en-US" altLang="x-none" dirty="0"/>
              <a:t>)</a:t>
            </a:r>
            <a:endParaRPr lang="en-US" altLang="x-none" dirty="0"/>
          </a:p>
          <a:p>
            <a:r>
              <a:rPr lang="en-US" altLang="x-none" dirty="0">
                <a:solidFill>
                  <a:srgbClr val="FF0000"/>
                </a:solidFill>
              </a:rPr>
              <a:t>INSERT_ALL(</a:t>
            </a:r>
            <a:r>
              <a:rPr lang="en-US" altLang="x-none" i="1" dirty="0" err="1">
                <a:solidFill>
                  <a:srgbClr val="FF0000"/>
                </a:solidFill>
              </a:rPr>
              <a:t>elements,queue</a:t>
            </a:r>
            <a:r>
              <a:rPr lang="en-US" altLang="x-none" dirty="0">
                <a:solidFill>
                  <a:srgbClr val="FF0000"/>
                </a:solidFill>
              </a:rPr>
              <a:t>)</a:t>
            </a:r>
            <a:r>
              <a:rPr lang="en-US" altLang="x-none" dirty="0">
                <a:solidFill>
                  <a:srgbClr val="002060"/>
                </a:solidFill>
              </a:rPr>
              <a:t>: adds the set elements to queue and return the resulting queue</a:t>
            </a:r>
            <a:endParaRPr lang="en-US" altLang="x-none" dirty="0">
              <a:solidFill>
                <a:srgbClr val="002060"/>
              </a:solidFill>
            </a:endParaRPr>
          </a:p>
          <a:p>
            <a:endParaRPr lang="en-US" altLang="x-none" dirty="0">
              <a:solidFill>
                <a:srgbClr val="002060"/>
              </a:solidFill>
            </a:endParaRPr>
          </a:p>
          <a:p>
            <a:endParaRPr lang="en-US" altLang="x-none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6B32EA1-4ED0-48C8-8322-468F769A27F7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8C2613B-4305-4C1D-8713-D7375A4A251E}" type="slidenum">
              <a:rPr lang="en-US" sz="1300">
                <a:solidFill>
                  <a:schemeClr val="bg1"/>
                </a:solidFill>
                <a:latin typeface="+mn-lt"/>
              </a:rPr>
            </a:fld>
            <a:endParaRPr lang="en-US" sz="1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461A-4957-4C86-BD4D-580164384C34}" type="slidenum">
              <a:rPr lang="en-GB" altLang="x-none"/>
            </a:fld>
            <a:endParaRPr lang="en-GB" altLang="x-none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Search Strategies</a:t>
            </a:r>
            <a:endParaRPr lang="en-GB" altLang="x-none" sz="5400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688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x-none" sz="2800" dirty="0">
                <a:solidFill>
                  <a:srgbClr val="002060"/>
                </a:solidFill>
              </a:rPr>
              <a:t>A search strategy is defined by picking the </a:t>
            </a:r>
            <a:r>
              <a:rPr lang="en-US" altLang="x-none" sz="2800" dirty="0">
                <a:solidFill>
                  <a:srgbClr val="FF0000"/>
                </a:solidFill>
              </a:rPr>
              <a:t>order of node expansion</a:t>
            </a:r>
            <a:endParaRPr lang="en-US" altLang="x-none" sz="2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2800" dirty="0">
                <a:solidFill>
                  <a:srgbClr val="002060"/>
                </a:solidFill>
              </a:rPr>
              <a:t>Strategies are evaluated along the following dimensions:</a:t>
            </a:r>
            <a:endParaRPr lang="en-US" altLang="x-none" sz="2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050" dirty="0"/>
          </a:p>
          <a:p>
            <a:pPr lvl="1">
              <a:lnSpc>
                <a:spcPct val="80000"/>
              </a:lnSpc>
            </a:pPr>
            <a:r>
              <a:rPr lang="en-US" altLang="x-none" b="1" dirty="0"/>
              <a:t>Completeness</a:t>
            </a:r>
            <a:r>
              <a:rPr lang="en-US" altLang="x-none" dirty="0"/>
              <a:t>: </a:t>
            </a:r>
            <a:r>
              <a:rPr lang="en-US" altLang="x-none" dirty="0">
                <a:solidFill>
                  <a:srgbClr val="002060"/>
                </a:solidFill>
              </a:rPr>
              <a:t>Does it always find a solution if one exists?</a:t>
            </a:r>
            <a:endParaRPr lang="en-US" altLang="x-none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x-none" sz="1400" dirty="0"/>
          </a:p>
          <a:p>
            <a:pPr lvl="1">
              <a:lnSpc>
                <a:spcPct val="80000"/>
              </a:lnSpc>
            </a:pPr>
            <a:r>
              <a:rPr lang="en-CA" altLang="x-none" b="1" dirty="0"/>
              <a:t>Optimality</a:t>
            </a:r>
            <a:r>
              <a:rPr lang="en-US" altLang="x-none" dirty="0">
                <a:solidFill>
                  <a:schemeClr val="tx2"/>
                </a:solidFill>
              </a:rPr>
              <a:t>: </a:t>
            </a:r>
            <a:r>
              <a:rPr lang="en-CA" altLang="x-none" dirty="0">
                <a:solidFill>
                  <a:srgbClr val="002060"/>
                </a:solidFill>
              </a:rPr>
              <a:t>Does it always find a least-cost solution?</a:t>
            </a:r>
            <a:endParaRPr lang="en-CA" altLang="x-none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x-none" sz="1200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x-none" b="1" dirty="0"/>
              <a:t>Time Complexity</a:t>
            </a:r>
            <a:r>
              <a:rPr lang="en-US" altLang="x-none" dirty="0"/>
              <a:t>: </a:t>
            </a:r>
            <a:r>
              <a:rPr lang="en-US" altLang="x-none" dirty="0">
                <a:solidFill>
                  <a:srgbClr val="002060"/>
                </a:solidFill>
              </a:rPr>
              <a:t>How long does it take to find a solution. Number of nodes generated.</a:t>
            </a:r>
            <a:endParaRPr lang="en-US" altLang="x-none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x-none" sz="1600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x-none" b="1" dirty="0"/>
              <a:t>Space Complexity</a:t>
            </a:r>
            <a:r>
              <a:rPr lang="en-US" altLang="x-none" dirty="0"/>
              <a:t>: </a:t>
            </a:r>
            <a:r>
              <a:rPr lang="en-US" altLang="x-none" dirty="0">
                <a:solidFill>
                  <a:srgbClr val="002060"/>
                </a:solidFill>
              </a:rPr>
              <a:t>Maximum number of nodes in memory</a:t>
            </a:r>
            <a:endParaRPr lang="en-GB" altLang="x-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8688</Words>
  <Application>WPS Presentation</Application>
  <PresentationFormat>On-screen Show (4:3)</PresentationFormat>
  <Paragraphs>907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Verdana</vt:lpstr>
      <vt:lpstr>Times</vt:lpstr>
      <vt:lpstr>Courier New</vt:lpstr>
      <vt:lpstr>Office Theme</vt:lpstr>
      <vt:lpstr>Artificial Intelligence IT-511</vt:lpstr>
      <vt:lpstr>PowerPoint 演示文稿</vt:lpstr>
      <vt:lpstr>Basic Search Algorithms</vt:lpstr>
      <vt:lpstr>Map searching (navigation)</vt:lpstr>
      <vt:lpstr>Linking Search to Trees and Graphs</vt:lpstr>
      <vt:lpstr>Tree search example</vt:lpstr>
      <vt:lpstr>Fringe</vt:lpstr>
      <vt:lpstr>Queue Functions</vt:lpstr>
      <vt:lpstr>Search Strategies</vt:lpstr>
      <vt:lpstr>Time and Space Complexity ?</vt:lpstr>
      <vt:lpstr>Breadth-first search</vt:lpstr>
      <vt:lpstr>Breadth-first search</vt:lpstr>
      <vt:lpstr>Breadth-first search</vt:lpstr>
      <vt:lpstr>Breadth-first search</vt:lpstr>
      <vt:lpstr>PowerPoint 演示文稿</vt:lpstr>
      <vt:lpstr>Breadth-first search</vt:lpstr>
      <vt:lpstr>Properties of Breadth-first search</vt:lpstr>
      <vt:lpstr>Exponential Expansion Example</vt:lpstr>
      <vt:lpstr>Breadth-first search: two lessons 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PowerPoint 演示文稿</vt:lpstr>
      <vt:lpstr>PowerPoint 演示文稿</vt:lpstr>
      <vt:lpstr>PowerPoint 演示文稿</vt:lpstr>
      <vt:lpstr>Uniform Cost Search (UCS)</vt:lpstr>
      <vt:lpstr>Uniform Cost Search (UCS)</vt:lpstr>
      <vt:lpstr>Depth First Search (DFS)</vt:lpstr>
      <vt:lpstr>Depth First Search</vt:lpstr>
      <vt:lpstr>Depth First Search (DFS)</vt:lpstr>
      <vt:lpstr>PowerPoint 演示文稿</vt:lpstr>
      <vt:lpstr>BFS or DFS</vt:lpstr>
      <vt:lpstr>Depth-Limited Search (DLS)</vt:lpstr>
      <vt:lpstr>Depth-Limited Search (DLS)</vt:lpstr>
      <vt:lpstr>Depth-Limited Search (DLS)</vt:lpstr>
      <vt:lpstr>Iterative Deepening Search (IDS)</vt:lpstr>
      <vt:lpstr>Iterative deepening search l =0</vt:lpstr>
      <vt:lpstr>Iterative deepening search l =1</vt:lpstr>
      <vt:lpstr>Iterative deepening search l =2</vt:lpstr>
      <vt:lpstr>Iterative deepening search l =3</vt:lpstr>
      <vt:lpstr>Properties of iterative deepening search</vt:lpstr>
      <vt:lpstr>Summary of Algorithms</vt:lpstr>
      <vt:lpstr>Questions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Dr. Muhammad Humayoun</dc:creator>
  <cp:lastModifiedBy>ABDUL MANAN</cp:lastModifiedBy>
  <cp:revision>1658</cp:revision>
  <dcterms:created xsi:type="dcterms:W3CDTF">2013-01-18T08:18:00Z</dcterms:created>
  <dcterms:modified xsi:type="dcterms:W3CDTF">2022-09-15T10:44:39Z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D188587D04A24F9C84B48DFEA025A80E</vt:lpwstr>
  </property>
  <property fmtid="{D5CDD505-2E9C-101B-9397-08002B2CF9AE}" pid="3" name="KSOProductBuildVer">
    <vt:lpwstr>1033-11.2.0.11306</vt:lpwstr>
  </property>
</Properties>
</file>