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3"/>
  </p:notesMasterIdLst>
  <p:sldIdLst>
    <p:sldId id="356" r:id="rId3"/>
    <p:sldId id="261" r:id="rId4"/>
    <p:sldId id="360" r:id="rId5"/>
    <p:sldId id="447" r:id="rId6"/>
    <p:sldId id="446" r:id="rId7"/>
    <p:sldId id="368" r:id="rId8"/>
    <p:sldId id="369" r:id="rId9"/>
    <p:sldId id="370" r:id="rId10"/>
    <p:sldId id="371" r:id="rId11"/>
    <p:sldId id="372" r:id="rId12"/>
    <p:sldId id="373" r:id="rId13"/>
    <p:sldId id="374" r:id="rId14"/>
    <p:sldId id="375" r:id="rId15"/>
    <p:sldId id="376" r:id="rId16"/>
    <p:sldId id="377" r:id="rId17"/>
    <p:sldId id="378" r:id="rId18"/>
    <p:sldId id="379" r:id="rId19"/>
    <p:sldId id="380" r:id="rId20"/>
    <p:sldId id="381" r:id="rId21"/>
    <p:sldId id="382" r:id="rId22"/>
    <p:sldId id="383" r:id="rId23"/>
    <p:sldId id="384" r:id="rId24"/>
    <p:sldId id="385" r:id="rId25"/>
    <p:sldId id="386" r:id="rId26"/>
    <p:sldId id="387" r:id="rId27"/>
    <p:sldId id="388" r:id="rId28"/>
    <p:sldId id="389" r:id="rId29"/>
    <p:sldId id="390" r:id="rId30"/>
    <p:sldId id="391" r:id="rId31"/>
    <p:sldId id="392" r:id="rId32"/>
    <p:sldId id="393" r:id="rId33"/>
    <p:sldId id="394" r:id="rId34"/>
    <p:sldId id="395" r:id="rId35"/>
    <p:sldId id="396" r:id="rId36"/>
    <p:sldId id="397" r:id="rId37"/>
    <p:sldId id="398" r:id="rId38"/>
    <p:sldId id="399" r:id="rId39"/>
    <p:sldId id="400" r:id="rId40"/>
    <p:sldId id="401" r:id="rId41"/>
    <p:sldId id="402" r:id="rId42"/>
    <p:sldId id="403" r:id="rId43"/>
    <p:sldId id="404" r:id="rId44"/>
    <p:sldId id="405" r:id="rId45"/>
    <p:sldId id="406" r:id="rId46"/>
    <p:sldId id="407" r:id="rId47"/>
    <p:sldId id="408" r:id="rId48"/>
    <p:sldId id="409" r:id="rId49"/>
    <p:sldId id="410" r:id="rId50"/>
    <p:sldId id="411" r:id="rId51"/>
    <p:sldId id="412" r:id="rId52"/>
    <p:sldId id="413" r:id="rId53"/>
    <p:sldId id="414" r:id="rId54"/>
    <p:sldId id="415" r:id="rId55"/>
    <p:sldId id="416" r:id="rId56"/>
    <p:sldId id="417" r:id="rId57"/>
    <p:sldId id="418" r:id="rId58"/>
    <p:sldId id="419" r:id="rId59"/>
    <p:sldId id="420" r:id="rId60"/>
    <p:sldId id="448" r:id="rId61"/>
    <p:sldId id="449" r:id="rId62"/>
    <p:sldId id="421" r:id="rId64"/>
    <p:sldId id="422" r:id="rId65"/>
    <p:sldId id="423" r:id="rId66"/>
    <p:sldId id="424" r:id="rId67"/>
    <p:sldId id="425" r:id="rId68"/>
    <p:sldId id="426" r:id="rId69"/>
    <p:sldId id="427"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158" autoAdjust="0"/>
  </p:normalViewPr>
  <p:slideViewPr>
    <p:cSldViewPr>
      <p:cViewPr varScale="1">
        <p:scale>
          <a:sx n="56" d="100"/>
          <a:sy n="56" d="100"/>
        </p:scale>
        <p:origin x="1508"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notesMaster" Target="notesMasters/notesMaster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C957C4-AD34-4937-9085-1968EA57422A}"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E118E-5444-4000-A895-974DF0F81B6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ln>
        </p:spPr>
      </p:sp>
      <p:sp>
        <p:nvSpPr>
          <p:cNvPr id="29699" name="Notes Placeholder 2"/>
          <p:cNvSpPr>
            <a:spLocks noGrp="1"/>
          </p:cNvSpPr>
          <p:nvPr>
            <p:ph type="body" idx="1"/>
          </p:nvPr>
        </p:nvSpPr>
        <p:spPr bwMode="auto">
          <a:noFill/>
        </p:spPr>
        <p:txBody>
          <a:bodyPr wrap="square" numCol="1" anchor="t" anchorCtr="0" compatLnSpc="1"/>
          <a:lstStyle/>
          <a:p>
            <a:endParaRPr lang="en-US"/>
          </a:p>
        </p:txBody>
      </p:sp>
      <p:sp>
        <p:nvSpPr>
          <p:cNvPr id="4" name="Slide Number Placeholder 3"/>
          <p:cNvSpPr>
            <a:spLocks noGrp="1"/>
          </p:cNvSpPr>
          <p:nvPr>
            <p:ph type="sldNum" sz="quarter" idx="5"/>
          </p:nvPr>
        </p:nvSpPr>
        <p:spPr/>
        <p:txBody>
          <a:bodyPr/>
          <a:lstStyle/>
          <a:p>
            <a:pPr>
              <a:defRPr/>
            </a:pPr>
            <a:fld id="{37FAF353-2B9B-4D5D-BD20-3B19BDAE5054}"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2E425B6-9571-43DF-BA29-932237B2FAD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15400" cy="1143000"/>
          </a:xfrm>
        </p:spPr>
        <p:txBody>
          <a:bodyPr/>
          <a:lstStyle/>
          <a:p>
            <a:r>
              <a:rPr lang="en-US" dirty="0"/>
              <a:t>Click to edit Master title style</a:t>
            </a:r>
            <a:endParaRPr lang="en-US" dirty="0"/>
          </a:p>
        </p:txBody>
      </p:sp>
      <p:sp>
        <p:nvSpPr>
          <p:cNvPr id="3" name="Content Placeholder 2"/>
          <p:cNvSpPr>
            <a:spLocks noGrp="1"/>
          </p:cNvSpPr>
          <p:nvPr>
            <p:ph idx="1"/>
          </p:nvPr>
        </p:nvSpPr>
        <p:spPr>
          <a:xfrm>
            <a:off x="76201" y="1295400"/>
            <a:ext cx="89154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9303D48-7058-4090-AB58-7525CB8E6810}"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B67F4F3-537A-4A67-861E-1C39026E206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58948BF-0ABB-42BA-BFCA-9BF41F516C97}"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DB3C57B-6F99-4C3D-B11D-A9554B38BB26}"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7CFE73F-113B-4BA4-94FA-76494DC60BC7}"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61FF2B-063B-41FD-A720-1166E21C86FD}"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76200"/>
            <a:ext cx="8991600" cy="1143000"/>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76200" y="1295400"/>
            <a:ext cx="9006085" cy="4953000"/>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FF03CC-9845-4810-9AD2-EC02A89A1E69}"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FDFCE4C1-E6A0-4AA9-9965-F1CD6F0FDCC0}"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1470025"/>
          </a:xfrm>
        </p:spPr>
        <p:txBody>
          <a:bodyPr>
            <a:normAutofit fontScale="90000"/>
          </a:bodyPr>
          <a:lstStyle/>
          <a:p>
            <a:r>
              <a:rPr lang="en-US" sz="6600" b="1" dirty="0"/>
              <a:t>Artifical Intelligence</a:t>
            </a:r>
            <a:br>
              <a:rPr lang="en-US" sz="6600" b="1" dirty="0"/>
            </a:br>
            <a:r>
              <a:rPr lang="en-US" sz="6600" b="1" dirty="0"/>
              <a:t>CS-511</a:t>
            </a:r>
            <a:endParaRPr lang="en-US" sz="6600" b="1" dirty="0"/>
          </a:p>
        </p:txBody>
      </p:sp>
      <p:sp>
        <p:nvSpPr>
          <p:cNvPr id="3" name="Subtitle 2"/>
          <p:cNvSpPr>
            <a:spLocks noGrp="1"/>
          </p:cNvSpPr>
          <p:nvPr>
            <p:ph type="subTitle" idx="1"/>
          </p:nvPr>
        </p:nvSpPr>
        <p:spPr>
          <a:xfrm>
            <a:off x="228600" y="3200400"/>
            <a:ext cx="8763000" cy="3429000"/>
          </a:xfrm>
        </p:spPr>
        <p:txBody>
          <a:bodyPr>
            <a:normAutofit/>
          </a:bodyPr>
          <a:lstStyle/>
          <a:p>
            <a:pPr marL="0" lvl="1"/>
            <a:endParaRPr lang="en-US" sz="1400" dirty="0">
              <a:solidFill>
                <a:schemeClr val="tx1">
                  <a:lumMod val="75000"/>
                  <a:lumOff val="25000"/>
                </a:schemeClr>
              </a:solidFill>
            </a:endParaRPr>
          </a:p>
          <a:p>
            <a:pPr marL="0" lvl="1"/>
            <a:endParaRPr lang="en-US" sz="1400" dirty="0">
              <a:solidFill>
                <a:schemeClr val="tx1">
                  <a:lumMod val="75000"/>
                  <a:lumOff val="25000"/>
                </a:schemeClr>
              </a:solidFill>
            </a:endParaRPr>
          </a:p>
          <a:p>
            <a:pPr marL="0" lvl="1"/>
            <a:endParaRPr lang="en-US" sz="1400" dirty="0">
              <a:solidFill>
                <a:schemeClr val="tx1">
                  <a:lumMod val="75000"/>
                  <a:lumOff val="25000"/>
                </a:schemeClr>
              </a:solidFill>
            </a:endParaRPr>
          </a:p>
          <a:p>
            <a:pPr marL="0" lvl="1"/>
            <a:endParaRPr lang="en-US" sz="1400" dirty="0">
              <a:solidFill>
                <a:schemeClr val="tx1">
                  <a:lumMod val="75000"/>
                  <a:lumOff val="25000"/>
                </a:schemeClr>
              </a:solidFill>
            </a:endParaRPr>
          </a:p>
          <a:p>
            <a:pPr marL="0" lvl="1"/>
            <a:endParaRPr lang="en-US" sz="1400" dirty="0">
              <a:solidFill>
                <a:schemeClr val="tx1">
                  <a:lumMod val="75000"/>
                  <a:lumOff val="25000"/>
                </a:schemeClr>
              </a:solidFill>
            </a:endParaRPr>
          </a:p>
          <a:p>
            <a:pPr marL="0" lvl="1"/>
            <a:endParaRPr lang="en-US" sz="1400" dirty="0">
              <a:solidFill>
                <a:schemeClr val="tx1">
                  <a:lumMod val="75000"/>
                  <a:lumOff val="25000"/>
                </a:schemeClr>
              </a:solidFill>
            </a:endParaRPr>
          </a:p>
          <a:p>
            <a:pPr marL="0" lvl="1"/>
            <a:endParaRPr lang="en-US" sz="1400" dirty="0">
              <a:solidFill>
                <a:schemeClr val="tx1">
                  <a:lumMod val="75000"/>
                  <a:lumOff val="25000"/>
                </a:schemeClr>
              </a:solidFill>
            </a:endParaRPr>
          </a:p>
          <a:p>
            <a:pPr marL="0" lvl="1"/>
            <a:endParaRPr lang="en-US" sz="1400" dirty="0">
              <a:solidFill>
                <a:schemeClr val="tx1">
                  <a:lumMod val="75000"/>
                  <a:lumOff val="25000"/>
                </a:schemeClr>
              </a:solidFill>
            </a:endParaRPr>
          </a:p>
          <a:p>
            <a:pPr marL="0" lvl="1"/>
            <a:endParaRPr lang="en-US" sz="1400" dirty="0">
              <a:solidFill>
                <a:schemeClr val="tx1">
                  <a:lumMod val="75000"/>
                  <a:lumOff val="25000"/>
                </a:schemeClr>
              </a:solidFill>
            </a:endParaRPr>
          </a:p>
          <a:p>
            <a:pPr marL="0" lvl="1"/>
            <a:endParaRPr lang="en-US" sz="1400" dirty="0">
              <a:solidFill>
                <a:schemeClr val="tx1">
                  <a:lumMod val="75000"/>
                  <a:lumOff val="25000"/>
                </a:schemeClr>
              </a:solidFill>
            </a:endParaRPr>
          </a:p>
          <a:p>
            <a:pPr marL="0" lvl="1"/>
            <a:endParaRPr lang="en-US" sz="1400" dirty="0">
              <a:solidFill>
                <a:schemeClr val="tx1">
                  <a:lumMod val="75000"/>
                  <a:lumOff val="25000"/>
                </a:schemeClr>
              </a:solidFill>
            </a:endParaRPr>
          </a:p>
          <a:p>
            <a:pPr marL="0" lvl="1"/>
            <a:r>
              <a:rPr lang="en-US" sz="2400" dirty="0">
                <a:solidFill>
                  <a:schemeClr val="tx1">
                    <a:lumMod val="75000"/>
                    <a:lumOff val="25000"/>
                  </a:schemeClr>
                </a:solidFill>
              </a:rPr>
              <a:t>Modified slides of  Prof. M. </a:t>
            </a:r>
            <a:r>
              <a:rPr lang="en-US" sz="2400" dirty="0" err="1">
                <a:solidFill>
                  <a:schemeClr val="tx1">
                    <a:lumMod val="75000"/>
                    <a:lumOff val="25000"/>
                  </a:schemeClr>
                </a:solidFill>
              </a:rPr>
              <a:t>Batouche</a:t>
            </a:r>
            <a:r>
              <a:rPr lang="en-US" sz="2400" dirty="0">
                <a:solidFill>
                  <a:schemeClr val="tx1">
                    <a:lumMod val="75000"/>
                    <a:lumOff val="25000"/>
                  </a:schemeClr>
                </a:solidFill>
              </a:rPr>
              <a:t>, KSU, and AI course on </a:t>
            </a:r>
            <a:r>
              <a:rPr lang="en-US" sz="2400" dirty="0" err="1">
                <a:solidFill>
                  <a:schemeClr val="tx1">
                    <a:lumMod val="75000"/>
                    <a:lumOff val="25000"/>
                  </a:schemeClr>
                </a:solidFill>
              </a:rPr>
              <a:t>Udacity</a:t>
            </a:r>
            <a:r>
              <a:rPr lang="en-US" sz="2400" dirty="0">
                <a:solidFill>
                  <a:schemeClr val="tx1">
                    <a:lumMod val="75000"/>
                    <a:lumOff val="25000"/>
                  </a:schemeClr>
                </a:solidFill>
              </a:rPr>
              <a:t>.</a:t>
            </a:r>
            <a:r>
              <a:rPr lang="en-US" sz="2100" dirty="0">
                <a:solidFill>
                  <a:schemeClr val="tx1">
                    <a:lumMod val="75000"/>
                    <a:lumOff val="25000"/>
                  </a:schemeClr>
                </a:solidFill>
              </a:rPr>
              <a:t> </a:t>
            </a:r>
            <a:endParaRPr lang="en-US" sz="2100" dirty="0">
              <a:solidFill>
                <a:schemeClr val="tx1">
                  <a:lumMod val="75000"/>
                  <a:lumOff val="25000"/>
                </a:schemeClr>
              </a:solidFill>
            </a:endParaRPr>
          </a:p>
        </p:txBody>
      </p:sp>
      <p:sp>
        <p:nvSpPr>
          <p:cNvPr id="4" name="Slide Number Placeholder 3"/>
          <p:cNvSpPr>
            <a:spLocks noGrp="1"/>
          </p:cNvSpPr>
          <p:nvPr>
            <p:ph type="sldNum" sz="quarter" idx="12"/>
          </p:nvPr>
        </p:nvSpPr>
        <p:spPr/>
        <p:txBody>
          <a:bodyPr/>
          <a:lstStyle/>
          <a:p>
            <a:fld id="{FDFCE4C1-E6A0-4AA9-9965-F1CD6F0FDCC0}"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ltLang="x-none"/>
              <a:t>Greedy Search</a:t>
            </a:r>
            <a:endParaRPr lang="en-GB" altLang="x-none"/>
          </a:p>
        </p:txBody>
      </p:sp>
      <p:sp>
        <p:nvSpPr>
          <p:cNvPr id="5" name="Content Placeholder 4"/>
          <p:cNvSpPr>
            <a:spLocks noGrp="1"/>
          </p:cNvSpPr>
          <p:nvPr>
            <p:ph sz="half" idx="1"/>
          </p:nvPr>
        </p:nvSpPr>
        <p:spPr/>
        <p:txBody>
          <a:bodyPr/>
          <a:lstStyle/>
          <a:p>
            <a:endParaRPr lang="en-US"/>
          </a:p>
        </p:txBody>
      </p:sp>
      <p:graphicFrame>
        <p:nvGraphicFramePr>
          <p:cNvPr id="181298" name="Group 50"/>
          <p:cNvGraphicFramePr>
            <a:graphicFrameLocks noGrp="1"/>
          </p:cNvGraphicFramePr>
          <p:nvPr>
            <p:ph sz="half" idx="2"/>
          </p:nvPr>
        </p:nvGraphicFramePr>
        <p:xfrm>
          <a:off x="4648200" y="1600200"/>
          <a:ext cx="3810000" cy="4064000"/>
        </p:xfrm>
        <a:graphic>
          <a:graphicData uri="http://schemas.openxmlformats.org/drawingml/2006/table">
            <a:tbl>
              <a:tblPr/>
              <a:tblGrid>
                <a:gridCol w="1905000"/>
                <a:gridCol w="1905000"/>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State</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Heuristic: h(n)</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366</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B</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374</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C</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329</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D</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E</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253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F</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178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G</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193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H</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98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7" name="Slide Number Placeholder 6"/>
          <p:cNvSpPr>
            <a:spLocks noGrp="1"/>
          </p:cNvSpPr>
          <p:nvPr>
            <p:ph type="sldNum" sz="quarter" idx="12"/>
          </p:nvPr>
        </p:nvSpPr>
        <p:spPr/>
        <p:txBody>
          <a:bodyPr/>
          <a:lstStyle/>
          <a:p>
            <a:fld id="{43293E5B-CE96-400C-B05E-0F10526890EB}" type="slidenum">
              <a:rPr lang="en-GB" altLang="x-none" smtClean="0"/>
            </a:fld>
            <a:endParaRPr lang="en-GB" altLang="x-none"/>
          </a:p>
        </p:txBody>
      </p:sp>
      <p:grpSp>
        <p:nvGrpSpPr>
          <p:cNvPr id="181251" name="Group 3"/>
          <p:cNvGrpSpPr/>
          <p:nvPr/>
        </p:nvGrpSpPr>
        <p:grpSpPr bwMode="auto">
          <a:xfrm>
            <a:off x="2133600" y="1981200"/>
            <a:ext cx="457200" cy="457200"/>
            <a:chOff x="1344" y="1248"/>
            <a:chExt cx="288" cy="288"/>
          </a:xfrm>
        </p:grpSpPr>
        <p:sp>
          <p:nvSpPr>
            <p:cNvPr id="181252"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3"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181254" name="Group 6"/>
          <p:cNvGrpSpPr/>
          <p:nvPr/>
        </p:nvGrpSpPr>
        <p:grpSpPr bwMode="auto">
          <a:xfrm>
            <a:off x="3200400" y="2514600"/>
            <a:ext cx="457200" cy="457200"/>
            <a:chOff x="1344" y="1248"/>
            <a:chExt cx="288" cy="288"/>
          </a:xfrm>
        </p:grpSpPr>
        <p:sp>
          <p:nvSpPr>
            <p:cNvPr id="181255"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6"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181257" name="Group 9"/>
          <p:cNvGrpSpPr/>
          <p:nvPr/>
        </p:nvGrpSpPr>
        <p:grpSpPr bwMode="auto">
          <a:xfrm>
            <a:off x="533400" y="3429000"/>
            <a:ext cx="457200" cy="457200"/>
            <a:chOff x="1344" y="1248"/>
            <a:chExt cx="288" cy="288"/>
          </a:xfrm>
        </p:grpSpPr>
        <p:sp>
          <p:nvSpPr>
            <p:cNvPr id="181258"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9"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181260" name="Group 12"/>
          <p:cNvGrpSpPr/>
          <p:nvPr/>
        </p:nvGrpSpPr>
        <p:grpSpPr bwMode="auto">
          <a:xfrm>
            <a:off x="1066800" y="2667000"/>
            <a:ext cx="457200" cy="457200"/>
            <a:chOff x="1344" y="1248"/>
            <a:chExt cx="288" cy="288"/>
          </a:xfrm>
        </p:grpSpPr>
        <p:sp>
          <p:nvSpPr>
            <p:cNvPr id="181261"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62"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181263" name="Group 15"/>
          <p:cNvGrpSpPr/>
          <p:nvPr/>
        </p:nvGrpSpPr>
        <p:grpSpPr bwMode="auto">
          <a:xfrm>
            <a:off x="2209800" y="3124200"/>
            <a:ext cx="457200" cy="457200"/>
            <a:chOff x="1344" y="1248"/>
            <a:chExt cx="288" cy="288"/>
          </a:xfrm>
        </p:grpSpPr>
        <p:sp>
          <p:nvSpPr>
            <p:cNvPr id="181264"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65"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181266" name="Group 18"/>
          <p:cNvGrpSpPr/>
          <p:nvPr/>
        </p:nvGrpSpPr>
        <p:grpSpPr bwMode="auto">
          <a:xfrm>
            <a:off x="2895600" y="4038600"/>
            <a:ext cx="457200" cy="457200"/>
            <a:chOff x="1344" y="1248"/>
            <a:chExt cx="288" cy="288"/>
          </a:xfrm>
        </p:grpSpPr>
        <p:sp>
          <p:nvSpPr>
            <p:cNvPr id="181267"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68"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181269" name="Group 21"/>
          <p:cNvGrpSpPr/>
          <p:nvPr/>
        </p:nvGrpSpPr>
        <p:grpSpPr bwMode="auto">
          <a:xfrm>
            <a:off x="1905000" y="5715000"/>
            <a:ext cx="457200" cy="457200"/>
            <a:chOff x="1344" y="1248"/>
            <a:chExt cx="288" cy="288"/>
          </a:xfrm>
        </p:grpSpPr>
        <p:sp>
          <p:nvSpPr>
            <p:cNvPr id="181270" name="Oval 22"/>
            <p:cNvSpPr>
              <a:spLocks noChangeArrowheads="1"/>
            </p:cNvSpPr>
            <p:nvPr/>
          </p:nvSpPr>
          <p:spPr bwMode="auto">
            <a:xfrm>
              <a:off x="1344" y="1248"/>
              <a:ext cx="288" cy="28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71" name="Text Box 23"/>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181272" name="Line 24"/>
          <p:cNvSpPr>
            <a:spLocks noChangeShapeType="1"/>
          </p:cNvSpPr>
          <p:nvPr/>
        </p:nvSpPr>
        <p:spPr bwMode="auto">
          <a:xfrm>
            <a:off x="2438400" y="3581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73" name="Line 25"/>
          <p:cNvSpPr>
            <a:spLocks noChangeShapeType="1"/>
          </p:cNvSpPr>
          <p:nvPr/>
        </p:nvSpPr>
        <p:spPr bwMode="auto">
          <a:xfrm flipH="1">
            <a:off x="2133600" y="4495800"/>
            <a:ext cx="990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74" name="Text Box 26"/>
          <p:cNvSpPr txBox="1">
            <a:spLocks noChangeArrowheads="1"/>
          </p:cNvSpPr>
          <p:nvPr/>
        </p:nvSpPr>
        <p:spPr bwMode="auto">
          <a:xfrm>
            <a:off x="2667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181275" name="Text Box 27"/>
          <p:cNvSpPr txBox="1">
            <a:spLocks noChangeArrowheads="1"/>
          </p:cNvSpPr>
          <p:nvPr/>
        </p:nvSpPr>
        <p:spPr bwMode="auto">
          <a:xfrm>
            <a:off x="26670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211</a:t>
            </a:r>
            <a:endParaRPr lang="en-GB" altLang="x-none" sz="1800" b="1">
              <a:solidFill>
                <a:schemeClr val="hlink"/>
              </a:solidFill>
            </a:endParaRPr>
          </a:p>
        </p:txBody>
      </p:sp>
      <p:grpSp>
        <p:nvGrpSpPr>
          <p:cNvPr id="181276" name="Group 28"/>
          <p:cNvGrpSpPr/>
          <p:nvPr/>
        </p:nvGrpSpPr>
        <p:grpSpPr bwMode="auto">
          <a:xfrm>
            <a:off x="1371600" y="4038600"/>
            <a:ext cx="457200" cy="457200"/>
            <a:chOff x="1344" y="1248"/>
            <a:chExt cx="288" cy="288"/>
          </a:xfrm>
        </p:grpSpPr>
        <p:sp>
          <p:nvSpPr>
            <p:cNvPr id="181277"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78"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181279" name="Group 31"/>
          <p:cNvGrpSpPr/>
          <p:nvPr/>
        </p:nvGrpSpPr>
        <p:grpSpPr bwMode="auto">
          <a:xfrm>
            <a:off x="1143000" y="4953000"/>
            <a:ext cx="457200" cy="457200"/>
            <a:chOff x="1344" y="1248"/>
            <a:chExt cx="288" cy="288"/>
          </a:xfrm>
        </p:grpSpPr>
        <p:sp>
          <p:nvSpPr>
            <p:cNvPr id="181280"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81"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181282" name="Line 34"/>
          <p:cNvSpPr>
            <a:spLocks noChangeShapeType="1"/>
          </p:cNvSpPr>
          <p:nvPr/>
        </p:nvSpPr>
        <p:spPr bwMode="auto">
          <a:xfrm flipH="1">
            <a:off x="1524000" y="3581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83" name="Line 35"/>
          <p:cNvSpPr>
            <a:spLocks noChangeShapeType="1"/>
          </p:cNvSpPr>
          <p:nvPr/>
        </p:nvSpPr>
        <p:spPr bwMode="auto">
          <a:xfrm flipH="1">
            <a:off x="1371600" y="44958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84" name="Line 36"/>
          <p:cNvSpPr>
            <a:spLocks noChangeShapeType="1"/>
          </p:cNvSpPr>
          <p:nvPr/>
        </p:nvSpPr>
        <p:spPr bwMode="auto">
          <a:xfrm>
            <a:off x="1371600" y="5410200"/>
            <a:ext cx="762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85" name="Text Box 37"/>
          <p:cNvSpPr txBox="1">
            <a:spLocks noChangeArrowheads="1"/>
          </p:cNvSpPr>
          <p:nvPr/>
        </p:nvSpPr>
        <p:spPr bwMode="auto">
          <a:xfrm>
            <a:off x="1600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181286" name="Line 38"/>
          <p:cNvSpPr>
            <a:spLocks noChangeShapeType="1"/>
          </p:cNvSpPr>
          <p:nvPr/>
        </p:nvSpPr>
        <p:spPr bwMode="auto">
          <a:xfrm>
            <a:off x="2362200" y="2438400"/>
            <a:ext cx="1066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87" name="Line 39"/>
          <p:cNvSpPr>
            <a:spLocks noChangeShapeType="1"/>
          </p:cNvSpPr>
          <p:nvPr/>
        </p:nvSpPr>
        <p:spPr bwMode="auto">
          <a:xfrm>
            <a:off x="23622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88" name="Line 40"/>
          <p:cNvSpPr>
            <a:spLocks noChangeShapeType="1"/>
          </p:cNvSpPr>
          <p:nvPr/>
        </p:nvSpPr>
        <p:spPr bwMode="auto">
          <a:xfrm flipH="1">
            <a:off x="1295400" y="2438400"/>
            <a:ext cx="1066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89" name="Line 41"/>
          <p:cNvSpPr>
            <a:spLocks noChangeShapeType="1"/>
          </p:cNvSpPr>
          <p:nvPr/>
        </p:nvSpPr>
        <p:spPr bwMode="auto">
          <a:xfrm flipH="1">
            <a:off x="762000" y="31242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90" name="Text Box 42"/>
          <p:cNvSpPr txBox="1">
            <a:spLocks noChangeArrowheads="1"/>
          </p:cNvSpPr>
          <p:nvPr/>
        </p:nvSpPr>
        <p:spPr bwMode="auto">
          <a:xfrm>
            <a:off x="2590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181291" name="Text Box 43"/>
          <p:cNvSpPr txBox="1">
            <a:spLocks noChangeArrowheads="1"/>
          </p:cNvSpPr>
          <p:nvPr/>
        </p:nvSpPr>
        <p:spPr bwMode="auto">
          <a:xfrm>
            <a:off x="2438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181292" name="Text Box 44"/>
          <p:cNvSpPr txBox="1">
            <a:spLocks noChangeArrowheads="1"/>
          </p:cNvSpPr>
          <p:nvPr/>
        </p:nvSpPr>
        <p:spPr bwMode="auto">
          <a:xfrm>
            <a:off x="990600" y="4572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181293" name="Text Box 45"/>
          <p:cNvSpPr txBox="1">
            <a:spLocks noChangeArrowheads="1"/>
          </p:cNvSpPr>
          <p:nvPr/>
        </p:nvSpPr>
        <p:spPr bwMode="auto">
          <a:xfrm>
            <a:off x="1295400" y="548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181294" name="Text Box 46"/>
          <p:cNvSpPr txBox="1">
            <a:spLocks noChangeArrowheads="1"/>
          </p:cNvSpPr>
          <p:nvPr/>
        </p:nvSpPr>
        <p:spPr bwMode="auto">
          <a:xfrm>
            <a:off x="28194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181295" name="Text Box 47"/>
          <p:cNvSpPr txBox="1">
            <a:spLocks noChangeArrowheads="1"/>
          </p:cNvSpPr>
          <p:nvPr/>
        </p:nvSpPr>
        <p:spPr bwMode="auto">
          <a:xfrm>
            <a:off x="1371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181296" name="Text Box 48"/>
          <p:cNvSpPr txBox="1">
            <a:spLocks noChangeArrowheads="1"/>
          </p:cNvSpPr>
          <p:nvPr/>
        </p:nvSpPr>
        <p:spPr bwMode="auto">
          <a:xfrm>
            <a:off x="381000" y="3048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181297" name="Text Box 49"/>
          <p:cNvSpPr txBox="1">
            <a:spLocks noChangeArrowheads="1"/>
          </p:cNvSpPr>
          <p:nvPr/>
        </p:nvSpPr>
        <p:spPr bwMode="auto">
          <a:xfrm>
            <a:off x="3657600" y="59436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i="1"/>
              <a:t>f(n) = h </a:t>
            </a:r>
            <a:r>
              <a:rPr lang="en-US" altLang="x-none" sz="1800" b="1"/>
              <a:t>(</a:t>
            </a:r>
            <a:r>
              <a:rPr lang="en-US" altLang="x-none" sz="1800" b="1" i="1"/>
              <a:t>n</a:t>
            </a:r>
            <a:r>
              <a:rPr lang="en-US" altLang="x-none" sz="1800" b="1"/>
              <a:t>) = straight-line distance heuristic</a:t>
            </a:r>
            <a:endParaRPr lang="en-GB" altLang="x-none" sz="1800" b="1"/>
          </a:p>
        </p:txBody>
      </p:sp>
      <p:sp>
        <p:nvSpPr>
          <p:cNvPr id="181333" name="Line 85"/>
          <p:cNvSpPr>
            <a:spLocks noChangeShapeType="1"/>
          </p:cNvSpPr>
          <p:nvPr/>
        </p:nvSpPr>
        <p:spPr bwMode="auto">
          <a:xfrm flipH="1">
            <a:off x="2133600" y="2895600"/>
            <a:ext cx="1219200" cy="2971800"/>
          </a:xfrm>
          <a:prstGeom prst="line">
            <a:avLst/>
          </a:prstGeom>
          <a:noFill/>
          <a:ln w="9525">
            <a:solidFill>
              <a:schemeClr val="hlink"/>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334" name="Text Box 86"/>
          <p:cNvSpPr txBox="1">
            <a:spLocks noChangeArrowheads="1"/>
          </p:cNvSpPr>
          <p:nvPr/>
        </p:nvSpPr>
        <p:spPr bwMode="auto">
          <a:xfrm>
            <a:off x="2362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ltLang="x-none"/>
              <a:t>Greedy Search</a:t>
            </a:r>
            <a:endParaRPr lang="en-GB" altLang="x-none"/>
          </a:p>
        </p:txBody>
      </p:sp>
      <p:sp>
        <p:nvSpPr>
          <p:cNvPr id="5" name="Content Placeholder 4"/>
          <p:cNvSpPr>
            <a:spLocks noGrp="1"/>
          </p:cNvSpPr>
          <p:nvPr>
            <p:ph sz="half" idx="1"/>
          </p:nvPr>
        </p:nvSpPr>
        <p:spPr/>
        <p:txBody>
          <a:bodyPr/>
          <a:lstStyle/>
          <a:p>
            <a:endParaRPr lang="en-US"/>
          </a:p>
        </p:txBody>
      </p:sp>
      <p:graphicFrame>
        <p:nvGraphicFramePr>
          <p:cNvPr id="182322" name="Group 50"/>
          <p:cNvGraphicFramePr>
            <a:graphicFrameLocks noGrp="1"/>
          </p:cNvGraphicFramePr>
          <p:nvPr>
            <p:ph sz="half" idx="2"/>
          </p:nvPr>
        </p:nvGraphicFramePr>
        <p:xfrm>
          <a:off x="4648200" y="1600200"/>
          <a:ext cx="3810000" cy="4064000"/>
        </p:xfrm>
        <a:graphic>
          <a:graphicData uri="http://schemas.openxmlformats.org/drawingml/2006/table">
            <a:tbl>
              <a:tblPr/>
              <a:tblGrid>
                <a:gridCol w="1905000"/>
                <a:gridCol w="1905000"/>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State</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Heuristic: h(n)</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366</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B</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374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C</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329</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D</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E</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253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F</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178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G</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193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H</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98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7" name="Slide Number Placeholder 6"/>
          <p:cNvSpPr>
            <a:spLocks noGrp="1"/>
          </p:cNvSpPr>
          <p:nvPr>
            <p:ph type="sldNum" sz="quarter" idx="12"/>
          </p:nvPr>
        </p:nvSpPr>
        <p:spPr/>
        <p:txBody>
          <a:bodyPr/>
          <a:lstStyle/>
          <a:p>
            <a:fld id="{3EBDF48F-CA5D-4CC8-8360-5AB72A8322CA}" type="slidenum">
              <a:rPr lang="en-GB" altLang="x-none" smtClean="0"/>
            </a:fld>
            <a:endParaRPr lang="en-GB" altLang="x-none"/>
          </a:p>
        </p:txBody>
      </p:sp>
      <p:grpSp>
        <p:nvGrpSpPr>
          <p:cNvPr id="182275" name="Group 3"/>
          <p:cNvGrpSpPr/>
          <p:nvPr/>
        </p:nvGrpSpPr>
        <p:grpSpPr bwMode="auto">
          <a:xfrm>
            <a:off x="2133600" y="1981200"/>
            <a:ext cx="457200" cy="457200"/>
            <a:chOff x="1344" y="1248"/>
            <a:chExt cx="288" cy="288"/>
          </a:xfrm>
        </p:grpSpPr>
        <p:sp>
          <p:nvSpPr>
            <p:cNvPr id="182276"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277"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182278" name="Group 6"/>
          <p:cNvGrpSpPr/>
          <p:nvPr/>
        </p:nvGrpSpPr>
        <p:grpSpPr bwMode="auto">
          <a:xfrm>
            <a:off x="3200400" y="2514600"/>
            <a:ext cx="457200" cy="457200"/>
            <a:chOff x="1344" y="1248"/>
            <a:chExt cx="288" cy="288"/>
          </a:xfrm>
        </p:grpSpPr>
        <p:sp>
          <p:nvSpPr>
            <p:cNvPr id="182279"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280"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182281" name="Group 9"/>
          <p:cNvGrpSpPr/>
          <p:nvPr/>
        </p:nvGrpSpPr>
        <p:grpSpPr bwMode="auto">
          <a:xfrm>
            <a:off x="533400" y="3429000"/>
            <a:ext cx="457200" cy="457200"/>
            <a:chOff x="1344" y="1248"/>
            <a:chExt cx="288" cy="288"/>
          </a:xfrm>
        </p:grpSpPr>
        <p:sp>
          <p:nvSpPr>
            <p:cNvPr id="182282"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283"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182284" name="Group 12"/>
          <p:cNvGrpSpPr/>
          <p:nvPr/>
        </p:nvGrpSpPr>
        <p:grpSpPr bwMode="auto">
          <a:xfrm>
            <a:off x="1066800" y="2667000"/>
            <a:ext cx="457200" cy="457200"/>
            <a:chOff x="1344" y="1248"/>
            <a:chExt cx="288" cy="288"/>
          </a:xfrm>
        </p:grpSpPr>
        <p:sp>
          <p:nvSpPr>
            <p:cNvPr id="182285"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286"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182287" name="Group 15"/>
          <p:cNvGrpSpPr/>
          <p:nvPr/>
        </p:nvGrpSpPr>
        <p:grpSpPr bwMode="auto">
          <a:xfrm>
            <a:off x="2209800" y="3124200"/>
            <a:ext cx="457200" cy="457200"/>
            <a:chOff x="1344" y="1248"/>
            <a:chExt cx="288" cy="288"/>
          </a:xfrm>
        </p:grpSpPr>
        <p:sp>
          <p:nvSpPr>
            <p:cNvPr id="182288"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289"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182290" name="Group 18"/>
          <p:cNvGrpSpPr/>
          <p:nvPr/>
        </p:nvGrpSpPr>
        <p:grpSpPr bwMode="auto">
          <a:xfrm>
            <a:off x="2895600" y="4038600"/>
            <a:ext cx="457200" cy="457200"/>
            <a:chOff x="1344" y="1248"/>
            <a:chExt cx="288" cy="288"/>
          </a:xfrm>
        </p:grpSpPr>
        <p:sp>
          <p:nvSpPr>
            <p:cNvPr id="182291"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292"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182293" name="Group 21"/>
          <p:cNvGrpSpPr/>
          <p:nvPr/>
        </p:nvGrpSpPr>
        <p:grpSpPr bwMode="auto">
          <a:xfrm>
            <a:off x="1905000" y="5715000"/>
            <a:ext cx="457200" cy="457200"/>
            <a:chOff x="1344" y="1248"/>
            <a:chExt cx="288" cy="288"/>
          </a:xfrm>
        </p:grpSpPr>
        <p:sp>
          <p:nvSpPr>
            <p:cNvPr id="182294" name="Oval 22"/>
            <p:cNvSpPr>
              <a:spLocks noChangeArrowheads="1"/>
            </p:cNvSpPr>
            <p:nvPr/>
          </p:nvSpPr>
          <p:spPr bwMode="auto">
            <a:xfrm>
              <a:off x="1344" y="1248"/>
              <a:ext cx="288" cy="28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295" name="Text Box 23"/>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182296" name="Line 24"/>
          <p:cNvSpPr>
            <a:spLocks noChangeShapeType="1"/>
          </p:cNvSpPr>
          <p:nvPr/>
        </p:nvSpPr>
        <p:spPr bwMode="auto">
          <a:xfrm>
            <a:off x="2438400" y="3581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97" name="Line 25"/>
          <p:cNvSpPr>
            <a:spLocks noChangeShapeType="1"/>
          </p:cNvSpPr>
          <p:nvPr/>
        </p:nvSpPr>
        <p:spPr bwMode="auto">
          <a:xfrm flipH="1">
            <a:off x="2133600" y="4495800"/>
            <a:ext cx="990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98" name="Text Box 26"/>
          <p:cNvSpPr txBox="1">
            <a:spLocks noChangeArrowheads="1"/>
          </p:cNvSpPr>
          <p:nvPr/>
        </p:nvSpPr>
        <p:spPr bwMode="auto">
          <a:xfrm>
            <a:off x="2667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182299" name="Text Box 27"/>
          <p:cNvSpPr txBox="1">
            <a:spLocks noChangeArrowheads="1"/>
          </p:cNvSpPr>
          <p:nvPr/>
        </p:nvSpPr>
        <p:spPr bwMode="auto">
          <a:xfrm>
            <a:off x="26670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211</a:t>
            </a:r>
            <a:endParaRPr lang="en-GB" altLang="x-none" sz="1800" b="1">
              <a:solidFill>
                <a:schemeClr val="hlink"/>
              </a:solidFill>
            </a:endParaRPr>
          </a:p>
        </p:txBody>
      </p:sp>
      <p:grpSp>
        <p:nvGrpSpPr>
          <p:cNvPr id="182300" name="Group 28"/>
          <p:cNvGrpSpPr/>
          <p:nvPr/>
        </p:nvGrpSpPr>
        <p:grpSpPr bwMode="auto">
          <a:xfrm>
            <a:off x="1371600" y="4038600"/>
            <a:ext cx="457200" cy="457200"/>
            <a:chOff x="1344" y="1248"/>
            <a:chExt cx="288" cy="288"/>
          </a:xfrm>
        </p:grpSpPr>
        <p:sp>
          <p:nvSpPr>
            <p:cNvPr id="182301"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302"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182303" name="Group 31"/>
          <p:cNvGrpSpPr/>
          <p:nvPr/>
        </p:nvGrpSpPr>
        <p:grpSpPr bwMode="auto">
          <a:xfrm>
            <a:off x="1143000" y="4953000"/>
            <a:ext cx="457200" cy="457200"/>
            <a:chOff x="1344" y="1248"/>
            <a:chExt cx="288" cy="288"/>
          </a:xfrm>
        </p:grpSpPr>
        <p:sp>
          <p:nvSpPr>
            <p:cNvPr id="182304"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305"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182306" name="Line 34"/>
          <p:cNvSpPr>
            <a:spLocks noChangeShapeType="1"/>
          </p:cNvSpPr>
          <p:nvPr/>
        </p:nvSpPr>
        <p:spPr bwMode="auto">
          <a:xfrm flipH="1">
            <a:off x="1524000" y="3581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307" name="Line 35"/>
          <p:cNvSpPr>
            <a:spLocks noChangeShapeType="1"/>
          </p:cNvSpPr>
          <p:nvPr/>
        </p:nvSpPr>
        <p:spPr bwMode="auto">
          <a:xfrm flipH="1">
            <a:off x="1371600" y="44958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308" name="Line 36"/>
          <p:cNvSpPr>
            <a:spLocks noChangeShapeType="1"/>
          </p:cNvSpPr>
          <p:nvPr/>
        </p:nvSpPr>
        <p:spPr bwMode="auto">
          <a:xfrm>
            <a:off x="1371600" y="5410200"/>
            <a:ext cx="762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309" name="Text Box 37"/>
          <p:cNvSpPr txBox="1">
            <a:spLocks noChangeArrowheads="1"/>
          </p:cNvSpPr>
          <p:nvPr/>
        </p:nvSpPr>
        <p:spPr bwMode="auto">
          <a:xfrm>
            <a:off x="1600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182310" name="Line 38"/>
          <p:cNvSpPr>
            <a:spLocks noChangeShapeType="1"/>
          </p:cNvSpPr>
          <p:nvPr/>
        </p:nvSpPr>
        <p:spPr bwMode="auto">
          <a:xfrm>
            <a:off x="2362200" y="2438400"/>
            <a:ext cx="1066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311" name="Line 39"/>
          <p:cNvSpPr>
            <a:spLocks noChangeShapeType="1"/>
          </p:cNvSpPr>
          <p:nvPr/>
        </p:nvSpPr>
        <p:spPr bwMode="auto">
          <a:xfrm>
            <a:off x="23622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312" name="Line 40"/>
          <p:cNvSpPr>
            <a:spLocks noChangeShapeType="1"/>
          </p:cNvSpPr>
          <p:nvPr/>
        </p:nvSpPr>
        <p:spPr bwMode="auto">
          <a:xfrm flipH="1">
            <a:off x="1295400" y="2438400"/>
            <a:ext cx="1066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313" name="Line 41"/>
          <p:cNvSpPr>
            <a:spLocks noChangeShapeType="1"/>
          </p:cNvSpPr>
          <p:nvPr/>
        </p:nvSpPr>
        <p:spPr bwMode="auto">
          <a:xfrm flipH="1">
            <a:off x="762000" y="31242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314" name="Text Box 42"/>
          <p:cNvSpPr txBox="1">
            <a:spLocks noChangeArrowheads="1"/>
          </p:cNvSpPr>
          <p:nvPr/>
        </p:nvSpPr>
        <p:spPr bwMode="auto">
          <a:xfrm>
            <a:off x="2590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182315" name="Text Box 43"/>
          <p:cNvSpPr txBox="1">
            <a:spLocks noChangeArrowheads="1"/>
          </p:cNvSpPr>
          <p:nvPr/>
        </p:nvSpPr>
        <p:spPr bwMode="auto">
          <a:xfrm>
            <a:off x="2438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182316" name="Text Box 44"/>
          <p:cNvSpPr txBox="1">
            <a:spLocks noChangeArrowheads="1"/>
          </p:cNvSpPr>
          <p:nvPr/>
        </p:nvSpPr>
        <p:spPr bwMode="auto">
          <a:xfrm>
            <a:off x="990600" y="4572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182317" name="Text Box 45"/>
          <p:cNvSpPr txBox="1">
            <a:spLocks noChangeArrowheads="1"/>
          </p:cNvSpPr>
          <p:nvPr/>
        </p:nvSpPr>
        <p:spPr bwMode="auto">
          <a:xfrm>
            <a:off x="1295400" y="548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182318" name="Text Box 46"/>
          <p:cNvSpPr txBox="1">
            <a:spLocks noChangeArrowheads="1"/>
          </p:cNvSpPr>
          <p:nvPr/>
        </p:nvSpPr>
        <p:spPr bwMode="auto">
          <a:xfrm>
            <a:off x="28194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182319" name="Text Box 47"/>
          <p:cNvSpPr txBox="1">
            <a:spLocks noChangeArrowheads="1"/>
          </p:cNvSpPr>
          <p:nvPr/>
        </p:nvSpPr>
        <p:spPr bwMode="auto">
          <a:xfrm>
            <a:off x="1371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182320" name="Text Box 48"/>
          <p:cNvSpPr txBox="1">
            <a:spLocks noChangeArrowheads="1"/>
          </p:cNvSpPr>
          <p:nvPr/>
        </p:nvSpPr>
        <p:spPr bwMode="auto">
          <a:xfrm>
            <a:off x="381000" y="3048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182321" name="Text Box 49"/>
          <p:cNvSpPr txBox="1">
            <a:spLocks noChangeArrowheads="1"/>
          </p:cNvSpPr>
          <p:nvPr/>
        </p:nvSpPr>
        <p:spPr bwMode="auto">
          <a:xfrm>
            <a:off x="3657600" y="59436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i="1"/>
              <a:t>f(n) = h </a:t>
            </a:r>
            <a:r>
              <a:rPr lang="en-US" altLang="x-none" sz="1800" b="1"/>
              <a:t>(</a:t>
            </a:r>
            <a:r>
              <a:rPr lang="en-US" altLang="x-none" sz="1800" b="1" i="1"/>
              <a:t>n</a:t>
            </a:r>
            <a:r>
              <a:rPr lang="en-US" altLang="x-none" sz="1800" b="1"/>
              <a:t>) = straight-line distance heuristic</a:t>
            </a:r>
            <a:endParaRPr lang="en-GB" altLang="x-none" sz="1800" b="1"/>
          </a:p>
        </p:txBody>
      </p:sp>
      <p:sp>
        <p:nvSpPr>
          <p:cNvPr id="182357" name="Line 85"/>
          <p:cNvSpPr>
            <a:spLocks noChangeShapeType="1"/>
          </p:cNvSpPr>
          <p:nvPr/>
        </p:nvSpPr>
        <p:spPr bwMode="auto">
          <a:xfrm>
            <a:off x="1295400" y="2971800"/>
            <a:ext cx="838200" cy="2895600"/>
          </a:xfrm>
          <a:prstGeom prst="line">
            <a:avLst/>
          </a:prstGeom>
          <a:noFill/>
          <a:ln w="9525">
            <a:solidFill>
              <a:schemeClr val="hlink"/>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358" name="Text Box 86"/>
          <p:cNvSpPr txBox="1">
            <a:spLocks noChangeArrowheads="1"/>
          </p:cNvSpPr>
          <p:nvPr/>
        </p:nvSpPr>
        <p:spPr bwMode="auto">
          <a:xfrm>
            <a:off x="2362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x-none"/>
              <a:t>Greedy Search</a:t>
            </a:r>
            <a:endParaRPr lang="en-GB" altLang="x-none"/>
          </a:p>
        </p:txBody>
      </p:sp>
      <p:sp>
        <p:nvSpPr>
          <p:cNvPr id="5" name="Content Placeholder 4"/>
          <p:cNvSpPr>
            <a:spLocks noGrp="1"/>
          </p:cNvSpPr>
          <p:nvPr>
            <p:ph sz="half" idx="1"/>
          </p:nvPr>
        </p:nvSpPr>
        <p:spPr/>
        <p:txBody>
          <a:bodyPr/>
          <a:lstStyle/>
          <a:p>
            <a:endParaRPr lang="en-US"/>
          </a:p>
        </p:txBody>
      </p:sp>
      <p:graphicFrame>
        <p:nvGraphicFramePr>
          <p:cNvPr id="183346" name="Group 50"/>
          <p:cNvGraphicFramePr>
            <a:graphicFrameLocks noGrp="1"/>
          </p:cNvGraphicFramePr>
          <p:nvPr>
            <p:ph sz="half" idx="2"/>
          </p:nvPr>
        </p:nvGraphicFramePr>
        <p:xfrm>
          <a:off x="4648200" y="1600200"/>
          <a:ext cx="3810000" cy="4064000"/>
        </p:xfrm>
        <a:graphic>
          <a:graphicData uri="http://schemas.openxmlformats.org/drawingml/2006/table">
            <a:tbl>
              <a:tblPr/>
              <a:tblGrid>
                <a:gridCol w="1905000"/>
                <a:gridCol w="1905000"/>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State</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Heuristic: h(n)</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366</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B</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374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C</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329</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D</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244</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E</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253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F</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178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G</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193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H</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98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7" name="Slide Number Placeholder 6"/>
          <p:cNvSpPr>
            <a:spLocks noGrp="1"/>
          </p:cNvSpPr>
          <p:nvPr>
            <p:ph type="sldNum" sz="quarter" idx="12"/>
          </p:nvPr>
        </p:nvSpPr>
        <p:spPr/>
        <p:txBody>
          <a:bodyPr/>
          <a:lstStyle/>
          <a:p>
            <a:fld id="{68A1EF5D-A114-4BEB-B0D7-A968713F0BE1}" type="slidenum">
              <a:rPr lang="en-GB" altLang="x-none" smtClean="0"/>
            </a:fld>
            <a:endParaRPr lang="en-GB" altLang="x-none"/>
          </a:p>
        </p:txBody>
      </p:sp>
      <p:grpSp>
        <p:nvGrpSpPr>
          <p:cNvPr id="183299" name="Group 3"/>
          <p:cNvGrpSpPr/>
          <p:nvPr/>
        </p:nvGrpSpPr>
        <p:grpSpPr bwMode="auto">
          <a:xfrm>
            <a:off x="2133600" y="1981200"/>
            <a:ext cx="457200" cy="457200"/>
            <a:chOff x="1344" y="1248"/>
            <a:chExt cx="288" cy="288"/>
          </a:xfrm>
        </p:grpSpPr>
        <p:sp>
          <p:nvSpPr>
            <p:cNvPr id="183300"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01"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183302" name="Group 6"/>
          <p:cNvGrpSpPr/>
          <p:nvPr/>
        </p:nvGrpSpPr>
        <p:grpSpPr bwMode="auto">
          <a:xfrm>
            <a:off x="3200400" y="2514600"/>
            <a:ext cx="457200" cy="457200"/>
            <a:chOff x="1344" y="1248"/>
            <a:chExt cx="288" cy="288"/>
          </a:xfrm>
        </p:grpSpPr>
        <p:sp>
          <p:nvSpPr>
            <p:cNvPr id="183303"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04"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183305" name="Group 9"/>
          <p:cNvGrpSpPr/>
          <p:nvPr/>
        </p:nvGrpSpPr>
        <p:grpSpPr bwMode="auto">
          <a:xfrm>
            <a:off x="533400" y="3429000"/>
            <a:ext cx="457200" cy="457200"/>
            <a:chOff x="1344" y="1248"/>
            <a:chExt cx="288" cy="288"/>
          </a:xfrm>
        </p:grpSpPr>
        <p:sp>
          <p:nvSpPr>
            <p:cNvPr id="183306"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07"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183308" name="Group 12"/>
          <p:cNvGrpSpPr/>
          <p:nvPr/>
        </p:nvGrpSpPr>
        <p:grpSpPr bwMode="auto">
          <a:xfrm>
            <a:off x="1066800" y="2667000"/>
            <a:ext cx="457200" cy="457200"/>
            <a:chOff x="1344" y="1248"/>
            <a:chExt cx="288" cy="288"/>
          </a:xfrm>
        </p:grpSpPr>
        <p:sp>
          <p:nvSpPr>
            <p:cNvPr id="183309"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10"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183311" name="Group 15"/>
          <p:cNvGrpSpPr/>
          <p:nvPr/>
        </p:nvGrpSpPr>
        <p:grpSpPr bwMode="auto">
          <a:xfrm>
            <a:off x="2209800" y="3124200"/>
            <a:ext cx="457200" cy="457200"/>
            <a:chOff x="1344" y="1248"/>
            <a:chExt cx="288" cy="288"/>
          </a:xfrm>
        </p:grpSpPr>
        <p:sp>
          <p:nvSpPr>
            <p:cNvPr id="183312"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13"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183314" name="Group 18"/>
          <p:cNvGrpSpPr/>
          <p:nvPr/>
        </p:nvGrpSpPr>
        <p:grpSpPr bwMode="auto">
          <a:xfrm>
            <a:off x="2895600" y="4038600"/>
            <a:ext cx="457200" cy="457200"/>
            <a:chOff x="1344" y="1248"/>
            <a:chExt cx="288" cy="288"/>
          </a:xfrm>
        </p:grpSpPr>
        <p:sp>
          <p:nvSpPr>
            <p:cNvPr id="183315"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16"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183317" name="Group 21"/>
          <p:cNvGrpSpPr/>
          <p:nvPr/>
        </p:nvGrpSpPr>
        <p:grpSpPr bwMode="auto">
          <a:xfrm>
            <a:off x="1905000" y="5715000"/>
            <a:ext cx="457200" cy="457200"/>
            <a:chOff x="1344" y="1248"/>
            <a:chExt cx="288" cy="288"/>
          </a:xfrm>
        </p:grpSpPr>
        <p:sp>
          <p:nvSpPr>
            <p:cNvPr id="183318" name="Oval 22"/>
            <p:cNvSpPr>
              <a:spLocks noChangeArrowheads="1"/>
            </p:cNvSpPr>
            <p:nvPr/>
          </p:nvSpPr>
          <p:spPr bwMode="auto">
            <a:xfrm>
              <a:off x="1344" y="1248"/>
              <a:ext cx="288" cy="28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19" name="Text Box 23"/>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183320" name="Line 24"/>
          <p:cNvSpPr>
            <a:spLocks noChangeShapeType="1"/>
          </p:cNvSpPr>
          <p:nvPr/>
        </p:nvSpPr>
        <p:spPr bwMode="auto">
          <a:xfrm>
            <a:off x="2438400" y="3581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21" name="Line 25"/>
          <p:cNvSpPr>
            <a:spLocks noChangeShapeType="1"/>
          </p:cNvSpPr>
          <p:nvPr/>
        </p:nvSpPr>
        <p:spPr bwMode="auto">
          <a:xfrm flipH="1">
            <a:off x="2133600" y="4495800"/>
            <a:ext cx="990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22" name="Text Box 26"/>
          <p:cNvSpPr txBox="1">
            <a:spLocks noChangeArrowheads="1"/>
          </p:cNvSpPr>
          <p:nvPr/>
        </p:nvSpPr>
        <p:spPr bwMode="auto">
          <a:xfrm>
            <a:off x="2667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183323" name="Text Box 27"/>
          <p:cNvSpPr txBox="1">
            <a:spLocks noChangeArrowheads="1"/>
          </p:cNvSpPr>
          <p:nvPr/>
        </p:nvSpPr>
        <p:spPr bwMode="auto">
          <a:xfrm>
            <a:off x="26670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211</a:t>
            </a:r>
            <a:endParaRPr lang="en-GB" altLang="x-none" sz="1800" b="1">
              <a:solidFill>
                <a:schemeClr val="hlink"/>
              </a:solidFill>
            </a:endParaRPr>
          </a:p>
        </p:txBody>
      </p:sp>
      <p:grpSp>
        <p:nvGrpSpPr>
          <p:cNvPr id="183324" name="Group 28"/>
          <p:cNvGrpSpPr/>
          <p:nvPr/>
        </p:nvGrpSpPr>
        <p:grpSpPr bwMode="auto">
          <a:xfrm>
            <a:off x="1371600" y="4038600"/>
            <a:ext cx="457200" cy="457200"/>
            <a:chOff x="1344" y="1248"/>
            <a:chExt cx="288" cy="288"/>
          </a:xfrm>
        </p:grpSpPr>
        <p:sp>
          <p:nvSpPr>
            <p:cNvPr id="183325"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26"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183327" name="Group 31"/>
          <p:cNvGrpSpPr/>
          <p:nvPr/>
        </p:nvGrpSpPr>
        <p:grpSpPr bwMode="auto">
          <a:xfrm>
            <a:off x="1143000" y="4953000"/>
            <a:ext cx="457200" cy="457200"/>
            <a:chOff x="1344" y="1248"/>
            <a:chExt cx="288" cy="288"/>
          </a:xfrm>
        </p:grpSpPr>
        <p:sp>
          <p:nvSpPr>
            <p:cNvPr id="183328"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29"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183330" name="Line 34"/>
          <p:cNvSpPr>
            <a:spLocks noChangeShapeType="1"/>
          </p:cNvSpPr>
          <p:nvPr/>
        </p:nvSpPr>
        <p:spPr bwMode="auto">
          <a:xfrm flipH="1">
            <a:off x="1524000" y="3581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31" name="Line 35"/>
          <p:cNvSpPr>
            <a:spLocks noChangeShapeType="1"/>
          </p:cNvSpPr>
          <p:nvPr/>
        </p:nvSpPr>
        <p:spPr bwMode="auto">
          <a:xfrm flipH="1">
            <a:off x="1371600" y="44958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32" name="Line 36"/>
          <p:cNvSpPr>
            <a:spLocks noChangeShapeType="1"/>
          </p:cNvSpPr>
          <p:nvPr/>
        </p:nvSpPr>
        <p:spPr bwMode="auto">
          <a:xfrm>
            <a:off x="1371600" y="5410200"/>
            <a:ext cx="762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33" name="Text Box 37"/>
          <p:cNvSpPr txBox="1">
            <a:spLocks noChangeArrowheads="1"/>
          </p:cNvSpPr>
          <p:nvPr/>
        </p:nvSpPr>
        <p:spPr bwMode="auto">
          <a:xfrm>
            <a:off x="1600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183334" name="Line 38"/>
          <p:cNvSpPr>
            <a:spLocks noChangeShapeType="1"/>
          </p:cNvSpPr>
          <p:nvPr/>
        </p:nvSpPr>
        <p:spPr bwMode="auto">
          <a:xfrm>
            <a:off x="2362200" y="2438400"/>
            <a:ext cx="1066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35" name="Line 39"/>
          <p:cNvSpPr>
            <a:spLocks noChangeShapeType="1"/>
          </p:cNvSpPr>
          <p:nvPr/>
        </p:nvSpPr>
        <p:spPr bwMode="auto">
          <a:xfrm>
            <a:off x="23622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36" name="Line 40"/>
          <p:cNvSpPr>
            <a:spLocks noChangeShapeType="1"/>
          </p:cNvSpPr>
          <p:nvPr/>
        </p:nvSpPr>
        <p:spPr bwMode="auto">
          <a:xfrm flipH="1">
            <a:off x="1295400" y="2438400"/>
            <a:ext cx="1066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37" name="Line 41"/>
          <p:cNvSpPr>
            <a:spLocks noChangeShapeType="1"/>
          </p:cNvSpPr>
          <p:nvPr/>
        </p:nvSpPr>
        <p:spPr bwMode="auto">
          <a:xfrm flipH="1">
            <a:off x="762000" y="31242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38" name="Text Box 42"/>
          <p:cNvSpPr txBox="1">
            <a:spLocks noChangeArrowheads="1"/>
          </p:cNvSpPr>
          <p:nvPr/>
        </p:nvSpPr>
        <p:spPr bwMode="auto">
          <a:xfrm>
            <a:off x="2590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183339" name="Text Box 43"/>
          <p:cNvSpPr txBox="1">
            <a:spLocks noChangeArrowheads="1"/>
          </p:cNvSpPr>
          <p:nvPr/>
        </p:nvSpPr>
        <p:spPr bwMode="auto">
          <a:xfrm>
            <a:off x="2438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183340" name="Text Box 44"/>
          <p:cNvSpPr txBox="1">
            <a:spLocks noChangeArrowheads="1"/>
          </p:cNvSpPr>
          <p:nvPr/>
        </p:nvSpPr>
        <p:spPr bwMode="auto">
          <a:xfrm>
            <a:off x="990600" y="4572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183341" name="Text Box 45"/>
          <p:cNvSpPr txBox="1">
            <a:spLocks noChangeArrowheads="1"/>
          </p:cNvSpPr>
          <p:nvPr/>
        </p:nvSpPr>
        <p:spPr bwMode="auto">
          <a:xfrm>
            <a:off x="1295400" y="548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183342" name="Text Box 46"/>
          <p:cNvSpPr txBox="1">
            <a:spLocks noChangeArrowheads="1"/>
          </p:cNvSpPr>
          <p:nvPr/>
        </p:nvSpPr>
        <p:spPr bwMode="auto">
          <a:xfrm>
            <a:off x="28194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183343" name="Text Box 47"/>
          <p:cNvSpPr txBox="1">
            <a:spLocks noChangeArrowheads="1"/>
          </p:cNvSpPr>
          <p:nvPr/>
        </p:nvSpPr>
        <p:spPr bwMode="auto">
          <a:xfrm>
            <a:off x="1371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183344" name="Text Box 48"/>
          <p:cNvSpPr txBox="1">
            <a:spLocks noChangeArrowheads="1"/>
          </p:cNvSpPr>
          <p:nvPr/>
        </p:nvSpPr>
        <p:spPr bwMode="auto">
          <a:xfrm>
            <a:off x="381000" y="3048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183345" name="Text Box 49"/>
          <p:cNvSpPr txBox="1">
            <a:spLocks noChangeArrowheads="1"/>
          </p:cNvSpPr>
          <p:nvPr/>
        </p:nvSpPr>
        <p:spPr bwMode="auto">
          <a:xfrm>
            <a:off x="3657600" y="59436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i="1"/>
              <a:t>f(n) = h </a:t>
            </a:r>
            <a:r>
              <a:rPr lang="en-US" altLang="x-none" sz="1800" b="1"/>
              <a:t>(</a:t>
            </a:r>
            <a:r>
              <a:rPr lang="en-US" altLang="x-none" sz="1800" b="1" i="1"/>
              <a:t>n</a:t>
            </a:r>
            <a:r>
              <a:rPr lang="en-US" altLang="x-none" sz="1800" b="1"/>
              <a:t>) = straight-line distance heuristic</a:t>
            </a:r>
            <a:endParaRPr lang="en-GB" altLang="x-none" sz="1800" b="1"/>
          </a:p>
        </p:txBody>
      </p:sp>
      <p:sp>
        <p:nvSpPr>
          <p:cNvPr id="183381" name="Line 85"/>
          <p:cNvSpPr>
            <a:spLocks noChangeShapeType="1"/>
          </p:cNvSpPr>
          <p:nvPr/>
        </p:nvSpPr>
        <p:spPr bwMode="auto">
          <a:xfrm>
            <a:off x="762000" y="3810000"/>
            <a:ext cx="1295400" cy="2057400"/>
          </a:xfrm>
          <a:prstGeom prst="line">
            <a:avLst/>
          </a:prstGeom>
          <a:noFill/>
          <a:ln w="9525">
            <a:solidFill>
              <a:schemeClr val="hlink"/>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82" name="Text Box 86"/>
          <p:cNvSpPr txBox="1">
            <a:spLocks noChangeArrowheads="1"/>
          </p:cNvSpPr>
          <p:nvPr/>
        </p:nvSpPr>
        <p:spPr bwMode="auto">
          <a:xfrm>
            <a:off x="2362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x-none"/>
              <a:t>Greedy Search</a:t>
            </a:r>
            <a:endParaRPr lang="en-GB" altLang="x-none"/>
          </a:p>
        </p:txBody>
      </p:sp>
      <p:sp>
        <p:nvSpPr>
          <p:cNvPr id="5" name="Content Placeholder 4"/>
          <p:cNvSpPr>
            <a:spLocks noGrp="1"/>
          </p:cNvSpPr>
          <p:nvPr>
            <p:ph sz="half" idx="1"/>
          </p:nvPr>
        </p:nvSpPr>
        <p:spPr/>
        <p:txBody>
          <a:bodyPr/>
          <a:lstStyle/>
          <a:p>
            <a:endParaRPr lang="en-US"/>
          </a:p>
        </p:txBody>
      </p:sp>
      <p:graphicFrame>
        <p:nvGraphicFramePr>
          <p:cNvPr id="184370" name="Group 50"/>
          <p:cNvGraphicFramePr>
            <a:graphicFrameLocks noGrp="1"/>
          </p:cNvGraphicFramePr>
          <p:nvPr>
            <p:ph sz="half" idx="2"/>
          </p:nvPr>
        </p:nvGraphicFramePr>
        <p:xfrm>
          <a:off x="4648200" y="1600200"/>
          <a:ext cx="3810000" cy="4064000"/>
        </p:xfrm>
        <a:graphic>
          <a:graphicData uri="http://schemas.openxmlformats.org/drawingml/2006/table">
            <a:tbl>
              <a:tblPr/>
              <a:tblGrid>
                <a:gridCol w="1905000"/>
                <a:gridCol w="1905000"/>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State</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Heuristic: h(n)</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366</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B</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374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C</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329</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D</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E</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253</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F</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178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G</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193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H</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98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7" name="Slide Number Placeholder 6"/>
          <p:cNvSpPr>
            <a:spLocks noGrp="1"/>
          </p:cNvSpPr>
          <p:nvPr>
            <p:ph type="sldNum" sz="quarter" idx="12"/>
          </p:nvPr>
        </p:nvSpPr>
        <p:spPr/>
        <p:txBody>
          <a:bodyPr/>
          <a:lstStyle/>
          <a:p>
            <a:fld id="{520F28D8-25DE-4C37-9FE1-7EB4E28EC010}" type="slidenum">
              <a:rPr lang="en-GB" altLang="x-none" smtClean="0"/>
            </a:fld>
            <a:endParaRPr lang="en-GB" altLang="x-none"/>
          </a:p>
        </p:txBody>
      </p:sp>
      <p:grpSp>
        <p:nvGrpSpPr>
          <p:cNvPr id="184323" name="Group 3"/>
          <p:cNvGrpSpPr/>
          <p:nvPr/>
        </p:nvGrpSpPr>
        <p:grpSpPr bwMode="auto">
          <a:xfrm>
            <a:off x="2133600" y="1981200"/>
            <a:ext cx="457200" cy="457200"/>
            <a:chOff x="1344" y="1248"/>
            <a:chExt cx="288" cy="288"/>
          </a:xfrm>
        </p:grpSpPr>
        <p:sp>
          <p:nvSpPr>
            <p:cNvPr id="184324"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25"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184326" name="Group 6"/>
          <p:cNvGrpSpPr/>
          <p:nvPr/>
        </p:nvGrpSpPr>
        <p:grpSpPr bwMode="auto">
          <a:xfrm>
            <a:off x="3200400" y="2514600"/>
            <a:ext cx="457200" cy="457200"/>
            <a:chOff x="1344" y="1248"/>
            <a:chExt cx="288" cy="288"/>
          </a:xfrm>
        </p:grpSpPr>
        <p:sp>
          <p:nvSpPr>
            <p:cNvPr id="184327"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28"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184329" name="Group 9"/>
          <p:cNvGrpSpPr/>
          <p:nvPr/>
        </p:nvGrpSpPr>
        <p:grpSpPr bwMode="auto">
          <a:xfrm>
            <a:off x="533400" y="3429000"/>
            <a:ext cx="457200" cy="457200"/>
            <a:chOff x="1344" y="1248"/>
            <a:chExt cx="288" cy="288"/>
          </a:xfrm>
        </p:grpSpPr>
        <p:sp>
          <p:nvSpPr>
            <p:cNvPr id="184330"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31"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184332" name="Group 12"/>
          <p:cNvGrpSpPr/>
          <p:nvPr/>
        </p:nvGrpSpPr>
        <p:grpSpPr bwMode="auto">
          <a:xfrm>
            <a:off x="1066800" y="2667000"/>
            <a:ext cx="457200" cy="457200"/>
            <a:chOff x="1344" y="1248"/>
            <a:chExt cx="288" cy="288"/>
          </a:xfrm>
        </p:grpSpPr>
        <p:sp>
          <p:nvSpPr>
            <p:cNvPr id="184333"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34"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184335" name="Group 15"/>
          <p:cNvGrpSpPr/>
          <p:nvPr/>
        </p:nvGrpSpPr>
        <p:grpSpPr bwMode="auto">
          <a:xfrm>
            <a:off x="2209800" y="3124200"/>
            <a:ext cx="457200" cy="457200"/>
            <a:chOff x="1344" y="1248"/>
            <a:chExt cx="288" cy="288"/>
          </a:xfrm>
        </p:grpSpPr>
        <p:sp>
          <p:nvSpPr>
            <p:cNvPr id="184336"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37"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184338" name="Group 18"/>
          <p:cNvGrpSpPr/>
          <p:nvPr/>
        </p:nvGrpSpPr>
        <p:grpSpPr bwMode="auto">
          <a:xfrm>
            <a:off x="2895600" y="4038600"/>
            <a:ext cx="457200" cy="457200"/>
            <a:chOff x="1344" y="1248"/>
            <a:chExt cx="288" cy="288"/>
          </a:xfrm>
        </p:grpSpPr>
        <p:sp>
          <p:nvSpPr>
            <p:cNvPr id="184339"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40"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184341" name="Group 21"/>
          <p:cNvGrpSpPr/>
          <p:nvPr/>
        </p:nvGrpSpPr>
        <p:grpSpPr bwMode="auto">
          <a:xfrm>
            <a:off x="1905000" y="5715000"/>
            <a:ext cx="457200" cy="457200"/>
            <a:chOff x="1344" y="1248"/>
            <a:chExt cx="288" cy="288"/>
          </a:xfrm>
        </p:grpSpPr>
        <p:sp>
          <p:nvSpPr>
            <p:cNvPr id="184342" name="Oval 22"/>
            <p:cNvSpPr>
              <a:spLocks noChangeArrowheads="1"/>
            </p:cNvSpPr>
            <p:nvPr/>
          </p:nvSpPr>
          <p:spPr bwMode="auto">
            <a:xfrm>
              <a:off x="1344" y="1248"/>
              <a:ext cx="288" cy="28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43" name="Text Box 23"/>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184344" name="Line 24"/>
          <p:cNvSpPr>
            <a:spLocks noChangeShapeType="1"/>
          </p:cNvSpPr>
          <p:nvPr/>
        </p:nvSpPr>
        <p:spPr bwMode="auto">
          <a:xfrm>
            <a:off x="2438400" y="3581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45" name="Line 25"/>
          <p:cNvSpPr>
            <a:spLocks noChangeShapeType="1"/>
          </p:cNvSpPr>
          <p:nvPr/>
        </p:nvSpPr>
        <p:spPr bwMode="auto">
          <a:xfrm flipH="1">
            <a:off x="2133600" y="4495800"/>
            <a:ext cx="990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46" name="Text Box 26"/>
          <p:cNvSpPr txBox="1">
            <a:spLocks noChangeArrowheads="1"/>
          </p:cNvSpPr>
          <p:nvPr/>
        </p:nvSpPr>
        <p:spPr bwMode="auto">
          <a:xfrm>
            <a:off x="2667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184347" name="Text Box 27"/>
          <p:cNvSpPr txBox="1">
            <a:spLocks noChangeArrowheads="1"/>
          </p:cNvSpPr>
          <p:nvPr/>
        </p:nvSpPr>
        <p:spPr bwMode="auto">
          <a:xfrm>
            <a:off x="26670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211</a:t>
            </a:r>
            <a:endParaRPr lang="en-GB" altLang="x-none" sz="1800" b="1">
              <a:solidFill>
                <a:schemeClr val="hlink"/>
              </a:solidFill>
            </a:endParaRPr>
          </a:p>
        </p:txBody>
      </p:sp>
      <p:grpSp>
        <p:nvGrpSpPr>
          <p:cNvPr id="184348" name="Group 28"/>
          <p:cNvGrpSpPr/>
          <p:nvPr/>
        </p:nvGrpSpPr>
        <p:grpSpPr bwMode="auto">
          <a:xfrm>
            <a:off x="1371600" y="4038600"/>
            <a:ext cx="457200" cy="457200"/>
            <a:chOff x="1344" y="1248"/>
            <a:chExt cx="288" cy="288"/>
          </a:xfrm>
        </p:grpSpPr>
        <p:sp>
          <p:nvSpPr>
            <p:cNvPr id="184349"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50"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184351" name="Group 31"/>
          <p:cNvGrpSpPr/>
          <p:nvPr/>
        </p:nvGrpSpPr>
        <p:grpSpPr bwMode="auto">
          <a:xfrm>
            <a:off x="1143000" y="4953000"/>
            <a:ext cx="457200" cy="457200"/>
            <a:chOff x="1344" y="1248"/>
            <a:chExt cx="288" cy="288"/>
          </a:xfrm>
        </p:grpSpPr>
        <p:sp>
          <p:nvSpPr>
            <p:cNvPr id="184352"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53"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184354" name="Line 34"/>
          <p:cNvSpPr>
            <a:spLocks noChangeShapeType="1"/>
          </p:cNvSpPr>
          <p:nvPr/>
        </p:nvSpPr>
        <p:spPr bwMode="auto">
          <a:xfrm flipH="1">
            <a:off x="1524000" y="3581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55" name="Line 35"/>
          <p:cNvSpPr>
            <a:spLocks noChangeShapeType="1"/>
          </p:cNvSpPr>
          <p:nvPr/>
        </p:nvSpPr>
        <p:spPr bwMode="auto">
          <a:xfrm flipH="1">
            <a:off x="1371600" y="44958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56" name="Line 36"/>
          <p:cNvSpPr>
            <a:spLocks noChangeShapeType="1"/>
          </p:cNvSpPr>
          <p:nvPr/>
        </p:nvSpPr>
        <p:spPr bwMode="auto">
          <a:xfrm>
            <a:off x="1371600" y="5410200"/>
            <a:ext cx="762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57" name="Text Box 37"/>
          <p:cNvSpPr txBox="1">
            <a:spLocks noChangeArrowheads="1"/>
          </p:cNvSpPr>
          <p:nvPr/>
        </p:nvSpPr>
        <p:spPr bwMode="auto">
          <a:xfrm>
            <a:off x="1600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184358" name="Line 38"/>
          <p:cNvSpPr>
            <a:spLocks noChangeShapeType="1"/>
          </p:cNvSpPr>
          <p:nvPr/>
        </p:nvSpPr>
        <p:spPr bwMode="auto">
          <a:xfrm>
            <a:off x="2362200" y="2438400"/>
            <a:ext cx="1066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59" name="Line 39"/>
          <p:cNvSpPr>
            <a:spLocks noChangeShapeType="1"/>
          </p:cNvSpPr>
          <p:nvPr/>
        </p:nvSpPr>
        <p:spPr bwMode="auto">
          <a:xfrm>
            <a:off x="23622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60" name="Line 40"/>
          <p:cNvSpPr>
            <a:spLocks noChangeShapeType="1"/>
          </p:cNvSpPr>
          <p:nvPr/>
        </p:nvSpPr>
        <p:spPr bwMode="auto">
          <a:xfrm flipH="1">
            <a:off x="1295400" y="2438400"/>
            <a:ext cx="1066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61" name="Line 41"/>
          <p:cNvSpPr>
            <a:spLocks noChangeShapeType="1"/>
          </p:cNvSpPr>
          <p:nvPr/>
        </p:nvSpPr>
        <p:spPr bwMode="auto">
          <a:xfrm flipH="1">
            <a:off x="762000" y="31242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62" name="Text Box 42"/>
          <p:cNvSpPr txBox="1">
            <a:spLocks noChangeArrowheads="1"/>
          </p:cNvSpPr>
          <p:nvPr/>
        </p:nvSpPr>
        <p:spPr bwMode="auto">
          <a:xfrm>
            <a:off x="2590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184363" name="Text Box 43"/>
          <p:cNvSpPr txBox="1">
            <a:spLocks noChangeArrowheads="1"/>
          </p:cNvSpPr>
          <p:nvPr/>
        </p:nvSpPr>
        <p:spPr bwMode="auto">
          <a:xfrm>
            <a:off x="2438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184364" name="Text Box 44"/>
          <p:cNvSpPr txBox="1">
            <a:spLocks noChangeArrowheads="1"/>
          </p:cNvSpPr>
          <p:nvPr/>
        </p:nvSpPr>
        <p:spPr bwMode="auto">
          <a:xfrm>
            <a:off x="990600" y="4572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184365" name="Text Box 45"/>
          <p:cNvSpPr txBox="1">
            <a:spLocks noChangeArrowheads="1"/>
          </p:cNvSpPr>
          <p:nvPr/>
        </p:nvSpPr>
        <p:spPr bwMode="auto">
          <a:xfrm>
            <a:off x="1295400" y="548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184366" name="Text Box 46"/>
          <p:cNvSpPr txBox="1">
            <a:spLocks noChangeArrowheads="1"/>
          </p:cNvSpPr>
          <p:nvPr/>
        </p:nvSpPr>
        <p:spPr bwMode="auto">
          <a:xfrm>
            <a:off x="28194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184367" name="Text Box 47"/>
          <p:cNvSpPr txBox="1">
            <a:spLocks noChangeArrowheads="1"/>
          </p:cNvSpPr>
          <p:nvPr/>
        </p:nvSpPr>
        <p:spPr bwMode="auto">
          <a:xfrm>
            <a:off x="1371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184368" name="Text Box 48"/>
          <p:cNvSpPr txBox="1">
            <a:spLocks noChangeArrowheads="1"/>
          </p:cNvSpPr>
          <p:nvPr/>
        </p:nvSpPr>
        <p:spPr bwMode="auto">
          <a:xfrm>
            <a:off x="381000" y="3048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184369" name="Text Box 49"/>
          <p:cNvSpPr txBox="1">
            <a:spLocks noChangeArrowheads="1"/>
          </p:cNvSpPr>
          <p:nvPr/>
        </p:nvSpPr>
        <p:spPr bwMode="auto">
          <a:xfrm>
            <a:off x="3657600" y="59436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i="1"/>
              <a:t>f(n) = h </a:t>
            </a:r>
            <a:r>
              <a:rPr lang="en-US" altLang="x-none" sz="1800" b="1"/>
              <a:t>(</a:t>
            </a:r>
            <a:r>
              <a:rPr lang="en-US" altLang="x-none" sz="1800" b="1" i="1"/>
              <a:t>n</a:t>
            </a:r>
            <a:r>
              <a:rPr lang="en-US" altLang="x-none" sz="1800" b="1"/>
              <a:t>) = straight-line distance heuristic</a:t>
            </a:r>
            <a:endParaRPr lang="en-GB" altLang="x-none" sz="1800" b="1"/>
          </a:p>
        </p:txBody>
      </p:sp>
      <p:sp>
        <p:nvSpPr>
          <p:cNvPr id="184405" name="Text Box 85"/>
          <p:cNvSpPr txBox="1">
            <a:spLocks noChangeArrowheads="1"/>
          </p:cNvSpPr>
          <p:nvPr/>
        </p:nvSpPr>
        <p:spPr bwMode="auto">
          <a:xfrm>
            <a:off x="2362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184406" name="Line 86"/>
          <p:cNvSpPr>
            <a:spLocks noChangeShapeType="1"/>
          </p:cNvSpPr>
          <p:nvPr/>
        </p:nvSpPr>
        <p:spPr bwMode="auto">
          <a:xfrm flipH="1">
            <a:off x="2133600" y="3505200"/>
            <a:ext cx="228600" cy="2362200"/>
          </a:xfrm>
          <a:prstGeom prst="line">
            <a:avLst/>
          </a:prstGeom>
          <a:noFill/>
          <a:ln w="9525">
            <a:solidFill>
              <a:schemeClr val="hlink"/>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ltLang="x-none"/>
              <a:t>Greedy Search</a:t>
            </a:r>
            <a:endParaRPr lang="en-GB" altLang="x-none"/>
          </a:p>
        </p:txBody>
      </p:sp>
      <p:sp>
        <p:nvSpPr>
          <p:cNvPr id="5" name="Content Placeholder 4"/>
          <p:cNvSpPr>
            <a:spLocks noGrp="1"/>
          </p:cNvSpPr>
          <p:nvPr>
            <p:ph sz="half" idx="1"/>
          </p:nvPr>
        </p:nvSpPr>
        <p:spPr/>
        <p:txBody>
          <a:bodyPr/>
          <a:lstStyle/>
          <a:p>
            <a:endParaRPr lang="en-US"/>
          </a:p>
        </p:txBody>
      </p:sp>
      <p:graphicFrame>
        <p:nvGraphicFramePr>
          <p:cNvPr id="185394" name="Group 50"/>
          <p:cNvGraphicFramePr>
            <a:graphicFrameLocks noGrp="1"/>
          </p:cNvGraphicFramePr>
          <p:nvPr>
            <p:ph sz="half" idx="2"/>
          </p:nvPr>
        </p:nvGraphicFramePr>
        <p:xfrm>
          <a:off x="4648200" y="1600200"/>
          <a:ext cx="3810000" cy="4064000"/>
        </p:xfrm>
        <a:graphic>
          <a:graphicData uri="http://schemas.openxmlformats.org/drawingml/2006/table">
            <a:tbl>
              <a:tblPr/>
              <a:tblGrid>
                <a:gridCol w="1905000"/>
                <a:gridCol w="1905000"/>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State</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Heuristic: h(n)</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366</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B</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374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C</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329</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D</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E</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253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F</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178</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G</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193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H</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98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7" name="Slide Number Placeholder 6"/>
          <p:cNvSpPr>
            <a:spLocks noGrp="1"/>
          </p:cNvSpPr>
          <p:nvPr>
            <p:ph type="sldNum" sz="quarter" idx="12"/>
          </p:nvPr>
        </p:nvSpPr>
        <p:spPr/>
        <p:txBody>
          <a:bodyPr/>
          <a:lstStyle/>
          <a:p>
            <a:fld id="{7FDC7D07-84DB-49F0-8E9A-D0EFF90B8A08}" type="slidenum">
              <a:rPr lang="en-GB" altLang="x-none" smtClean="0"/>
            </a:fld>
            <a:endParaRPr lang="en-GB" altLang="x-none"/>
          </a:p>
        </p:txBody>
      </p:sp>
      <p:grpSp>
        <p:nvGrpSpPr>
          <p:cNvPr id="185347" name="Group 3"/>
          <p:cNvGrpSpPr/>
          <p:nvPr/>
        </p:nvGrpSpPr>
        <p:grpSpPr bwMode="auto">
          <a:xfrm>
            <a:off x="2133600" y="1981200"/>
            <a:ext cx="457200" cy="457200"/>
            <a:chOff x="1344" y="1248"/>
            <a:chExt cx="288" cy="288"/>
          </a:xfrm>
        </p:grpSpPr>
        <p:sp>
          <p:nvSpPr>
            <p:cNvPr id="185348"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349"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185350" name="Group 6"/>
          <p:cNvGrpSpPr/>
          <p:nvPr/>
        </p:nvGrpSpPr>
        <p:grpSpPr bwMode="auto">
          <a:xfrm>
            <a:off x="3200400" y="2514600"/>
            <a:ext cx="457200" cy="457200"/>
            <a:chOff x="1344" y="1248"/>
            <a:chExt cx="288" cy="288"/>
          </a:xfrm>
        </p:grpSpPr>
        <p:sp>
          <p:nvSpPr>
            <p:cNvPr id="185351"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352"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185353" name="Group 9"/>
          <p:cNvGrpSpPr/>
          <p:nvPr/>
        </p:nvGrpSpPr>
        <p:grpSpPr bwMode="auto">
          <a:xfrm>
            <a:off x="533400" y="3429000"/>
            <a:ext cx="457200" cy="457200"/>
            <a:chOff x="1344" y="1248"/>
            <a:chExt cx="288" cy="288"/>
          </a:xfrm>
        </p:grpSpPr>
        <p:sp>
          <p:nvSpPr>
            <p:cNvPr id="185354"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355"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185356" name="Group 12"/>
          <p:cNvGrpSpPr/>
          <p:nvPr/>
        </p:nvGrpSpPr>
        <p:grpSpPr bwMode="auto">
          <a:xfrm>
            <a:off x="1066800" y="2667000"/>
            <a:ext cx="457200" cy="457200"/>
            <a:chOff x="1344" y="1248"/>
            <a:chExt cx="288" cy="288"/>
          </a:xfrm>
        </p:grpSpPr>
        <p:sp>
          <p:nvSpPr>
            <p:cNvPr id="185357"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358"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185359" name="Group 15"/>
          <p:cNvGrpSpPr/>
          <p:nvPr/>
        </p:nvGrpSpPr>
        <p:grpSpPr bwMode="auto">
          <a:xfrm>
            <a:off x="2209800" y="3124200"/>
            <a:ext cx="457200" cy="457200"/>
            <a:chOff x="1344" y="1248"/>
            <a:chExt cx="288" cy="288"/>
          </a:xfrm>
        </p:grpSpPr>
        <p:sp>
          <p:nvSpPr>
            <p:cNvPr id="185360"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361"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185362" name="Group 18"/>
          <p:cNvGrpSpPr/>
          <p:nvPr/>
        </p:nvGrpSpPr>
        <p:grpSpPr bwMode="auto">
          <a:xfrm>
            <a:off x="2895600" y="4038600"/>
            <a:ext cx="457200" cy="457200"/>
            <a:chOff x="1344" y="1248"/>
            <a:chExt cx="288" cy="288"/>
          </a:xfrm>
        </p:grpSpPr>
        <p:sp>
          <p:nvSpPr>
            <p:cNvPr id="185363"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364"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185365" name="Group 21"/>
          <p:cNvGrpSpPr/>
          <p:nvPr/>
        </p:nvGrpSpPr>
        <p:grpSpPr bwMode="auto">
          <a:xfrm>
            <a:off x="1905000" y="5715000"/>
            <a:ext cx="457200" cy="457200"/>
            <a:chOff x="1344" y="1248"/>
            <a:chExt cx="288" cy="288"/>
          </a:xfrm>
        </p:grpSpPr>
        <p:sp>
          <p:nvSpPr>
            <p:cNvPr id="185366" name="Oval 22"/>
            <p:cNvSpPr>
              <a:spLocks noChangeArrowheads="1"/>
            </p:cNvSpPr>
            <p:nvPr/>
          </p:nvSpPr>
          <p:spPr bwMode="auto">
            <a:xfrm>
              <a:off x="1344" y="1248"/>
              <a:ext cx="288" cy="28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367" name="Text Box 23"/>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185368" name="Line 24"/>
          <p:cNvSpPr>
            <a:spLocks noChangeShapeType="1"/>
          </p:cNvSpPr>
          <p:nvPr/>
        </p:nvSpPr>
        <p:spPr bwMode="auto">
          <a:xfrm>
            <a:off x="2438400" y="3581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69" name="Line 25"/>
          <p:cNvSpPr>
            <a:spLocks noChangeShapeType="1"/>
          </p:cNvSpPr>
          <p:nvPr/>
        </p:nvSpPr>
        <p:spPr bwMode="auto">
          <a:xfrm flipH="1">
            <a:off x="2133600" y="4495800"/>
            <a:ext cx="990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70" name="Text Box 26"/>
          <p:cNvSpPr txBox="1">
            <a:spLocks noChangeArrowheads="1"/>
          </p:cNvSpPr>
          <p:nvPr/>
        </p:nvSpPr>
        <p:spPr bwMode="auto">
          <a:xfrm>
            <a:off x="2667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185371" name="Text Box 27"/>
          <p:cNvSpPr txBox="1">
            <a:spLocks noChangeArrowheads="1"/>
          </p:cNvSpPr>
          <p:nvPr/>
        </p:nvSpPr>
        <p:spPr bwMode="auto">
          <a:xfrm>
            <a:off x="26670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211</a:t>
            </a:r>
            <a:endParaRPr lang="en-GB" altLang="x-none" sz="1800" b="1">
              <a:solidFill>
                <a:schemeClr val="hlink"/>
              </a:solidFill>
            </a:endParaRPr>
          </a:p>
        </p:txBody>
      </p:sp>
      <p:grpSp>
        <p:nvGrpSpPr>
          <p:cNvPr id="185372" name="Group 28"/>
          <p:cNvGrpSpPr/>
          <p:nvPr/>
        </p:nvGrpSpPr>
        <p:grpSpPr bwMode="auto">
          <a:xfrm>
            <a:off x="1371600" y="4038600"/>
            <a:ext cx="457200" cy="457200"/>
            <a:chOff x="1344" y="1248"/>
            <a:chExt cx="288" cy="288"/>
          </a:xfrm>
        </p:grpSpPr>
        <p:sp>
          <p:nvSpPr>
            <p:cNvPr id="185373"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374"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185375" name="Group 31"/>
          <p:cNvGrpSpPr/>
          <p:nvPr/>
        </p:nvGrpSpPr>
        <p:grpSpPr bwMode="auto">
          <a:xfrm>
            <a:off x="1143000" y="4953000"/>
            <a:ext cx="457200" cy="457200"/>
            <a:chOff x="1344" y="1248"/>
            <a:chExt cx="288" cy="288"/>
          </a:xfrm>
        </p:grpSpPr>
        <p:sp>
          <p:nvSpPr>
            <p:cNvPr id="185376"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377"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185378" name="Line 34"/>
          <p:cNvSpPr>
            <a:spLocks noChangeShapeType="1"/>
          </p:cNvSpPr>
          <p:nvPr/>
        </p:nvSpPr>
        <p:spPr bwMode="auto">
          <a:xfrm flipH="1">
            <a:off x="1524000" y="3581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79" name="Line 35"/>
          <p:cNvSpPr>
            <a:spLocks noChangeShapeType="1"/>
          </p:cNvSpPr>
          <p:nvPr/>
        </p:nvSpPr>
        <p:spPr bwMode="auto">
          <a:xfrm flipH="1">
            <a:off x="1371600" y="44958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80" name="Line 36"/>
          <p:cNvSpPr>
            <a:spLocks noChangeShapeType="1"/>
          </p:cNvSpPr>
          <p:nvPr/>
        </p:nvSpPr>
        <p:spPr bwMode="auto">
          <a:xfrm>
            <a:off x="1371600" y="5410200"/>
            <a:ext cx="762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81" name="Text Box 37"/>
          <p:cNvSpPr txBox="1">
            <a:spLocks noChangeArrowheads="1"/>
          </p:cNvSpPr>
          <p:nvPr/>
        </p:nvSpPr>
        <p:spPr bwMode="auto">
          <a:xfrm>
            <a:off x="1600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185382" name="Line 38"/>
          <p:cNvSpPr>
            <a:spLocks noChangeShapeType="1"/>
          </p:cNvSpPr>
          <p:nvPr/>
        </p:nvSpPr>
        <p:spPr bwMode="auto">
          <a:xfrm>
            <a:off x="2362200" y="2438400"/>
            <a:ext cx="1066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83" name="Line 39"/>
          <p:cNvSpPr>
            <a:spLocks noChangeShapeType="1"/>
          </p:cNvSpPr>
          <p:nvPr/>
        </p:nvSpPr>
        <p:spPr bwMode="auto">
          <a:xfrm>
            <a:off x="23622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84" name="Line 40"/>
          <p:cNvSpPr>
            <a:spLocks noChangeShapeType="1"/>
          </p:cNvSpPr>
          <p:nvPr/>
        </p:nvSpPr>
        <p:spPr bwMode="auto">
          <a:xfrm flipH="1">
            <a:off x="1295400" y="2438400"/>
            <a:ext cx="1066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85" name="Line 41"/>
          <p:cNvSpPr>
            <a:spLocks noChangeShapeType="1"/>
          </p:cNvSpPr>
          <p:nvPr/>
        </p:nvSpPr>
        <p:spPr bwMode="auto">
          <a:xfrm flipH="1">
            <a:off x="762000" y="31242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86" name="Text Box 42"/>
          <p:cNvSpPr txBox="1">
            <a:spLocks noChangeArrowheads="1"/>
          </p:cNvSpPr>
          <p:nvPr/>
        </p:nvSpPr>
        <p:spPr bwMode="auto">
          <a:xfrm>
            <a:off x="2590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185387" name="Text Box 43"/>
          <p:cNvSpPr txBox="1">
            <a:spLocks noChangeArrowheads="1"/>
          </p:cNvSpPr>
          <p:nvPr/>
        </p:nvSpPr>
        <p:spPr bwMode="auto">
          <a:xfrm>
            <a:off x="2438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185388" name="Text Box 44"/>
          <p:cNvSpPr txBox="1">
            <a:spLocks noChangeArrowheads="1"/>
          </p:cNvSpPr>
          <p:nvPr/>
        </p:nvSpPr>
        <p:spPr bwMode="auto">
          <a:xfrm>
            <a:off x="990600" y="4572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185389" name="Text Box 45"/>
          <p:cNvSpPr txBox="1">
            <a:spLocks noChangeArrowheads="1"/>
          </p:cNvSpPr>
          <p:nvPr/>
        </p:nvSpPr>
        <p:spPr bwMode="auto">
          <a:xfrm>
            <a:off x="1295400" y="548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185390" name="Text Box 46"/>
          <p:cNvSpPr txBox="1">
            <a:spLocks noChangeArrowheads="1"/>
          </p:cNvSpPr>
          <p:nvPr/>
        </p:nvSpPr>
        <p:spPr bwMode="auto">
          <a:xfrm>
            <a:off x="28194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185391" name="Text Box 47"/>
          <p:cNvSpPr txBox="1">
            <a:spLocks noChangeArrowheads="1"/>
          </p:cNvSpPr>
          <p:nvPr/>
        </p:nvSpPr>
        <p:spPr bwMode="auto">
          <a:xfrm>
            <a:off x="1371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185392" name="Text Box 48"/>
          <p:cNvSpPr txBox="1">
            <a:spLocks noChangeArrowheads="1"/>
          </p:cNvSpPr>
          <p:nvPr/>
        </p:nvSpPr>
        <p:spPr bwMode="auto">
          <a:xfrm>
            <a:off x="381000" y="3048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185393" name="Text Box 49"/>
          <p:cNvSpPr txBox="1">
            <a:spLocks noChangeArrowheads="1"/>
          </p:cNvSpPr>
          <p:nvPr/>
        </p:nvSpPr>
        <p:spPr bwMode="auto">
          <a:xfrm>
            <a:off x="3657600" y="59436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i="1"/>
              <a:t>f(n) = h </a:t>
            </a:r>
            <a:r>
              <a:rPr lang="en-US" altLang="x-none" sz="1800" b="1"/>
              <a:t>(</a:t>
            </a:r>
            <a:r>
              <a:rPr lang="en-US" altLang="x-none" sz="1800" b="1" i="1"/>
              <a:t>n</a:t>
            </a:r>
            <a:r>
              <a:rPr lang="en-US" altLang="x-none" sz="1800" b="1"/>
              <a:t>) = straight-line distance heuristic</a:t>
            </a:r>
            <a:endParaRPr lang="en-GB" altLang="x-none" sz="1800" b="1"/>
          </a:p>
        </p:txBody>
      </p:sp>
      <p:sp>
        <p:nvSpPr>
          <p:cNvPr id="185429" name="Text Box 85"/>
          <p:cNvSpPr txBox="1">
            <a:spLocks noChangeArrowheads="1"/>
          </p:cNvSpPr>
          <p:nvPr/>
        </p:nvSpPr>
        <p:spPr bwMode="auto">
          <a:xfrm>
            <a:off x="2362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185430" name="Line 86"/>
          <p:cNvSpPr>
            <a:spLocks noChangeShapeType="1"/>
          </p:cNvSpPr>
          <p:nvPr/>
        </p:nvSpPr>
        <p:spPr bwMode="auto">
          <a:xfrm flipH="1">
            <a:off x="2133600" y="4343400"/>
            <a:ext cx="914400" cy="1524000"/>
          </a:xfrm>
          <a:prstGeom prst="line">
            <a:avLst/>
          </a:prstGeom>
          <a:noFill/>
          <a:ln w="9525">
            <a:solidFill>
              <a:schemeClr val="hlink"/>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ltLang="x-none"/>
              <a:t>Greedy Search</a:t>
            </a:r>
            <a:endParaRPr lang="en-GB" altLang="x-none"/>
          </a:p>
        </p:txBody>
      </p:sp>
      <p:sp>
        <p:nvSpPr>
          <p:cNvPr id="5" name="Content Placeholder 4"/>
          <p:cNvSpPr>
            <a:spLocks noGrp="1"/>
          </p:cNvSpPr>
          <p:nvPr>
            <p:ph sz="half" idx="1"/>
          </p:nvPr>
        </p:nvSpPr>
        <p:spPr/>
        <p:txBody>
          <a:bodyPr/>
          <a:lstStyle/>
          <a:p>
            <a:endParaRPr lang="en-US"/>
          </a:p>
        </p:txBody>
      </p:sp>
      <p:graphicFrame>
        <p:nvGraphicFramePr>
          <p:cNvPr id="186418" name="Group 50"/>
          <p:cNvGraphicFramePr>
            <a:graphicFrameLocks noGrp="1"/>
          </p:cNvGraphicFramePr>
          <p:nvPr>
            <p:ph sz="half" idx="2"/>
          </p:nvPr>
        </p:nvGraphicFramePr>
        <p:xfrm>
          <a:off x="4648200" y="1600200"/>
          <a:ext cx="3810000" cy="4064000"/>
        </p:xfrm>
        <a:graphic>
          <a:graphicData uri="http://schemas.openxmlformats.org/drawingml/2006/table">
            <a:tbl>
              <a:tblPr/>
              <a:tblGrid>
                <a:gridCol w="1905000"/>
                <a:gridCol w="1905000"/>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State</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Heuristic: h(n)</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366</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B</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374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C</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329</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D</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E</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253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F</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178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G</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193</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H</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98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7" name="Slide Number Placeholder 6"/>
          <p:cNvSpPr>
            <a:spLocks noGrp="1"/>
          </p:cNvSpPr>
          <p:nvPr>
            <p:ph type="sldNum" sz="quarter" idx="12"/>
          </p:nvPr>
        </p:nvSpPr>
        <p:spPr/>
        <p:txBody>
          <a:bodyPr/>
          <a:lstStyle/>
          <a:p>
            <a:fld id="{8BCF5B21-682A-4FFC-9785-BEF6E231560D}" type="slidenum">
              <a:rPr lang="en-GB" altLang="x-none" smtClean="0"/>
            </a:fld>
            <a:endParaRPr lang="en-GB" altLang="x-none"/>
          </a:p>
        </p:txBody>
      </p:sp>
      <p:grpSp>
        <p:nvGrpSpPr>
          <p:cNvPr id="186371" name="Group 3"/>
          <p:cNvGrpSpPr/>
          <p:nvPr/>
        </p:nvGrpSpPr>
        <p:grpSpPr bwMode="auto">
          <a:xfrm>
            <a:off x="2133600" y="1981200"/>
            <a:ext cx="457200" cy="457200"/>
            <a:chOff x="1344" y="1248"/>
            <a:chExt cx="288" cy="288"/>
          </a:xfrm>
        </p:grpSpPr>
        <p:sp>
          <p:nvSpPr>
            <p:cNvPr id="186372"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73"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186374" name="Group 6"/>
          <p:cNvGrpSpPr/>
          <p:nvPr/>
        </p:nvGrpSpPr>
        <p:grpSpPr bwMode="auto">
          <a:xfrm>
            <a:off x="3200400" y="2514600"/>
            <a:ext cx="457200" cy="457200"/>
            <a:chOff x="1344" y="1248"/>
            <a:chExt cx="288" cy="288"/>
          </a:xfrm>
        </p:grpSpPr>
        <p:sp>
          <p:nvSpPr>
            <p:cNvPr id="186375"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76"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186377" name="Group 9"/>
          <p:cNvGrpSpPr/>
          <p:nvPr/>
        </p:nvGrpSpPr>
        <p:grpSpPr bwMode="auto">
          <a:xfrm>
            <a:off x="533400" y="3429000"/>
            <a:ext cx="457200" cy="457200"/>
            <a:chOff x="1344" y="1248"/>
            <a:chExt cx="288" cy="288"/>
          </a:xfrm>
        </p:grpSpPr>
        <p:sp>
          <p:nvSpPr>
            <p:cNvPr id="186378"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79"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186380" name="Group 12"/>
          <p:cNvGrpSpPr/>
          <p:nvPr/>
        </p:nvGrpSpPr>
        <p:grpSpPr bwMode="auto">
          <a:xfrm>
            <a:off x="1066800" y="2667000"/>
            <a:ext cx="457200" cy="457200"/>
            <a:chOff x="1344" y="1248"/>
            <a:chExt cx="288" cy="288"/>
          </a:xfrm>
        </p:grpSpPr>
        <p:sp>
          <p:nvSpPr>
            <p:cNvPr id="186381"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82"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186383" name="Group 15"/>
          <p:cNvGrpSpPr/>
          <p:nvPr/>
        </p:nvGrpSpPr>
        <p:grpSpPr bwMode="auto">
          <a:xfrm>
            <a:off x="2209800" y="3124200"/>
            <a:ext cx="457200" cy="457200"/>
            <a:chOff x="1344" y="1248"/>
            <a:chExt cx="288" cy="288"/>
          </a:xfrm>
        </p:grpSpPr>
        <p:sp>
          <p:nvSpPr>
            <p:cNvPr id="186384"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85"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186386" name="Group 18"/>
          <p:cNvGrpSpPr/>
          <p:nvPr/>
        </p:nvGrpSpPr>
        <p:grpSpPr bwMode="auto">
          <a:xfrm>
            <a:off x="2895600" y="4038600"/>
            <a:ext cx="457200" cy="457200"/>
            <a:chOff x="1344" y="1248"/>
            <a:chExt cx="288" cy="288"/>
          </a:xfrm>
        </p:grpSpPr>
        <p:sp>
          <p:nvSpPr>
            <p:cNvPr id="186387"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88"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186389" name="Group 21"/>
          <p:cNvGrpSpPr/>
          <p:nvPr/>
        </p:nvGrpSpPr>
        <p:grpSpPr bwMode="auto">
          <a:xfrm>
            <a:off x="1905000" y="5715000"/>
            <a:ext cx="457200" cy="457200"/>
            <a:chOff x="1344" y="1248"/>
            <a:chExt cx="288" cy="288"/>
          </a:xfrm>
        </p:grpSpPr>
        <p:sp>
          <p:nvSpPr>
            <p:cNvPr id="186390" name="Oval 22"/>
            <p:cNvSpPr>
              <a:spLocks noChangeArrowheads="1"/>
            </p:cNvSpPr>
            <p:nvPr/>
          </p:nvSpPr>
          <p:spPr bwMode="auto">
            <a:xfrm>
              <a:off x="1344" y="1248"/>
              <a:ext cx="288" cy="28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91" name="Text Box 23"/>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186392" name="Line 24"/>
          <p:cNvSpPr>
            <a:spLocks noChangeShapeType="1"/>
          </p:cNvSpPr>
          <p:nvPr/>
        </p:nvSpPr>
        <p:spPr bwMode="auto">
          <a:xfrm>
            <a:off x="2438400" y="3581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393" name="Line 25"/>
          <p:cNvSpPr>
            <a:spLocks noChangeShapeType="1"/>
          </p:cNvSpPr>
          <p:nvPr/>
        </p:nvSpPr>
        <p:spPr bwMode="auto">
          <a:xfrm flipH="1">
            <a:off x="2133600" y="4495800"/>
            <a:ext cx="990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394" name="Text Box 26"/>
          <p:cNvSpPr txBox="1">
            <a:spLocks noChangeArrowheads="1"/>
          </p:cNvSpPr>
          <p:nvPr/>
        </p:nvSpPr>
        <p:spPr bwMode="auto">
          <a:xfrm>
            <a:off x="2667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186395" name="Text Box 27"/>
          <p:cNvSpPr txBox="1">
            <a:spLocks noChangeArrowheads="1"/>
          </p:cNvSpPr>
          <p:nvPr/>
        </p:nvSpPr>
        <p:spPr bwMode="auto">
          <a:xfrm>
            <a:off x="26670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211</a:t>
            </a:r>
            <a:endParaRPr lang="en-GB" altLang="x-none" sz="1800" b="1">
              <a:solidFill>
                <a:schemeClr val="hlink"/>
              </a:solidFill>
            </a:endParaRPr>
          </a:p>
        </p:txBody>
      </p:sp>
      <p:grpSp>
        <p:nvGrpSpPr>
          <p:cNvPr id="186396" name="Group 28"/>
          <p:cNvGrpSpPr/>
          <p:nvPr/>
        </p:nvGrpSpPr>
        <p:grpSpPr bwMode="auto">
          <a:xfrm>
            <a:off x="1371600" y="4038600"/>
            <a:ext cx="457200" cy="457200"/>
            <a:chOff x="1344" y="1248"/>
            <a:chExt cx="288" cy="288"/>
          </a:xfrm>
        </p:grpSpPr>
        <p:sp>
          <p:nvSpPr>
            <p:cNvPr id="186397"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98"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186399" name="Group 31"/>
          <p:cNvGrpSpPr/>
          <p:nvPr/>
        </p:nvGrpSpPr>
        <p:grpSpPr bwMode="auto">
          <a:xfrm>
            <a:off x="1143000" y="4953000"/>
            <a:ext cx="457200" cy="457200"/>
            <a:chOff x="1344" y="1248"/>
            <a:chExt cx="288" cy="288"/>
          </a:xfrm>
        </p:grpSpPr>
        <p:sp>
          <p:nvSpPr>
            <p:cNvPr id="186400"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401"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186402" name="Line 34"/>
          <p:cNvSpPr>
            <a:spLocks noChangeShapeType="1"/>
          </p:cNvSpPr>
          <p:nvPr/>
        </p:nvSpPr>
        <p:spPr bwMode="auto">
          <a:xfrm flipH="1">
            <a:off x="1524000" y="3581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403" name="Line 35"/>
          <p:cNvSpPr>
            <a:spLocks noChangeShapeType="1"/>
          </p:cNvSpPr>
          <p:nvPr/>
        </p:nvSpPr>
        <p:spPr bwMode="auto">
          <a:xfrm flipH="1">
            <a:off x="1371600" y="44958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404" name="Line 36"/>
          <p:cNvSpPr>
            <a:spLocks noChangeShapeType="1"/>
          </p:cNvSpPr>
          <p:nvPr/>
        </p:nvSpPr>
        <p:spPr bwMode="auto">
          <a:xfrm>
            <a:off x="1371600" y="5410200"/>
            <a:ext cx="762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405" name="Text Box 37"/>
          <p:cNvSpPr txBox="1">
            <a:spLocks noChangeArrowheads="1"/>
          </p:cNvSpPr>
          <p:nvPr/>
        </p:nvSpPr>
        <p:spPr bwMode="auto">
          <a:xfrm>
            <a:off x="1600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186406" name="Line 38"/>
          <p:cNvSpPr>
            <a:spLocks noChangeShapeType="1"/>
          </p:cNvSpPr>
          <p:nvPr/>
        </p:nvSpPr>
        <p:spPr bwMode="auto">
          <a:xfrm>
            <a:off x="2362200" y="2438400"/>
            <a:ext cx="1066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407" name="Line 39"/>
          <p:cNvSpPr>
            <a:spLocks noChangeShapeType="1"/>
          </p:cNvSpPr>
          <p:nvPr/>
        </p:nvSpPr>
        <p:spPr bwMode="auto">
          <a:xfrm>
            <a:off x="23622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408" name="Line 40"/>
          <p:cNvSpPr>
            <a:spLocks noChangeShapeType="1"/>
          </p:cNvSpPr>
          <p:nvPr/>
        </p:nvSpPr>
        <p:spPr bwMode="auto">
          <a:xfrm flipH="1">
            <a:off x="1295400" y="2438400"/>
            <a:ext cx="1066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409" name="Line 41"/>
          <p:cNvSpPr>
            <a:spLocks noChangeShapeType="1"/>
          </p:cNvSpPr>
          <p:nvPr/>
        </p:nvSpPr>
        <p:spPr bwMode="auto">
          <a:xfrm flipH="1">
            <a:off x="762000" y="31242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410" name="Text Box 42"/>
          <p:cNvSpPr txBox="1">
            <a:spLocks noChangeArrowheads="1"/>
          </p:cNvSpPr>
          <p:nvPr/>
        </p:nvSpPr>
        <p:spPr bwMode="auto">
          <a:xfrm>
            <a:off x="2590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186411" name="Text Box 43"/>
          <p:cNvSpPr txBox="1">
            <a:spLocks noChangeArrowheads="1"/>
          </p:cNvSpPr>
          <p:nvPr/>
        </p:nvSpPr>
        <p:spPr bwMode="auto">
          <a:xfrm>
            <a:off x="2438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186412" name="Text Box 44"/>
          <p:cNvSpPr txBox="1">
            <a:spLocks noChangeArrowheads="1"/>
          </p:cNvSpPr>
          <p:nvPr/>
        </p:nvSpPr>
        <p:spPr bwMode="auto">
          <a:xfrm>
            <a:off x="990600" y="4572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186413" name="Text Box 45"/>
          <p:cNvSpPr txBox="1">
            <a:spLocks noChangeArrowheads="1"/>
          </p:cNvSpPr>
          <p:nvPr/>
        </p:nvSpPr>
        <p:spPr bwMode="auto">
          <a:xfrm>
            <a:off x="1295400" y="548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186414" name="Text Box 46"/>
          <p:cNvSpPr txBox="1">
            <a:spLocks noChangeArrowheads="1"/>
          </p:cNvSpPr>
          <p:nvPr/>
        </p:nvSpPr>
        <p:spPr bwMode="auto">
          <a:xfrm>
            <a:off x="28194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186415" name="Text Box 47"/>
          <p:cNvSpPr txBox="1">
            <a:spLocks noChangeArrowheads="1"/>
          </p:cNvSpPr>
          <p:nvPr/>
        </p:nvSpPr>
        <p:spPr bwMode="auto">
          <a:xfrm>
            <a:off x="1371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186416" name="Text Box 48"/>
          <p:cNvSpPr txBox="1">
            <a:spLocks noChangeArrowheads="1"/>
          </p:cNvSpPr>
          <p:nvPr/>
        </p:nvSpPr>
        <p:spPr bwMode="auto">
          <a:xfrm>
            <a:off x="381000" y="3048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186417" name="Text Box 49"/>
          <p:cNvSpPr txBox="1">
            <a:spLocks noChangeArrowheads="1"/>
          </p:cNvSpPr>
          <p:nvPr/>
        </p:nvSpPr>
        <p:spPr bwMode="auto">
          <a:xfrm>
            <a:off x="3657600" y="59436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i="1"/>
              <a:t>f(n) = h </a:t>
            </a:r>
            <a:r>
              <a:rPr lang="en-US" altLang="x-none" sz="1800" b="1"/>
              <a:t>(</a:t>
            </a:r>
            <a:r>
              <a:rPr lang="en-US" altLang="x-none" sz="1800" b="1" i="1"/>
              <a:t>n</a:t>
            </a:r>
            <a:r>
              <a:rPr lang="en-US" altLang="x-none" sz="1800" b="1"/>
              <a:t>) = straight-line distance heuristic</a:t>
            </a:r>
            <a:endParaRPr lang="en-GB" altLang="x-none" sz="1800" b="1"/>
          </a:p>
        </p:txBody>
      </p:sp>
      <p:sp>
        <p:nvSpPr>
          <p:cNvPr id="186453" name="Text Box 85"/>
          <p:cNvSpPr txBox="1">
            <a:spLocks noChangeArrowheads="1"/>
          </p:cNvSpPr>
          <p:nvPr/>
        </p:nvSpPr>
        <p:spPr bwMode="auto">
          <a:xfrm>
            <a:off x="2362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186454" name="Line 86"/>
          <p:cNvSpPr>
            <a:spLocks noChangeShapeType="1"/>
          </p:cNvSpPr>
          <p:nvPr/>
        </p:nvSpPr>
        <p:spPr bwMode="auto">
          <a:xfrm>
            <a:off x="1676400" y="4419600"/>
            <a:ext cx="457200" cy="1524000"/>
          </a:xfrm>
          <a:prstGeom prst="line">
            <a:avLst/>
          </a:prstGeom>
          <a:noFill/>
          <a:ln w="9525">
            <a:solidFill>
              <a:schemeClr val="hlink"/>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ltLang="x-none"/>
              <a:t>Greedy Search</a:t>
            </a:r>
            <a:endParaRPr lang="en-GB" altLang="x-none"/>
          </a:p>
        </p:txBody>
      </p:sp>
      <p:sp>
        <p:nvSpPr>
          <p:cNvPr id="5" name="Content Placeholder 4"/>
          <p:cNvSpPr>
            <a:spLocks noGrp="1"/>
          </p:cNvSpPr>
          <p:nvPr>
            <p:ph sz="half" idx="1"/>
          </p:nvPr>
        </p:nvSpPr>
        <p:spPr/>
        <p:txBody>
          <a:bodyPr/>
          <a:lstStyle/>
          <a:p>
            <a:endParaRPr lang="en-US"/>
          </a:p>
        </p:txBody>
      </p:sp>
      <p:graphicFrame>
        <p:nvGraphicFramePr>
          <p:cNvPr id="187442" name="Group 50"/>
          <p:cNvGraphicFramePr>
            <a:graphicFrameLocks noGrp="1"/>
          </p:cNvGraphicFramePr>
          <p:nvPr>
            <p:ph sz="half" idx="2"/>
          </p:nvPr>
        </p:nvGraphicFramePr>
        <p:xfrm>
          <a:off x="4648200" y="1600200"/>
          <a:ext cx="3810000" cy="4064000"/>
        </p:xfrm>
        <a:graphic>
          <a:graphicData uri="http://schemas.openxmlformats.org/drawingml/2006/table">
            <a:tbl>
              <a:tblPr/>
              <a:tblGrid>
                <a:gridCol w="1905000"/>
                <a:gridCol w="1905000"/>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State</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Heuristic: h(n)</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366</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B</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374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C</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329</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D</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E</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253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F</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178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G</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193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H</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98</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7" name="Slide Number Placeholder 6"/>
          <p:cNvSpPr>
            <a:spLocks noGrp="1"/>
          </p:cNvSpPr>
          <p:nvPr>
            <p:ph type="sldNum" sz="quarter" idx="12"/>
          </p:nvPr>
        </p:nvSpPr>
        <p:spPr/>
        <p:txBody>
          <a:bodyPr/>
          <a:lstStyle/>
          <a:p>
            <a:fld id="{7D7E5471-0595-4D2B-9A1A-86DE4FD03DB5}" type="slidenum">
              <a:rPr lang="en-GB" altLang="x-none" smtClean="0"/>
            </a:fld>
            <a:endParaRPr lang="en-GB" altLang="x-none"/>
          </a:p>
        </p:txBody>
      </p:sp>
      <p:grpSp>
        <p:nvGrpSpPr>
          <p:cNvPr id="187395" name="Group 3"/>
          <p:cNvGrpSpPr/>
          <p:nvPr/>
        </p:nvGrpSpPr>
        <p:grpSpPr bwMode="auto">
          <a:xfrm>
            <a:off x="2133600" y="1981200"/>
            <a:ext cx="457200" cy="457200"/>
            <a:chOff x="1344" y="1248"/>
            <a:chExt cx="288" cy="288"/>
          </a:xfrm>
        </p:grpSpPr>
        <p:sp>
          <p:nvSpPr>
            <p:cNvPr id="187396"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397"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187398" name="Group 6"/>
          <p:cNvGrpSpPr/>
          <p:nvPr/>
        </p:nvGrpSpPr>
        <p:grpSpPr bwMode="auto">
          <a:xfrm>
            <a:off x="3200400" y="2514600"/>
            <a:ext cx="457200" cy="457200"/>
            <a:chOff x="1344" y="1248"/>
            <a:chExt cx="288" cy="288"/>
          </a:xfrm>
        </p:grpSpPr>
        <p:sp>
          <p:nvSpPr>
            <p:cNvPr id="187399"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00"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187401" name="Group 9"/>
          <p:cNvGrpSpPr/>
          <p:nvPr/>
        </p:nvGrpSpPr>
        <p:grpSpPr bwMode="auto">
          <a:xfrm>
            <a:off x="533400" y="3429000"/>
            <a:ext cx="457200" cy="457200"/>
            <a:chOff x="1344" y="1248"/>
            <a:chExt cx="288" cy="288"/>
          </a:xfrm>
        </p:grpSpPr>
        <p:sp>
          <p:nvSpPr>
            <p:cNvPr id="187402"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03"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187404" name="Group 12"/>
          <p:cNvGrpSpPr/>
          <p:nvPr/>
        </p:nvGrpSpPr>
        <p:grpSpPr bwMode="auto">
          <a:xfrm>
            <a:off x="1066800" y="2667000"/>
            <a:ext cx="457200" cy="457200"/>
            <a:chOff x="1344" y="1248"/>
            <a:chExt cx="288" cy="288"/>
          </a:xfrm>
        </p:grpSpPr>
        <p:sp>
          <p:nvSpPr>
            <p:cNvPr id="187405"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06"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187407" name="Group 15"/>
          <p:cNvGrpSpPr/>
          <p:nvPr/>
        </p:nvGrpSpPr>
        <p:grpSpPr bwMode="auto">
          <a:xfrm>
            <a:off x="2209800" y="3124200"/>
            <a:ext cx="457200" cy="457200"/>
            <a:chOff x="1344" y="1248"/>
            <a:chExt cx="288" cy="288"/>
          </a:xfrm>
        </p:grpSpPr>
        <p:sp>
          <p:nvSpPr>
            <p:cNvPr id="187408"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09"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187410" name="Group 18"/>
          <p:cNvGrpSpPr/>
          <p:nvPr/>
        </p:nvGrpSpPr>
        <p:grpSpPr bwMode="auto">
          <a:xfrm>
            <a:off x="2895600" y="4038600"/>
            <a:ext cx="457200" cy="457200"/>
            <a:chOff x="1344" y="1248"/>
            <a:chExt cx="288" cy="288"/>
          </a:xfrm>
        </p:grpSpPr>
        <p:sp>
          <p:nvSpPr>
            <p:cNvPr id="187411"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12"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187413" name="Group 21"/>
          <p:cNvGrpSpPr/>
          <p:nvPr/>
        </p:nvGrpSpPr>
        <p:grpSpPr bwMode="auto">
          <a:xfrm>
            <a:off x="1905000" y="5715000"/>
            <a:ext cx="457200" cy="457200"/>
            <a:chOff x="1344" y="1248"/>
            <a:chExt cx="288" cy="288"/>
          </a:xfrm>
        </p:grpSpPr>
        <p:sp>
          <p:nvSpPr>
            <p:cNvPr id="187414" name="Oval 22"/>
            <p:cNvSpPr>
              <a:spLocks noChangeArrowheads="1"/>
            </p:cNvSpPr>
            <p:nvPr/>
          </p:nvSpPr>
          <p:spPr bwMode="auto">
            <a:xfrm>
              <a:off x="1344" y="1248"/>
              <a:ext cx="288" cy="28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15" name="Text Box 23"/>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187416" name="Line 24"/>
          <p:cNvSpPr>
            <a:spLocks noChangeShapeType="1"/>
          </p:cNvSpPr>
          <p:nvPr/>
        </p:nvSpPr>
        <p:spPr bwMode="auto">
          <a:xfrm>
            <a:off x="2438400" y="3581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17" name="Line 25"/>
          <p:cNvSpPr>
            <a:spLocks noChangeShapeType="1"/>
          </p:cNvSpPr>
          <p:nvPr/>
        </p:nvSpPr>
        <p:spPr bwMode="auto">
          <a:xfrm flipH="1">
            <a:off x="2133600" y="4495800"/>
            <a:ext cx="990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18" name="Text Box 26"/>
          <p:cNvSpPr txBox="1">
            <a:spLocks noChangeArrowheads="1"/>
          </p:cNvSpPr>
          <p:nvPr/>
        </p:nvSpPr>
        <p:spPr bwMode="auto">
          <a:xfrm>
            <a:off x="2667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187419" name="Text Box 27"/>
          <p:cNvSpPr txBox="1">
            <a:spLocks noChangeArrowheads="1"/>
          </p:cNvSpPr>
          <p:nvPr/>
        </p:nvSpPr>
        <p:spPr bwMode="auto">
          <a:xfrm>
            <a:off x="26670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211</a:t>
            </a:r>
            <a:endParaRPr lang="en-GB" altLang="x-none" sz="1800" b="1">
              <a:solidFill>
                <a:schemeClr val="hlink"/>
              </a:solidFill>
            </a:endParaRPr>
          </a:p>
        </p:txBody>
      </p:sp>
      <p:grpSp>
        <p:nvGrpSpPr>
          <p:cNvPr id="187420" name="Group 28"/>
          <p:cNvGrpSpPr/>
          <p:nvPr/>
        </p:nvGrpSpPr>
        <p:grpSpPr bwMode="auto">
          <a:xfrm>
            <a:off x="1371600" y="4038600"/>
            <a:ext cx="457200" cy="457200"/>
            <a:chOff x="1344" y="1248"/>
            <a:chExt cx="288" cy="288"/>
          </a:xfrm>
        </p:grpSpPr>
        <p:sp>
          <p:nvSpPr>
            <p:cNvPr id="187421"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22"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187423" name="Group 31"/>
          <p:cNvGrpSpPr/>
          <p:nvPr/>
        </p:nvGrpSpPr>
        <p:grpSpPr bwMode="auto">
          <a:xfrm>
            <a:off x="1143000" y="4953000"/>
            <a:ext cx="457200" cy="457200"/>
            <a:chOff x="1344" y="1248"/>
            <a:chExt cx="288" cy="288"/>
          </a:xfrm>
        </p:grpSpPr>
        <p:sp>
          <p:nvSpPr>
            <p:cNvPr id="187424"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25"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187426" name="Line 34"/>
          <p:cNvSpPr>
            <a:spLocks noChangeShapeType="1"/>
          </p:cNvSpPr>
          <p:nvPr/>
        </p:nvSpPr>
        <p:spPr bwMode="auto">
          <a:xfrm flipH="1">
            <a:off x="1524000" y="3581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27" name="Line 35"/>
          <p:cNvSpPr>
            <a:spLocks noChangeShapeType="1"/>
          </p:cNvSpPr>
          <p:nvPr/>
        </p:nvSpPr>
        <p:spPr bwMode="auto">
          <a:xfrm flipH="1">
            <a:off x="1371600" y="44958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28" name="Line 36"/>
          <p:cNvSpPr>
            <a:spLocks noChangeShapeType="1"/>
          </p:cNvSpPr>
          <p:nvPr/>
        </p:nvSpPr>
        <p:spPr bwMode="auto">
          <a:xfrm>
            <a:off x="1371600" y="5410200"/>
            <a:ext cx="762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29" name="Text Box 37"/>
          <p:cNvSpPr txBox="1">
            <a:spLocks noChangeArrowheads="1"/>
          </p:cNvSpPr>
          <p:nvPr/>
        </p:nvSpPr>
        <p:spPr bwMode="auto">
          <a:xfrm>
            <a:off x="1600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187430" name="Line 38"/>
          <p:cNvSpPr>
            <a:spLocks noChangeShapeType="1"/>
          </p:cNvSpPr>
          <p:nvPr/>
        </p:nvSpPr>
        <p:spPr bwMode="auto">
          <a:xfrm>
            <a:off x="2362200" y="2438400"/>
            <a:ext cx="1066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31" name="Line 39"/>
          <p:cNvSpPr>
            <a:spLocks noChangeShapeType="1"/>
          </p:cNvSpPr>
          <p:nvPr/>
        </p:nvSpPr>
        <p:spPr bwMode="auto">
          <a:xfrm>
            <a:off x="23622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32" name="Line 40"/>
          <p:cNvSpPr>
            <a:spLocks noChangeShapeType="1"/>
          </p:cNvSpPr>
          <p:nvPr/>
        </p:nvSpPr>
        <p:spPr bwMode="auto">
          <a:xfrm flipH="1">
            <a:off x="1295400" y="2438400"/>
            <a:ext cx="1066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33" name="Line 41"/>
          <p:cNvSpPr>
            <a:spLocks noChangeShapeType="1"/>
          </p:cNvSpPr>
          <p:nvPr/>
        </p:nvSpPr>
        <p:spPr bwMode="auto">
          <a:xfrm flipH="1">
            <a:off x="762000" y="31242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7434" name="Text Box 42"/>
          <p:cNvSpPr txBox="1">
            <a:spLocks noChangeArrowheads="1"/>
          </p:cNvSpPr>
          <p:nvPr/>
        </p:nvSpPr>
        <p:spPr bwMode="auto">
          <a:xfrm>
            <a:off x="2590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187435" name="Text Box 43"/>
          <p:cNvSpPr txBox="1">
            <a:spLocks noChangeArrowheads="1"/>
          </p:cNvSpPr>
          <p:nvPr/>
        </p:nvSpPr>
        <p:spPr bwMode="auto">
          <a:xfrm>
            <a:off x="2438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187436" name="Text Box 44"/>
          <p:cNvSpPr txBox="1">
            <a:spLocks noChangeArrowheads="1"/>
          </p:cNvSpPr>
          <p:nvPr/>
        </p:nvSpPr>
        <p:spPr bwMode="auto">
          <a:xfrm>
            <a:off x="990600" y="4572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187437" name="Text Box 45"/>
          <p:cNvSpPr txBox="1">
            <a:spLocks noChangeArrowheads="1"/>
          </p:cNvSpPr>
          <p:nvPr/>
        </p:nvSpPr>
        <p:spPr bwMode="auto">
          <a:xfrm>
            <a:off x="1295400" y="548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187438" name="Text Box 46"/>
          <p:cNvSpPr txBox="1">
            <a:spLocks noChangeArrowheads="1"/>
          </p:cNvSpPr>
          <p:nvPr/>
        </p:nvSpPr>
        <p:spPr bwMode="auto">
          <a:xfrm>
            <a:off x="28194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187439" name="Text Box 47"/>
          <p:cNvSpPr txBox="1">
            <a:spLocks noChangeArrowheads="1"/>
          </p:cNvSpPr>
          <p:nvPr/>
        </p:nvSpPr>
        <p:spPr bwMode="auto">
          <a:xfrm>
            <a:off x="1371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187440" name="Text Box 48"/>
          <p:cNvSpPr txBox="1">
            <a:spLocks noChangeArrowheads="1"/>
          </p:cNvSpPr>
          <p:nvPr/>
        </p:nvSpPr>
        <p:spPr bwMode="auto">
          <a:xfrm>
            <a:off x="381000" y="3048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187441" name="Text Box 49"/>
          <p:cNvSpPr txBox="1">
            <a:spLocks noChangeArrowheads="1"/>
          </p:cNvSpPr>
          <p:nvPr/>
        </p:nvSpPr>
        <p:spPr bwMode="auto">
          <a:xfrm>
            <a:off x="3657600" y="59436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i="1"/>
              <a:t>f(n) = h </a:t>
            </a:r>
            <a:r>
              <a:rPr lang="en-US" altLang="x-none" sz="1800" b="1"/>
              <a:t>(</a:t>
            </a:r>
            <a:r>
              <a:rPr lang="en-US" altLang="x-none" sz="1800" b="1" i="1"/>
              <a:t>n</a:t>
            </a:r>
            <a:r>
              <a:rPr lang="en-US" altLang="x-none" sz="1800" b="1"/>
              <a:t>) = straight-line distance heuristic</a:t>
            </a:r>
            <a:endParaRPr lang="en-GB" altLang="x-none" sz="1800" b="1"/>
          </a:p>
        </p:txBody>
      </p:sp>
      <p:sp>
        <p:nvSpPr>
          <p:cNvPr id="187477" name="Text Box 85"/>
          <p:cNvSpPr txBox="1">
            <a:spLocks noChangeArrowheads="1"/>
          </p:cNvSpPr>
          <p:nvPr/>
        </p:nvSpPr>
        <p:spPr bwMode="auto">
          <a:xfrm>
            <a:off x="2362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187478" name="Line 86"/>
          <p:cNvSpPr>
            <a:spLocks noChangeShapeType="1"/>
          </p:cNvSpPr>
          <p:nvPr/>
        </p:nvSpPr>
        <p:spPr bwMode="auto">
          <a:xfrm>
            <a:off x="1447800" y="5181600"/>
            <a:ext cx="685800" cy="685800"/>
          </a:xfrm>
          <a:prstGeom prst="line">
            <a:avLst/>
          </a:prstGeom>
          <a:noFill/>
          <a:ln w="9525">
            <a:solidFill>
              <a:schemeClr val="hlink"/>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x-none"/>
              <a:t>Greedy Search</a:t>
            </a:r>
            <a:endParaRPr lang="en-GB" altLang="x-none"/>
          </a:p>
        </p:txBody>
      </p:sp>
      <p:sp>
        <p:nvSpPr>
          <p:cNvPr id="5" name="Content Placeholder 4"/>
          <p:cNvSpPr>
            <a:spLocks noGrp="1"/>
          </p:cNvSpPr>
          <p:nvPr>
            <p:ph sz="half" idx="1"/>
          </p:nvPr>
        </p:nvSpPr>
        <p:spPr/>
        <p:txBody>
          <a:bodyPr/>
          <a:lstStyle/>
          <a:p>
            <a:endParaRPr lang="en-US"/>
          </a:p>
        </p:txBody>
      </p:sp>
      <p:graphicFrame>
        <p:nvGraphicFramePr>
          <p:cNvPr id="193586" name="Group 50"/>
          <p:cNvGraphicFramePr>
            <a:graphicFrameLocks noGrp="1"/>
          </p:cNvGraphicFramePr>
          <p:nvPr>
            <p:ph sz="half" idx="2"/>
          </p:nvPr>
        </p:nvGraphicFramePr>
        <p:xfrm>
          <a:off x="4648200" y="1600200"/>
          <a:ext cx="3810000" cy="4064000"/>
        </p:xfrm>
        <a:graphic>
          <a:graphicData uri="http://schemas.openxmlformats.org/drawingml/2006/table">
            <a:tbl>
              <a:tblPr/>
              <a:tblGrid>
                <a:gridCol w="1905000"/>
                <a:gridCol w="1905000"/>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State</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Heuristic: h(n)</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366</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B</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374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C</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329</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D</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E</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253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F</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178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G</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193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H</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98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I</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0</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 name="Slide Number Placeholder 6"/>
          <p:cNvSpPr>
            <a:spLocks noGrp="1"/>
          </p:cNvSpPr>
          <p:nvPr>
            <p:ph type="sldNum" sz="quarter" idx="12"/>
          </p:nvPr>
        </p:nvSpPr>
        <p:spPr/>
        <p:txBody>
          <a:bodyPr/>
          <a:lstStyle/>
          <a:p>
            <a:fld id="{8A1A0D77-6786-42B4-B005-749AC685E656}" type="slidenum">
              <a:rPr lang="en-GB" altLang="x-none" smtClean="0"/>
            </a:fld>
            <a:endParaRPr lang="en-GB" altLang="x-none"/>
          </a:p>
        </p:txBody>
      </p:sp>
      <p:grpSp>
        <p:nvGrpSpPr>
          <p:cNvPr id="193539" name="Group 3"/>
          <p:cNvGrpSpPr/>
          <p:nvPr/>
        </p:nvGrpSpPr>
        <p:grpSpPr bwMode="auto">
          <a:xfrm>
            <a:off x="2133600" y="1981200"/>
            <a:ext cx="457200" cy="457200"/>
            <a:chOff x="1344" y="1248"/>
            <a:chExt cx="288" cy="288"/>
          </a:xfrm>
        </p:grpSpPr>
        <p:sp>
          <p:nvSpPr>
            <p:cNvPr id="193540"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41"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193542" name="Group 6"/>
          <p:cNvGrpSpPr/>
          <p:nvPr/>
        </p:nvGrpSpPr>
        <p:grpSpPr bwMode="auto">
          <a:xfrm>
            <a:off x="3200400" y="2514600"/>
            <a:ext cx="457200" cy="457200"/>
            <a:chOff x="1344" y="1248"/>
            <a:chExt cx="288" cy="288"/>
          </a:xfrm>
        </p:grpSpPr>
        <p:sp>
          <p:nvSpPr>
            <p:cNvPr id="193543"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44"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193545" name="Group 9"/>
          <p:cNvGrpSpPr/>
          <p:nvPr/>
        </p:nvGrpSpPr>
        <p:grpSpPr bwMode="auto">
          <a:xfrm>
            <a:off x="533400" y="3429000"/>
            <a:ext cx="457200" cy="457200"/>
            <a:chOff x="1344" y="1248"/>
            <a:chExt cx="288" cy="288"/>
          </a:xfrm>
        </p:grpSpPr>
        <p:sp>
          <p:nvSpPr>
            <p:cNvPr id="193546"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47"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193548" name="Group 12"/>
          <p:cNvGrpSpPr/>
          <p:nvPr/>
        </p:nvGrpSpPr>
        <p:grpSpPr bwMode="auto">
          <a:xfrm>
            <a:off x="1066800" y="2667000"/>
            <a:ext cx="457200" cy="457200"/>
            <a:chOff x="1344" y="1248"/>
            <a:chExt cx="288" cy="288"/>
          </a:xfrm>
        </p:grpSpPr>
        <p:sp>
          <p:nvSpPr>
            <p:cNvPr id="193549"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50"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193551" name="Group 15"/>
          <p:cNvGrpSpPr/>
          <p:nvPr/>
        </p:nvGrpSpPr>
        <p:grpSpPr bwMode="auto">
          <a:xfrm>
            <a:off x="2209800" y="3124200"/>
            <a:ext cx="457200" cy="457200"/>
            <a:chOff x="1344" y="1248"/>
            <a:chExt cx="288" cy="288"/>
          </a:xfrm>
        </p:grpSpPr>
        <p:sp>
          <p:nvSpPr>
            <p:cNvPr id="193552"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53"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193554" name="Group 18"/>
          <p:cNvGrpSpPr/>
          <p:nvPr/>
        </p:nvGrpSpPr>
        <p:grpSpPr bwMode="auto">
          <a:xfrm>
            <a:off x="2895600" y="4038600"/>
            <a:ext cx="457200" cy="457200"/>
            <a:chOff x="1344" y="1248"/>
            <a:chExt cx="288" cy="288"/>
          </a:xfrm>
        </p:grpSpPr>
        <p:sp>
          <p:nvSpPr>
            <p:cNvPr id="193555"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56"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193557" name="Group 21"/>
          <p:cNvGrpSpPr/>
          <p:nvPr/>
        </p:nvGrpSpPr>
        <p:grpSpPr bwMode="auto">
          <a:xfrm>
            <a:off x="1905000" y="5715000"/>
            <a:ext cx="457200" cy="457200"/>
            <a:chOff x="1344" y="1248"/>
            <a:chExt cx="288" cy="288"/>
          </a:xfrm>
        </p:grpSpPr>
        <p:sp>
          <p:nvSpPr>
            <p:cNvPr id="193558" name="Oval 22"/>
            <p:cNvSpPr>
              <a:spLocks noChangeArrowheads="1"/>
            </p:cNvSpPr>
            <p:nvPr/>
          </p:nvSpPr>
          <p:spPr bwMode="auto">
            <a:xfrm>
              <a:off x="1344" y="1248"/>
              <a:ext cx="288" cy="28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59" name="Text Box 23"/>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193560" name="Line 24"/>
          <p:cNvSpPr>
            <a:spLocks noChangeShapeType="1"/>
          </p:cNvSpPr>
          <p:nvPr/>
        </p:nvSpPr>
        <p:spPr bwMode="auto">
          <a:xfrm>
            <a:off x="2438400" y="3581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61" name="Line 25"/>
          <p:cNvSpPr>
            <a:spLocks noChangeShapeType="1"/>
          </p:cNvSpPr>
          <p:nvPr/>
        </p:nvSpPr>
        <p:spPr bwMode="auto">
          <a:xfrm flipH="1">
            <a:off x="2133600" y="4495800"/>
            <a:ext cx="990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62" name="Text Box 26"/>
          <p:cNvSpPr txBox="1">
            <a:spLocks noChangeArrowheads="1"/>
          </p:cNvSpPr>
          <p:nvPr/>
        </p:nvSpPr>
        <p:spPr bwMode="auto">
          <a:xfrm>
            <a:off x="2667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193563" name="Text Box 27"/>
          <p:cNvSpPr txBox="1">
            <a:spLocks noChangeArrowheads="1"/>
          </p:cNvSpPr>
          <p:nvPr/>
        </p:nvSpPr>
        <p:spPr bwMode="auto">
          <a:xfrm>
            <a:off x="26670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211</a:t>
            </a:r>
            <a:endParaRPr lang="en-GB" altLang="x-none" sz="1800" b="1">
              <a:solidFill>
                <a:schemeClr val="hlink"/>
              </a:solidFill>
            </a:endParaRPr>
          </a:p>
        </p:txBody>
      </p:sp>
      <p:grpSp>
        <p:nvGrpSpPr>
          <p:cNvPr id="193564" name="Group 28"/>
          <p:cNvGrpSpPr/>
          <p:nvPr/>
        </p:nvGrpSpPr>
        <p:grpSpPr bwMode="auto">
          <a:xfrm>
            <a:off x="1371600" y="4038600"/>
            <a:ext cx="457200" cy="457200"/>
            <a:chOff x="1344" y="1248"/>
            <a:chExt cx="288" cy="288"/>
          </a:xfrm>
        </p:grpSpPr>
        <p:sp>
          <p:nvSpPr>
            <p:cNvPr id="193565"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66"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193567" name="Group 31"/>
          <p:cNvGrpSpPr/>
          <p:nvPr/>
        </p:nvGrpSpPr>
        <p:grpSpPr bwMode="auto">
          <a:xfrm>
            <a:off x="1143000" y="4953000"/>
            <a:ext cx="457200" cy="457200"/>
            <a:chOff x="1344" y="1248"/>
            <a:chExt cx="288" cy="288"/>
          </a:xfrm>
        </p:grpSpPr>
        <p:sp>
          <p:nvSpPr>
            <p:cNvPr id="193568"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69"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193570" name="Line 34"/>
          <p:cNvSpPr>
            <a:spLocks noChangeShapeType="1"/>
          </p:cNvSpPr>
          <p:nvPr/>
        </p:nvSpPr>
        <p:spPr bwMode="auto">
          <a:xfrm flipH="1">
            <a:off x="1524000" y="3581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71" name="Line 35"/>
          <p:cNvSpPr>
            <a:spLocks noChangeShapeType="1"/>
          </p:cNvSpPr>
          <p:nvPr/>
        </p:nvSpPr>
        <p:spPr bwMode="auto">
          <a:xfrm flipH="1">
            <a:off x="1371600" y="44958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72" name="Line 36"/>
          <p:cNvSpPr>
            <a:spLocks noChangeShapeType="1"/>
          </p:cNvSpPr>
          <p:nvPr/>
        </p:nvSpPr>
        <p:spPr bwMode="auto">
          <a:xfrm>
            <a:off x="1371600" y="5410200"/>
            <a:ext cx="762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73" name="Text Box 37"/>
          <p:cNvSpPr txBox="1">
            <a:spLocks noChangeArrowheads="1"/>
          </p:cNvSpPr>
          <p:nvPr/>
        </p:nvSpPr>
        <p:spPr bwMode="auto">
          <a:xfrm>
            <a:off x="1600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193574" name="Line 38"/>
          <p:cNvSpPr>
            <a:spLocks noChangeShapeType="1"/>
          </p:cNvSpPr>
          <p:nvPr/>
        </p:nvSpPr>
        <p:spPr bwMode="auto">
          <a:xfrm>
            <a:off x="2362200" y="2438400"/>
            <a:ext cx="1066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75" name="Line 39"/>
          <p:cNvSpPr>
            <a:spLocks noChangeShapeType="1"/>
          </p:cNvSpPr>
          <p:nvPr/>
        </p:nvSpPr>
        <p:spPr bwMode="auto">
          <a:xfrm>
            <a:off x="23622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76" name="Line 40"/>
          <p:cNvSpPr>
            <a:spLocks noChangeShapeType="1"/>
          </p:cNvSpPr>
          <p:nvPr/>
        </p:nvSpPr>
        <p:spPr bwMode="auto">
          <a:xfrm flipH="1">
            <a:off x="1295400" y="2438400"/>
            <a:ext cx="1066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77" name="Line 41"/>
          <p:cNvSpPr>
            <a:spLocks noChangeShapeType="1"/>
          </p:cNvSpPr>
          <p:nvPr/>
        </p:nvSpPr>
        <p:spPr bwMode="auto">
          <a:xfrm flipH="1">
            <a:off x="762000" y="31242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78" name="Text Box 42"/>
          <p:cNvSpPr txBox="1">
            <a:spLocks noChangeArrowheads="1"/>
          </p:cNvSpPr>
          <p:nvPr/>
        </p:nvSpPr>
        <p:spPr bwMode="auto">
          <a:xfrm>
            <a:off x="2590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193579" name="Text Box 43"/>
          <p:cNvSpPr txBox="1">
            <a:spLocks noChangeArrowheads="1"/>
          </p:cNvSpPr>
          <p:nvPr/>
        </p:nvSpPr>
        <p:spPr bwMode="auto">
          <a:xfrm>
            <a:off x="2438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193580" name="Text Box 44"/>
          <p:cNvSpPr txBox="1">
            <a:spLocks noChangeArrowheads="1"/>
          </p:cNvSpPr>
          <p:nvPr/>
        </p:nvSpPr>
        <p:spPr bwMode="auto">
          <a:xfrm>
            <a:off x="990600" y="4572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193581" name="Text Box 45"/>
          <p:cNvSpPr txBox="1">
            <a:spLocks noChangeArrowheads="1"/>
          </p:cNvSpPr>
          <p:nvPr/>
        </p:nvSpPr>
        <p:spPr bwMode="auto">
          <a:xfrm>
            <a:off x="1295400" y="548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193582" name="Text Box 46"/>
          <p:cNvSpPr txBox="1">
            <a:spLocks noChangeArrowheads="1"/>
          </p:cNvSpPr>
          <p:nvPr/>
        </p:nvSpPr>
        <p:spPr bwMode="auto">
          <a:xfrm>
            <a:off x="28194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193583" name="Text Box 47"/>
          <p:cNvSpPr txBox="1">
            <a:spLocks noChangeArrowheads="1"/>
          </p:cNvSpPr>
          <p:nvPr/>
        </p:nvSpPr>
        <p:spPr bwMode="auto">
          <a:xfrm>
            <a:off x="1371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193584" name="Text Box 48"/>
          <p:cNvSpPr txBox="1">
            <a:spLocks noChangeArrowheads="1"/>
          </p:cNvSpPr>
          <p:nvPr/>
        </p:nvSpPr>
        <p:spPr bwMode="auto">
          <a:xfrm>
            <a:off x="381000" y="3048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193585" name="Text Box 49"/>
          <p:cNvSpPr txBox="1">
            <a:spLocks noChangeArrowheads="1"/>
          </p:cNvSpPr>
          <p:nvPr/>
        </p:nvSpPr>
        <p:spPr bwMode="auto">
          <a:xfrm>
            <a:off x="3657600" y="59436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i="1" dirty="0"/>
              <a:t>f(n) = h </a:t>
            </a:r>
            <a:r>
              <a:rPr lang="en-US" altLang="x-none" sz="1800" b="1" dirty="0"/>
              <a:t>(</a:t>
            </a:r>
            <a:r>
              <a:rPr lang="en-US" altLang="x-none" sz="1800" b="1" i="1" dirty="0"/>
              <a:t>n</a:t>
            </a:r>
            <a:r>
              <a:rPr lang="en-US" altLang="x-none" sz="1800" b="1" dirty="0"/>
              <a:t>) = straight-line distance heuristic</a:t>
            </a:r>
            <a:endParaRPr lang="en-GB" altLang="x-none" sz="1800" b="1" dirty="0"/>
          </a:p>
        </p:txBody>
      </p:sp>
      <p:sp>
        <p:nvSpPr>
          <p:cNvPr id="193621" name="Text Box 85"/>
          <p:cNvSpPr txBox="1">
            <a:spLocks noChangeArrowheads="1"/>
          </p:cNvSpPr>
          <p:nvPr/>
        </p:nvSpPr>
        <p:spPr bwMode="auto">
          <a:xfrm>
            <a:off x="2362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ltLang="x-none"/>
              <a:t>Greedy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7" name="Slide Number Placeholder 6"/>
          <p:cNvSpPr>
            <a:spLocks noGrp="1"/>
          </p:cNvSpPr>
          <p:nvPr>
            <p:ph type="sldNum" sz="quarter" idx="12"/>
          </p:nvPr>
        </p:nvSpPr>
        <p:spPr/>
        <p:txBody>
          <a:bodyPr/>
          <a:lstStyle/>
          <a:p>
            <a:fld id="{0D12F2C4-F7A4-4FF1-B7BD-8FFF7F1333B2}" type="slidenum">
              <a:rPr lang="en-GB" altLang="x-none" smtClean="0"/>
            </a:fld>
            <a:endParaRPr lang="en-GB" altLang="x-none"/>
          </a:p>
        </p:txBody>
      </p:sp>
      <p:grpSp>
        <p:nvGrpSpPr>
          <p:cNvPr id="222211" name="Group 3"/>
          <p:cNvGrpSpPr/>
          <p:nvPr/>
        </p:nvGrpSpPr>
        <p:grpSpPr bwMode="auto">
          <a:xfrm>
            <a:off x="4114800" y="1981200"/>
            <a:ext cx="457200" cy="457200"/>
            <a:chOff x="1344" y="1248"/>
            <a:chExt cx="288" cy="288"/>
          </a:xfrm>
        </p:grpSpPr>
        <p:sp>
          <p:nvSpPr>
            <p:cNvPr id="222212" name="Oval 4"/>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213"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sp>
        <p:nvSpPr>
          <p:cNvPr id="222250" name="Text Box 42"/>
          <p:cNvSpPr txBox="1">
            <a:spLocks noChangeArrowheads="1"/>
          </p:cNvSpPr>
          <p:nvPr/>
        </p:nvSpPr>
        <p:spPr bwMode="auto">
          <a:xfrm>
            <a:off x="45720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1"/>
                </a:solidFill>
              </a:rPr>
              <a:t>Start</a:t>
            </a:r>
            <a:endParaRPr lang="en-GB" altLang="x-none" sz="1800" b="1">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ltLang="x-none"/>
              <a:t>Greedy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25" name="Slide Number Placeholder 6"/>
          <p:cNvSpPr>
            <a:spLocks noGrp="1"/>
          </p:cNvSpPr>
          <p:nvPr>
            <p:ph type="sldNum" sz="quarter" idx="12"/>
          </p:nvPr>
        </p:nvSpPr>
        <p:spPr/>
        <p:txBody>
          <a:bodyPr/>
          <a:lstStyle/>
          <a:p>
            <a:fld id="{A1A6FA53-DB36-4767-A679-F6136F237853}" type="slidenum">
              <a:rPr lang="en-GB" altLang="x-none" smtClean="0"/>
            </a:fld>
            <a:endParaRPr lang="en-GB" altLang="x-none"/>
          </a:p>
        </p:txBody>
      </p:sp>
      <p:grpSp>
        <p:nvGrpSpPr>
          <p:cNvPr id="224259" name="Group 3"/>
          <p:cNvGrpSpPr/>
          <p:nvPr/>
        </p:nvGrpSpPr>
        <p:grpSpPr bwMode="auto">
          <a:xfrm>
            <a:off x="4114800" y="1981200"/>
            <a:ext cx="457200" cy="457200"/>
            <a:chOff x="1344" y="1248"/>
            <a:chExt cx="288" cy="288"/>
          </a:xfrm>
        </p:grpSpPr>
        <p:sp>
          <p:nvSpPr>
            <p:cNvPr id="224260"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261"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24262" name="Group 6"/>
          <p:cNvGrpSpPr/>
          <p:nvPr/>
        </p:nvGrpSpPr>
        <p:grpSpPr bwMode="auto">
          <a:xfrm>
            <a:off x="5867400" y="2514600"/>
            <a:ext cx="457200" cy="457200"/>
            <a:chOff x="1344" y="1248"/>
            <a:chExt cx="288" cy="288"/>
          </a:xfrm>
        </p:grpSpPr>
        <p:sp>
          <p:nvSpPr>
            <p:cNvPr id="224263"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264"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24265" name="Group 9"/>
          <p:cNvGrpSpPr/>
          <p:nvPr/>
        </p:nvGrpSpPr>
        <p:grpSpPr bwMode="auto">
          <a:xfrm>
            <a:off x="1905000" y="2667000"/>
            <a:ext cx="457200" cy="457200"/>
            <a:chOff x="1344" y="1248"/>
            <a:chExt cx="288" cy="288"/>
          </a:xfrm>
        </p:grpSpPr>
        <p:sp>
          <p:nvSpPr>
            <p:cNvPr id="224266"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267"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24268" name="Group 12"/>
          <p:cNvGrpSpPr/>
          <p:nvPr/>
        </p:nvGrpSpPr>
        <p:grpSpPr bwMode="auto">
          <a:xfrm>
            <a:off x="4191000" y="3124200"/>
            <a:ext cx="457200" cy="457200"/>
            <a:chOff x="1344" y="1248"/>
            <a:chExt cx="288" cy="288"/>
          </a:xfrm>
        </p:grpSpPr>
        <p:sp>
          <p:nvSpPr>
            <p:cNvPr id="224269"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270"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sp>
        <p:nvSpPr>
          <p:cNvPr id="224290" name="Line 34"/>
          <p:cNvSpPr>
            <a:spLocks noChangeShapeType="1"/>
          </p:cNvSpPr>
          <p:nvPr/>
        </p:nvSpPr>
        <p:spPr bwMode="auto">
          <a:xfrm>
            <a:off x="4343400" y="2438400"/>
            <a:ext cx="1752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4291" name="Line 35"/>
          <p:cNvSpPr>
            <a:spLocks noChangeShapeType="1"/>
          </p:cNvSpPr>
          <p:nvPr/>
        </p:nvSpPr>
        <p:spPr bwMode="auto">
          <a:xfrm>
            <a:off x="43434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4292" name="Line 36"/>
          <p:cNvSpPr>
            <a:spLocks noChangeShapeType="1"/>
          </p:cNvSpPr>
          <p:nvPr/>
        </p:nvSpPr>
        <p:spPr bwMode="auto">
          <a:xfrm flipH="1">
            <a:off x="2133600" y="2438400"/>
            <a:ext cx="2209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4293" name="Text Box 37"/>
          <p:cNvSpPr txBox="1">
            <a:spLocks noChangeArrowheads="1"/>
          </p:cNvSpPr>
          <p:nvPr/>
        </p:nvSpPr>
        <p:spPr bwMode="auto">
          <a:xfrm>
            <a:off x="45720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1"/>
                </a:solidFill>
              </a:rPr>
              <a:t>Start</a:t>
            </a:r>
            <a:endParaRPr lang="en-GB" altLang="x-none" sz="1800" b="1">
              <a:solidFill>
                <a:schemeClr val="accent1"/>
              </a:solidFill>
            </a:endParaRPr>
          </a:p>
        </p:txBody>
      </p:sp>
      <p:sp>
        <p:nvSpPr>
          <p:cNvPr id="224295" name="Text Box 39"/>
          <p:cNvSpPr txBox="1">
            <a:spLocks noChangeArrowheads="1"/>
          </p:cNvSpPr>
          <p:nvPr/>
        </p:nvSpPr>
        <p:spPr bwMode="auto">
          <a:xfrm>
            <a:off x="48006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75</a:t>
            </a:r>
            <a:endParaRPr lang="en-GB" altLang="x-none" sz="1800" b="1">
              <a:solidFill>
                <a:schemeClr val="accent2"/>
              </a:solidFill>
            </a:endParaRPr>
          </a:p>
        </p:txBody>
      </p:sp>
      <p:sp>
        <p:nvSpPr>
          <p:cNvPr id="224296" name="Text Box 40"/>
          <p:cNvSpPr txBox="1">
            <a:spLocks noChangeArrowheads="1"/>
          </p:cNvSpPr>
          <p:nvPr/>
        </p:nvSpPr>
        <p:spPr bwMode="auto">
          <a:xfrm>
            <a:off x="2895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118</a:t>
            </a:r>
            <a:endParaRPr lang="en-GB" altLang="x-none" sz="1800" b="1">
              <a:solidFill>
                <a:schemeClr val="accent2"/>
              </a:solidFill>
            </a:endParaRPr>
          </a:p>
        </p:txBody>
      </p:sp>
      <p:sp>
        <p:nvSpPr>
          <p:cNvPr id="224297" name="Text Box 41"/>
          <p:cNvSpPr txBox="1">
            <a:spLocks noChangeArrowheads="1"/>
          </p:cNvSpPr>
          <p:nvPr/>
        </p:nvSpPr>
        <p:spPr bwMode="auto">
          <a:xfrm>
            <a:off x="43434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140</a:t>
            </a:r>
            <a:endParaRPr lang="en-GB" altLang="x-none" sz="1800" b="1">
              <a:solidFill>
                <a:schemeClr val="accent2"/>
              </a:solidFill>
            </a:endParaRPr>
          </a:p>
        </p:txBody>
      </p:sp>
      <p:sp>
        <p:nvSpPr>
          <p:cNvPr id="224298" name="Text Box 42"/>
          <p:cNvSpPr txBox="1">
            <a:spLocks noChangeArrowheads="1"/>
          </p:cNvSpPr>
          <p:nvPr/>
        </p:nvSpPr>
        <p:spPr bwMode="auto">
          <a:xfrm>
            <a:off x="5181600" y="2605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[374]</a:t>
            </a:r>
            <a:endParaRPr lang="en-GB" altLang="x-none" sz="1800"/>
          </a:p>
        </p:txBody>
      </p:sp>
      <p:sp>
        <p:nvSpPr>
          <p:cNvPr id="224299" name="Text Box 43"/>
          <p:cNvSpPr txBox="1">
            <a:spLocks noChangeArrowheads="1"/>
          </p:cNvSpPr>
          <p:nvPr/>
        </p:nvSpPr>
        <p:spPr bwMode="auto">
          <a:xfrm>
            <a:off x="1143000" y="2667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[329]</a:t>
            </a:r>
            <a:endParaRPr lang="en-GB" altLang="x-none" sz="1800"/>
          </a:p>
        </p:txBody>
      </p:sp>
      <p:sp>
        <p:nvSpPr>
          <p:cNvPr id="224300" name="Text Box 44"/>
          <p:cNvSpPr txBox="1">
            <a:spLocks noChangeArrowheads="1"/>
          </p:cNvSpPr>
          <p:nvPr/>
        </p:nvSpPr>
        <p:spPr bwMode="auto">
          <a:xfrm>
            <a:off x="3505200" y="3214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[253]</a:t>
            </a:r>
            <a:endParaRPr lang="en-GB" altLang="x-none"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1447800"/>
            <a:ext cx="7772400" cy="990600"/>
          </a:xfrm>
        </p:spPr>
        <p:txBody>
          <a:bodyPr>
            <a:normAutofit/>
          </a:bodyPr>
          <a:lstStyle/>
          <a:p>
            <a:endParaRPr lang="en-US" sz="4800" dirty="0"/>
          </a:p>
        </p:txBody>
      </p:sp>
      <p:sp>
        <p:nvSpPr>
          <p:cNvPr id="5" name="Text Placeholder 4"/>
          <p:cNvSpPr>
            <a:spLocks noGrp="1"/>
          </p:cNvSpPr>
          <p:nvPr>
            <p:ph type="body" idx="1"/>
          </p:nvPr>
        </p:nvSpPr>
        <p:spPr>
          <a:xfrm>
            <a:off x="457200" y="2514600"/>
            <a:ext cx="8458199" cy="1981200"/>
          </a:xfrm>
        </p:spPr>
        <p:txBody>
          <a:bodyPr>
            <a:normAutofit/>
          </a:bodyPr>
          <a:lstStyle/>
          <a:p>
            <a:r>
              <a:rPr lang="en-GB" sz="4000" b="1" dirty="0">
                <a:solidFill>
                  <a:schemeClr val="tx1"/>
                </a:solidFill>
              </a:rPr>
              <a:t>Informed Search </a:t>
            </a:r>
            <a:endParaRPr lang="en-GB" sz="4000" b="1" dirty="0">
              <a:solidFill>
                <a:schemeClr val="tx1"/>
              </a:solidFill>
            </a:endParaRPr>
          </a:p>
          <a:p>
            <a:endParaRPr lang="en-GB" sz="2800" b="1" dirty="0">
              <a:solidFill>
                <a:schemeClr val="tx1"/>
              </a:solidFill>
            </a:endParaRPr>
          </a:p>
        </p:txBody>
      </p:sp>
      <p:sp>
        <p:nvSpPr>
          <p:cNvPr id="2" name="Slide Number Placeholder 1"/>
          <p:cNvSpPr>
            <a:spLocks noGrp="1"/>
          </p:cNvSpPr>
          <p:nvPr>
            <p:ph type="sldNum" sz="quarter" idx="12"/>
          </p:nvPr>
        </p:nvSpPr>
        <p:spPr/>
        <p:txBody>
          <a:bodyPr/>
          <a:lstStyle/>
          <a:p>
            <a:fld id="{FDFCE4C1-E6A0-4AA9-9965-F1CD6F0FDCC0}" type="slidenum">
              <a:rPr lang="en-US" smtClean="0"/>
            </a:fld>
            <a:endParaRPr lang="en-US"/>
          </a:p>
        </p:txBody>
      </p:sp>
      <p:sp>
        <p:nvSpPr>
          <p:cNvPr id="3" name="Rectangle 2"/>
          <p:cNvSpPr/>
          <p:nvPr/>
        </p:nvSpPr>
        <p:spPr>
          <a:xfrm>
            <a:off x="457200" y="4267200"/>
            <a:ext cx="8153400" cy="1077218"/>
          </a:xfrm>
          <a:prstGeom prst="rect">
            <a:avLst/>
          </a:prstGeom>
        </p:spPr>
        <p:txBody>
          <a:bodyPr wrap="square">
            <a:spAutoFit/>
          </a:bodyPr>
          <a:lstStyle/>
          <a:p>
            <a:r>
              <a:rPr lang="en-CA" altLang="x-none" sz="3200" b="1" dirty="0"/>
              <a:t>Informed (Heuristic) search:</a:t>
            </a:r>
            <a:r>
              <a:rPr lang="en-CA" altLang="x-none" sz="3200" dirty="0"/>
              <a:t> search is guided by an evaluation function: Greedy best-first, A*</a:t>
            </a:r>
            <a:endParaRPr 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ltLang="x-none"/>
              <a:t>Greedy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42" name="Slide Number Placeholder 6"/>
          <p:cNvSpPr>
            <a:spLocks noGrp="1"/>
          </p:cNvSpPr>
          <p:nvPr>
            <p:ph type="sldNum" sz="quarter" idx="12"/>
          </p:nvPr>
        </p:nvSpPr>
        <p:spPr/>
        <p:txBody>
          <a:bodyPr/>
          <a:lstStyle/>
          <a:p>
            <a:fld id="{5FC57162-6D66-4701-BDC8-D2FC844B8342}" type="slidenum">
              <a:rPr lang="en-GB" altLang="x-none" smtClean="0"/>
            </a:fld>
            <a:endParaRPr lang="en-GB" altLang="x-none"/>
          </a:p>
        </p:txBody>
      </p:sp>
      <p:grpSp>
        <p:nvGrpSpPr>
          <p:cNvPr id="225283" name="Group 3"/>
          <p:cNvGrpSpPr/>
          <p:nvPr/>
        </p:nvGrpSpPr>
        <p:grpSpPr bwMode="auto">
          <a:xfrm>
            <a:off x="4114800" y="1981200"/>
            <a:ext cx="457200" cy="457200"/>
            <a:chOff x="1344" y="1248"/>
            <a:chExt cx="288" cy="288"/>
          </a:xfrm>
        </p:grpSpPr>
        <p:sp>
          <p:nvSpPr>
            <p:cNvPr id="225284"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285"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25286" name="Group 6"/>
          <p:cNvGrpSpPr/>
          <p:nvPr/>
        </p:nvGrpSpPr>
        <p:grpSpPr bwMode="auto">
          <a:xfrm>
            <a:off x="5867400" y="2514600"/>
            <a:ext cx="457200" cy="457200"/>
            <a:chOff x="1344" y="1248"/>
            <a:chExt cx="288" cy="288"/>
          </a:xfrm>
        </p:grpSpPr>
        <p:sp>
          <p:nvSpPr>
            <p:cNvPr id="225287"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288"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25289" name="Group 9"/>
          <p:cNvGrpSpPr/>
          <p:nvPr/>
        </p:nvGrpSpPr>
        <p:grpSpPr bwMode="auto">
          <a:xfrm>
            <a:off x="1905000" y="2667000"/>
            <a:ext cx="457200" cy="457200"/>
            <a:chOff x="1344" y="1248"/>
            <a:chExt cx="288" cy="288"/>
          </a:xfrm>
        </p:grpSpPr>
        <p:sp>
          <p:nvSpPr>
            <p:cNvPr id="225290"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291"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25292" name="Group 12"/>
          <p:cNvGrpSpPr/>
          <p:nvPr/>
        </p:nvGrpSpPr>
        <p:grpSpPr bwMode="auto">
          <a:xfrm>
            <a:off x="4191000" y="3124200"/>
            <a:ext cx="457200" cy="457200"/>
            <a:chOff x="1344" y="1248"/>
            <a:chExt cx="288" cy="288"/>
          </a:xfrm>
        </p:grpSpPr>
        <p:sp>
          <p:nvSpPr>
            <p:cNvPr id="225293" name="Oval 13"/>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294"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25295" name="Group 15"/>
          <p:cNvGrpSpPr/>
          <p:nvPr/>
        </p:nvGrpSpPr>
        <p:grpSpPr bwMode="auto">
          <a:xfrm>
            <a:off x="5943600" y="4038600"/>
            <a:ext cx="457200" cy="457200"/>
            <a:chOff x="1344" y="1248"/>
            <a:chExt cx="288" cy="288"/>
          </a:xfrm>
        </p:grpSpPr>
        <p:sp>
          <p:nvSpPr>
            <p:cNvPr id="225296"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297"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sp>
        <p:nvSpPr>
          <p:cNvPr id="225301" name="Line 21"/>
          <p:cNvSpPr>
            <a:spLocks noChangeShapeType="1"/>
          </p:cNvSpPr>
          <p:nvPr/>
        </p:nvSpPr>
        <p:spPr bwMode="auto">
          <a:xfrm>
            <a:off x="4419600" y="3581400"/>
            <a:ext cx="1752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03" name="Text Box 23"/>
          <p:cNvSpPr txBox="1">
            <a:spLocks noChangeArrowheads="1"/>
          </p:cNvSpPr>
          <p:nvPr/>
        </p:nvSpPr>
        <p:spPr bwMode="auto">
          <a:xfrm>
            <a:off x="4953000" y="3429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99</a:t>
            </a:r>
            <a:endParaRPr lang="en-GB" altLang="x-none" sz="1800" b="1">
              <a:solidFill>
                <a:schemeClr val="accent2"/>
              </a:solidFill>
            </a:endParaRPr>
          </a:p>
        </p:txBody>
      </p:sp>
      <p:grpSp>
        <p:nvGrpSpPr>
          <p:cNvPr id="225305" name="Group 25"/>
          <p:cNvGrpSpPr/>
          <p:nvPr/>
        </p:nvGrpSpPr>
        <p:grpSpPr bwMode="auto">
          <a:xfrm>
            <a:off x="1981200" y="4038600"/>
            <a:ext cx="457200" cy="457200"/>
            <a:chOff x="1344" y="1248"/>
            <a:chExt cx="288" cy="288"/>
          </a:xfrm>
        </p:grpSpPr>
        <p:sp>
          <p:nvSpPr>
            <p:cNvPr id="225306" name="Oval 2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07" name="Text Box 2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225308" name="Group 28"/>
          <p:cNvGrpSpPr/>
          <p:nvPr/>
        </p:nvGrpSpPr>
        <p:grpSpPr bwMode="auto">
          <a:xfrm>
            <a:off x="4267200" y="4267200"/>
            <a:ext cx="457200" cy="457200"/>
            <a:chOff x="1344" y="1248"/>
            <a:chExt cx="288" cy="288"/>
          </a:xfrm>
        </p:grpSpPr>
        <p:sp>
          <p:nvSpPr>
            <p:cNvPr id="225309"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10"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sp>
        <p:nvSpPr>
          <p:cNvPr id="225311" name="Line 31"/>
          <p:cNvSpPr>
            <a:spLocks noChangeShapeType="1"/>
          </p:cNvSpPr>
          <p:nvPr/>
        </p:nvSpPr>
        <p:spPr bwMode="auto">
          <a:xfrm flipH="1">
            <a:off x="2133600" y="3581400"/>
            <a:ext cx="22860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13" name="Text Box 33"/>
          <p:cNvSpPr txBox="1">
            <a:spLocks noChangeArrowheads="1"/>
          </p:cNvSpPr>
          <p:nvPr/>
        </p:nvSpPr>
        <p:spPr bwMode="auto">
          <a:xfrm>
            <a:off x="3048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80</a:t>
            </a:r>
            <a:endParaRPr lang="en-GB" altLang="x-none" sz="1800" b="1">
              <a:solidFill>
                <a:schemeClr val="accent2"/>
              </a:solidFill>
            </a:endParaRPr>
          </a:p>
        </p:txBody>
      </p:sp>
      <p:sp>
        <p:nvSpPr>
          <p:cNvPr id="225314" name="Line 34"/>
          <p:cNvSpPr>
            <a:spLocks noChangeShapeType="1"/>
          </p:cNvSpPr>
          <p:nvPr/>
        </p:nvSpPr>
        <p:spPr bwMode="auto">
          <a:xfrm>
            <a:off x="4343400" y="2438400"/>
            <a:ext cx="1752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15" name="Line 35"/>
          <p:cNvSpPr>
            <a:spLocks noChangeShapeType="1"/>
          </p:cNvSpPr>
          <p:nvPr/>
        </p:nvSpPr>
        <p:spPr bwMode="auto">
          <a:xfrm>
            <a:off x="43434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16" name="Line 36"/>
          <p:cNvSpPr>
            <a:spLocks noChangeShapeType="1"/>
          </p:cNvSpPr>
          <p:nvPr/>
        </p:nvSpPr>
        <p:spPr bwMode="auto">
          <a:xfrm flipH="1">
            <a:off x="2133600" y="2438400"/>
            <a:ext cx="2209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17" name="Text Box 37"/>
          <p:cNvSpPr txBox="1">
            <a:spLocks noChangeArrowheads="1"/>
          </p:cNvSpPr>
          <p:nvPr/>
        </p:nvSpPr>
        <p:spPr bwMode="auto">
          <a:xfrm>
            <a:off x="45720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1"/>
                </a:solidFill>
              </a:rPr>
              <a:t>Start</a:t>
            </a:r>
            <a:endParaRPr lang="en-GB" altLang="x-none" sz="1800" b="1">
              <a:solidFill>
                <a:schemeClr val="accent1"/>
              </a:solidFill>
            </a:endParaRPr>
          </a:p>
        </p:txBody>
      </p:sp>
      <p:sp>
        <p:nvSpPr>
          <p:cNvPr id="225319" name="Text Box 39"/>
          <p:cNvSpPr txBox="1">
            <a:spLocks noChangeArrowheads="1"/>
          </p:cNvSpPr>
          <p:nvPr/>
        </p:nvSpPr>
        <p:spPr bwMode="auto">
          <a:xfrm>
            <a:off x="48006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75</a:t>
            </a:r>
            <a:endParaRPr lang="en-GB" altLang="x-none" sz="1800" b="1">
              <a:solidFill>
                <a:schemeClr val="accent2"/>
              </a:solidFill>
            </a:endParaRPr>
          </a:p>
        </p:txBody>
      </p:sp>
      <p:sp>
        <p:nvSpPr>
          <p:cNvPr id="225320" name="Text Box 40"/>
          <p:cNvSpPr txBox="1">
            <a:spLocks noChangeArrowheads="1"/>
          </p:cNvSpPr>
          <p:nvPr/>
        </p:nvSpPr>
        <p:spPr bwMode="auto">
          <a:xfrm>
            <a:off x="2895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118</a:t>
            </a:r>
            <a:endParaRPr lang="en-GB" altLang="x-none" sz="1800" b="1">
              <a:solidFill>
                <a:schemeClr val="accent2"/>
              </a:solidFill>
            </a:endParaRPr>
          </a:p>
        </p:txBody>
      </p:sp>
      <p:sp>
        <p:nvSpPr>
          <p:cNvPr id="225321" name="Text Box 41"/>
          <p:cNvSpPr txBox="1">
            <a:spLocks noChangeArrowheads="1"/>
          </p:cNvSpPr>
          <p:nvPr/>
        </p:nvSpPr>
        <p:spPr bwMode="auto">
          <a:xfrm>
            <a:off x="43434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140</a:t>
            </a:r>
            <a:endParaRPr lang="en-GB" altLang="x-none" sz="1800" b="1">
              <a:solidFill>
                <a:schemeClr val="accent2"/>
              </a:solidFill>
            </a:endParaRPr>
          </a:p>
        </p:txBody>
      </p:sp>
      <p:sp>
        <p:nvSpPr>
          <p:cNvPr id="225322" name="Text Box 42"/>
          <p:cNvSpPr txBox="1">
            <a:spLocks noChangeArrowheads="1"/>
          </p:cNvSpPr>
          <p:nvPr/>
        </p:nvSpPr>
        <p:spPr bwMode="auto">
          <a:xfrm>
            <a:off x="5181600" y="2605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[374]</a:t>
            </a:r>
            <a:endParaRPr lang="en-GB" altLang="x-none" sz="1800"/>
          </a:p>
        </p:txBody>
      </p:sp>
      <p:sp>
        <p:nvSpPr>
          <p:cNvPr id="225323" name="Text Box 43"/>
          <p:cNvSpPr txBox="1">
            <a:spLocks noChangeArrowheads="1"/>
          </p:cNvSpPr>
          <p:nvPr/>
        </p:nvSpPr>
        <p:spPr bwMode="auto">
          <a:xfrm>
            <a:off x="1143000" y="2667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[329]</a:t>
            </a:r>
            <a:endParaRPr lang="en-GB" altLang="x-none" sz="1800"/>
          </a:p>
        </p:txBody>
      </p:sp>
      <p:sp>
        <p:nvSpPr>
          <p:cNvPr id="225324" name="Text Box 44"/>
          <p:cNvSpPr txBox="1">
            <a:spLocks noChangeArrowheads="1"/>
          </p:cNvSpPr>
          <p:nvPr/>
        </p:nvSpPr>
        <p:spPr bwMode="auto">
          <a:xfrm>
            <a:off x="3505200" y="3214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[253]</a:t>
            </a:r>
            <a:endParaRPr lang="en-GB" altLang="x-none" sz="1800"/>
          </a:p>
        </p:txBody>
      </p:sp>
      <p:sp>
        <p:nvSpPr>
          <p:cNvPr id="225325" name="Text Box 45"/>
          <p:cNvSpPr txBox="1">
            <a:spLocks noChangeArrowheads="1"/>
          </p:cNvSpPr>
          <p:nvPr/>
        </p:nvSpPr>
        <p:spPr bwMode="auto">
          <a:xfrm>
            <a:off x="1295400" y="3976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[193]</a:t>
            </a:r>
            <a:endParaRPr lang="en-GB" altLang="x-none" sz="1800"/>
          </a:p>
        </p:txBody>
      </p:sp>
      <p:sp>
        <p:nvSpPr>
          <p:cNvPr id="225326" name="Line 46"/>
          <p:cNvSpPr>
            <a:spLocks noChangeShapeType="1"/>
          </p:cNvSpPr>
          <p:nvPr/>
        </p:nvSpPr>
        <p:spPr bwMode="auto">
          <a:xfrm>
            <a:off x="4419600" y="3581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27" name="Text Box 47"/>
          <p:cNvSpPr txBox="1">
            <a:spLocks noChangeArrowheads="1"/>
          </p:cNvSpPr>
          <p:nvPr/>
        </p:nvSpPr>
        <p:spPr bwMode="auto">
          <a:xfrm>
            <a:off x="3581400" y="4357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[366]</a:t>
            </a:r>
            <a:endParaRPr lang="en-GB" altLang="x-none" sz="1800"/>
          </a:p>
        </p:txBody>
      </p:sp>
      <p:sp>
        <p:nvSpPr>
          <p:cNvPr id="225328" name="Text Box 48"/>
          <p:cNvSpPr txBox="1">
            <a:spLocks noChangeArrowheads="1"/>
          </p:cNvSpPr>
          <p:nvPr/>
        </p:nvSpPr>
        <p:spPr bwMode="auto">
          <a:xfrm>
            <a:off x="6400800" y="4038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[178]</a:t>
            </a:r>
            <a:endParaRPr lang="en-GB" altLang="x-none"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ltLang="x-none"/>
              <a:t>Greedy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54" name="Slide Number Placeholder 6"/>
          <p:cNvSpPr>
            <a:spLocks noGrp="1"/>
          </p:cNvSpPr>
          <p:nvPr>
            <p:ph type="sldNum" sz="quarter" idx="12"/>
          </p:nvPr>
        </p:nvSpPr>
        <p:spPr/>
        <p:txBody>
          <a:bodyPr/>
          <a:lstStyle/>
          <a:p>
            <a:fld id="{A964B1EA-B5A6-41CA-9777-8B741C0599B0}" type="slidenum">
              <a:rPr lang="en-GB" altLang="x-none" smtClean="0"/>
            </a:fld>
            <a:endParaRPr lang="en-GB" altLang="x-none"/>
          </a:p>
        </p:txBody>
      </p:sp>
      <p:grpSp>
        <p:nvGrpSpPr>
          <p:cNvPr id="226307" name="Group 3"/>
          <p:cNvGrpSpPr/>
          <p:nvPr/>
        </p:nvGrpSpPr>
        <p:grpSpPr bwMode="auto">
          <a:xfrm>
            <a:off x="4114800" y="1981200"/>
            <a:ext cx="457200" cy="457200"/>
            <a:chOff x="1344" y="1248"/>
            <a:chExt cx="288" cy="288"/>
          </a:xfrm>
        </p:grpSpPr>
        <p:sp>
          <p:nvSpPr>
            <p:cNvPr id="226308"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09"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26310" name="Group 6"/>
          <p:cNvGrpSpPr/>
          <p:nvPr/>
        </p:nvGrpSpPr>
        <p:grpSpPr bwMode="auto">
          <a:xfrm>
            <a:off x="5867400" y="2514600"/>
            <a:ext cx="457200" cy="457200"/>
            <a:chOff x="1344" y="1248"/>
            <a:chExt cx="288" cy="288"/>
          </a:xfrm>
        </p:grpSpPr>
        <p:sp>
          <p:nvSpPr>
            <p:cNvPr id="226311"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12"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26313" name="Group 9"/>
          <p:cNvGrpSpPr/>
          <p:nvPr/>
        </p:nvGrpSpPr>
        <p:grpSpPr bwMode="auto">
          <a:xfrm>
            <a:off x="1905000" y="2667000"/>
            <a:ext cx="457200" cy="457200"/>
            <a:chOff x="1344" y="1248"/>
            <a:chExt cx="288" cy="288"/>
          </a:xfrm>
        </p:grpSpPr>
        <p:sp>
          <p:nvSpPr>
            <p:cNvPr id="226314"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15"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26316" name="Group 12"/>
          <p:cNvGrpSpPr/>
          <p:nvPr/>
        </p:nvGrpSpPr>
        <p:grpSpPr bwMode="auto">
          <a:xfrm>
            <a:off x="4191000" y="3124200"/>
            <a:ext cx="457200" cy="457200"/>
            <a:chOff x="1344" y="1248"/>
            <a:chExt cx="288" cy="288"/>
          </a:xfrm>
        </p:grpSpPr>
        <p:sp>
          <p:nvSpPr>
            <p:cNvPr id="226317" name="Oval 13"/>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18"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26319" name="Group 15"/>
          <p:cNvGrpSpPr/>
          <p:nvPr/>
        </p:nvGrpSpPr>
        <p:grpSpPr bwMode="auto">
          <a:xfrm>
            <a:off x="5943600" y="4038600"/>
            <a:ext cx="457200" cy="457200"/>
            <a:chOff x="1344" y="1248"/>
            <a:chExt cx="288" cy="288"/>
          </a:xfrm>
        </p:grpSpPr>
        <p:sp>
          <p:nvSpPr>
            <p:cNvPr id="226320" name="Oval 16"/>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21" name="Text Box 17"/>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226322" name="Group 18"/>
          <p:cNvGrpSpPr/>
          <p:nvPr/>
        </p:nvGrpSpPr>
        <p:grpSpPr bwMode="auto">
          <a:xfrm>
            <a:off x="6781800" y="5257800"/>
            <a:ext cx="457200" cy="457200"/>
            <a:chOff x="1344" y="1248"/>
            <a:chExt cx="288" cy="288"/>
          </a:xfrm>
        </p:grpSpPr>
        <p:sp>
          <p:nvSpPr>
            <p:cNvPr id="226323"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24"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26325" name="Line 21"/>
          <p:cNvSpPr>
            <a:spLocks noChangeShapeType="1"/>
          </p:cNvSpPr>
          <p:nvPr/>
        </p:nvSpPr>
        <p:spPr bwMode="auto">
          <a:xfrm>
            <a:off x="4419600" y="3581400"/>
            <a:ext cx="1752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326" name="Line 22"/>
          <p:cNvSpPr>
            <a:spLocks noChangeShapeType="1"/>
          </p:cNvSpPr>
          <p:nvPr/>
        </p:nvSpPr>
        <p:spPr bwMode="auto">
          <a:xfrm>
            <a:off x="6172200" y="4495800"/>
            <a:ext cx="838200" cy="762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327" name="Text Box 23"/>
          <p:cNvSpPr txBox="1">
            <a:spLocks noChangeArrowheads="1"/>
          </p:cNvSpPr>
          <p:nvPr/>
        </p:nvSpPr>
        <p:spPr bwMode="auto">
          <a:xfrm>
            <a:off x="4953000" y="3429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99</a:t>
            </a:r>
            <a:endParaRPr lang="en-GB" altLang="x-none" sz="1800" b="1">
              <a:solidFill>
                <a:schemeClr val="accent2"/>
              </a:solidFill>
            </a:endParaRPr>
          </a:p>
        </p:txBody>
      </p:sp>
      <p:sp>
        <p:nvSpPr>
          <p:cNvPr id="226328" name="Text Box 24"/>
          <p:cNvSpPr txBox="1">
            <a:spLocks noChangeArrowheads="1"/>
          </p:cNvSpPr>
          <p:nvPr/>
        </p:nvSpPr>
        <p:spPr bwMode="auto">
          <a:xfrm>
            <a:off x="6477000" y="4572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211</a:t>
            </a:r>
            <a:endParaRPr lang="en-GB" altLang="x-none" sz="1800" b="1">
              <a:solidFill>
                <a:schemeClr val="accent2"/>
              </a:solidFill>
            </a:endParaRPr>
          </a:p>
        </p:txBody>
      </p:sp>
      <p:grpSp>
        <p:nvGrpSpPr>
          <p:cNvPr id="226329" name="Group 25"/>
          <p:cNvGrpSpPr/>
          <p:nvPr/>
        </p:nvGrpSpPr>
        <p:grpSpPr bwMode="auto">
          <a:xfrm>
            <a:off x="1981200" y="4038600"/>
            <a:ext cx="457200" cy="457200"/>
            <a:chOff x="1344" y="1248"/>
            <a:chExt cx="288" cy="288"/>
          </a:xfrm>
        </p:grpSpPr>
        <p:sp>
          <p:nvSpPr>
            <p:cNvPr id="226330" name="Oval 2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31" name="Text Box 2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226332" name="Group 28"/>
          <p:cNvGrpSpPr/>
          <p:nvPr/>
        </p:nvGrpSpPr>
        <p:grpSpPr bwMode="auto">
          <a:xfrm>
            <a:off x="4267200" y="4267200"/>
            <a:ext cx="457200" cy="457200"/>
            <a:chOff x="1344" y="1248"/>
            <a:chExt cx="288" cy="288"/>
          </a:xfrm>
        </p:grpSpPr>
        <p:sp>
          <p:nvSpPr>
            <p:cNvPr id="226333"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34"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sp>
        <p:nvSpPr>
          <p:cNvPr id="226335" name="Line 31"/>
          <p:cNvSpPr>
            <a:spLocks noChangeShapeType="1"/>
          </p:cNvSpPr>
          <p:nvPr/>
        </p:nvSpPr>
        <p:spPr bwMode="auto">
          <a:xfrm flipH="1">
            <a:off x="2133600" y="3581400"/>
            <a:ext cx="22860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336" name="Line 32"/>
          <p:cNvSpPr>
            <a:spLocks noChangeShapeType="1"/>
          </p:cNvSpPr>
          <p:nvPr/>
        </p:nvSpPr>
        <p:spPr bwMode="auto">
          <a:xfrm flipH="1">
            <a:off x="5562600" y="4495800"/>
            <a:ext cx="533400" cy="83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337" name="Text Box 33"/>
          <p:cNvSpPr txBox="1">
            <a:spLocks noChangeArrowheads="1"/>
          </p:cNvSpPr>
          <p:nvPr/>
        </p:nvSpPr>
        <p:spPr bwMode="auto">
          <a:xfrm>
            <a:off x="3048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80</a:t>
            </a:r>
            <a:endParaRPr lang="en-GB" altLang="x-none" sz="1800" b="1">
              <a:solidFill>
                <a:schemeClr val="accent2"/>
              </a:solidFill>
            </a:endParaRPr>
          </a:p>
        </p:txBody>
      </p:sp>
      <p:sp>
        <p:nvSpPr>
          <p:cNvPr id="226338" name="Line 34"/>
          <p:cNvSpPr>
            <a:spLocks noChangeShapeType="1"/>
          </p:cNvSpPr>
          <p:nvPr/>
        </p:nvSpPr>
        <p:spPr bwMode="auto">
          <a:xfrm>
            <a:off x="4343400" y="2438400"/>
            <a:ext cx="1752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339" name="Line 35"/>
          <p:cNvSpPr>
            <a:spLocks noChangeShapeType="1"/>
          </p:cNvSpPr>
          <p:nvPr/>
        </p:nvSpPr>
        <p:spPr bwMode="auto">
          <a:xfrm>
            <a:off x="43434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340" name="Line 36"/>
          <p:cNvSpPr>
            <a:spLocks noChangeShapeType="1"/>
          </p:cNvSpPr>
          <p:nvPr/>
        </p:nvSpPr>
        <p:spPr bwMode="auto">
          <a:xfrm flipH="1">
            <a:off x="2133600" y="2438400"/>
            <a:ext cx="2209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341" name="Text Box 37"/>
          <p:cNvSpPr txBox="1">
            <a:spLocks noChangeArrowheads="1"/>
          </p:cNvSpPr>
          <p:nvPr/>
        </p:nvSpPr>
        <p:spPr bwMode="auto">
          <a:xfrm>
            <a:off x="45720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1"/>
                </a:solidFill>
              </a:rPr>
              <a:t>Start</a:t>
            </a:r>
            <a:endParaRPr lang="en-GB" altLang="x-none" sz="1800" b="1">
              <a:solidFill>
                <a:schemeClr val="accent1"/>
              </a:solidFill>
            </a:endParaRPr>
          </a:p>
        </p:txBody>
      </p:sp>
      <p:sp>
        <p:nvSpPr>
          <p:cNvPr id="226342" name="Text Box 38"/>
          <p:cNvSpPr txBox="1">
            <a:spLocks noChangeArrowheads="1"/>
          </p:cNvSpPr>
          <p:nvPr/>
        </p:nvSpPr>
        <p:spPr bwMode="auto">
          <a:xfrm>
            <a:off x="6553200" y="58674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Goal</a:t>
            </a:r>
            <a:endParaRPr lang="en-GB" altLang="x-none" sz="1800" b="1"/>
          </a:p>
        </p:txBody>
      </p:sp>
      <p:sp>
        <p:nvSpPr>
          <p:cNvPr id="226343" name="Text Box 39"/>
          <p:cNvSpPr txBox="1">
            <a:spLocks noChangeArrowheads="1"/>
          </p:cNvSpPr>
          <p:nvPr/>
        </p:nvSpPr>
        <p:spPr bwMode="auto">
          <a:xfrm>
            <a:off x="48006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75</a:t>
            </a:r>
            <a:endParaRPr lang="en-GB" altLang="x-none" sz="1800" b="1">
              <a:solidFill>
                <a:schemeClr val="accent2"/>
              </a:solidFill>
            </a:endParaRPr>
          </a:p>
        </p:txBody>
      </p:sp>
      <p:sp>
        <p:nvSpPr>
          <p:cNvPr id="226344" name="Text Box 40"/>
          <p:cNvSpPr txBox="1">
            <a:spLocks noChangeArrowheads="1"/>
          </p:cNvSpPr>
          <p:nvPr/>
        </p:nvSpPr>
        <p:spPr bwMode="auto">
          <a:xfrm>
            <a:off x="2895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118</a:t>
            </a:r>
            <a:endParaRPr lang="en-GB" altLang="x-none" sz="1800" b="1">
              <a:solidFill>
                <a:schemeClr val="accent2"/>
              </a:solidFill>
            </a:endParaRPr>
          </a:p>
        </p:txBody>
      </p:sp>
      <p:sp>
        <p:nvSpPr>
          <p:cNvPr id="226345" name="Text Box 41"/>
          <p:cNvSpPr txBox="1">
            <a:spLocks noChangeArrowheads="1"/>
          </p:cNvSpPr>
          <p:nvPr/>
        </p:nvSpPr>
        <p:spPr bwMode="auto">
          <a:xfrm>
            <a:off x="43434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140</a:t>
            </a:r>
            <a:endParaRPr lang="en-GB" altLang="x-none" sz="1800" b="1">
              <a:solidFill>
                <a:schemeClr val="accent2"/>
              </a:solidFill>
            </a:endParaRPr>
          </a:p>
        </p:txBody>
      </p:sp>
      <p:sp>
        <p:nvSpPr>
          <p:cNvPr id="226346" name="Text Box 42"/>
          <p:cNvSpPr txBox="1">
            <a:spLocks noChangeArrowheads="1"/>
          </p:cNvSpPr>
          <p:nvPr/>
        </p:nvSpPr>
        <p:spPr bwMode="auto">
          <a:xfrm>
            <a:off x="5181600" y="2605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[374]</a:t>
            </a:r>
            <a:endParaRPr lang="en-GB" altLang="x-none" sz="1800"/>
          </a:p>
        </p:txBody>
      </p:sp>
      <p:sp>
        <p:nvSpPr>
          <p:cNvPr id="226347" name="Text Box 43"/>
          <p:cNvSpPr txBox="1">
            <a:spLocks noChangeArrowheads="1"/>
          </p:cNvSpPr>
          <p:nvPr/>
        </p:nvSpPr>
        <p:spPr bwMode="auto">
          <a:xfrm>
            <a:off x="1143000" y="2667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[329]</a:t>
            </a:r>
            <a:endParaRPr lang="en-GB" altLang="x-none" sz="1800"/>
          </a:p>
        </p:txBody>
      </p:sp>
      <p:sp>
        <p:nvSpPr>
          <p:cNvPr id="226348" name="Text Box 44"/>
          <p:cNvSpPr txBox="1">
            <a:spLocks noChangeArrowheads="1"/>
          </p:cNvSpPr>
          <p:nvPr/>
        </p:nvSpPr>
        <p:spPr bwMode="auto">
          <a:xfrm>
            <a:off x="3505200" y="3214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[253]</a:t>
            </a:r>
            <a:endParaRPr lang="en-GB" altLang="x-none" sz="1800"/>
          </a:p>
        </p:txBody>
      </p:sp>
      <p:sp>
        <p:nvSpPr>
          <p:cNvPr id="226349" name="Text Box 45"/>
          <p:cNvSpPr txBox="1">
            <a:spLocks noChangeArrowheads="1"/>
          </p:cNvSpPr>
          <p:nvPr/>
        </p:nvSpPr>
        <p:spPr bwMode="auto">
          <a:xfrm>
            <a:off x="1295400" y="3976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[193]</a:t>
            </a:r>
            <a:endParaRPr lang="en-GB" altLang="x-none" sz="1800"/>
          </a:p>
        </p:txBody>
      </p:sp>
      <p:sp>
        <p:nvSpPr>
          <p:cNvPr id="226350" name="Line 46"/>
          <p:cNvSpPr>
            <a:spLocks noChangeShapeType="1"/>
          </p:cNvSpPr>
          <p:nvPr/>
        </p:nvSpPr>
        <p:spPr bwMode="auto">
          <a:xfrm>
            <a:off x="4419600" y="3581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351" name="Text Box 47"/>
          <p:cNvSpPr txBox="1">
            <a:spLocks noChangeArrowheads="1"/>
          </p:cNvSpPr>
          <p:nvPr/>
        </p:nvSpPr>
        <p:spPr bwMode="auto">
          <a:xfrm>
            <a:off x="3581400" y="4357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[366]</a:t>
            </a:r>
            <a:endParaRPr lang="en-GB" altLang="x-none" sz="1800"/>
          </a:p>
        </p:txBody>
      </p:sp>
      <p:sp>
        <p:nvSpPr>
          <p:cNvPr id="226352" name="Text Box 48"/>
          <p:cNvSpPr txBox="1">
            <a:spLocks noChangeArrowheads="1"/>
          </p:cNvSpPr>
          <p:nvPr/>
        </p:nvSpPr>
        <p:spPr bwMode="auto">
          <a:xfrm>
            <a:off x="6400800" y="4038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[178]</a:t>
            </a:r>
            <a:endParaRPr lang="en-GB" altLang="x-none" sz="1800"/>
          </a:p>
        </p:txBody>
      </p:sp>
      <p:grpSp>
        <p:nvGrpSpPr>
          <p:cNvPr id="226353" name="Group 49"/>
          <p:cNvGrpSpPr/>
          <p:nvPr/>
        </p:nvGrpSpPr>
        <p:grpSpPr bwMode="auto">
          <a:xfrm>
            <a:off x="5334000" y="5334000"/>
            <a:ext cx="457200" cy="457200"/>
            <a:chOff x="1344" y="1248"/>
            <a:chExt cx="288" cy="288"/>
          </a:xfrm>
        </p:grpSpPr>
        <p:sp>
          <p:nvSpPr>
            <p:cNvPr id="226354" name="Oval 5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55" name="Text Box 5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sp>
        <p:nvSpPr>
          <p:cNvPr id="226356" name="Text Box 52"/>
          <p:cNvSpPr txBox="1">
            <a:spLocks noChangeArrowheads="1"/>
          </p:cNvSpPr>
          <p:nvPr/>
        </p:nvSpPr>
        <p:spPr bwMode="auto">
          <a:xfrm>
            <a:off x="7239000" y="5257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[0]</a:t>
            </a:r>
            <a:endParaRPr lang="en-GB" altLang="x-none" sz="1800"/>
          </a:p>
        </p:txBody>
      </p:sp>
      <p:sp>
        <p:nvSpPr>
          <p:cNvPr id="226357" name="Text Box 53"/>
          <p:cNvSpPr txBox="1">
            <a:spLocks noChangeArrowheads="1"/>
          </p:cNvSpPr>
          <p:nvPr/>
        </p:nvSpPr>
        <p:spPr bwMode="auto">
          <a:xfrm>
            <a:off x="4648200" y="5334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[253]</a:t>
            </a:r>
            <a:endParaRPr lang="en-GB" altLang="x-none"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ltLang="x-none"/>
              <a:t>Greedy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55" name="Slide Number Placeholder 6"/>
          <p:cNvSpPr>
            <a:spLocks noGrp="1"/>
          </p:cNvSpPr>
          <p:nvPr>
            <p:ph type="sldNum" sz="quarter" idx="12"/>
          </p:nvPr>
        </p:nvSpPr>
        <p:spPr/>
        <p:txBody>
          <a:bodyPr/>
          <a:lstStyle/>
          <a:p>
            <a:fld id="{3D2F7287-765C-4EA5-9703-5555B7E22B72}" type="slidenum">
              <a:rPr lang="en-GB" altLang="x-none" smtClean="0"/>
            </a:fld>
            <a:endParaRPr lang="en-GB" altLang="x-none"/>
          </a:p>
        </p:txBody>
      </p:sp>
      <p:grpSp>
        <p:nvGrpSpPr>
          <p:cNvPr id="227331" name="Group 3"/>
          <p:cNvGrpSpPr/>
          <p:nvPr/>
        </p:nvGrpSpPr>
        <p:grpSpPr bwMode="auto">
          <a:xfrm>
            <a:off x="4114800" y="1981200"/>
            <a:ext cx="457200" cy="457200"/>
            <a:chOff x="1344" y="1248"/>
            <a:chExt cx="288" cy="288"/>
          </a:xfrm>
        </p:grpSpPr>
        <p:sp>
          <p:nvSpPr>
            <p:cNvPr id="227332"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33"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27334" name="Group 6"/>
          <p:cNvGrpSpPr/>
          <p:nvPr/>
        </p:nvGrpSpPr>
        <p:grpSpPr bwMode="auto">
          <a:xfrm>
            <a:off x="5867400" y="2514600"/>
            <a:ext cx="457200" cy="457200"/>
            <a:chOff x="1344" y="1248"/>
            <a:chExt cx="288" cy="288"/>
          </a:xfrm>
        </p:grpSpPr>
        <p:sp>
          <p:nvSpPr>
            <p:cNvPr id="227335"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36"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27337" name="Group 9"/>
          <p:cNvGrpSpPr/>
          <p:nvPr/>
        </p:nvGrpSpPr>
        <p:grpSpPr bwMode="auto">
          <a:xfrm>
            <a:off x="1905000" y="2667000"/>
            <a:ext cx="457200" cy="457200"/>
            <a:chOff x="1344" y="1248"/>
            <a:chExt cx="288" cy="288"/>
          </a:xfrm>
        </p:grpSpPr>
        <p:sp>
          <p:nvSpPr>
            <p:cNvPr id="227338"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39"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27340" name="Group 12"/>
          <p:cNvGrpSpPr/>
          <p:nvPr/>
        </p:nvGrpSpPr>
        <p:grpSpPr bwMode="auto">
          <a:xfrm>
            <a:off x="4191000" y="3124200"/>
            <a:ext cx="457200" cy="457200"/>
            <a:chOff x="1344" y="1248"/>
            <a:chExt cx="288" cy="288"/>
          </a:xfrm>
        </p:grpSpPr>
        <p:sp>
          <p:nvSpPr>
            <p:cNvPr id="227341" name="Oval 13"/>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42"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27343" name="Group 15"/>
          <p:cNvGrpSpPr/>
          <p:nvPr/>
        </p:nvGrpSpPr>
        <p:grpSpPr bwMode="auto">
          <a:xfrm>
            <a:off x="5943600" y="4038600"/>
            <a:ext cx="457200" cy="457200"/>
            <a:chOff x="1344" y="1248"/>
            <a:chExt cx="288" cy="288"/>
          </a:xfrm>
        </p:grpSpPr>
        <p:sp>
          <p:nvSpPr>
            <p:cNvPr id="227344" name="Oval 16"/>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45" name="Text Box 17"/>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227346" name="Group 18"/>
          <p:cNvGrpSpPr/>
          <p:nvPr/>
        </p:nvGrpSpPr>
        <p:grpSpPr bwMode="auto">
          <a:xfrm>
            <a:off x="6781800" y="5257800"/>
            <a:ext cx="457200" cy="457200"/>
            <a:chOff x="1344" y="1248"/>
            <a:chExt cx="288" cy="288"/>
          </a:xfrm>
        </p:grpSpPr>
        <p:sp>
          <p:nvSpPr>
            <p:cNvPr id="227347" name="Oval 19"/>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48" name="Text Box 20"/>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27349" name="Line 21"/>
          <p:cNvSpPr>
            <a:spLocks noChangeShapeType="1"/>
          </p:cNvSpPr>
          <p:nvPr/>
        </p:nvSpPr>
        <p:spPr bwMode="auto">
          <a:xfrm>
            <a:off x="4419600" y="3581400"/>
            <a:ext cx="1752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7350" name="Line 22"/>
          <p:cNvSpPr>
            <a:spLocks noChangeShapeType="1"/>
          </p:cNvSpPr>
          <p:nvPr/>
        </p:nvSpPr>
        <p:spPr bwMode="auto">
          <a:xfrm>
            <a:off x="6172200" y="4495800"/>
            <a:ext cx="838200" cy="762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7351" name="Text Box 23"/>
          <p:cNvSpPr txBox="1">
            <a:spLocks noChangeArrowheads="1"/>
          </p:cNvSpPr>
          <p:nvPr/>
        </p:nvSpPr>
        <p:spPr bwMode="auto">
          <a:xfrm>
            <a:off x="4953000" y="3429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99</a:t>
            </a:r>
            <a:endParaRPr lang="en-GB" altLang="x-none" sz="1800" b="1">
              <a:solidFill>
                <a:schemeClr val="accent2"/>
              </a:solidFill>
            </a:endParaRPr>
          </a:p>
        </p:txBody>
      </p:sp>
      <p:sp>
        <p:nvSpPr>
          <p:cNvPr id="227352" name="Text Box 24"/>
          <p:cNvSpPr txBox="1">
            <a:spLocks noChangeArrowheads="1"/>
          </p:cNvSpPr>
          <p:nvPr/>
        </p:nvSpPr>
        <p:spPr bwMode="auto">
          <a:xfrm>
            <a:off x="6477000" y="4572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211</a:t>
            </a:r>
            <a:endParaRPr lang="en-GB" altLang="x-none" sz="1800" b="1">
              <a:solidFill>
                <a:schemeClr val="accent2"/>
              </a:solidFill>
            </a:endParaRPr>
          </a:p>
        </p:txBody>
      </p:sp>
      <p:grpSp>
        <p:nvGrpSpPr>
          <p:cNvPr id="227353" name="Group 25"/>
          <p:cNvGrpSpPr/>
          <p:nvPr/>
        </p:nvGrpSpPr>
        <p:grpSpPr bwMode="auto">
          <a:xfrm>
            <a:off x="1981200" y="4038600"/>
            <a:ext cx="457200" cy="457200"/>
            <a:chOff x="1344" y="1248"/>
            <a:chExt cx="288" cy="288"/>
          </a:xfrm>
        </p:grpSpPr>
        <p:sp>
          <p:nvSpPr>
            <p:cNvPr id="227354" name="Oval 2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55" name="Text Box 2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227356" name="Group 28"/>
          <p:cNvGrpSpPr/>
          <p:nvPr/>
        </p:nvGrpSpPr>
        <p:grpSpPr bwMode="auto">
          <a:xfrm>
            <a:off x="4267200" y="4267200"/>
            <a:ext cx="457200" cy="457200"/>
            <a:chOff x="1344" y="1248"/>
            <a:chExt cx="288" cy="288"/>
          </a:xfrm>
        </p:grpSpPr>
        <p:sp>
          <p:nvSpPr>
            <p:cNvPr id="227357"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58"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sp>
        <p:nvSpPr>
          <p:cNvPr id="227359" name="Line 31"/>
          <p:cNvSpPr>
            <a:spLocks noChangeShapeType="1"/>
          </p:cNvSpPr>
          <p:nvPr/>
        </p:nvSpPr>
        <p:spPr bwMode="auto">
          <a:xfrm flipH="1">
            <a:off x="2133600" y="3581400"/>
            <a:ext cx="22860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7360" name="Line 32"/>
          <p:cNvSpPr>
            <a:spLocks noChangeShapeType="1"/>
          </p:cNvSpPr>
          <p:nvPr/>
        </p:nvSpPr>
        <p:spPr bwMode="auto">
          <a:xfrm flipH="1">
            <a:off x="5562600" y="4495800"/>
            <a:ext cx="533400" cy="83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7361" name="Text Box 33"/>
          <p:cNvSpPr txBox="1">
            <a:spLocks noChangeArrowheads="1"/>
          </p:cNvSpPr>
          <p:nvPr/>
        </p:nvSpPr>
        <p:spPr bwMode="auto">
          <a:xfrm>
            <a:off x="3048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80</a:t>
            </a:r>
            <a:endParaRPr lang="en-GB" altLang="x-none" sz="1800" b="1">
              <a:solidFill>
                <a:schemeClr val="accent2"/>
              </a:solidFill>
            </a:endParaRPr>
          </a:p>
        </p:txBody>
      </p:sp>
      <p:sp>
        <p:nvSpPr>
          <p:cNvPr id="227362" name="Line 34"/>
          <p:cNvSpPr>
            <a:spLocks noChangeShapeType="1"/>
          </p:cNvSpPr>
          <p:nvPr/>
        </p:nvSpPr>
        <p:spPr bwMode="auto">
          <a:xfrm>
            <a:off x="4343400" y="2438400"/>
            <a:ext cx="1752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7363" name="Line 35"/>
          <p:cNvSpPr>
            <a:spLocks noChangeShapeType="1"/>
          </p:cNvSpPr>
          <p:nvPr/>
        </p:nvSpPr>
        <p:spPr bwMode="auto">
          <a:xfrm>
            <a:off x="43434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7364" name="Line 36"/>
          <p:cNvSpPr>
            <a:spLocks noChangeShapeType="1"/>
          </p:cNvSpPr>
          <p:nvPr/>
        </p:nvSpPr>
        <p:spPr bwMode="auto">
          <a:xfrm flipH="1">
            <a:off x="2133600" y="2438400"/>
            <a:ext cx="2209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7365" name="Text Box 37"/>
          <p:cNvSpPr txBox="1">
            <a:spLocks noChangeArrowheads="1"/>
          </p:cNvSpPr>
          <p:nvPr/>
        </p:nvSpPr>
        <p:spPr bwMode="auto">
          <a:xfrm>
            <a:off x="45720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1"/>
                </a:solidFill>
              </a:rPr>
              <a:t>Start</a:t>
            </a:r>
            <a:endParaRPr lang="en-GB" altLang="x-none" sz="1800" b="1">
              <a:solidFill>
                <a:schemeClr val="accent1"/>
              </a:solidFill>
            </a:endParaRPr>
          </a:p>
        </p:txBody>
      </p:sp>
      <p:sp>
        <p:nvSpPr>
          <p:cNvPr id="227366" name="Text Box 38"/>
          <p:cNvSpPr txBox="1">
            <a:spLocks noChangeArrowheads="1"/>
          </p:cNvSpPr>
          <p:nvPr/>
        </p:nvSpPr>
        <p:spPr bwMode="auto">
          <a:xfrm>
            <a:off x="6553200" y="58674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Goal</a:t>
            </a:r>
            <a:endParaRPr lang="en-GB" altLang="x-none" sz="1800" b="1"/>
          </a:p>
        </p:txBody>
      </p:sp>
      <p:sp>
        <p:nvSpPr>
          <p:cNvPr id="227367" name="Text Box 39"/>
          <p:cNvSpPr txBox="1">
            <a:spLocks noChangeArrowheads="1"/>
          </p:cNvSpPr>
          <p:nvPr/>
        </p:nvSpPr>
        <p:spPr bwMode="auto">
          <a:xfrm>
            <a:off x="48006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75</a:t>
            </a:r>
            <a:endParaRPr lang="en-GB" altLang="x-none" sz="1800" b="1">
              <a:solidFill>
                <a:schemeClr val="accent2"/>
              </a:solidFill>
            </a:endParaRPr>
          </a:p>
        </p:txBody>
      </p:sp>
      <p:sp>
        <p:nvSpPr>
          <p:cNvPr id="227368" name="Text Box 40"/>
          <p:cNvSpPr txBox="1">
            <a:spLocks noChangeArrowheads="1"/>
          </p:cNvSpPr>
          <p:nvPr/>
        </p:nvSpPr>
        <p:spPr bwMode="auto">
          <a:xfrm>
            <a:off x="2895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118</a:t>
            </a:r>
            <a:endParaRPr lang="en-GB" altLang="x-none" sz="1800" b="1">
              <a:solidFill>
                <a:schemeClr val="accent2"/>
              </a:solidFill>
            </a:endParaRPr>
          </a:p>
        </p:txBody>
      </p:sp>
      <p:sp>
        <p:nvSpPr>
          <p:cNvPr id="227369" name="Text Box 41"/>
          <p:cNvSpPr txBox="1">
            <a:spLocks noChangeArrowheads="1"/>
          </p:cNvSpPr>
          <p:nvPr/>
        </p:nvSpPr>
        <p:spPr bwMode="auto">
          <a:xfrm>
            <a:off x="43434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140</a:t>
            </a:r>
            <a:endParaRPr lang="en-GB" altLang="x-none" sz="1800" b="1">
              <a:solidFill>
                <a:schemeClr val="accent2"/>
              </a:solidFill>
            </a:endParaRPr>
          </a:p>
        </p:txBody>
      </p:sp>
      <p:sp>
        <p:nvSpPr>
          <p:cNvPr id="227370" name="Text Box 42"/>
          <p:cNvSpPr txBox="1">
            <a:spLocks noChangeArrowheads="1"/>
          </p:cNvSpPr>
          <p:nvPr/>
        </p:nvSpPr>
        <p:spPr bwMode="auto">
          <a:xfrm>
            <a:off x="5181600" y="2605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[374]</a:t>
            </a:r>
            <a:endParaRPr lang="en-GB" altLang="x-none" sz="1800"/>
          </a:p>
        </p:txBody>
      </p:sp>
      <p:sp>
        <p:nvSpPr>
          <p:cNvPr id="227371" name="Text Box 43"/>
          <p:cNvSpPr txBox="1">
            <a:spLocks noChangeArrowheads="1"/>
          </p:cNvSpPr>
          <p:nvPr/>
        </p:nvSpPr>
        <p:spPr bwMode="auto">
          <a:xfrm>
            <a:off x="1143000" y="2667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[329]</a:t>
            </a:r>
            <a:endParaRPr lang="en-GB" altLang="x-none" sz="1800"/>
          </a:p>
        </p:txBody>
      </p:sp>
      <p:sp>
        <p:nvSpPr>
          <p:cNvPr id="227372" name="Text Box 44"/>
          <p:cNvSpPr txBox="1">
            <a:spLocks noChangeArrowheads="1"/>
          </p:cNvSpPr>
          <p:nvPr/>
        </p:nvSpPr>
        <p:spPr bwMode="auto">
          <a:xfrm>
            <a:off x="3505200" y="3214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[253]</a:t>
            </a:r>
            <a:endParaRPr lang="en-GB" altLang="x-none" sz="1800"/>
          </a:p>
        </p:txBody>
      </p:sp>
      <p:sp>
        <p:nvSpPr>
          <p:cNvPr id="227373" name="Text Box 45"/>
          <p:cNvSpPr txBox="1">
            <a:spLocks noChangeArrowheads="1"/>
          </p:cNvSpPr>
          <p:nvPr/>
        </p:nvSpPr>
        <p:spPr bwMode="auto">
          <a:xfrm>
            <a:off x="1295400" y="3976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[193]</a:t>
            </a:r>
            <a:endParaRPr lang="en-GB" altLang="x-none" sz="1800"/>
          </a:p>
        </p:txBody>
      </p:sp>
      <p:sp>
        <p:nvSpPr>
          <p:cNvPr id="227374" name="Line 46"/>
          <p:cNvSpPr>
            <a:spLocks noChangeShapeType="1"/>
          </p:cNvSpPr>
          <p:nvPr/>
        </p:nvSpPr>
        <p:spPr bwMode="auto">
          <a:xfrm>
            <a:off x="4419600" y="3581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7375" name="Text Box 47"/>
          <p:cNvSpPr txBox="1">
            <a:spLocks noChangeArrowheads="1"/>
          </p:cNvSpPr>
          <p:nvPr/>
        </p:nvSpPr>
        <p:spPr bwMode="auto">
          <a:xfrm>
            <a:off x="3581400" y="4357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[366]</a:t>
            </a:r>
            <a:endParaRPr lang="en-GB" altLang="x-none" sz="1800"/>
          </a:p>
        </p:txBody>
      </p:sp>
      <p:sp>
        <p:nvSpPr>
          <p:cNvPr id="227376" name="Text Box 48"/>
          <p:cNvSpPr txBox="1">
            <a:spLocks noChangeArrowheads="1"/>
          </p:cNvSpPr>
          <p:nvPr/>
        </p:nvSpPr>
        <p:spPr bwMode="auto">
          <a:xfrm>
            <a:off x="6400800" y="4038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[178]</a:t>
            </a:r>
            <a:endParaRPr lang="en-GB" altLang="x-none" sz="1800"/>
          </a:p>
        </p:txBody>
      </p:sp>
      <p:grpSp>
        <p:nvGrpSpPr>
          <p:cNvPr id="227377" name="Group 49"/>
          <p:cNvGrpSpPr/>
          <p:nvPr/>
        </p:nvGrpSpPr>
        <p:grpSpPr bwMode="auto">
          <a:xfrm>
            <a:off x="5334000" y="5334000"/>
            <a:ext cx="457200" cy="457200"/>
            <a:chOff x="1344" y="1248"/>
            <a:chExt cx="288" cy="288"/>
          </a:xfrm>
        </p:grpSpPr>
        <p:sp>
          <p:nvSpPr>
            <p:cNvPr id="227378" name="Oval 5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79" name="Text Box 5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sp>
        <p:nvSpPr>
          <p:cNvPr id="227380" name="Text Box 52"/>
          <p:cNvSpPr txBox="1">
            <a:spLocks noChangeArrowheads="1"/>
          </p:cNvSpPr>
          <p:nvPr/>
        </p:nvSpPr>
        <p:spPr bwMode="auto">
          <a:xfrm>
            <a:off x="7239000" y="5257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[0]</a:t>
            </a:r>
            <a:endParaRPr lang="en-GB" altLang="x-none" sz="1800" b="1">
              <a:solidFill>
                <a:schemeClr val="hlink"/>
              </a:solidFill>
            </a:endParaRPr>
          </a:p>
        </p:txBody>
      </p:sp>
      <p:sp>
        <p:nvSpPr>
          <p:cNvPr id="227381" name="Text Box 53"/>
          <p:cNvSpPr txBox="1">
            <a:spLocks noChangeArrowheads="1"/>
          </p:cNvSpPr>
          <p:nvPr/>
        </p:nvSpPr>
        <p:spPr bwMode="auto">
          <a:xfrm>
            <a:off x="4648200" y="5334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[253]</a:t>
            </a:r>
            <a:endParaRPr lang="en-GB" altLang="x-none" sz="1800"/>
          </a:p>
        </p:txBody>
      </p:sp>
      <p:sp>
        <p:nvSpPr>
          <p:cNvPr id="227382" name="Text Box 54"/>
          <p:cNvSpPr txBox="1">
            <a:spLocks noChangeArrowheads="1"/>
          </p:cNvSpPr>
          <p:nvPr/>
        </p:nvSpPr>
        <p:spPr bwMode="auto">
          <a:xfrm>
            <a:off x="152400" y="6078538"/>
            <a:ext cx="5486400"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Path cost(A-E-F-I) = 253 + 178 + 0 = </a:t>
            </a:r>
            <a:r>
              <a:rPr lang="en-US" altLang="x-none" sz="1800" b="1">
                <a:solidFill>
                  <a:schemeClr val="hlink"/>
                </a:solidFill>
              </a:rPr>
              <a:t>431</a:t>
            </a:r>
            <a:endParaRPr lang="en-US" altLang="x-none" sz="1800" b="1">
              <a:solidFill>
                <a:schemeClr val="hlink"/>
              </a:solidFill>
            </a:endParaRPr>
          </a:p>
          <a:p>
            <a:pPr>
              <a:spcBef>
                <a:spcPct val="50000"/>
              </a:spcBef>
            </a:pPr>
            <a:r>
              <a:rPr lang="en-US" altLang="x-none" sz="1800" b="1"/>
              <a:t>dist(A-E-F-I) = 140 + 99 + 211 = </a:t>
            </a:r>
            <a:r>
              <a:rPr lang="en-US" altLang="x-none" sz="1800" b="1">
                <a:solidFill>
                  <a:schemeClr val="folHlink"/>
                </a:solidFill>
              </a:rPr>
              <a:t>450</a:t>
            </a:r>
            <a:endParaRPr lang="en-GB" altLang="x-none" sz="1800" b="1">
              <a:solidFill>
                <a:schemeClr val="folHlink"/>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x-none" dirty="0"/>
              <a:t>Greedy Search: Optimal? </a:t>
            </a:r>
            <a:endParaRPr lang="en-GB" altLang="x-none" dirty="0"/>
          </a:p>
        </p:txBody>
      </p:sp>
      <p:sp>
        <p:nvSpPr>
          <p:cNvPr id="5" name="Content Placeholder 4"/>
          <p:cNvSpPr>
            <a:spLocks noGrp="1"/>
          </p:cNvSpPr>
          <p:nvPr>
            <p:ph sz="half" idx="1"/>
          </p:nvPr>
        </p:nvSpPr>
        <p:spPr/>
        <p:txBody>
          <a:bodyPr/>
          <a:lstStyle/>
          <a:p>
            <a:endParaRPr lang="en-US"/>
          </a:p>
        </p:txBody>
      </p:sp>
      <p:graphicFrame>
        <p:nvGraphicFramePr>
          <p:cNvPr id="190514" name="Group 50"/>
          <p:cNvGraphicFramePr>
            <a:graphicFrameLocks noGrp="1"/>
          </p:cNvGraphicFramePr>
          <p:nvPr>
            <p:ph sz="half" idx="2"/>
          </p:nvPr>
        </p:nvGraphicFramePr>
        <p:xfrm>
          <a:off x="4648200" y="1600200"/>
          <a:ext cx="3810000" cy="4064000"/>
        </p:xfrm>
        <a:graphic>
          <a:graphicData uri="http://schemas.openxmlformats.org/drawingml/2006/table">
            <a:tbl>
              <a:tblPr/>
              <a:tblGrid>
                <a:gridCol w="1905000"/>
                <a:gridCol w="1905000"/>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State</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Heuristic: h(n)</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366</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B</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374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C</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329</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D</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rgbClr val="F466E0"/>
                          </a:solidFill>
                          <a:effectLst/>
                          <a:latin typeface="Tahoma" panose="020B0604030504040204" pitchFamily="34" charset="0"/>
                          <a:cs typeface="Arial" panose="020B0604020202020204" pitchFamily="34" charset="0"/>
                        </a:rPr>
                        <a:t>E</a:t>
                      </a:r>
                      <a:endParaRPr kumimoji="0" lang="en-GB" altLang="x-none" sz="1800" b="1" i="0" u="none" strike="noStrike" cap="none" normalizeH="0" baseline="0">
                        <a:ln>
                          <a:noFill/>
                        </a:ln>
                        <a:solidFill>
                          <a:srgbClr val="F466E0"/>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rgbClr val="F466E0"/>
                          </a:solidFill>
                          <a:effectLst/>
                          <a:latin typeface="Tahoma" panose="020B0604030504040204" pitchFamily="34" charset="0"/>
                          <a:cs typeface="Arial" panose="020B0604020202020204" pitchFamily="34" charset="0"/>
                        </a:rPr>
                        <a:t>253</a:t>
                      </a:r>
                      <a:endParaRPr kumimoji="0" lang="en-GB" altLang="x-none" sz="1800" b="1" i="0" u="none" strike="noStrike" cap="none" normalizeH="0" baseline="0">
                        <a:ln>
                          <a:noFill/>
                        </a:ln>
                        <a:solidFill>
                          <a:srgbClr val="F466E0"/>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F</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178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rgbClr val="F466E0"/>
                          </a:solidFill>
                          <a:effectLst/>
                          <a:latin typeface="Tahoma" panose="020B0604030504040204" pitchFamily="34" charset="0"/>
                          <a:cs typeface="Arial" panose="020B0604020202020204" pitchFamily="34" charset="0"/>
                        </a:rPr>
                        <a:t>G</a:t>
                      </a:r>
                      <a:endParaRPr kumimoji="0" lang="en-GB" altLang="x-none" sz="1800" b="1" i="0" u="none" strike="noStrike" cap="none" normalizeH="0" baseline="0">
                        <a:ln>
                          <a:noFill/>
                        </a:ln>
                        <a:solidFill>
                          <a:srgbClr val="F466E0"/>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rgbClr val="F466E0"/>
                          </a:solidFill>
                          <a:effectLst/>
                          <a:latin typeface="Tahoma" panose="020B0604030504040204" pitchFamily="34" charset="0"/>
                          <a:cs typeface="Arial" panose="020B0604020202020204" pitchFamily="34" charset="0"/>
                        </a:rPr>
                        <a:t>193</a:t>
                      </a:r>
                      <a:endParaRPr kumimoji="0" lang="en-GB" altLang="x-none" sz="1800" b="1" i="0" u="none" strike="noStrike" cap="none" normalizeH="0" baseline="0">
                        <a:ln>
                          <a:noFill/>
                        </a:ln>
                        <a:solidFill>
                          <a:srgbClr val="F466E0"/>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rgbClr val="F466E0"/>
                          </a:solidFill>
                          <a:effectLst/>
                          <a:latin typeface="Tahoma" panose="020B0604030504040204" pitchFamily="34" charset="0"/>
                          <a:cs typeface="Arial" panose="020B0604020202020204" pitchFamily="34" charset="0"/>
                        </a:rPr>
                        <a:t>H</a:t>
                      </a:r>
                      <a:endParaRPr kumimoji="0" lang="en-GB" altLang="x-none" sz="1800" b="1" i="0" u="none" strike="noStrike" cap="none" normalizeH="0" baseline="0">
                        <a:ln>
                          <a:noFill/>
                        </a:ln>
                        <a:solidFill>
                          <a:srgbClr val="F466E0"/>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rgbClr val="F466E0"/>
                          </a:solidFill>
                          <a:effectLst/>
                          <a:latin typeface="Tahoma" panose="020B0604030504040204" pitchFamily="34" charset="0"/>
                          <a:cs typeface="Arial" panose="020B0604020202020204" pitchFamily="34" charset="0"/>
                        </a:rPr>
                        <a:t>98</a:t>
                      </a:r>
                      <a:endParaRPr kumimoji="0" lang="en-GB" altLang="x-none" sz="1800" b="1" i="0" u="none" strike="noStrike" cap="none" normalizeH="0" baseline="0">
                        <a:ln>
                          <a:noFill/>
                        </a:ln>
                        <a:solidFill>
                          <a:srgbClr val="F466E0"/>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7" name="Slide Number Placeholder 6"/>
          <p:cNvSpPr>
            <a:spLocks noGrp="1"/>
          </p:cNvSpPr>
          <p:nvPr>
            <p:ph type="sldNum" sz="quarter" idx="12"/>
          </p:nvPr>
        </p:nvSpPr>
        <p:spPr/>
        <p:txBody>
          <a:bodyPr/>
          <a:lstStyle/>
          <a:p>
            <a:fld id="{C403E9EF-4C79-4D1B-A46B-9D7473BEED37}" type="slidenum">
              <a:rPr lang="en-GB" altLang="x-none" smtClean="0"/>
            </a:fld>
            <a:endParaRPr lang="en-GB" altLang="x-none"/>
          </a:p>
        </p:txBody>
      </p:sp>
      <p:grpSp>
        <p:nvGrpSpPr>
          <p:cNvPr id="190467" name="Group 3"/>
          <p:cNvGrpSpPr/>
          <p:nvPr/>
        </p:nvGrpSpPr>
        <p:grpSpPr bwMode="auto">
          <a:xfrm>
            <a:off x="2133600" y="1981200"/>
            <a:ext cx="457200" cy="457200"/>
            <a:chOff x="1344" y="1248"/>
            <a:chExt cx="288" cy="288"/>
          </a:xfrm>
        </p:grpSpPr>
        <p:sp>
          <p:nvSpPr>
            <p:cNvPr id="190468" name="Oval 4"/>
            <p:cNvSpPr>
              <a:spLocks noChangeArrowheads="1"/>
            </p:cNvSpPr>
            <p:nvPr/>
          </p:nvSpPr>
          <p:spPr bwMode="auto">
            <a:xfrm>
              <a:off x="1344" y="1248"/>
              <a:ext cx="288" cy="288"/>
            </a:xfrm>
            <a:prstGeom prst="ellipse">
              <a:avLst/>
            </a:prstGeom>
            <a:solidFill>
              <a:srgbClr val="F466E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469" name="Text Box 5"/>
            <p:cNvSpPr txBox="1">
              <a:spLocks noChangeArrowheads="1"/>
            </p:cNvSpPr>
            <p:nvPr/>
          </p:nvSpPr>
          <p:spPr bwMode="auto">
            <a:xfrm>
              <a:off x="1392" y="1296"/>
              <a:ext cx="192" cy="231"/>
            </a:xfrm>
            <a:prstGeom prst="rect">
              <a:avLst/>
            </a:prstGeom>
            <a:solidFill>
              <a:srgbClr val="F466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190470" name="Group 6"/>
          <p:cNvGrpSpPr/>
          <p:nvPr/>
        </p:nvGrpSpPr>
        <p:grpSpPr bwMode="auto">
          <a:xfrm>
            <a:off x="3200400" y="2514600"/>
            <a:ext cx="457200" cy="457200"/>
            <a:chOff x="1344" y="1248"/>
            <a:chExt cx="288" cy="288"/>
          </a:xfrm>
        </p:grpSpPr>
        <p:sp>
          <p:nvSpPr>
            <p:cNvPr id="190471"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472"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190473" name="Group 9"/>
          <p:cNvGrpSpPr/>
          <p:nvPr/>
        </p:nvGrpSpPr>
        <p:grpSpPr bwMode="auto">
          <a:xfrm>
            <a:off x="533400" y="3429000"/>
            <a:ext cx="457200" cy="457200"/>
            <a:chOff x="1344" y="1248"/>
            <a:chExt cx="288" cy="288"/>
          </a:xfrm>
        </p:grpSpPr>
        <p:sp>
          <p:nvSpPr>
            <p:cNvPr id="190474"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475"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190476" name="Group 12"/>
          <p:cNvGrpSpPr/>
          <p:nvPr/>
        </p:nvGrpSpPr>
        <p:grpSpPr bwMode="auto">
          <a:xfrm>
            <a:off x="1066800" y="2667000"/>
            <a:ext cx="457200" cy="457200"/>
            <a:chOff x="1344" y="1248"/>
            <a:chExt cx="288" cy="288"/>
          </a:xfrm>
        </p:grpSpPr>
        <p:sp>
          <p:nvSpPr>
            <p:cNvPr id="190477"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478"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190479" name="Group 15"/>
          <p:cNvGrpSpPr/>
          <p:nvPr/>
        </p:nvGrpSpPr>
        <p:grpSpPr bwMode="auto">
          <a:xfrm>
            <a:off x="2209800" y="3124200"/>
            <a:ext cx="457200" cy="457200"/>
            <a:chOff x="1344" y="1248"/>
            <a:chExt cx="288" cy="288"/>
          </a:xfrm>
        </p:grpSpPr>
        <p:sp>
          <p:nvSpPr>
            <p:cNvPr id="190480" name="Oval 16"/>
            <p:cNvSpPr>
              <a:spLocks noChangeArrowheads="1"/>
            </p:cNvSpPr>
            <p:nvPr/>
          </p:nvSpPr>
          <p:spPr bwMode="auto">
            <a:xfrm>
              <a:off x="1344" y="1248"/>
              <a:ext cx="288" cy="288"/>
            </a:xfrm>
            <a:prstGeom prst="ellipse">
              <a:avLst/>
            </a:prstGeom>
            <a:solidFill>
              <a:srgbClr val="F466E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481" name="Text Box 17"/>
            <p:cNvSpPr txBox="1">
              <a:spLocks noChangeArrowheads="1"/>
            </p:cNvSpPr>
            <p:nvPr/>
          </p:nvSpPr>
          <p:spPr bwMode="auto">
            <a:xfrm>
              <a:off x="1392" y="1296"/>
              <a:ext cx="192" cy="231"/>
            </a:xfrm>
            <a:prstGeom prst="rect">
              <a:avLst/>
            </a:prstGeom>
            <a:solidFill>
              <a:srgbClr val="F466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190482" name="Group 18"/>
          <p:cNvGrpSpPr/>
          <p:nvPr/>
        </p:nvGrpSpPr>
        <p:grpSpPr bwMode="auto">
          <a:xfrm>
            <a:off x="2895600" y="4038600"/>
            <a:ext cx="457200" cy="457200"/>
            <a:chOff x="1344" y="1248"/>
            <a:chExt cx="288" cy="288"/>
          </a:xfrm>
        </p:grpSpPr>
        <p:sp>
          <p:nvSpPr>
            <p:cNvPr id="190483"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484"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190485" name="Group 21"/>
          <p:cNvGrpSpPr/>
          <p:nvPr/>
        </p:nvGrpSpPr>
        <p:grpSpPr bwMode="auto">
          <a:xfrm>
            <a:off x="1905000" y="5715000"/>
            <a:ext cx="457200" cy="457200"/>
            <a:chOff x="1344" y="1248"/>
            <a:chExt cx="288" cy="288"/>
          </a:xfrm>
        </p:grpSpPr>
        <p:sp>
          <p:nvSpPr>
            <p:cNvPr id="190486" name="Oval 22"/>
            <p:cNvSpPr>
              <a:spLocks noChangeArrowheads="1"/>
            </p:cNvSpPr>
            <p:nvPr/>
          </p:nvSpPr>
          <p:spPr bwMode="auto">
            <a:xfrm>
              <a:off x="1344" y="1248"/>
              <a:ext cx="288" cy="288"/>
            </a:xfrm>
            <a:prstGeom prst="ellipse">
              <a:avLst/>
            </a:prstGeom>
            <a:solidFill>
              <a:srgbClr val="F466E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487" name="Text Box 23"/>
            <p:cNvSpPr txBox="1">
              <a:spLocks noChangeArrowheads="1"/>
            </p:cNvSpPr>
            <p:nvPr/>
          </p:nvSpPr>
          <p:spPr bwMode="auto">
            <a:xfrm>
              <a:off x="1392" y="1296"/>
              <a:ext cx="192" cy="231"/>
            </a:xfrm>
            <a:prstGeom prst="rect">
              <a:avLst/>
            </a:prstGeom>
            <a:solidFill>
              <a:srgbClr val="F466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190488" name="Line 24"/>
          <p:cNvSpPr>
            <a:spLocks noChangeShapeType="1"/>
          </p:cNvSpPr>
          <p:nvPr/>
        </p:nvSpPr>
        <p:spPr bwMode="auto">
          <a:xfrm>
            <a:off x="2438400" y="3581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489" name="Line 25"/>
          <p:cNvSpPr>
            <a:spLocks noChangeShapeType="1"/>
          </p:cNvSpPr>
          <p:nvPr/>
        </p:nvSpPr>
        <p:spPr bwMode="auto">
          <a:xfrm flipH="1">
            <a:off x="2133600" y="4495800"/>
            <a:ext cx="990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490" name="Text Box 26"/>
          <p:cNvSpPr txBox="1">
            <a:spLocks noChangeArrowheads="1"/>
          </p:cNvSpPr>
          <p:nvPr/>
        </p:nvSpPr>
        <p:spPr bwMode="auto">
          <a:xfrm>
            <a:off x="2667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190491" name="Text Box 27"/>
          <p:cNvSpPr txBox="1">
            <a:spLocks noChangeArrowheads="1"/>
          </p:cNvSpPr>
          <p:nvPr/>
        </p:nvSpPr>
        <p:spPr bwMode="auto">
          <a:xfrm>
            <a:off x="26670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211</a:t>
            </a:r>
            <a:endParaRPr lang="en-GB" altLang="x-none" sz="1800" b="1">
              <a:solidFill>
                <a:schemeClr val="hlink"/>
              </a:solidFill>
            </a:endParaRPr>
          </a:p>
        </p:txBody>
      </p:sp>
      <p:grpSp>
        <p:nvGrpSpPr>
          <p:cNvPr id="190492" name="Group 28"/>
          <p:cNvGrpSpPr/>
          <p:nvPr/>
        </p:nvGrpSpPr>
        <p:grpSpPr bwMode="auto">
          <a:xfrm>
            <a:off x="1371600" y="4038600"/>
            <a:ext cx="457200" cy="457200"/>
            <a:chOff x="1344" y="1248"/>
            <a:chExt cx="288" cy="288"/>
          </a:xfrm>
        </p:grpSpPr>
        <p:sp>
          <p:nvSpPr>
            <p:cNvPr id="190493" name="Oval 29"/>
            <p:cNvSpPr>
              <a:spLocks noChangeArrowheads="1"/>
            </p:cNvSpPr>
            <p:nvPr/>
          </p:nvSpPr>
          <p:spPr bwMode="auto">
            <a:xfrm>
              <a:off x="1344" y="1248"/>
              <a:ext cx="288" cy="288"/>
            </a:xfrm>
            <a:prstGeom prst="ellipse">
              <a:avLst/>
            </a:prstGeom>
            <a:solidFill>
              <a:srgbClr val="F466E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494" name="Text Box 30"/>
            <p:cNvSpPr txBox="1">
              <a:spLocks noChangeArrowheads="1"/>
            </p:cNvSpPr>
            <p:nvPr/>
          </p:nvSpPr>
          <p:spPr bwMode="auto">
            <a:xfrm>
              <a:off x="1392" y="1296"/>
              <a:ext cx="192" cy="231"/>
            </a:xfrm>
            <a:prstGeom prst="rect">
              <a:avLst/>
            </a:prstGeom>
            <a:solidFill>
              <a:srgbClr val="F466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190495" name="Group 31"/>
          <p:cNvGrpSpPr/>
          <p:nvPr/>
        </p:nvGrpSpPr>
        <p:grpSpPr bwMode="auto">
          <a:xfrm>
            <a:off x="1143000" y="4953000"/>
            <a:ext cx="457200" cy="457200"/>
            <a:chOff x="1344" y="1248"/>
            <a:chExt cx="288" cy="288"/>
          </a:xfrm>
        </p:grpSpPr>
        <p:sp>
          <p:nvSpPr>
            <p:cNvPr id="190496" name="Oval 32"/>
            <p:cNvSpPr>
              <a:spLocks noChangeArrowheads="1"/>
            </p:cNvSpPr>
            <p:nvPr/>
          </p:nvSpPr>
          <p:spPr bwMode="auto">
            <a:xfrm>
              <a:off x="1344" y="1248"/>
              <a:ext cx="288" cy="288"/>
            </a:xfrm>
            <a:prstGeom prst="ellipse">
              <a:avLst/>
            </a:prstGeom>
            <a:solidFill>
              <a:srgbClr val="F466E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497" name="Text Box 33"/>
            <p:cNvSpPr txBox="1">
              <a:spLocks noChangeArrowheads="1"/>
            </p:cNvSpPr>
            <p:nvPr/>
          </p:nvSpPr>
          <p:spPr bwMode="auto">
            <a:xfrm>
              <a:off x="1392" y="1296"/>
              <a:ext cx="192" cy="231"/>
            </a:xfrm>
            <a:prstGeom prst="rect">
              <a:avLst/>
            </a:prstGeom>
            <a:solidFill>
              <a:srgbClr val="F466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190498" name="Line 34"/>
          <p:cNvSpPr>
            <a:spLocks noChangeShapeType="1"/>
          </p:cNvSpPr>
          <p:nvPr/>
        </p:nvSpPr>
        <p:spPr bwMode="auto">
          <a:xfrm flipH="1">
            <a:off x="1524000" y="3581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499" name="Line 35"/>
          <p:cNvSpPr>
            <a:spLocks noChangeShapeType="1"/>
          </p:cNvSpPr>
          <p:nvPr/>
        </p:nvSpPr>
        <p:spPr bwMode="auto">
          <a:xfrm flipH="1">
            <a:off x="1371600" y="44958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500" name="Line 36"/>
          <p:cNvSpPr>
            <a:spLocks noChangeShapeType="1"/>
          </p:cNvSpPr>
          <p:nvPr/>
        </p:nvSpPr>
        <p:spPr bwMode="auto">
          <a:xfrm>
            <a:off x="1371600" y="5410200"/>
            <a:ext cx="762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501" name="Text Box 37"/>
          <p:cNvSpPr txBox="1">
            <a:spLocks noChangeArrowheads="1"/>
          </p:cNvSpPr>
          <p:nvPr/>
        </p:nvSpPr>
        <p:spPr bwMode="auto">
          <a:xfrm>
            <a:off x="1600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190502" name="Line 38"/>
          <p:cNvSpPr>
            <a:spLocks noChangeShapeType="1"/>
          </p:cNvSpPr>
          <p:nvPr/>
        </p:nvSpPr>
        <p:spPr bwMode="auto">
          <a:xfrm>
            <a:off x="2362200" y="2438400"/>
            <a:ext cx="1066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503" name="Line 39"/>
          <p:cNvSpPr>
            <a:spLocks noChangeShapeType="1"/>
          </p:cNvSpPr>
          <p:nvPr/>
        </p:nvSpPr>
        <p:spPr bwMode="auto">
          <a:xfrm>
            <a:off x="23622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504" name="Line 40"/>
          <p:cNvSpPr>
            <a:spLocks noChangeShapeType="1"/>
          </p:cNvSpPr>
          <p:nvPr/>
        </p:nvSpPr>
        <p:spPr bwMode="auto">
          <a:xfrm flipH="1">
            <a:off x="1295400" y="2438400"/>
            <a:ext cx="1066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505" name="Line 41"/>
          <p:cNvSpPr>
            <a:spLocks noChangeShapeType="1"/>
          </p:cNvSpPr>
          <p:nvPr/>
        </p:nvSpPr>
        <p:spPr bwMode="auto">
          <a:xfrm flipH="1">
            <a:off x="762000" y="31242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506" name="Text Box 42"/>
          <p:cNvSpPr txBox="1">
            <a:spLocks noChangeArrowheads="1"/>
          </p:cNvSpPr>
          <p:nvPr/>
        </p:nvSpPr>
        <p:spPr bwMode="auto">
          <a:xfrm>
            <a:off x="2590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190507" name="Text Box 43"/>
          <p:cNvSpPr txBox="1">
            <a:spLocks noChangeArrowheads="1"/>
          </p:cNvSpPr>
          <p:nvPr/>
        </p:nvSpPr>
        <p:spPr bwMode="auto">
          <a:xfrm>
            <a:off x="2438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190508" name="Text Box 44"/>
          <p:cNvSpPr txBox="1">
            <a:spLocks noChangeArrowheads="1"/>
          </p:cNvSpPr>
          <p:nvPr/>
        </p:nvSpPr>
        <p:spPr bwMode="auto">
          <a:xfrm>
            <a:off x="990600" y="4572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190509" name="Text Box 45"/>
          <p:cNvSpPr txBox="1">
            <a:spLocks noChangeArrowheads="1"/>
          </p:cNvSpPr>
          <p:nvPr/>
        </p:nvSpPr>
        <p:spPr bwMode="auto">
          <a:xfrm>
            <a:off x="1295400" y="548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190510" name="Text Box 46"/>
          <p:cNvSpPr txBox="1">
            <a:spLocks noChangeArrowheads="1"/>
          </p:cNvSpPr>
          <p:nvPr/>
        </p:nvSpPr>
        <p:spPr bwMode="auto">
          <a:xfrm>
            <a:off x="28194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190511" name="Text Box 47"/>
          <p:cNvSpPr txBox="1">
            <a:spLocks noChangeArrowheads="1"/>
          </p:cNvSpPr>
          <p:nvPr/>
        </p:nvSpPr>
        <p:spPr bwMode="auto">
          <a:xfrm>
            <a:off x="1371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190512" name="Text Box 48"/>
          <p:cNvSpPr txBox="1">
            <a:spLocks noChangeArrowheads="1"/>
          </p:cNvSpPr>
          <p:nvPr/>
        </p:nvSpPr>
        <p:spPr bwMode="auto">
          <a:xfrm>
            <a:off x="381000" y="3048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190513" name="Text Box 49"/>
          <p:cNvSpPr txBox="1">
            <a:spLocks noChangeArrowheads="1"/>
          </p:cNvSpPr>
          <p:nvPr/>
        </p:nvSpPr>
        <p:spPr bwMode="auto">
          <a:xfrm>
            <a:off x="3657600" y="5943600"/>
            <a:ext cx="54864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i="1"/>
              <a:t>f(n) = h </a:t>
            </a:r>
            <a:r>
              <a:rPr lang="en-US" altLang="x-none" sz="1800" b="1"/>
              <a:t>(</a:t>
            </a:r>
            <a:r>
              <a:rPr lang="en-US" altLang="x-none" sz="1800" b="1" i="1"/>
              <a:t>n</a:t>
            </a:r>
            <a:r>
              <a:rPr lang="en-US" altLang="x-none" sz="1800" b="1"/>
              <a:t>) = straight-line distance heuristic</a:t>
            </a:r>
            <a:endParaRPr lang="en-US" altLang="x-none" sz="1800" b="1"/>
          </a:p>
          <a:p>
            <a:pPr>
              <a:spcBef>
                <a:spcPct val="50000"/>
              </a:spcBef>
            </a:pPr>
            <a:r>
              <a:rPr lang="en-US" altLang="x-none" sz="1800" b="1"/>
              <a:t>dist(A-E-G-H-I) =140+80+97+101=</a:t>
            </a:r>
            <a:r>
              <a:rPr lang="en-US" altLang="x-none" sz="1800" b="1">
                <a:solidFill>
                  <a:srgbClr val="F466E0"/>
                </a:solidFill>
              </a:rPr>
              <a:t>418 </a:t>
            </a:r>
            <a:endParaRPr lang="en-GB" altLang="x-none" sz="1800" b="1">
              <a:solidFill>
                <a:srgbClr val="F466E0"/>
              </a:solidFill>
            </a:endParaRPr>
          </a:p>
        </p:txBody>
      </p:sp>
      <p:sp>
        <p:nvSpPr>
          <p:cNvPr id="190549" name="Text Box 85"/>
          <p:cNvSpPr txBox="1">
            <a:spLocks noChangeArrowheads="1"/>
          </p:cNvSpPr>
          <p:nvPr/>
        </p:nvSpPr>
        <p:spPr bwMode="auto">
          <a:xfrm>
            <a:off x="2362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190550" name="Oval 86"/>
          <p:cNvSpPr>
            <a:spLocks noChangeArrowheads="1"/>
          </p:cNvSpPr>
          <p:nvPr/>
        </p:nvSpPr>
        <p:spPr bwMode="auto">
          <a:xfrm>
            <a:off x="6781800" y="6248400"/>
            <a:ext cx="609600" cy="457200"/>
          </a:xfrm>
          <a:prstGeom prst="ellipse">
            <a:avLst/>
          </a:prstGeom>
          <a:noFill/>
          <a:ln w="9525">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ltLang="x-none"/>
              <a:t>Greedy Search: Complete ?</a:t>
            </a:r>
            <a:endParaRPr lang="en-GB" altLang="x-none"/>
          </a:p>
        </p:txBody>
      </p:sp>
      <p:sp>
        <p:nvSpPr>
          <p:cNvPr id="5" name="Content Placeholder 4"/>
          <p:cNvSpPr>
            <a:spLocks noGrp="1"/>
          </p:cNvSpPr>
          <p:nvPr>
            <p:ph sz="half" idx="1"/>
          </p:nvPr>
        </p:nvSpPr>
        <p:spPr/>
        <p:txBody>
          <a:bodyPr/>
          <a:lstStyle/>
          <a:p>
            <a:endParaRPr lang="en-US"/>
          </a:p>
        </p:txBody>
      </p:sp>
      <p:graphicFrame>
        <p:nvGraphicFramePr>
          <p:cNvPr id="196658" name="Group 50"/>
          <p:cNvGraphicFramePr>
            <a:graphicFrameLocks noGrp="1"/>
          </p:cNvGraphicFramePr>
          <p:nvPr>
            <p:ph sz="half" idx="2"/>
          </p:nvPr>
        </p:nvGraphicFramePr>
        <p:xfrm>
          <a:off x="4648200" y="1600200"/>
          <a:ext cx="3810000" cy="4064000"/>
        </p:xfrm>
        <a:graphic>
          <a:graphicData uri="http://schemas.openxmlformats.org/drawingml/2006/table">
            <a:tbl>
              <a:tblPr/>
              <a:tblGrid>
                <a:gridCol w="1905000"/>
                <a:gridCol w="1905000"/>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State</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Heuristic: h(n)</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366</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B</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374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hlink"/>
                          </a:solidFill>
                          <a:effectLst/>
                          <a:latin typeface="Tahoma" panose="020B0604030504040204" pitchFamily="34" charset="0"/>
                          <a:cs typeface="Arial" panose="020B0604020202020204" pitchFamily="34" charset="0"/>
                        </a:rPr>
                        <a:t>**</a:t>
                      </a: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 C</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250</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D</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E</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253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F</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178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G</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193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H</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98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 name="Slide Number Placeholder 6"/>
          <p:cNvSpPr>
            <a:spLocks noGrp="1"/>
          </p:cNvSpPr>
          <p:nvPr>
            <p:ph type="sldNum" sz="quarter" idx="12"/>
          </p:nvPr>
        </p:nvSpPr>
        <p:spPr/>
        <p:txBody>
          <a:bodyPr/>
          <a:lstStyle/>
          <a:p>
            <a:fld id="{BD2BCF97-7C01-4612-86CC-A7DE81E93752}" type="slidenum">
              <a:rPr lang="en-GB" altLang="x-none" smtClean="0"/>
            </a:fld>
            <a:endParaRPr lang="en-GB" altLang="x-none"/>
          </a:p>
        </p:txBody>
      </p:sp>
      <p:grpSp>
        <p:nvGrpSpPr>
          <p:cNvPr id="196611" name="Group 3"/>
          <p:cNvGrpSpPr/>
          <p:nvPr/>
        </p:nvGrpSpPr>
        <p:grpSpPr bwMode="auto">
          <a:xfrm>
            <a:off x="2133600" y="1981200"/>
            <a:ext cx="457200" cy="457200"/>
            <a:chOff x="1344" y="1248"/>
            <a:chExt cx="288" cy="288"/>
          </a:xfrm>
        </p:grpSpPr>
        <p:sp>
          <p:nvSpPr>
            <p:cNvPr id="196612"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3" name="Text Box 5"/>
            <p:cNvSpPr txBox="1">
              <a:spLocks noChangeArrowheads="1"/>
            </p:cNvSpPr>
            <p:nvPr/>
          </p:nvSpPr>
          <p:spPr bwMode="auto">
            <a:xfrm>
              <a:off x="1392" y="1296"/>
              <a:ext cx="192"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196614" name="Group 6"/>
          <p:cNvGrpSpPr/>
          <p:nvPr/>
        </p:nvGrpSpPr>
        <p:grpSpPr bwMode="auto">
          <a:xfrm>
            <a:off x="3200400" y="2514600"/>
            <a:ext cx="457200" cy="457200"/>
            <a:chOff x="1344" y="1248"/>
            <a:chExt cx="288" cy="288"/>
          </a:xfrm>
        </p:grpSpPr>
        <p:sp>
          <p:nvSpPr>
            <p:cNvPr id="196615"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6"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196617" name="Group 9"/>
          <p:cNvGrpSpPr/>
          <p:nvPr/>
        </p:nvGrpSpPr>
        <p:grpSpPr bwMode="auto">
          <a:xfrm>
            <a:off x="533400" y="3429000"/>
            <a:ext cx="457200" cy="457200"/>
            <a:chOff x="1344" y="1248"/>
            <a:chExt cx="288" cy="288"/>
          </a:xfrm>
        </p:grpSpPr>
        <p:sp>
          <p:nvSpPr>
            <p:cNvPr id="196618"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9"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196620" name="Group 12"/>
          <p:cNvGrpSpPr/>
          <p:nvPr/>
        </p:nvGrpSpPr>
        <p:grpSpPr bwMode="auto">
          <a:xfrm>
            <a:off x="1066800" y="2667000"/>
            <a:ext cx="457200" cy="457200"/>
            <a:chOff x="1344" y="1248"/>
            <a:chExt cx="288" cy="288"/>
          </a:xfrm>
        </p:grpSpPr>
        <p:sp>
          <p:nvSpPr>
            <p:cNvPr id="196621"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2"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196623" name="Group 15"/>
          <p:cNvGrpSpPr/>
          <p:nvPr/>
        </p:nvGrpSpPr>
        <p:grpSpPr bwMode="auto">
          <a:xfrm>
            <a:off x="2209800" y="3124200"/>
            <a:ext cx="457200" cy="457200"/>
            <a:chOff x="1344" y="1248"/>
            <a:chExt cx="288" cy="288"/>
          </a:xfrm>
        </p:grpSpPr>
        <p:sp>
          <p:nvSpPr>
            <p:cNvPr id="196624"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5"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196626" name="Group 18"/>
          <p:cNvGrpSpPr/>
          <p:nvPr/>
        </p:nvGrpSpPr>
        <p:grpSpPr bwMode="auto">
          <a:xfrm>
            <a:off x="2895600" y="4038600"/>
            <a:ext cx="457200" cy="457200"/>
            <a:chOff x="1344" y="1248"/>
            <a:chExt cx="288" cy="288"/>
          </a:xfrm>
        </p:grpSpPr>
        <p:sp>
          <p:nvSpPr>
            <p:cNvPr id="196627"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8"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196629" name="Group 21"/>
          <p:cNvGrpSpPr/>
          <p:nvPr/>
        </p:nvGrpSpPr>
        <p:grpSpPr bwMode="auto">
          <a:xfrm>
            <a:off x="1905000" y="5715000"/>
            <a:ext cx="457200" cy="457200"/>
            <a:chOff x="1344" y="1248"/>
            <a:chExt cx="288" cy="288"/>
          </a:xfrm>
        </p:grpSpPr>
        <p:sp>
          <p:nvSpPr>
            <p:cNvPr id="196630" name="Oval 22"/>
            <p:cNvSpPr>
              <a:spLocks noChangeArrowheads="1"/>
            </p:cNvSpPr>
            <p:nvPr/>
          </p:nvSpPr>
          <p:spPr bwMode="auto">
            <a:xfrm>
              <a:off x="1344" y="1248"/>
              <a:ext cx="288" cy="28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31" name="Text Box 23"/>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196632" name="Line 24"/>
          <p:cNvSpPr>
            <a:spLocks noChangeShapeType="1"/>
          </p:cNvSpPr>
          <p:nvPr/>
        </p:nvSpPr>
        <p:spPr bwMode="auto">
          <a:xfrm>
            <a:off x="2438400" y="3581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33" name="Line 25"/>
          <p:cNvSpPr>
            <a:spLocks noChangeShapeType="1"/>
          </p:cNvSpPr>
          <p:nvPr/>
        </p:nvSpPr>
        <p:spPr bwMode="auto">
          <a:xfrm flipH="1">
            <a:off x="2133600" y="4495800"/>
            <a:ext cx="990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34" name="Text Box 26"/>
          <p:cNvSpPr txBox="1">
            <a:spLocks noChangeArrowheads="1"/>
          </p:cNvSpPr>
          <p:nvPr/>
        </p:nvSpPr>
        <p:spPr bwMode="auto">
          <a:xfrm>
            <a:off x="2667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196635" name="Text Box 27"/>
          <p:cNvSpPr txBox="1">
            <a:spLocks noChangeArrowheads="1"/>
          </p:cNvSpPr>
          <p:nvPr/>
        </p:nvSpPr>
        <p:spPr bwMode="auto">
          <a:xfrm>
            <a:off x="26670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211</a:t>
            </a:r>
            <a:endParaRPr lang="en-GB" altLang="x-none" sz="1800" b="1">
              <a:solidFill>
                <a:schemeClr val="hlink"/>
              </a:solidFill>
            </a:endParaRPr>
          </a:p>
        </p:txBody>
      </p:sp>
      <p:grpSp>
        <p:nvGrpSpPr>
          <p:cNvPr id="196636" name="Group 28"/>
          <p:cNvGrpSpPr/>
          <p:nvPr/>
        </p:nvGrpSpPr>
        <p:grpSpPr bwMode="auto">
          <a:xfrm>
            <a:off x="1371600" y="4038600"/>
            <a:ext cx="457200" cy="457200"/>
            <a:chOff x="1344" y="1248"/>
            <a:chExt cx="288" cy="288"/>
          </a:xfrm>
        </p:grpSpPr>
        <p:sp>
          <p:nvSpPr>
            <p:cNvPr id="196637"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38"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196639" name="Group 31"/>
          <p:cNvGrpSpPr/>
          <p:nvPr/>
        </p:nvGrpSpPr>
        <p:grpSpPr bwMode="auto">
          <a:xfrm>
            <a:off x="1143000" y="4953000"/>
            <a:ext cx="457200" cy="457200"/>
            <a:chOff x="1344" y="1248"/>
            <a:chExt cx="288" cy="288"/>
          </a:xfrm>
        </p:grpSpPr>
        <p:sp>
          <p:nvSpPr>
            <p:cNvPr id="196640"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41"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196642" name="Line 34"/>
          <p:cNvSpPr>
            <a:spLocks noChangeShapeType="1"/>
          </p:cNvSpPr>
          <p:nvPr/>
        </p:nvSpPr>
        <p:spPr bwMode="auto">
          <a:xfrm flipH="1">
            <a:off x="1524000" y="3581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43" name="Line 35"/>
          <p:cNvSpPr>
            <a:spLocks noChangeShapeType="1"/>
          </p:cNvSpPr>
          <p:nvPr/>
        </p:nvSpPr>
        <p:spPr bwMode="auto">
          <a:xfrm flipH="1">
            <a:off x="1371600" y="44958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44" name="Line 36"/>
          <p:cNvSpPr>
            <a:spLocks noChangeShapeType="1"/>
          </p:cNvSpPr>
          <p:nvPr/>
        </p:nvSpPr>
        <p:spPr bwMode="auto">
          <a:xfrm>
            <a:off x="1371600" y="5410200"/>
            <a:ext cx="762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45" name="Text Box 37"/>
          <p:cNvSpPr txBox="1">
            <a:spLocks noChangeArrowheads="1"/>
          </p:cNvSpPr>
          <p:nvPr/>
        </p:nvSpPr>
        <p:spPr bwMode="auto">
          <a:xfrm>
            <a:off x="1600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196646" name="Line 38"/>
          <p:cNvSpPr>
            <a:spLocks noChangeShapeType="1"/>
          </p:cNvSpPr>
          <p:nvPr/>
        </p:nvSpPr>
        <p:spPr bwMode="auto">
          <a:xfrm>
            <a:off x="2362200" y="2438400"/>
            <a:ext cx="1066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47" name="Line 39"/>
          <p:cNvSpPr>
            <a:spLocks noChangeShapeType="1"/>
          </p:cNvSpPr>
          <p:nvPr/>
        </p:nvSpPr>
        <p:spPr bwMode="auto">
          <a:xfrm>
            <a:off x="23622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48" name="Line 40"/>
          <p:cNvSpPr>
            <a:spLocks noChangeShapeType="1"/>
          </p:cNvSpPr>
          <p:nvPr/>
        </p:nvSpPr>
        <p:spPr bwMode="auto">
          <a:xfrm flipH="1">
            <a:off x="1295400" y="2438400"/>
            <a:ext cx="1066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49" name="Line 41"/>
          <p:cNvSpPr>
            <a:spLocks noChangeShapeType="1"/>
          </p:cNvSpPr>
          <p:nvPr/>
        </p:nvSpPr>
        <p:spPr bwMode="auto">
          <a:xfrm flipH="1">
            <a:off x="762000" y="31242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50" name="Text Box 42"/>
          <p:cNvSpPr txBox="1">
            <a:spLocks noChangeArrowheads="1"/>
          </p:cNvSpPr>
          <p:nvPr/>
        </p:nvSpPr>
        <p:spPr bwMode="auto">
          <a:xfrm>
            <a:off x="2590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196651" name="Text Box 43"/>
          <p:cNvSpPr txBox="1">
            <a:spLocks noChangeArrowheads="1"/>
          </p:cNvSpPr>
          <p:nvPr/>
        </p:nvSpPr>
        <p:spPr bwMode="auto">
          <a:xfrm>
            <a:off x="2438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196652" name="Text Box 44"/>
          <p:cNvSpPr txBox="1">
            <a:spLocks noChangeArrowheads="1"/>
          </p:cNvSpPr>
          <p:nvPr/>
        </p:nvSpPr>
        <p:spPr bwMode="auto">
          <a:xfrm>
            <a:off x="990600" y="4572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196653" name="Text Box 45"/>
          <p:cNvSpPr txBox="1">
            <a:spLocks noChangeArrowheads="1"/>
          </p:cNvSpPr>
          <p:nvPr/>
        </p:nvSpPr>
        <p:spPr bwMode="auto">
          <a:xfrm>
            <a:off x="1295400" y="548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196654" name="Text Box 46"/>
          <p:cNvSpPr txBox="1">
            <a:spLocks noChangeArrowheads="1"/>
          </p:cNvSpPr>
          <p:nvPr/>
        </p:nvSpPr>
        <p:spPr bwMode="auto">
          <a:xfrm>
            <a:off x="28194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196655" name="Text Box 47"/>
          <p:cNvSpPr txBox="1">
            <a:spLocks noChangeArrowheads="1"/>
          </p:cNvSpPr>
          <p:nvPr/>
        </p:nvSpPr>
        <p:spPr bwMode="auto">
          <a:xfrm>
            <a:off x="1371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196656" name="Text Box 48"/>
          <p:cNvSpPr txBox="1">
            <a:spLocks noChangeArrowheads="1"/>
          </p:cNvSpPr>
          <p:nvPr/>
        </p:nvSpPr>
        <p:spPr bwMode="auto">
          <a:xfrm>
            <a:off x="381000" y="3048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196657" name="Text Box 49"/>
          <p:cNvSpPr txBox="1">
            <a:spLocks noChangeArrowheads="1"/>
          </p:cNvSpPr>
          <p:nvPr/>
        </p:nvSpPr>
        <p:spPr bwMode="auto">
          <a:xfrm>
            <a:off x="3657600" y="59436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i="1"/>
              <a:t>f(n) = h </a:t>
            </a:r>
            <a:r>
              <a:rPr lang="en-US" altLang="x-none" sz="1800" b="1"/>
              <a:t>(</a:t>
            </a:r>
            <a:r>
              <a:rPr lang="en-US" altLang="x-none" sz="1800" b="1" i="1"/>
              <a:t>n</a:t>
            </a:r>
            <a:r>
              <a:rPr lang="en-US" altLang="x-none" sz="1800" b="1"/>
              <a:t>) = straight-line distance heuristic</a:t>
            </a:r>
            <a:endParaRPr lang="en-GB" altLang="x-none" sz="1800" b="1"/>
          </a:p>
        </p:txBody>
      </p:sp>
      <p:sp>
        <p:nvSpPr>
          <p:cNvPr id="196693" name="Text Box 85"/>
          <p:cNvSpPr txBox="1">
            <a:spLocks noChangeArrowheads="1"/>
          </p:cNvSpPr>
          <p:nvPr/>
        </p:nvSpPr>
        <p:spPr bwMode="auto">
          <a:xfrm>
            <a:off x="2362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ltLang="x-none"/>
              <a:t>Greedy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7" name="Slide Number Placeholder 6"/>
          <p:cNvSpPr>
            <a:spLocks noGrp="1"/>
          </p:cNvSpPr>
          <p:nvPr>
            <p:ph type="sldNum" sz="quarter" idx="12"/>
          </p:nvPr>
        </p:nvSpPr>
        <p:spPr/>
        <p:txBody>
          <a:bodyPr/>
          <a:lstStyle/>
          <a:p>
            <a:fld id="{1300C40A-0200-48CC-9884-F8D426F62950}" type="slidenum">
              <a:rPr lang="en-GB" altLang="x-none" smtClean="0"/>
            </a:fld>
            <a:endParaRPr lang="en-GB" altLang="x-none"/>
          </a:p>
        </p:txBody>
      </p:sp>
      <p:grpSp>
        <p:nvGrpSpPr>
          <p:cNvPr id="223235" name="Group 3"/>
          <p:cNvGrpSpPr/>
          <p:nvPr/>
        </p:nvGrpSpPr>
        <p:grpSpPr bwMode="auto">
          <a:xfrm>
            <a:off x="4114800" y="1981200"/>
            <a:ext cx="457200" cy="457200"/>
            <a:chOff x="1344" y="1248"/>
            <a:chExt cx="288" cy="288"/>
          </a:xfrm>
        </p:grpSpPr>
        <p:sp>
          <p:nvSpPr>
            <p:cNvPr id="223236" name="Oval 4"/>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37"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sp>
        <p:nvSpPr>
          <p:cNvPr id="223269" name="Text Box 37"/>
          <p:cNvSpPr txBox="1">
            <a:spLocks noChangeArrowheads="1"/>
          </p:cNvSpPr>
          <p:nvPr/>
        </p:nvSpPr>
        <p:spPr bwMode="auto">
          <a:xfrm>
            <a:off x="45720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1"/>
                </a:solidFill>
              </a:rPr>
              <a:t>Start</a:t>
            </a:r>
            <a:endParaRPr lang="en-GB" altLang="x-none" sz="1800" b="1">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ltLang="x-none"/>
              <a:t>Greedy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25" name="Slide Number Placeholder 6"/>
          <p:cNvSpPr>
            <a:spLocks noGrp="1"/>
          </p:cNvSpPr>
          <p:nvPr>
            <p:ph type="sldNum" sz="quarter" idx="12"/>
          </p:nvPr>
        </p:nvSpPr>
        <p:spPr/>
        <p:txBody>
          <a:bodyPr/>
          <a:lstStyle/>
          <a:p>
            <a:fld id="{79887294-7176-4558-9B75-1BB07EA44BE4}" type="slidenum">
              <a:rPr lang="en-GB" altLang="x-none" smtClean="0"/>
            </a:fld>
            <a:endParaRPr lang="en-GB" altLang="x-none"/>
          </a:p>
        </p:txBody>
      </p:sp>
      <p:grpSp>
        <p:nvGrpSpPr>
          <p:cNvPr id="228355" name="Group 3"/>
          <p:cNvGrpSpPr/>
          <p:nvPr/>
        </p:nvGrpSpPr>
        <p:grpSpPr bwMode="auto">
          <a:xfrm>
            <a:off x="4114800" y="1981200"/>
            <a:ext cx="457200" cy="457200"/>
            <a:chOff x="1344" y="1248"/>
            <a:chExt cx="288" cy="288"/>
          </a:xfrm>
        </p:grpSpPr>
        <p:sp>
          <p:nvSpPr>
            <p:cNvPr id="228356"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357"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28358" name="Group 6"/>
          <p:cNvGrpSpPr/>
          <p:nvPr/>
        </p:nvGrpSpPr>
        <p:grpSpPr bwMode="auto">
          <a:xfrm>
            <a:off x="5867400" y="2514600"/>
            <a:ext cx="457200" cy="457200"/>
            <a:chOff x="1344" y="1248"/>
            <a:chExt cx="288" cy="288"/>
          </a:xfrm>
        </p:grpSpPr>
        <p:sp>
          <p:nvSpPr>
            <p:cNvPr id="228359"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360"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28361" name="Group 9"/>
          <p:cNvGrpSpPr/>
          <p:nvPr/>
        </p:nvGrpSpPr>
        <p:grpSpPr bwMode="auto">
          <a:xfrm>
            <a:off x="1905000" y="2667000"/>
            <a:ext cx="457200" cy="457200"/>
            <a:chOff x="1344" y="1248"/>
            <a:chExt cx="288" cy="288"/>
          </a:xfrm>
        </p:grpSpPr>
        <p:sp>
          <p:nvSpPr>
            <p:cNvPr id="228362"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363"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28364" name="Group 12"/>
          <p:cNvGrpSpPr/>
          <p:nvPr/>
        </p:nvGrpSpPr>
        <p:grpSpPr bwMode="auto">
          <a:xfrm>
            <a:off x="4191000" y="3124200"/>
            <a:ext cx="457200" cy="457200"/>
            <a:chOff x="1344" y="1248"/>
            <a:chExt cx="288" cy="288"/>
          </a:xfrm>
        </p:grpSpPr>
        <p:sp>
          <p:nvSpPr>
            <p:cNvPr id="228365"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366"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sp>
        <p:nvSpPr>
          <p:cNvPr id="228372" name="Line 20"/>
          <p:cNvSpPr>
            <a:spLocks noChangeShapeType="1"/>
          </p:cNvSpPr>
          <p:nvPr/>
        </p:nvSpPr>
        <p:spPr bwMode="auto">
          <a:xfrm>
            <a:off x="4343400" y="2438400"/>
            <a:ext cx="1752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8373" name="Line 21"/>
          <p:cNvSpPr>
            <a:spLocks noChangeShapeType="1"/>
          </p:cNvSpPr>
          <p:nvPr/>
        </p:nvSpPr>
        <p:spPr bwMode="auto">
          <a:xfrm>
            <a:off x="43434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8374" name="Line 22"/>
          <p:cNvSpPr>
            <a:spLocks noChangeShapeType="1"/>
          </p:cNvSpPr>
          <p:nvPr/>
        </p:nvSpPr>
        <p:spPr bwMode="auto">
          <a:xfrm flipH="1">
            <a:off x="2133600" y="2438400"/>
            <a:ext cx="2209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8375" name="Text Box 23"/>
          <p:cNvSpPr txBox="1">
            <a:spLocks noChangeArrowheads="1"/>
          </p:cNvSpPr>
          <p:nvPr/>
        </p:nvSpPr>
        <p:spPr bwMode="auto">
          <a:xfrm>
            <a:off x="45720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1"/>
                </a:solidFill>
              </a:rPr>
              <a:t>Start</a:t>
            </a:r>
            <a:endParaRPr lang="en-GB" altLang="x-none" sz="1800" b="1">
              <a:solidFill>
                <a:schemeClr val="accent1"/>
              </a:solidFill>
            </a:endParaRPr>
          </a:p>
        </p:txBody>
      </p:sp>
      <p:sp>
        <p:nvSpPr>
          <p:cNvPr id="228376" name="Text Box 24"/>
          <p:cNvSpPr txBox="1">
            <a:spLocks noChangeArrowheads="1"/>
          </p:cNvSpPr>
          <p:nvPr/>
        </p:nvSpPr>
        <p:spPr bwMode="auto">
          <a:xfrm>
            <a:off x="48006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75</a:t>
            </a:r>
            <a:endParaRPr lang="en-GB" altLang="x-none" sz="1800" b="1">
              <a:solidFill>
                <a:schemeClr val="accent2"/>
              </a:solidFill>
            </a:endParaRPr>
          </a:p>
        </p:txBody>
      </p:sp>
      <p:sp>
        <p:nvSpPr>
          <p:cNvPr id="228377" name="Text Box 25"/>
          <p:cNvSpPr txBox="1">
            <a:spLocks noChangeArrowheads="1"/>
          </p:cNvSpPr>
          <p:nvPr/>
        </p:nvSpPr>
        <p:spPr bwMode="auto">
          <a:xfrm>
            <a:off x="2895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118</a:t>
            </a:r>
            <a:endParaRPr lang="en-GB" altLang="x-none" sz="1800" b="1">
              <a:solidFill>
                <a:schemeClr val="accent2"/>
              </a:solidFill>
            </a:endParaRPr>
          </a:p>
        </p:txBody>
      </p:sp>
      <p:sp>
        <p:nvSpPr>
          <p:cNvPr id="228378" name="Text Box 26"/>
          <p:cNvSpPr txBox="1">
            <a:spLocks noChangeArrowheads="1"/>
          </p:cNvSpPr>
          <p:nvPr/>
        </p:nvSpPr>
        <p:spPr bwMode="auto">
          <a:xfrm>
            <a:off x="43434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140</a:t>
            </a:r>
            <a:endParaRPr lang="en-GB" altLang="x-none" sz="1800" b="1">
              <a:solidFill>
                <a:schemeClr val="accent2"/>
              </a:solidFill>
            </a:endParaRPr>
          </a:p>
        </p:txBody>
      </p:sp>
      <p:sp>
        <p:nvSpPr>
          <p:cNvPr id="228379" name="Text Box 27"/>
          <p:cNvSpPr txBox="1">
            <a:spLocks noChangeArrowheads="1"/>
          </p:cNvSpPr>
          <p:nvPr/>
        </p:nvSpPr>
        <p:spPr bwMode="auto">
          <a:xfrm>
            <a:off x="5181600" y="2605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[374]</a:t>
            </a:r>
            <a:endParaRPr lang="en-GB" altLang="x-none" sz="1800"/>
          </a:p>
        </p:txBody>
      </p:sp>
      <p:sp>
        <p:nvSpPr>
          <p:cNvPr id="228380" name="Text Box 28"/>
          <p:cNvSpPr txBox="1">
            <a:spLocks noChangeArrowheads="1"/>
          </p:cNvSpPr>
          <p:nvPr/>
        </p:nvSpPr>
        <p:spPr bwMode="auto">
          <a:xfrm>
            <a:off x="1143000" y="2667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[250]</a:t>
            </a:r>
            <a:endParaRPr lang="en-GB" altLang="x-none" sz="1800"/>
          </a:p>
        </p:txBody>
      </p:sp>
      <p:sp>
        <p:nvSpPr>
          <p:cNvPr id="228381" name="Text Box 29"/>
          <p:cNvSpPr txBox="1">
            <a:spLocks noChangeArrowheads="1"/>
          </p:cNvSpPr>
          <p:nvPr/>
        </p:nvSpPr>
        <p:spPr bwMode="auto">
          <a:xfrm>
            <a:off x="3505200" y="3214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[253]</a:t>
            </a:r>
            <a:endParaRPr lang="en-GB" altLang="x-none"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ltLang="x-none"/>
              <a:t>Greedy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31" name="Slide Number Placeholder 6"/>
          <p:cNvSpPr>
            <a:spLocks noGrp="1"/>
          </p:cNvSpPr>
          <p:nvPr>
            <p:ph type="sldNum" sz="quarter" idx="12"/>
          </p:nvPr>
        </p:nvSpPr>
        <p:spPr/>
        <p:txBody>
          <a:bodyPr/>
          <a:lstStyle/>
          <a:p>
            <a:fld id="{F3132086-B442-4561-BFB2-7D1340BDD744}" type="slidenum">
              <a:rPr lang="en-GB" altLang="x-none" smtClean="0"/>
            </a:fld>
            <a:endParaRPr lang="en-GB" altLang="x-none"/>
          </a:p>
        </p:txBody>
      </p:sp>
      <p:grpSp>
        <p:nvGrpSpPr>
          <p:cNvPr id="229379" name="Group 3"/>
          <p:cNvGrpSpPr/>
          <p:nvPr/>
        </p:nvGrpSpPr>
        <p:grpSpPr bwMode="auto">
          <a:xfrm>
            <a:off x="4114800" y="1981200"/>
            <a:ext cx="457200" cy="457200"/>
            <a:chOff x="1344" y="1248"/>
            <a:chExt cx="288" cy="288"/>
          </a:xfrm>
        </p:grpSpPr>
        <p:sp>
          <p:nvSpPr>
            <p:cNvPr id="229380"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381"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29382" name="Group 6"/>
          <p:cNvGrpSpPr/>
          <p:nvPr/>
        </p:nvGrpSpPr>
        <p:grpSpPr bwMode="auto">
          <a:xfrm>
            <a:off x="5867400" y="2514600"/>
            <a:ext cx="457200" cy="457200"/>
            <a:chOff x="1344" y="1248"/>
            <a:chExt cx="288" cy="288"/>
          </a:xfrm>
        </p:grpSpPr>
        <p:sp>
          <p:nvSpPr>
            <p:cNvPr id="229383"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384"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29385" name="Group 9"/>
          <p:cNvGrpSpPr/>
          <p:nvPr/>
        </p:nvGrpSpPr>
        <p:grpSpPr bwMode="auto">
          <a:xfrm>
            <a:off x="1905000" y="2667000"/>
            <a:ext cx="457200" cy="457200"/>
            <a:chOff x="1344" y="1248"/>
            <a:chExt cx="288" cy="288"/>
          </a:xfrm>
        </p:grpSpPr>
        <p:sp>
          <p:nvSpPr>
            <p:cNvPr id="229386" name="Oval 10"/>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387" name="Text Box 11"/>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29388" name="Group 12"/>
          <p:cNvGrpSpPr/>
          <p:nvPr/>
        </p:nvGrpSpPr>
        <p:grpSpPr bwMode="auto">
          <a:xfrm>
            <a:off x="4191000" y="3124200"/>
            <a:ext cx="457200" cy="457200"/>
            <a:chOff x="1344" y="1248"/>
            <a:chExt cx="288" cy="288"/>
          </a:xfrm>
        </p:grpSpPr>
        <p:sp>
          <p:nvSpPr>
            <p:cNvPr id="229389"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390"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29391" name="Group 15"/>
          <p:cNvGrpSpPr/>
          <p:nvPr/>
        </p:nvGrpSpPr>
        <p:grpSpPr bwMode="auto">
          <a:xfrm>
            <a:off x="1600200" y="3719513"/>
            <a:ext cx="457200" cy="457200"/>
            <a:chOff x="1344" y="1248"/>
            <a:chExt cx="288" cy="288"/>
          </a:xfrm>
        </p:grpSpPr>
        <p:sp>
          <p:nvSpPr>
            <p:cNvPr id="229392"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393"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sp>
        <p:nvSpPr>
          <p:cNvPr id="229394" name="Line 18"/>
          <p:cNvSpPr>
            <a:spLocks noChangeShapeType="1"/>
          </p:cNvSpPr>
          <p:nvPr/>
        </p:nvSpPr>
        <p:spPr bwMode="auto">
          <a:xfrm flipH="1">
            <a:off x="1828800" y="3124200"/>
            <a:ext cx="2286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9395" name="Text Box 19"/>
          <p:cNvSpPr txBox="1">
            <a:spLocks noChangeArrowheads="1"/>
          </p:cNvSpPr>
          <p:nvPr/>
        </p:nvSpPr>
        <p:spPr bwMode="auto">
          <a:xfrm>
            <a:off x="1066800" y="3352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111</a:t>
            </a:r>
            <a:endParaRPr lang="en-GB" altLang="x-none" sz="1800" b="1">
              <a:solidFill>
                <a:schemeClr val="accent2"/>
              </a:solidFill>
            </a:endParaRPr>
          </a:p>
        </p:txBody>
      </p:sp>
      <p:sp>
        <p:nvSpPr>
          <p:cNvPr id="229396" name="Line 20"/>
          <p:cNvSpPr>
            <a:spLocks noChangeShapeType="1"/>
          </p:cNvSpPr>
          <p:nvPr/>
        </p:nvSpPr>
        <p:spPr bwMode="auto">
          <a:xfrm>
            <a:off x="4343400" y="2438400"/>
            <a:ext cx="1752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9397" name="Line 21"/>
          <p:cNvSpPr>
            <a:spLocks noChangeShapeType="1"/>
          </p:cNvSpPr>
          <p:nvPr/>
        </p:nvSpPr>
        <p:spPr bwMode="auto">
          <a:xfrm>
            <a:off x="43434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9398" name="Line 22"/>
          <p:cNvSpPr>
            <a:spLocks noChangeShapeType="1"/>
          </p:cNvSpPr>
          <p:nvPr/>
        </p:nvSpPr>
        <p:spPr bwMode="auto">
          <a:xfrm flipH="1">
            <a:off x="2133600" y="2438400"/>
            <a:ext cx="2209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9399" name="Text Box 23"/>
          <p:cNvSpPr txBox="1">
            <a:spLocks noChangeArrowheads="1"/>
          </p:cNvSpPr>
          <p:nvPr/>
        </p:nvSpPr>
        <p:spPr bwMode="auto">
          <a:xfrm>
            <a:off x="45720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1"/>
                </a:solidFill>
              </a:rPr>
              <a:t>Start</a:t>
            </a:r>
            <a:endParaRPr lang="en-GB" altLang="x-none" sz="1800" b="1">
              <a:solidFill>
                <a:schemeClr val="accent1"/>
              </a:solidFill>
            </a:endParaRPr>
          </a:p>
        </p:txBody>
      </p:sp>
      <p:sp>
        <p:nvSpPr>
          <p:cNvPr id="229400" name="Text Box 24"/>
          <p:cNvSpPr txBox="1">
            <a:spLocks noChangeArrowheads="1"/>
          </p:cNvSpPr>
          <p:nvPr/>
        </p:nvSpPr>
        <p:spPr bwMode="auto">
          <a:xfrm>
            <a:off x="48006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75</a:t>
            </a:r>
            <a:endParaRPr lang="en-GB" altLang="x-none" sz="1800" b="1">
              <a:solidFill>
                <a:schemeClr val="accent2"/>
              </a:solidFill>
            </a:endParaRPr>
          </a:p>
        </p:txBody>
      </p:sp>
      <p:sp>
        <p:nvSpPr>
          <p:cNvPr id="229401" name="Text Box 25"/>
          <p:cNvSpPr txBox="1">
            <a:spLocks noChangeArrowheads="1"/>
          </p:cNvSpPr>
          <p:nvPr/>
        </p:nvSpPr>
        <p:spPr bwMode="auto">
          <a:xfrm>
            <a:off x="2895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118</a:t>
            </a:r>
            <a:endParaRPr lang="en-GB" altLang="x-none" sz="1800" b="1">
              <a:solidFill>
                <a:schemeClr val="accent2"/>
              </a:solidFill>
            </a:endParaRPr>
          </a:p>
        </p:txBody>
      </p:sp>
      <p:sp>
        <p:nvSpPr>
          <p:cNvPr id="229402" name="Text Box 26"/>
          <p:cNvSpPr txBox="1">
            <a:spLocks noChangeArrowheads="1"/>
          </p:cNvSpPr>
          <p:nvPr/>
        </p:nvSpPr>
        <p:spPr bwMode="auto">
          <a:xfrm>
            <a:off x="43434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140</a:t>
            </a:r>
            <a:endParaRPr lang="en-GB" altLang="x-none" sz="1800" b="1">
              <a:solidFill>
                <a:schemeClr val="accent2"/>
              </a:solidFill>
            </a:endParaRPr>
          </a:p>
        </p:txBody>
      </p:sp>
      <p:sp>
        <p:nvSpPr>
          <p:cNvPr id="229403" name="Text Box 27"/>
          <p:cNvSpPr txBox="1">
            <a:spLocks noChangeArrowheads="1"/>
          </p:cNvSpPr>
          <p:nvPr/>
        </p:nvSpPr>
        <p:spPr bwMode="auto">
          <a:xfrm>
            <a:off x="5181600" y="2605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[374]</a:t>
            </a:r>
            <a:endParaRPr lang="en-GB" altLang="x-none" sz="1800"/>
          </a:p>
        </p:txBody>
      </p:sp>
      <p:sp>
        <p:nvSpPr>
          <p:cNvPr id="229404" name="Text Box 28"/>
          <p:cNvSpPr txBox="1">
            <a:spLocks noChangeArrowheads="1"/>
          </p:cNvSpPr>
          <p:nvPr/>
        </p:nvSpPr>
        <p:spPr bwMode="auto">
          <a:xfrm>
            <a:off x="1143000" y="2667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[250]</a:t>
            </a:r>
            <a:endParaRPr lang="en-GB" altLang="x-none" sz="1800"/>
          </a:p>
        </p:txBody>
      </p:sp>
      <p:sp>
        <p:nvSpPr>
          <p:cNvPr id="229405" name="Text Box 29"/>
          <p:cNvSpPr txBox="1">
            <a:spLocks noChangeArrowheads="1"/>
          </p:cNvSpPr>
          <p:nvPr/>
        </p:nvSpPr>
        <p:spPr bwMode="auto">
          <a:xfrm>
            <a:off x="3505200" y="3214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[253]</a:t>
            </a:r>
            <a:endParaRPr lang="en-GB" altLang="x-none" sz="1800"/>
          </a:p>
        </p:txBody>
      </p:sp>
      <p:sp>
        <p:nvSpPr>
          <p:cNvPr id="229406" name="Text Box 30"/>
          <p:cNvSpPr txBox="1">
            <a:spLocks noChangeArrowheads="1"/>
          </p:cNvSpPr>
          <p:nvPr/>
        </p:nvSpPr>
        <p:spPr bwMode="auto">
          <a:xfrm>
            <a:off x="8382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[244]</a:t>
            </a:r>
            <a:endParaRPr lang="en-GB" altLang="x-none"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ltLang="x-none"/>
              <a:t>Greedy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37" name="Slide Number Placeholder 6"/>
          <p:cNvSpPr>
            <a:spLocks noGrp="1"/>
          </p:cNvSpPr>
          <p:nvPr>
            <p:ph type="sldNum" sz="quarter" idx="12"/>
          </p:nvPr>
        </p:nvSpPr>
        <p:spPr/>
        <p:txBody>
          <a:bodyPr/>
          <a:lstStyle/>
          <a:p>
            <a:fld id="{1AA8B08F-FA70-4C86-923A-A4B1781F73C4}" type="slidenum">
              <a:rPr lang="en-GB" altLang="x-none" smtClean="0"/>
            </a:fld>
            <a:endParaRPr lang="en-GB" altLang="x-none"/>
          </a:p>
        </p:txBody>
      </p:sp>
      <p:grpSp>
        <p:nvGrpSpPr>
          <p:cNvPr id="230403" name="Group 3"/>
          <p:cNvGrpSpPr/>
          <p:nvPr/>
        </p:nvGrpSpPr>
        <p:grpSpPr bwMode="auto">
          <a:xfrm>
            <a:off x="4114800" y="1981200"/>
            <a:ext cx="457200" cy="457200"/>
            <a:chOff x="1344" y="1248"/>
            <a:chExt cx="288" cy="288"/>
          </a:xfrm>
        </p:grpSpPr>
        <p:sp>
          <p:nvSpPr>
            <p:cNvPr id="230404"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05"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30406" name="Group 6"/>
          <p:cNvGrpSpPr/>
          <p:nvPr/>
        </p:nvGrpSpPr>
        <p:grpSpPr bwMode="auto">
          <a:xfrm>
            <a:off x="5867400" y="2514600"/>
            <a:ext cx="457200" cy="457200"/>
            <a:chOff x="1344" y="1248"/>
            <a:chExt cx="288" cy="288"/>
          </a:xfrm>
        </p:grpSpPr>
        <p:sp>
          <p:nvSpPr>
            <p:cNvPr id="230407"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08"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30409" name="Group 9"/>
          <p:cNvGrpSpPr/>
          <p:nvPr/>
        </p:nvGrpSpPr>
        <p:grpSpPr bwMode="auto">
          <a:xfrm>
            <a:off x="1905000" y="2667000"/>
            <a:ext cx="457200" cy="457200"/>
            <a:chOff x="1344" y="1248"/>
            <a:chExt cx="288" cy="288"/>
          </a:xfrm>
        </p:grpSpPr>
        <p:sp>
          <p:nvSpPr>
            <p:cNvPr id="230410" name="Oval 10"/>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11" name="Text Box 11"/>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30412" name="Group 12"/>
          <p:cNvGrpSpPr/>
          <p:nvPr/>
        </p:nvGrpSpPr>
        <p:grpSpPr bwMode="auto">
          <a:xfrm>
            <a:off x="4191000" y="3124200"/>
            <a:ext cx="457200" cy="457200"/>
            <a:chOff x="1344" y="1248"/>
            <a:chExt cx="288" cy="288"/>
          </a:xfrm>
        </p:grpSpPr>
        <p:sp>
          <p:nvSpPr>
            <p:cNvPr id="230413"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14"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30415" name="Group 15"/>
          <p:cNvGrpSpPr/>
          <p:nvPr/>
        </p:nvGrpSpPr>
        <p:grpSpPr bwMode="auto">
          <a:xfrm>
            <a:off x="1600200" y="3719513"/>
            <a:ext cx="457200" cy="457200"/>
            <a:chOff x="1344" y="1248"/>
            <a:chExt cx="288" cy="288"/>
          </a:xfrm>
        </p:grpSpPr>
        <p:sp>
          <p:nvSpPr>
            <p:cNvPr id="230416" name="Oval 16"/>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17" name="Text Box 17"/>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sp>
        <p:nvSpPr>
          <p:cNvPr id="230418" name="Line 18"/>
          <p:cNvSpPr>
            <a:spLocks noChangeShapeType="1"/>
          </p:cNvSpPr>
          <p:nvPr/>
        </p:nvSpPr>
        <p:spPr bwMode="auto">
          <a:xfrm flipH="1">
            <a:off x="1828800" y="3124200"/>
            <a:ext cx="2286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0419" name="Text Box 19"/>
          <p:cNvSpPr txBox="1">
            <a:spLocks noChangeArrowheads="1"/>
          </p:cNvSpPr>
          <p:nvPr/>
        </p:nvSpPr>
        <p:spPr bwMode="auto">
          <a:xfrm>
            <a:off x="1066800" y="3352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111</a:t>
            </a:r>
            <a:endParaRPr lang="en-GB" altLang="x-none" sz="1800" b="1">
              <a:solidFill>
                <a:schemeClr val="accent2"/>
              </a:solidFill>
            </a:endParaRPr>
          </a:p>
        </p:txBody>
      </p:sp>
      <p:sp>
        <p:nvSpPr>
          <p:cNvPr id="230420" name="Line 20"/>
          <p:cNvSpPr>
            <a:spLocks noChangeShapeType="1"/>
          </p:cNvSpPr>
          <p:nvPr/>
        </p:nvSpPr>
        <p:spPr bwMode="auto">
          <a:xfrm>
            <a:off x="4343400" y="2438400"/>
            <a:ext cx="1752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0421" name="Line 21"/>
          <p:cNvSpPr>
            <a:spLocks noChangeShapeType="1"/>
          </p:cNvSpPr>
          <p:nvPr/>
        </p:nvSpPr>
        <p:spPr bwMode="auto">
          <a:xfrm>
            <a:off x="43434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0422" name="Line 22"/>
          <p:cNvSpPr>
            <a:spLocks noChangeShapeType="1"/>
          </p:cNvSpPr>
          <p:nvPr/>
        </p:nvSpPr>
        <p:spPr bwMode="auto">
          <a:xfrm flipH="1">
            <a:off x="2133600" y="2438400"/>
            <a:ext cx="2209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0423" name="Text Box 23"/>
          <p:cNvSpPr txBox="1">
            <a:spLocks noChangeArrowheads="1"/>
          </p:cNvSpPr>
          <p:nvPr/>
        </p:nvSpPr>
        <p:spPr bwMode="auto">
          <a:xfrm>
            <a:off x="45720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1"/>
                </a:solidFill>
              </a:rPr>
              <a:t>Start</a:t>
            </a:r>
            <a:endParaRPr lang="en-GB" altLang="x-none" sz="1800" b="1">
              <a:solidFill>
                <a:schemeClr val="accent1"/>
              </a:solidFill>
            </a:endParaRPr>
          </a:p>
        </p:txBody>
      </p:sp>
      <p:sp>
        <p:nvSpPr>
          <p:cNvPr id="230424" name="Text Box 24"/>
          <p:cNvSpPr txBox="1">
            <a:spLocks noChangeArrowheads="1"/>
          </p:cNvSpPr>
          <p:nvPr/>
        </p:nvSpPr>
        <p:spPr bwMode="auto">
          <a:xfrm>
            <a:off x="48006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75</a:t>
            </a:r>
            <a:endParaRPr lang="en-GB" altLang="x-none" sz="1800" b="1">
              <a:solidFill>
                <a:schemeClr val="accent2"/>
              </a:solidFill>
            </a:endParaRPr>
          </a:p>
        </p:txBody>
      </p:sp>
      <p:sp>
        <p:nvSpPr>
          <p:cNvPr id="230425" name="Text Box 25"/>
          <p:cNvSpPr txBox="1">
            <a:spLocks noChangeArrowheads="1"/>
          </p:cNvSpPr>
          <p:nvPr/>
        </p:nvSpPr>
        <p:spPr bwMode="auto">
          <a:xfrm>
            <a:off x="2895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118</a:t>
            </a:r>
            <a:endParaRPr lang="en-GB" altLang="x-none" sz="1800" b="1">
              <a:solidFill>
                <a:schemeClr val="accent2"/>
              </a:solidFill>
            </a:endParaRPr>
          </a:p>
        </p:txBody>
      </p:sp>
      <p:sp>
        <p:nvSpPr>
          <p:cNvPr id="230426" name="Text Box 26"/>
          <p:cNvSpPr txBox="1">
            <a:spLocks noChangeArrowheads="1"/>
          </p:cNvSpPr>
          <p:nvPr/>
        </p:nvSpPr>
        <p:spPr bwMode="auto">
          <a:xfrm>
            <a:off x="43434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140</a:t>
            </a:r>
            <a:endParaRPr lang="en-GB" altLang="x-none" sz="1800" b="1">
              <a:solidFill>
                <a:schemeClr val="accent2"/>
              </a:solidFill>
            </a:endParaRPr>
          </a:p>
        </p:txBody>
      </p:sp>
      <p:sp>
        <p:nvSpPr>
          <p:cNvPr id="230427" name="Text Box 27"/>
          <p:cNvSpPr txBox="1">
            <a:spLocks noChangeArrowheads="1"/>
          </p:cNvSpPr>
          <p:nvPr/>
        </p:nvSpPr>
        <p:spPr bwMode="auto">
          <a:xfrm>
            <a:off x="5181600" y="2605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[374]</a:t>
            </a:r>
            <a:endParaRPr lang="en-GB" altLang="x-none" sz="1800"/>
          </a:p>
        </p:txBody>
      </p:sp>
      <p:sp>
        <p:nvSpPr>
          <p:cNvPr id="230428" name="Text Box 28"/>
          <p:cNvSpPr txBox="1">
            <a:spLocks noChangeArrowheads="1"/>
          </p:cNvSpPr>
          <p:nvPr/>
        </p:nvSpPr>
        <p:spPr bwMode="auto">
          <a:xfrm>
            <a:off x="1143000" y="2667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[250]</a:t>
            </a:r>
            <a:endParaRPr lang="en-GB" altLang="x-none" sz="1800"/>
          </a:p>
        </p:txBody>
      </p:sp>
      <p:sp>
        <p:nvSpPr>
          <p:cNvPr id="230429" name="Text Box 29"/>
          <p:cNvSpPr txBox="1">
            <a:spLocks noChangeArrowheads="1"/>
          </p:cNvSpPr>
          <p:nvPr/>
        </p:nvSpPr>
        <p:spPr bwMode="auto">
          <a:xfrm>
            <a:off x="3505200" y="3214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[253]</a:t>
            </a:r>
            <a:endParaRPr lang="en-GB" altLang="x-none" sz="1800"/>
          </a:p>
        </p:txBody>
      </p:sp>
      <p:sp>
        <p:nvSpPr>
          <p:cNvPr id="230430" name="Text Box 30"/>
          <p:cNvSpPr txBox="1">
            <a:spLocks noChangeArrowheads="1"/>
          </p:cNvSpPr>
          <p:nvPr/>
        </p:nvSpPr>
        <p:spPr bwMode="auto">
          <a:xfrm>
            <a:off x="8382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[244]</a:t>
            </a:r>
            <a:endParaRPr lang="en-GB" altLang="x-none" sz="1800"/>
          </a:p>
        </p:txBody>
      </p:sp>
      <p:grpSp>
        <p:nvGrpSpPr>
          <p:cNvPr id="230431" name="Group 31"/>
          <p:cNvGrpSpPr/>
          <p:nvPr/>
        </p:nvGrpSpPr>
        <p:grpSpPr bwMode="auto">
          <a:xfrm>
            <a:off x="1371600" y="4648200"/>
            <a:ext cx="457200" cy="457200"/>
            <a:chOff x="1344" y="1248"/>
            <a:chExt cx="288" cy="288"/>
          </a:xfrm>
        </p:grpSpPr>
        <p:sp>
          <p:nvSpPr>
            <p:cNvPr id="230432"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33"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sp>
        <p:nvSpPr>
          <p:cNvPr id="230437" name="Line 37"/>
          <p:cNvSpPr>
            <a:spLocks noChangeShapeType="1"/>
          </p:cNvSpPr>
          <p:nvPr/>
        </p:nvSpPr>
        <p:spPr bwMode="auto">
          <a:xfrm flipH="1">
            <a:off x="1600200" y="4191000"/>
            <a:ext cx="152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0438" name="Text Box 38"/>
          <p:cNvSpPr txBox="1">
            <a:spLocks noChangeArrowheads="1"/>
          </p:cNvSpPr>
          <p:nvPr/>
        </p:nvSpPr>
        <p:spPr bwMode="auto">
          <a:xfrm>
            <a:off x="609600" y="4648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[250]</a:t>
            </a:r>
            <a:endParaRPr lang="en-GB" altLang="x-none" sz="1800"/>
          </a:p>
        </p:txBody>
      </p:sp>
      <p:sp>
        <p:nvSpPr>
          <p:cNvPr id="230442" name="Text Box 42"/>
          <p:cNvSpPr txBox="1">
            <a:spLocks noChangeArrowheads="1"/>
          </p:cNvSpPr>
          <p:nvPr/>
        </p:nvSpPr>
        <p:spPr bwMode="auto">
          <a:xfrm>
            <a:off x="1981200" y="4343400"/>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Infinite Branch !</a:t>
            </a:r>
            <a:endParaRPr lang="en-GB" altLang="x-none" sz="1800" b="1">
              <a:solidFill>
                <a:schemeClr val="hlink"/>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x-none"/>
              <a:t>Greedy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43" name="Slide Number Placeholder 6"/>
          <p:cNvSpPr>
            <a:spLocks noGrp="1"/>
          </p:cNvSpPr>
          <p:nvPr>
            <p:ph type="sldNum" sz="quarter" idx="12"/>
          </p:nvPr>
        </p:nvSpPr>
        <p:spPr/>
        <p:txBody>
          <a:bodyPr/>
          <a:lstStyle/>
          <a:p>
            <a:fld id="{BF713C67-555E-4B39-B77C-835339A261C2}" type="slidenum">
              <a:rPr lang="en-GB" altLang="x-none" smtClean="0"/>
            </a:fld>
            <a:endParaRPr lang="en-GB" altLang="x-none"/>
          </a:p>
        </p:txBody>
      </p:sp>
      <p:grpSp>
        <p:nvGrpSpPr>
          <p:cNvPr id="231427" name="Group 3"/>
          <p:cNvGrpSpPr/>
          <p:nvPr/>
        </p:nvGrpSpPr>
        <p:grpSpPr bwMode="auto">
          <a:xfrm>
            <a:off x="4114800" y="1981200"/>
            <a:ext cx="457200" cy="457200"/>
            <a:chOff x="1344" y="1248"/>
            <a:chExt cx="288" cy="288"/>
          </a:xfrm>
        </p:grpSpPr>
        <p:sp>
          <p:nvSpPr>
            <p:cNvPr id="231428"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29"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31430" name="Group 6"/>
          <p:cNvGrpSpPr/>
          <p:nvPr/>
        </p:nvGrpSpPr>
        <p:grpSpPr bwMode="auto">
          <a:xfrm>
            <a:off x="5867400" y="2514600"/>
            <a:ext cx="457200" cy="457200"/>
            <a:chOff x="1344" y="1248"/>
            <a:chExt cx="288" cy="288"/>
          </a:xfrm>
        </p:grpSpPr>
        <p:sp>
          <p:nvSpPr>
            <p:cNvPr id="231431"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32"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31433" name="Group 9"/>
          <p:cNvGrpSpPr/>
          <p:nvPr/>
        </p:nvGrpSpPr>
        <p:grpSpPr bwMode="auto">
          <a:xfrm>
            <a:off x="1905000" y="2667000"/>
            <a:ext cx="457200" cy="457200"/>
            <a:chOff x="1344" y="1248"/>
            <a:chExt cx="288" cy="288"/>
          </a:xfrm>
        </p:grpSpPr>
        <p:sp>
          <p:nvSpPr>
            <p:cNvPr id="231434" name="Oval 10"/>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35" name="Text Box 11"/>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31436" name="Group 12"/>
          <p:cNvGrpSpPr/>
          <p:nvPr/>
        </p:nvGrpSpPr>
        <p:grpSpPr bwMode="auto">
          <a:xfrm>
            <a:off x="4191000" y="3124200"/>
            <a:ext cx="457200" cy="457200"/>
            <a:chOff x="1344" y="1248"/>
            <a:chExt cx="288" cy="288"/>
          </a:xfrm>
        </p:grpSpPr>
        <p:sp>
          <p:nvSpPr>
            <p:cNvPr id="231437"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38"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31439" name="Group 15"/>
          <p:cNvGrpSpPr/>
          <p:nvPr/>
        </p:nvGrpSpPr>
        <p:grpSpPr bwMode="auto">
          <a:xfrm>
            <a:off x="1600200" y="3719513"/>
            <a:ext cx="457200" cy="457200"/>
            <a:chOff x="1344" y="1248"/>
            <a:chExt cx="288" cy="288"/>
          </a:xfrm>
        </p:grpSpPr>
        <p:sp>
          <p:nvSpPr>
            <p:cNvPr id="231440" name="Oval 16"/>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41" name="Text Box 17"/>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sp>
        <p:nvSpPr>
          <p:cNvPr id="231442" name="Line 18"/>
          <p:cNvSpPr>
            <a:spLocks noChangeShapeType="1"/>
          </p:cNvSpPr>
          <p:nvPr/>
        </p:nvSpPr>
        <p:spPr bwMode="auto">
          <a:xfrm flipH="1">
            <a:off x="1828800" y="3124200"/>
            <a:ext cx="2286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43" name="Text Box 19"/>
          <p:cNvSpPr txBox="1">
            <a:spLocks noChangeArrowheads="1"/>
          </p:cNvSpPr>
          <p:nvPr/>
        </p:nvSpPr>
        <p:spPr bwMode="auto">
          <a:xfrm>
            <a:off x="1066800" y="3352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111</a:t>
            </a:r>
            <a:endParaRPr lang="en-GB" altLang="x-none" sz="1800" b="1">
              <a:solidFill>
                <a:schemeClr val="accent2"/>
              </a:solidFill>
            </a:endParaRPr>
          </a:p>
        </p:txBody>
      </p:sp>
      <p:sp>
        <p:nvSpPr>
          <p:cNvPr id="231444" name="Line 20"/>
          <p:cNvSpPr>
            <a:spLocks noChangeShapeType="1"/>
          </p:cNvSpPr>
          <p:nvPr/>
        </p:nvSpPr>
        <p:spPr bwMode="auto">
          <a:xfrm>
            <a:off x="4343400" y="2438400"/>
            <a:ext cx="1752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45" name="Line 21"/>
          <p:cNvSpPr>
            <a:spLocks noChangeShapeType="1"/>
          </p:cNvSpPr>
          <p:nvPr/>
        </p:nvSpPr>
        <p:spPr bwMode="auto">
          <a:xfrm>
            <a:off x="43434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46" name="Line 22"/>
          <p:cNvSpPr>
            <a:spLocks noChangeShapeType="1"/>
          </p:cNvSpPr>
          <p:nvPr/>
        </p:nvSpPr>
        <p:spPr bwMode="auto">
          <a:xfrm flipH="1">
            <a:off x="2133600" y="2438400"/>
            <a:ext cx="2209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47" name="Text Box 23"/>
          <p:cNvSpPr txBox="1">
            <a:spLocks noChangeArrowheads="1"/>
          </p:cNvSpPr>
          <p:nvPr/>
        </p:nvSpPr>
        <p:spPr bwMode="auto">
          <a:xfrm>
            <a:off x="45720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1"/>
                </a:solidFill>
              </a:rPr>
              <a:t>Start</a:t>
            </a:r>
            <a:endParaRPr lang="en-GB" altLang="x-none" sz="1800" b="1">
              <a:solidFill>
                <a:schemeClr val="accent1"/>
              </a:solidFill>
            </a:endParaRPr>
          </a:p>
        </p:txBody>
      </p:sp>
      <p:sp>
        <p:nvSpPr>
          <p:cNvPr id="231448" name="Text Box 24"/>
          <p:cNvSpPr txBox="1">
            <a:spLocks noChangeArrowheads="1"/>
          </p:cNvSpPr>
          <p:nvPr/>
        </p:nvSpPr>
        <p:spPr bwMode="auto">
          <a:xfrm>
            <a:off x="48006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75</a:t>
            </a:r>
            <a:endParaRPr lang="en-GB" altLang="x-none" sz="1800" b="1">
              <a:solidFill>
                <a:schemeClr val="accent2"/>
              </a:solidFill>
            </a:endParaRPr>
          </a:p>
        </p:txBody>
      </p:sp>
      <p:sp>
        <p:nvSpPr>
          <p:cNvPr id="231449" name="Text Box 25"/>
          <p:cNvSpPr txBox="1">
            <a:spLocks noChangeArrowheads="1"/>
          </p:cNvSpPr>
          <p:nvPr/>
        </p:nvSpPr>
        <p:spPr bwMode="auto">
          <a:xfrm>
            <a:off x="2895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118</a:t>
            </a:r>
            <a:endParaRPr lang="en-GB" altLang="x-none" sz="1800" b="1">
              <a:solidFill>
                <a:schemeClr val="accent2"/>
              </a:solidFill>
            </a:endParaRPr>
          </a:p>
        </p:txBody>
      </p:sp>
      <p:sp>
        <p:nvSpPr>
          <p:cNvPr id="231450" name="Text Box 26"/>
          <p:cNvSpPr txBox="1">
            <a:spLocks noChangeArrowheads="1"/>
          </p:cNvSpPr>
          <p:nvPr/>
        </p:nvSpPr>
        <p:spPr bwMode="auto">
          <a:xfrm>
            <a:off x="43434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140</a:t>
            </a:r>
            <a:endParaRPr lang="en-GB" altLang="x-none" sz="1800" b="1">
              <a:solidFill>
                <a:schemeClr val="accent2"/>
              </a:solidFill>
            </a:endParaRPr>
          </a:p>
        </p:txBody>
      </p:sp>
      <p:sp>
        <p:nvSpPr>
          <p:cNvPr id="231451" name="Text Box 27"/>
          <p:cNvSpPr txBox="1">
            <a:spLocks noChangeArrowheads="1"/>
          </p:cNvSpPr>
          <p:nvPr/>
        </p:nvSpPr>
        <p:spPr bwMode="auto">
          <a:xfrm>
            <a:off x="5181600" y="2605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[374]</a:t>
            </a:r>
            <a:endParaRPr lang="en-GB" altLang="x-none" sz="1800"/>
          </a:p>
        </p:txBody>
      </p:sp>
      <p:sp>
        <p:nvSpPr>
          <p:cNvPr id="231452" name="Text Box 28"/>
          <p:cNvSpPr txBox="1">
            <a:spLocks noChangeArrowheads="1"/>
          </p:cNvSpPr>
          <p:nvPr/>
        </p:nvSpPr>
        <p:spPr bwMode="auto">
          <a:xfrm>
            <a:off x="1143000" y="2667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[250]</a:t>
            </a:r>
            <a:endParaRPr lang="en-GB" altLang="x-none" sz="1800"/>
          </a:p>
        </p:txBody>
      </p:sp>
      <p:sp>
        <p:nvSpPr>
          <p:cNvPr id="231453" name="Text Box 29"/>
          <p:cNvSpPr txBox="1">
            <a:spLocks noChangeArrowheads="1"/>
          </p:cNvSpPr>
          <p:nvPr/>
        </p:nvSpPr>
        <p:spPr bwMode="auto">
          <a:xfrm>
            <a:off x="3505200" y="3214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[253]</a:t>
            </a:r>
            <a:endParaRPr lang="en-GB" altLang="x-none" sz="1800"/>
          </a:p>
        </p:txBody>
      </p:sp>
      <p:sp>
        <p:nvSpPr>
          <p:cNvPr id="231454" name="Text Box 30"/>
          <p:cNvSpPr txBox="1">
            <a:spLocks noChangeArrowheads="1"/>
          </p:cNvSpPr>
          <p:nvPr/>
        </p:nvSpPr>
        <p:spPr bwMode="auto">
          <a:xfrm>
            <a:off x="8382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[244]</a:t>
            </a:r>
            <a:endParaRPr lang="en-GB" altLang="x-none" sz="1800"/>
          </a:p>
        </p:txBody>
      </p:sp>
      <p:grpSp>
        <p:nvGrpSpPr>
          <p:cNvPr id="231455" name="Group 31"/>
          <p:cNvGrpSpPr/>
          <p:nvPr/>
        </p:nvGrpSpPr>
        <p:grpSpPr bwMode="auto">
          <a:xfrm>
            <a:off x="1371600" y="4648200"/>
            <a:ext cx="457200" cy="457200"/>
            <a:chOff x="1344" y="1248"/>
            <a:chExt cx="288" cy="288"/>
          </a:xfrm>
        </p:grpSpPr>
        <p:sp>
          <p:nvSpPr>
            <p:cNvPr id="231456" name="Oval 32"/>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57" name="Text Box 33"/>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31458" name="Group 34"/>
          <p:cNvGrpSpPr/>
          <p:nvPr/>
        </p:nvGrpSpPr>
        <p:grpSpPr bwMode="auto">
          <a:xfrm>
            <a:off x="1066800" y="5715000"/>
            <a:ext cx="457200" cy="457200"/>
            <a:chOff x="1344" y="1248"/>
            <a:chExt cx="288" cy="288"/>
          </a:xfrm>
        </p:grpSpPr>
        <p:sp>
          <p:nvSpPr>
            <p:cNvPr id="231459" name="Oval 35"/>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60" name="Text Box 36"/>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sp>
        <p:nvSpPr>
          <p:cNvPr id="231461" name="Line 37"/>
          <p:cNvSpPr>
            <a:spLocks noChangeShapeType="1"/>
          </p:cNvSpPr>
          <p:nvPr/>
        </p:nvSpPr>
        <p:spPr bwMode="auto">
          <a:xfrm flipH="1">
            <a:off x="1600200" y="4191000"/>
            <a:ext cx="152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62" name="Text Box 38"/>
          <p:cNvSpPr txBox="1">
            <a:spLocks noChangeArrowheads="1"/>
          </p:cNvSpPr>
          <p:nvPr/>
        </p:nvSpPr>
        <p:spPr bwMode="auto">
          <a:xfrm>
            <a:off x="609600" y="4648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[250]</a:t>
            </a:r>
            <a:endParaRPr lang="en-GB" altLang="x-none" sz="1800"/>
          </a:p>
        </p:txBody>
      </p:sp>
      <p:sp>
        <p:nvSpPr>
          <p:cNvPr id="231463" name="Text Box 39"/>
          <p:cNvSpPr txBox="1">
            <a:spLocks noChangeArrowheads="1"/>
          </p:cNvSpPr>
          <p:nvPr/>
        </p:nvSpPr>
        <p:spPr bwMode="auto">
          <a:xfrm>
            <a:off x="381000" y="57292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[244]</a:t>
            </a:r>
            <a:endParaRPr lang="en-GB" altLang="x-none" sz="1800"/>
          </a:p>
        </p:txBody>
      </p:sp>
      <p:sp>
        <p:nvSpPr>
          <p:cNvPr id="231464" name="Line 40"/>
          <p:cNvSpPr>
            <a:spLocks noChangeShapeType="1"/>
          </p:cNvSpPr>
          <p:nvPr/>
        </p:nvSpPr>
        <p:spPr bwMode="auto">
          <a:xfrm flipH="1">
            <a:off x="1295400" y="5105400"/>
            <a:ext cx="2286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65" name="Line 41"/>
          <p:cNvSpPr>
            <a:spLocks noChangeShapeType="1"/>
          </p:cNvSpPr>
          <p:nvPr/>
        </p:nvSpPr>
        <p:spPr bwMode="auto">
          <a:xfrm flipH="1">
            <a:off x="914400" y="6172200"/>
            <a:ext cx="304800" cy="68580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66" name="Text Box 42"/>
          <p:cNvSpPr txBox="1">
            <a:spLocks noChangeArrowheads="1"/>
          </p:cNvSpPr>
          <p:nvPr/>
        </p:nvSpPr>
        <p:spPr bwMode="auto">
          <a:xfrm>
            <a:off x="1981200" y="4343400"/>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Infinite Branch !</a:t>
            </a:r>
            <a:endParaRPr lang="en-GB" altLang="x-none" sz="1800" b="1">
              <a:solidFill>
                <a:schemeClr val="hlink"/>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normAutofit fontScale="90000"/>
          </a:bodyPr>
          <a:lstStyle/>
          <a:p>
            <a:r>
              <a:rPr lang="en-US" altLang="x-none"/>
              <a:t>Using problem specific knowledge to aid searching</a:t>
            </a:r>
            <a:endParaRPr lang="en-GB" altLang="x-none"/>
          </a:p>
        </p:txBody>
      </p:sp>
      <p:sp>
        <p:nvSpPr>
          <p:cNvPr id="160771" name="Rectangle 3"/>
          <p:cNvSpPr>
            <a:spLocks noGrp="1" noChangeArrowheads="1"/>
          </p:cNvSpPr>
          <p:nvPr>
            <p:ph type="body" idx="1"/>
          </p:nvPr>
        </p:nvSpPr>
        <p:spPr/>
        <p:txBody>
          <a:bodyPr/>
          <a:lstStyle/>
          <a:p>
            <a:r>
              <a:rPr lang="en-US" altLang="x-none"/>
              <a:t>With knowledge, one can search the state space as if he was given “hints” when exploring a maze.</a:t>
            </a:r>
            <a:endParaRPr lang="en-US" altLang="x-none"/>
          </a:p>
          <a:p>
            <a:pPr lvl="1"/>
            <a:r>
              <a:rPr lang="en-US" altLang="x-none"/>
              <a:t>Heuristic information in search = Hints</a:t>
            </a:r>
            <a:endParaRPr lang="en-US" altLang="x-none"/>
          </a:p>
          <a:p>
            <a:r>
              <a:rPr lang="en-US" altLang="x-none"/>
              <a:t>Leads to dramatic speed up in efficiency. </a:t>
            </a:r>
            <a:endParaRPr lang="en-GB" altLang="x-none"/>
          </a:p>
        </p:txBody>
      </p:sp>
      <p:sp>
        <p:nvSpPr>
          <p:cNvPr id="65" name="Slide Number Placeholder 5"/>
          <p:cNvSpPr>
            <a:spLocks noGrp="1"/>
          </p:cNvSpPr>
          <p:nvPr>
            <p:ph type="sldNum" sz="quarter" idx="12"/>
          </p:nvPr>
        </p:nvSpPr>
        <p:spPr/>
        <p:txBody>
          <a:bodyPr/>
          <a:lstStyle/>
          <a:p>
            <a:fld id="{C8065CF7-7AF7-4032-8AFB-B6D3926B2D11}" type="slidenum">
              <a:rPr lang="en-GB" altLang="x-none" smtClean="0"/>
            </a:fld>
            <a:endParaRPr lang="en-GB" altLang="x-none"/>
          </a:p>
        </p:txBody>
      </p:sp>
      <p:grpSp>
        <p:nvGrpSpPr>
          <p:cNvPr id="160805" name="Group 37"/>
          <p:cNvGrpSpPr/>
          <p:nvPr/>
        </p:nvGrpSpPr>
        <p:grpSpPr bwMode="auto">
          <a:xfrm>
            <a:off x="2133600" y="3962400"/>
            <a:ext cx="5334000" cy="2701925"/>
            <a:chOff x="1104" y="1776"/>
            <a:chExt cx="3408" cy="2222"/>
          </a:xfrm>
        </p:grpSpPr>
        <p:grpSp>
          <p:nvGrpSpPr>
            <p:cNvPr id="160806" name="Group 38"/>
            <p:cNvGrpSpPr/>
            <p:nvPr/>
          </p:nvGrpSpPr>
          <p:grpSpPr bwMode="auto">
            <a:xfrm>
              <a:off x="2640" y="1776"/>
              <a:ext cx="336" cy="302"/>
              <a:chOff x="2640" y="1776"/>
              <a:chExt cx="336" cy="302"/>
            </a:xfrm>
          </p:grpSpPr>
          <p:sp>
            <p:nvSpPr>
              <p:cNvPr id="160807" name="Oval 39"/>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08" name="Text Box 40"/>
              <p:cNvSpPr txBox="1">
                <a:spLocks noChangeArrowheads="1"/>
              </p:cNvSpPr>
              <p:nvPr/>
            </p:nvSpPr>
            <p:spPr bwMode="auto">
              <a:xfrm>
                <a:off x="2736" y="1776"/>
                <a:ext cx="240" cy="30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160809" name="Group 41"/>
            <p:cNvGrpSpPr/>
            <p:nvPr/>
          </p:nvGrpSpPr>
          <p:grpSpPr bwMode="auto">
            <a:xfrm>
              <a:off x="1536" y="2208"/>
              <a:ext cx="336" cy="302"/>
              <a:chOff x="2640" y="1776"/>
              <a:chExt cx="336" cy="302"/>
            </a:xfrm>
          </p:grpSpPr>
          <p:sp>
            <p:nvSpPr>
              <p:cNvPr id="160810" name="Oval 42"/>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11" name="Text Box 43"/>
              <p:cNvSpPr txBox="1">
                <a:spLocks noChangeArrowheads="1"/>
              </p:cNvSpPr>
              <p:nvPr/>
            </p:nvSpPr>
            <p:spPr bwMode="auto">
              <a:xfrm>
                <a:off x="2736" y="1776"/>
                <a:ext cx="240"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160812" name="Group 44"/>
            <p:cNvGrpSpPr/>
            <p:nvPr/>
          </p:nvGrpSpPr>
          <p:grpSpPr bwMode="auto">
            <a:xfrm>
              <a:off x="2352" y="2208"/>
              <a:ext cx="336" cy="302"/>
              <a:chOff x="2640" y="1776"/>
              <a:chExt cx="336" cy="302"/>
            </a:xfrm>
          </p:grpSpPr>
          <p:sp>
            <p:nvSpPr>
              <p:cNvPr id="160813" name="Oval 45"/>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14" name="Text Box 46"/>
              <p:cNvSpPr txBox="1">
                <a:spLocks noChangeArrowheads="1"/>
              </p:cNvSpPr>
              <p:nvPr/>
            </p:nvSpPr>
            <p:spPr bwMode="auto">
              <a:xfrm>
                <a:off x="2736" y="1776"/>
                <a:ext cx="240"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160815" name="Group 47"/>
            <p:cNvGrpSpPr/>
            <p:nvPr/>
          </p:nvGrpSpPr>
          <p:grpSpPr bwMode="auto">
            <a:xfrm>
              <a:off x="4176" y="2208"/>
              <a:ext cx="336" cy="302"/>
              <a:chOff x="2640" y="1776"/>
              <a:chExt cx="336" cy="302"/>
            </a:xfrm>
          </p:grpSpPr>
          <p:sp>
            <p:nvSpPr>
              <p:cNvPr id="160816" name="Oval 48"/>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17" name="Text Box 49"/>
              <p:cNvSpPr txBox="1">
                <a:spLocks noChangeArrowheads="1"/>
              </p:cNvSpPr>
              <p:nvPr/>
            </p:nvSpPr>
            <p:spPr bwMode="auto">
              <a:xfrm>
                <a:off x="2736" y="1776"/>
                <a:ext cx="240"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160818" name="Group 50"/>
            <p:cNvGrpSpPr/>
            <p:nvPr/>
          </p:nvGrpSpPr>
          <p:grpSpPr bwMode="auto">
            <a:xfrm>
              <a:off x="3168" y="2208"/>
              <a:ext cx="336" cy="302"/>
              <a:chOff x="2640" y="1776"/>
              <a:chExt cx="336" cy="302"/>
            </a:xfrm>
          </p:grpSpPr>
          <p:sp>
            <p:nvSpPr>
              <p:cNvPr id="160819" name="Oval 51"/>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20" name="Text Box 52"/>
              <p:cNvSpPr txBox="1">
                <a:spLocks noChangeArrowheads="1"/>
              </p:cNvSpPr>
              <p:nvPr/>
            </p:nvSpPr>
            <p:spPr bwMode="auto">
              <a:xfrm>
                <a:off x="2736" y="1776"/>
                <a:ext cx="240"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160821" name="Group 53"/>
            <p:cNvGrpSpPr/>
            <p:nvPr/>
          </p:nvGrpSpPr>
          <p:grpSpPr bwMode="auto">
            <a:xfrm>
              <a:off x="1104" y="2640"/>
              <a:ext cx="336" cy="302"/>
              <a:chOff x="2640" y="1776"/>
              <a:chExt cx="336" cy="302"/>
            </a:xfrm>
          </p:grpSpPr>
          <p:sp>
            <p:nvSpPr>
              <p:cNvPr id="160822" name="Oval 54"/>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23" name="Text Box 55"/>
              <p:cNvSpPr txBox="1">
                <a:spLocks noChangeArrowheads="1"/>
              </p:cNvSpPr>
              <p:nvPr/>
            </p:nvSpPr>
            <p:spPr bwMode="auto">
              <a:xfrm>
                <a:off x="2736" y="1776"/>
                <a:ext cx="240"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160824" name="Group 56"/>
            <p:cNvGrpSpPr/>
            <p:nvPr/>
          </p:nvGrpSpPr>
          <p:grpSpPr bwMode="auto">
            <a:xfrm>
              <a:off x="1872" y="2640"/>
              <a:ext cx="336" cy="302"/>
              <a:chOff x="2640" y="1776"/>
              <a:chExt cx="336" cy="302"/>
            </a:xfrm>
          </p:grpSpPr>
          <p:sp>
            <p:nvSpPr>
              <p:cNvPr id="160825" name="Oval 57"/>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26" name="Text Box 58"/>
              <p:cNvSpPr txBox="1">
                <a:spLocks noChangeArrowheads="1"/>
              </p:cNvSpPr>
              <p:nvPr/>
            </p:nvSpPr>
            <p:spPr bwMode="auto">
              <a:xfrm>
                <a:off x="2736" y="1776"/>
                <a:ext cx="240"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160827" name="Group 59"/>
            <p:cNvGrpSpPr/>
            <p:nvPr/>
          </p:nvGrpSpPr>
          <p:grpSpPr bwMode="auto">
            <a:xfrm>
              <a:off x="2592" y="2640"/>
              <a:ext cx="336" cy="302"/>
              <a:chOff x="2640" y="1776"/>
              <a:chExt cx="336" cy="302"/>
            </a:xfrm>
          </p:grpSpPr>
          <p:sp>
            <p:nvSpPr>
              <p:cNvPr id="160828" name="Oval 60"/>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29" name="Text Box 61"/>
              <p:cNvSpPr txBox="1">
                <a:spLocks noChangeArrowheads="1"/>
              </p:cNvSpPr>
              <p:nvPr/>
            </p:nvSpPr>
            <p:spPr bwMode="auto">
              <a:xfrm>
                <a:off x="2736" y="1776"/>
                <a:ext cx="240"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grpSp>
          <p:nvGrpSpPr>
            <p:cNvPr id="160830" name="Group 62"/>
            <p:cNvGrpSpPr/>
            <p:nvPr/>
          </p:nvGrpSpPr>
          <p:grpSpPr bwMode="auto">
            <a:xfrm>
              <a:off x="3072" y="2640"/>
              <a:ext cx="336" cy="302"/>
              <a:chOff x="2640" y="1776"/>
              <a:chExt cx="336" cy="302"/>
            </a:xfrm>
          </p:grpSpPr>
          <p:sp>
            <p:nvSpPr>
              <p:cNvPr id="160831" name="Oval 63"/>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32" name="Text Box 64"/>
              <p:cNvSpPr txBox="1">
                <a:spLocks noChangeArrowheads="1"/>
              </p:cNvSpPr>
              <p:nvPr/>
            </p:nvSpPr>
            <p:spPr bwMode="auto">
              <a:xfrm>
                <a:off x="2736" y="1776"/>
                <a:ext cx="240"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grpSp>
          <p:nvGrpSpPr>
            <p:cNvPr id="160833" name="Group 65"/>
            <p:cNvGrpSpPr/>
            <p:nvPr/>
          </p:nvGrpSpPr>
          <p:grpSpPr bwMode="auto">
            <a:xfrm>
              <a:off x="3696" y="2640"/>
              <a:ext cx="336" cy="302"/>
              <a:chOff x="2640" y="1776"/>
              <a:chExt cx="336" cy="302"/>
            </a:xfrm>
          </p:grpSpPr>
          <p:sp>
            <p:nvSpPr>
              <p:cNvPr id="160834" name="Oval 66"/>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35" name="Text Box 67"/>
              <p:cNvSpPr txBox="1">
                <a:spLocks noChangeArrowheads="1"/>
              </p:cNvSpPr>
              <p:nvPr/>
            </p:nvSpPr>
            <p:spPr bwMode="auto">
              <a:xfrm>
                <a:off x="2736" y="1776"/>
                <a:ext cx="240"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J</a:t>
                </a:r>
                <a:endParaRPr lang="en-GB" altLang="x-none" sz="1800"/>
              </a:p>
            </p:txBody>
          </p:sp>
        </p:grpSp>
        <p:grpSp>
          <p:nvGrpSpPr>
            <p:cNvPr id="160836" name="Group 68"/>
            <p:cNvGrpSpPr/>
            <p:nvPr/>
          </p:nvGrpSpPr>
          <p:grpSpPr bwMode="auto">
            <a:xfrm>
              <a:off x="1536" y="3168"/>
              <a:ext cx="336" cy="301"/>
              <a:chOff x="2640" y="1776"/>
              <a:chExt cx="336" cy="301"/>
            </a:xfrm>
          </p:grpSpPr>
          <p:sp>
            <p:nvSpPr>
              <p:cNvPr id="160837" name="Oval 69"/>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38" name="Text Box 70"/>
              <p:cNvSpPr txBox="1">
                <a:spLocks noChangeArrowheads="1"/>
              </p:cNvSpPr>
              <p:nvPr/>
            </p:nvSpPr>
            <p:spPr bwMode="auto">
              <a:xfrm>
                <a:off x="2736" y="1776"/>
                <a:ext cx="24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K</a:t>
                </a:r>
                <a:endParaRPr lang="en-GB" altLang="x-none" sz="1800"/>
              </a:p>
            </p:txBody>
          </p:sp>
        </p:grpSp>
        <p:grpSp>
          <p:nvGrpSpPr>
            <p:cNvPr id="160839" name="Group 71"/>
            <p:cNvGrpSpPr/>
            <p:nvPr/>
          </p:nvGrpSpPr>
          <p:grpSpPr bwMode="auto">
            <a:xfrm>
              <a:off x="2160" y="3168"/>
              <a:ext cx="336" cy="301"/>
              <a:chOff x="2640" y="1776"/>
              <a:chExt cx="336" cy="301"/>
            </a:xfrm>
          </p:grpSpPr>
          <p:sp>
            <p:nvSpPr>
              <p:cNvPr id="160840" name="Oval 72"/>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41" name="Text Box 73"/>
              <p:cNvSpPr txBox="1">
                <a:spLocks noChangeArrowheads="1"/>
              </p:cNvSpPr>
              <p:nvPr/>
            </p:nvSpPr>
            <p:spPr bwMode="auto">
              <a:xfrm>
                <a:off x="2736" y="1776"/>
                <a:ext cx="24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L</a:t>
                </a:r>
                <a:endParaRPr lang="en-GB" altLang="x-none" sz="1800"/>
              </a:p>
            </p:txBody>
          </p:sp>
        </p:grpSp>
        <p:sp>
          <p:nvSpPr>
            <p:cNvPr id="160842" name="Oval 74"/>
            <p:cNvSpPr>
              <a:spLocks noChangeArrowheads="1"/>
            </p:cNvSpPr>
            <p:nvPr/>
          </p:nvSpPr>
          <p:spPr bwMode="auto">
            <a:xfrm>
              <a:off x="2160" y="3696"/>
              <a:ext cx="336" cy="240"/>
            </a:xfrm>
            <a:prstGeom prst="ellipse">
              <a:avLst/>
            </a:prstGeom>
            <a:solidFill>
              <a:srgbClr val="FF0000"/>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43" name="Text Box 75"/>
            <p:cNvSpPr txBox="1">
              <a:spLocks noChangeArrowheads="1"/>
            </p:cNvSpPr>
            <p:nvPr/>
          </p:nvSpPr>
          <p:spPr bwMode="auto">
            <a:xfrm>
              <a:off x="2256" y="3696"/>
              <a:ext cx="240"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i="1"/>
                <a:t>O</a:t>
              </a:r>
              <a:endParaRPr lang="en-GB" altLang="x-none" sz="1800" b="1" i="1"/>
            </a:p>
          </p:txBody>
        </p:sp>
        <p:sp>
          <p:nvSpPr>
            <p:cNvPr id="160844" name="Line 76"/>
            <p:cNvSpPr>
              <a:spLocks noChangeShapeType="1"/>
            </p:cNvSpPr>
            <p:nvPr/>
          </p:nvSpPr>
          <p:spPr bwMode="auto">
            <a:xfrm flipH="1">
              <a:off x="1776" y="2016"/>
              <a:ext cx="1008"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845" name="Line 77"/>
            <p:cNvSpPr>
              <a:spLocks noChangeShapeType="1"/>
            </p:cNvSpPr>
            <p:nvPr/>
          </p:nvSpPr>
          <p:spPr bwMode="auto">
            <a:xfrm flipH="1">
              <a:off x="2592" y="2016"/>
              <a:ext cx="192"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846" name="Line 78"/>
            <p:cNvSpPr>
              <a:spLocks noChangeShapeType="1"/>
            </p:cNvSpPr>
            <p:nvPr/>
          </p:nvSpPr>
          <p:spPr bwMode="auto">
            <a:xfrm>
              <a:off x="2784" y="2016"/>
              <a:ext cx="48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847" name="Line 79"/>
            <p:cNvSpPr>
              <a:spLocks noChangeShapeType="1"/>
            </p:cNvSpPr>
            <p:nvPr/>
          </p:nvSpPr>
          <p:spPr bwMode="auto">
            <a:xfrm>
              <a:off x="2784" y="2016"/>
              <a:ext cx="1536"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848" name="Line 80"/>
            <p:cNvSpPr>
              <a:spLocks noChangeShapeType="1"/>
            </p:cNvSpPr>
            <p:nvPr/>
          </p:nvSpPr>
          <p:spPr bwMode="auto">
            <a:xfrm flipH="1">
              <a:off x="1296" y="2448"/>
              <a:ext cx="384"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849" name="Line 81"/>
            <p:cNvSpPr>
              <a:spLocks noChangeShapeType="1"/>
            </p:cNvSpPr>
            <p:nvPr/>
          </p:nvSpPr>
          <p:spPr bwMode="auto">
            <a:xfrm>
              <a:off x="1680" y="2448"/>
              <a:ext cx="336"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850" name="Line 82"/>
            <p:cNvSpPr>
              <a:spLocks noChangeShapeType="1"/>
            </p:cNvSpPr>
            <p:nvPr/>
          </p:nvSpPr>
          <p:spPr bwMode="auto">
            <a:xfrm>
              <a:off x="2592" y="2448"/>
              <a:ext cx="96"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851" name="Line 83"/>
            <p:cNvSpPr>
              <a:spLocks noChangeShapeType="1"/>
            </p:cNvSpPr>
            <p:nvPr/>
          </p:nvSpPr>
          <p:spPr bwMode="auto">
            <a:xfrm flipH="1">
              <a:off x="3216" y="2448"/>
              <a:ext cx="144"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852" name="Line 84"/>
            <p:cNvSpPr>
              <a:spLocks noChangeShapeType="1"/>
            </p:cNvSpPr>
            <p:nvPr/>
          </p:nvSpPr>
          <p:spPr bwMode="auto">
            <a:xfrm>
              <a:off x="3360" y="2448"/>
              <a:ext cx="432"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853" name="Line 85"/>
            <p:cNvSpPr>
              <a:spLocks noChangeShapeType="1"/>
            </p:cNvSpPr>
            <p:nvPr/>
          </p:nvSpPr>
          <p:spPr bwMode="auto">
            <a:xfrm flipH="1">
              <a:off x="1728" y="2880"/>
              <a:ext cx="336" cy="2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854" name="Line 86"/>
            <p:cNvSpPr>
              <a:spLocks noChangeShapeType="1"/>
            </p:cNvSpPr>
            <p:nvPr/>
          </p:nvSpPr>
          <p:spPr bwMode="auto">
            <a:xfrm>
              <a:off x="2064" y="2880"/>
              <a:ext cx="240" cy="2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60855" name="Group 87"/>
            <p:cNvGrpSpPr/>
            <p:nvPr/>
          </p:nvGrpSpPr>
          <p:grpSpPr bwMode="auto">
            <a:xfrm>
              <a:off x="3120" y="3168"/>
              <a:ext cx="336" cy="301"/>
              <a:chOff x="2640" y="1776"/>
              <a:chExt cx="336" cy="301"/>
            </a:xfrm>
          </p:grpSpPr>
          <p:sp>
            <p:nvSpPr>
              <p:cNvPr id="160856" name="Oval 88"/>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57" name="Text Box 89"/>
              <p:cNvSpPr txBox="1">
                <a:spLocks noChangeArrowheads="1"/>
              </p:cNvSpPr>
              <p:nvPr/>
            </p:nvSpPr>
            <p:spPr bwMode="auto">
              <a:xfrm>
                <a:off x="2736" y="1776"/>
                <a:ext cx="24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M</a:t>
                </a:r>
                <a:endParaRPr lang="en-GB" altLang="x-none" sz="1800"/>
              </a:p>
            </p:txBody>
          </p:sp>
        </p:grpSp>
        <p:grpSp>
          <p:nvGrpSpPr>
            <p:cNvPr id="160858" name="Group 90"/>
            <p:cNvGrpSpPr/>
            <p:nvPr/>
          </p:nvGrpSpPr>
          <p:grpSpPr bwMode="auto">
            <a:xfrm>
              <a:off x="3840" y="3120"/>
              <a:ext cx="336" cy="301"/>
              <a:chOff x="2640" y="1776"/>
              <a:chExt cx="336" cy="301"/>
            </a:xfrm>
          </p:grpSpPr>
          <p:sp>
            <p:nvSpPr>
              <p:cNvPr id="160859" name="Oval 91"/>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60" name="Text Box 92"/>
              <p:cNvSpPr txBox="1">
                <a:spLocks noChangeArrowheads="1"/>
              </p:cNvSpPr>
              <p:nvPr/>
            </p:nvSpPr>
            <p:spPr bwMode="auto">
              <a:xfrm>
                <a:off x="2736" y="1776"/>
                <a:ext cx="24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N</a:t>
                </a:r>
                <a:endParaRPr lang="en-GB" altLang="x-none" sz="1800"/>
              </a:p>
            </p:txBody>
          </p:sp>
        </p:grpSp>
        <p:sp>
          <p:nvSpPr>
            <p:cNvPr id="160861" name="Line 93"/>
            <p:cNvSpPr>
              <a:spLocks noChangeShapeType="1"/>
            </p:cNvSpPr>
            <p:nvPr/>
          </p:nvSpPr>
          <p:spPr bwMode="auto">
            <a:xfrm>
              <a:off x="3264" y="2880"/>
              <a:ext cx="48" cy="2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862" name="Line 94"/>
            <p:cNvSpPr>
              <a:spLocks noChangeShapeType="1"/>
            </p:cNvSpPr>
            <p:nvPr/>
          </p:nvSpPr>
          <p:spPr bwMode="auto">
            <a:xfrm>
              <a:off x="3936" y="2880"/>
              <a:ext cx="48" cy="24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863" name="Line 95"/>
            <p:cNvSpPr>
              <a:spLocks noChangeShapeType="1"/>
            </p:cNvSpPr>
            <p:nvPr/>
          </p:nvSpPr>
          <p:spPr bwMode="auto">
            <a:xfrm flipH="1">
              <a:off x="2304" y="3408"/>
              <a:ext cx="48" cy="2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0864" name="Oval 96"/>
          <p:cNvSpPr>
            <a:spLocks noChangeArrowheads="1"/>
          </p:cNvSpPr>
          <p:nvPr/>
        </p:nvSpPr>
        <p:spPr bwMode="auto">
          <a:xfrm>
            <a:off x="2057400" y="3886200"/>
            <a:ext cx="2514600" cy="2971800"/>
          </a:xfrm>
          <a:prstGeom prst="ellipse">
            <a:avLst/>
          </a:prstGeom>
          <a:noFill/>
          <a:ln w="57150" cap="rnd">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65" name="Text Box 97"/>
          <p:cNvSpPr txBox="1">
            <a:spLocks noChangeArrowheads="1"/>
          </p:cNvSpPr>
          <p:nvPr/>
        </p:nvSpPr>
        <p:spPr bwMode="auto">
          <a:xfrm>
            <a:off x="228599" y="4724400"/>
            <a:ext cx="216794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2400" dirty="0"/>
              <a:t>Search only in this </a:t>
            </a:r>
            <a:r>
              <a:rPr lang="en-US" altLang="x-none" sz="2400" dirty="0" err="1"/>
              <a:t>subtree</a:t>
            </a:r>
            <a:r>
              <a:rPr lang="en-US" altLang="x-none" sz="2400" dirty="0"/>
              <a:t>!!</a:t>
            </a:r>
            <a:endParaRPr lang="en-GB" altLang="x-none"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ltLang="x-none"/>
              <a:t>Greedy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43" name="Slide Number Placeholder 6"/>
          <p:cNvSpPr>
            <a:spLocks noGrp="1"/>
          </p:cNvSpPr>
          <p:nvPr>
            <p:ph type="sldNum" sz="quarter" idx="12"/>
          </p:nvPr>
        </p:nvSpPr>
        <p:spPr/>
        <p:txBody>
          <a:bodyPr/>
          <a:lstStyle/>
          <a:p>
            <a:fld id="{800569A2-DB0A-43DE-9672-BAA7B41AEA46}" type="slidenum">
              <a:rPr lang="en-GB" altLang="x-none" smtClean="0"/>
            </a:fld>
            <a:endParaRPr lang="en-GB" altLang="x-none"/>
          </a:p>
        </p:txBody>
      </p:sp>
      <p:grpSp>
        <p:nvGrpSpPr>
          <p:cNvPr id="232451" name="Group 3"/>
          <p:cNvGrpSpPr/>
          <p:nvPr/>
        </p:nvGrpSpPr>
        <p:grpSpPr bwMode="auto">
          <a:xfrm>
            <a:off x="4114800" y="1981200"/>
            <a:ext cx="457200" cy="457200"/>
            <a:chOff x="1344" y="1248"/>
            <a:chExt cx="288" cy="288"/>
          </a:xfrm>
        </p:grpSpPr>
        <p:sp>
          <p:nvSpPr>
            <p:cNvPr id="232452"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2453"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32454" name="Group 6"/>
          <p:cNvGrpSpPr/>
          <p:nvPr/>
        </p:nvGrpSpPr>
        <p:grpSpPr bwMode="auto">
          <a:xfrm>
            <a:off x="5867400" y="2514600"/>
            <a:ext cx="457200" cy="457200"/>
            <a:chOff x="1344" y="1248"/>
            <a:chExt cx="288" cy="288"/>
          </a:xfrm>
        </p:grpSpPr>
        <p:sp>
          <p:nvSpPr>
            <p:cNvPr id="232455"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2456"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32457" name="Group 9"/>
          <p:cNvGrpSpPr/>
          <p:nvPr/>
        </p:nvGrpSpPr>
        <p:grpSpPr bwMode="auto">
          <a:xfrm>
            <a:off x="1905000" y="2667000"/>
            <a:ext cx="457200" cy="457200"/>
            <a:chOff x="1344" y="1248"/>
            <a:chExt cx="288" cy="288"/>
          </a:xfrm>
        </p:grpSpPr>
        <p:sp>
          <p:nvSpPr>
            <p:cNvPr id="232458" name="Oval 10"/>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2459" name="Text Box 11"/>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32460" name="Group 12"/>
          <p:cNvGrpSpPr/>
          <p:nvPr/>
        </p:nvGrpSpPr>
        <p:grpSpPr bwMode="auto">
          <a:xfrm>
            <a:off x="4191000" y="3124200"/>
            <a:ext cx="457200" cy="457200"/>
            <a:chOff x="1344" y="1248"/>
            <a:chExt cx="288" cy="288"/>
          </a:xfrm>
        </p:grpSpPr>
        <p:sp>
          <p:nvSpPr>
            <p:cNvPr id="232461"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2462"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32463" name="Group 15"/>
          <p:cNvGrpSpPr/>
          <p:nvPr/>
        </p:nvGrpSpPr>
        <p:grpSpPr bwMode="auto">
          <a:xfrm>
            <a:off x="1600200" y="3719513"/>
            <a:ext cx="457200" cy="457200"/>
            <a:chOff x="1344" y="1248"/>
            <a:chExt cx="288" cy="288"/>
          </a:xfrm>
        </p:grpSpPr>
        <p:sp>
          <p:nvSpPr>
            <p:cNvPr id="232464" name="Oval 16"/>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2465" name="Text Box 17"/>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sp>
        <p:nvSpPr>
          <p:cNvPr id="232466" name="Line 18"/>
          <p:cNvSpPr>
            <a:spLocks noChangeShapeType="1"/>
          </p:cNvSpPr>
          <p:nvPr/>
        </p:nvSpPr>
        <p:spPr bwMode="auto">
          <a:xfrm flipH="1">
            <a:off x="1828800" y="3124200"/>
            <a:ext cx="2286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2467" name="Text Box 19"/>
          <p:cNvSpPr txBox="1">
            <a:spLocks noChangeArrowheads="1"/>
          </p:cNvSpPr>
          <p:nvPr/>
        </p:nvSpPr>
        <p:spPr bwMode="auto">
          <a:xfrm>
            <a:off x="1066800" y="3352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111</a:t>
            </a:r>
            <a:endParaRPr lang="en-GB" altLang="x-none" sz="1800" b="1">
              <a:solidFill>
                <a:schemeClr val="accent2"/>
              </a:solidFill>
            </a:endParaRPr>
          </a:p>
        </p:txBody>
      </p:sp>
      <p:sp>
        <p:nvSpPr>
          <p:cNvPr id="232468" name="Line 20"/>
          <p:cNvSpPr>
            <a:spLocks noChangeShapeType="1"/>
          </p:cNvSpPr>
          <p:nvPr/>
        </p:nvSpPr>
        <p:spPr bwMode="auto">
          <a:xfrm>
            <a:off x="4343400" y="2438400"/>
            <a:ext cx="1752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2469" name="Line 21"/>
          <p:cNvSpPr>
            <a:spLocks noChangeShapeType="1"/>
          </p:cNvSpPr>
          <p:nvPr/>
        </p:nvSpPr>
        <p:spPr bwMode="auto">
          <a:xfrm>
            <a:off x="43434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2470" name="Line 22"/>
          <p:cNvSpPr>
            <a:spLocks noChangeShapeType="1"/>
          </p:cNvSpPr>
          <p:nvPr/>
        </p:nvSpPr>
        <p:spPr bwMode="auto">
          <a:xfrm flipH="1">
            <a:off x="2133600" y="2438400"/>
            <a:ext cx="2209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2471" name="Text Box 23"/>
          <p:cNvSpPr txBox="1">
            <a:spLocks noChangeArrowheads="1"/>
          </p:cNvSpPr>
          <p:nvPr/>
        </p:nvSpPr>
        <p:spPr bwMode="auto">
          <a:xfrm>
            <a:off x="45720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1"/>
                </a:solidFill>
              </a:rPr>
              <a:t>Start</a:t>
            </a:r>
            <a:endParaRPr lang="en-GB" altLang="x-none" sz="1800" b="1">
              <a:solidFill>
                <a:schemeClr val="accent1"/>
              </a:solidFill>
            </a:endParaRPr>
          </a:p>
        </p:txBody>
      </p:sp>
      <p:sp>
        <p:nvSpPr>
          <p:cNvPr id="232472" name="Text Box 24"/>
          <p:cNvSpPr txBox="1">
            <a:spLocks noChangeArrowheads="1"/>
          </p:cNvSpPr>
          <p:nvPr/>
        </p:nvSpPr>
        <p:spPr bwMode="auto">
          <a:xfrm>
            <a:off x="48006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75</a:t>
            </a:r>
            <a:endParaRPr lang="en-GB" altLang="x-none" sz="1800" b="1">
              <a:solidFill>
                <a:schemeClr val="accent2"/>
              </a:solidFill>
            </a:endParaRPr>
          </a:p>
        </p:txBody>
      </p:sp>
      <p:sp>
        <p:nvSpPr>
          <p:cNvPr id="232473" name="Text Box 25"/>
          <p:cNvSpPr txBox="1">
            <a:spLocks noChangeArrowheads="1"/>
          </p:cNvSpPr>
          <p:nvPr/>
        </p:nvSpPr>
        <p:spPr bwMode="auto">
          <a:xfrm>
            <a:off x="2895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118</a:t>
            </a:r>
            <a:endParaRPr lang="en-GB" altLang="x-none" sz="1800" b="1">
              <a:solidFill>
                <a:schemeClr val="accent2"/>
              </a:solidFill>
            </a:endParaRPr>
          </a:p>
        </p:txBody>
      </p:sp>
      <p:sp>
        <p:nvSpPr>
          <p:cNvPr id="232474" name="Text Box 26"/>
          <p:cNvSpPr txBox="1">
            <a:spLocks noChangeArrowheads="1"/>
          </p:cNvSpPr>
          <p:nvPr/>
        </p:nvSpPr>
        <p:spPr bwMode="auto">
          <a:xfrm>
            <a:off x="43434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accent2"/>
                </a:solidFill>
              </a:rPr>
              <a:t>140</a:t>
            </a:r>
            <a:endParaRPr lang="en-GB" altLang="x-none" sz="1800" b="1">
              <a:solidFill>
                <a:schemeClr val="accent2"/>
              </a:solidFill>
            </a:endParaRPr>
          </a:p>
        </p:txBody>
      </p:sp>
      <p:sp>
        <p:nvSpPr>
          <p:cNvPr id="232475" name="Text Box 27"/>
          <p:cNvSpPr txBox="1">
            <a:spLocks noChangeArrowheads="1"/>
          </p:cNvSpPr>
          <p:nvPr/>
        </p:nvSpPr>
        <p:spPr bwMode="auto">
          <a:xfrm>
            <a:off x="5181600" y="2605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[374]</a:t>
            </a:r>
            <a:endParaRPr lang="en-GB" altLang="x-none" sz="1800"/>
          </a:p>
        </p:txBody>
      </p:sp>
      <p:sp>
        <p:nvSpPr>
          <p:cNvPr id="232476" name="Text Box 28"/>
          <p:cNvSpPr txBox="1">
            <a:spLocks noChangeArrowheads="1"/>
          </p:cNvSpPr>
          <p:nvPr/>
        </p:nvSpPr>
        <p:spPr bwMode="auto">
          <a:xfrm>
            <a:off x="1143000" y="2667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[250]</a:t>
            </a:r>
            <a:endParaRPr lang="en-GB" altLang="x-none" sz="1800"/>
          </a:p>
        </p:txBody>
      </p:sp>
      <p:sp>
        <p:nvSpPr>
          <p:cNvPr id="232477" name="Text Box 29"/>
          <p:cNvSpPr txBox="1">
            <a:spLocks noChangeArrowheads="1"/>
          </p:cNvSpPr>
          <p:nvPr/>
        </p:nvSpPr>
        <p:spPr bwMode="auto">
          <a:xfrm>
            <a:off x="3505200" y="3214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[253]</a:t>
            </a:r>
            <a:endParaRPr lang="en-GB" altLang="x-none" sz="1800"/>
          </a:p>
        </p:txBody>
      </p:sp>
      <p:sp>
        <p:nvSpPr>
          <p:cNvPr id="232478" name="Text Box 30"/>
          <p:cNvSpPr txBox="1">
            <a:spLocks noChangeArrowheads="1"/>
          </p:cNvSpPr>
          <p:nvPr/>
        </p:nvSpPr>
        <p:spPr bwMode="auto">
          <a:xfrm>
            <a:off x="8382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[244]</a:t>
            </a:r>
            <a:endParaRPr lang="en-GB" altLang="x-none" sz="1800"/>
          </a:p>
        </p:txBody>
      </p:sp>
      <p:grpSp>
        <p:nvGrpSpPr>
          <p:cNvPr id="232479" name="Group 31"/>
          <p:cNvGrpSpPr/>
          <p:nvPr/>
        </p:nvGrpSpPr>
        <p:grpSpPr bwMode="auto">
          <a:xfrm>
            <a:off x="1371600" y="4648200"/>
            <a:ext cx="457200" cy="457200"/>
            <a:chOff x="1344" y="1248"/>
            <a:chExt cx="288" cy="288"/>
          </a:xfrm>
        </p:grpSpPr>
        <p:sp>
          <p:nvSpPr>
            <p:cNvPr id="232480" name="Oval 32"/>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2481" name="Text Box 33"/>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32482" name="Group 34"/>
          <p:cNvGrpSpPr/>
          <p:nvPr/>
        </p:nvGrpSpPr>
        <p:grpSpPr bwMode="auto">
          <a:xfrm>
            <a:off x="1066800" y="5715000"/>
            <a:ext cx="457200" cy="457200"/>
            <a:chOff x="1344" y="1248"/>
            <a:chExt cx="288" cy="288"/>
          </a:xfrm>
        </p:grpSpPr>
        <p:sp>
          <p:nvSpPr>
            <p:cNvPr id="232483" name="Oval 35"/>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2484" name="Text Box 36"/>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sp>
        <p:nvSpPr>
          <p:cNvPr id="232485" name="Line 37"/>
          <p:cNvSpPr>
            <a:spLocks noChangeShapeType="1"/>
          </p:cNvSpPr>
          <p:nvPr/>
        </p:nvSpPr>
        <p:spPr bwMode="auto">
          <a:xfrm flipH="1">
            <a:off x="1600200" y="4191000"/>
            <a:ext cx="152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2486" name="Text Box 38"/>
          <p:cNvSpPr txBox="1">
            <a:spLocks noChangeArrowheads="1"/>
          </p:cNvSpPr>
          <p:nvPr/>
        </p:nvSpPr>
        <p:spPr bwMode="auto">
          <a:xfrm>
            <a:off x="609600" y="4648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[250]</a:t>
            </a:r>
            <a:endParaRPr lang="en-GB" altLang="x-none" sz="1800"/>
          </a:p>
        </p:txBody>
      </p:sp>
      <p:sp>
        <p:nvSpPr>
          <p:cNvPr id="232487" name="Text Box 39"/>
          <p:cNvSpPr txBox="1">
            <a:spLocks noChangeArrowheads="1"/>
          </p:cNvSpPr>
          <p:nvPr/>
        </p:nvSpPr>
        <p:spPr bwMode="auto">
          <a:xfrm>
            <a:off x="381000" y="57292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[244]</a:t>
            </a:r>
            <a:endParaRPr lang="en-GB" altLang="x-none" sz="1800"/>
          </a:p>
        </p:txBody>
      </p:sp>
      <p:sp>
        <p:nvSpPr>
          <p:cNvPr id="232488" name="Line 40"/>
          <p:cNvSpPr>
            <a:spLocks noChangeShapeType="1"/>
          </p:cNvSpPr>
          <p:nvPr/>
        </p:nvSpPr>
        <p:spPr bwMode="auto">
          <a:xfrm flipH="1">
            <a:off x="1295400" y="5105400"/>
            <a:ext cx="2286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2489" name="Line 41"/>
          <p:cNvSpPr>
            <a:spLocks noChangeShapeType="1"/>
          </p:cNvSpPr>
          <p:nvPr/>
        </p:nvSpPr>
        <p:spPr bwMode="auto">
          <a:xfrm flipH="1">
            <a:off x="914400" y="6172200"/>
            <a:ext cx="304800" cy="68580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2490" name="Text Box 42"/>
          <p:cNvSpPr txBox="1">
            <a:spLocks noChangeArrowheads="1"/>
          </p:cNvSpPr>
          <p:nvPr/>
        </p:nvSpPr>
        <p:spPr bwMode="auto">
          <a:xfrm>
            <a:off x="1981200" y="4343400"/>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Infinite Branch !</a:t>
            </a:r>
            <a:endParaRPr lang="en-GB" altLang="x-none" sz="1800" b="1">
              <a:solidFill>
                <a:schemeClr val="hlink"/>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normAutofit fontScale="90000"/>
          </a:bodyPr>
          <a:lstStyle/>
          <a:p>
            <a:r>
              <a:rPr lang="en-US" altLang="x-none"/>
              <a:t>Greedy Search: Time and Space Complexity ?</a:t>
            </a:r>
            <a:endParaRPr lang="en-GB" altLang="x-none"/>
          </a:p>
        </p:txBody>
      </p:sp>
      <p:sp>
        <p:nvSpPr>
          <p:cNvPr id="4" name="Content Placeholder 3"/>
          <p:cNvSpPr>
            <a:spLocks noGrp="1"/>
          </p:cNvSpPr>
          <p:nvPr>
            <p:ph idx="1"/>
          </p:nvPr>
        </p:nvSpPr>
        <p:spPr/>
        <p:txBody>
          <a:bodyPr/>
          <a:lstStyle/>
          <a:p>
            <a:endParaRPr lang="en-US"/>
          </a:p>
        </p:txBody>
      </p:sp>
      <p:sp>
        <p:nvSpPr>
          <p:cNvPr id="51" name="Slide Number Placeholder 5"/>
          <p:cNvSpPr>
            <a:spLocks noGrp="1"/>
          </p:cNvSpPr>
          <p:nvPr>
            <p:ph type="sldNum" sz="quarter" idx="12"/>
          </p:nvPr>
        </p:nvSpPr>
        <p:spPr/>
        <p:txBody>
          <a:bodyPr/>
          <a:lstStyle/>
          <a:p>
            <a:fld id="{6BD9E99F-F8EE-4B28-9482-EB6AD6B33317}" type="slidenum">
              <a:rPr lang="en-GB" altLang="x-none" smtClean="0"/>
            </a:fld>
            <a:endParaRPr lang="en-GB" altLang="x-none"/>
          </a:p>
        </p:txBody>
      </p:sp>
      <p:grpSp>
        <p:nvGrpSpPr>
          <p:cNvPr id="178179" name="Group 3"/>
          <p:cNvGrpSpPr/>
          <p:nvPr/>
        </p:nvGrpSpPr>
        <p:grpSpPr bwMode="auto">
          <a:xfrm>
            <a:off x="2133600" y="1981200"/>
            <a:ext cx="457200" cy="457200"/>
            <a:chOff x="1344" y="1248"/>
            <a:chExt cx="288" cy="288"/>
          </a:xfrm>
        </p:grpSpPr>
        <p:sp>
          <p:nvSpPr>
            <p:cNvPr id="178180"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1"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178182" name="Group 6"/>
          <p:cNvGrpSpPr/>
          <p:nvPr/>
        </p:nvGrpSpPr>
        <p:grpSpPr bwMode="auto">
          <a:xfrm>
            <a:off x="3200400" y="2514600"/>
            <a:ext cx="457200" cy="457200"/>
            <a:chOff x="1344" y="1248"/>
            <a:chExt cx="288" cy="288"/>
          </a:xfrm>
        </p:grpSpPr>
        <p:sp>
          <p:nvSpPr>
            <p:cNvPr id="178183"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4"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178185" name="Group 9"/>
          <p:cNvGrpSpPr/>
          <p:nvPr/>
        </p:nvGrpSpPr>
        <p:grpSpPr bwMode="auto">
          <a:xfrm>
            <a:off x="533400" y="3429000"/>
            <a:ext cx="457200" cy="457200"/>
            <a:chOff x="1344" y="1248"/>
            <a:chExt cx="288" cy="288"/>
          </a:xfrm>
        </p:grpSpPr>
        <p:sp>
          <p:nvSpPr>
            <p:cNvPr id="178186"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7"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178188" name="Group 12"/>
          <p:cNvGrpSpPr/>
          <p:nvPr/>
        </p:nvGrpSpPr>
        <p:grpSpPr bwMode="auto">
          <a:xfrm>
            <a:off x="1066800" y="2667000"/>
            <a:ext cx="457200" cy="457200"/>
            <a:chOff x="1344" y="1248"/>
            <a:chExt cx="288" cy="288"/>
          </a:xfrm>
        </p:grpSpPr>
        <p:sp>
          <p:nvSpPr>
            <p:cNvPr id="178189"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90"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178191" name="Group 15"/>
          <p:cNvGrpSpPr/>
          <p:nvPr/>
        </p:nvGrpSpPr>
        <p:grpSpPr bwMode="auto">
          <a:xfrm>
            <a:off x="2209800" y="3124200"/>
            <a:ext cx="457200" cy="457200"/>
            <a:chOff x="1344" y="1248"/>
            <a:chExt cx="288" cy="288"/>
          </a:xfrm>
        </p:grpSpPr>
        <p:sp>
          <p:nvSpPr>
            <p:cNvPr id="178192"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93"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178194" name="Group 18"/>
          <p:cNvGrpSpPr/>
          <p:nvPr/>
        </p:nvGrpSpPr>
        <p:grpSpPr bwMode="auto">
          <a:xfrm>
            <a:off x="2895600" y="4038600"/>
            <a:ext cx="457200" cy="457200"/>
            <a:chOff x="1344" y="1248"/>
            <a:chExt cx="288" cy="288"/>
          </a:xfrm>
        </p:grpSpPr>
        <p:sp>
          <p:nvSpPr>
            <p:cNvPr id="178195"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96"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178197" name="Group 21"/>
          <p:cNvGrpSpPr/>
          <p:nvPr/>
        </p:nvGrpSpPr>
        <p:grpSpPr bwMode="auto">
          <a:xfrm>
            <a:off x="1905000" y="5715000"/>
            <a:ext cx="457200" cy="457200"/>
            <a:chOff x="1344" y="1248"/>
            <a:chExt cx="288" cy="288"/>
          </a:xfrm>
        </p:grpSpPr>
        <p:sp>
          <p:nvSpPr>
            <p:cNvPr id="178198" name="Oval 22"/>
            <p:cNvSpPr>
              <a:spLocks noChangeArrowheads="1"/>
            </p:cNvSpPr>
            <p:nvPr/>
          </p:nvSpPr>
          <p:spPr bwMode="auto">
            <a:xfrm>
              <a:off x="1344" y="1248"/>
              <a:ext cx="288" cy="28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99" name="Text Box 23"/>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178200" name="Line 24"/>
          <p:cNvSpPr>
            <a:spLocks noChangeShapeType="1"/>
          </p:cNvSpPr>
          <p:nvPr/>
        </p:nvSpPr>
        <p:spPr bwMode="auto">
          <a:xfrm>
            <a:off x="2438400" y="3581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01" name="Line 25"/>
          <p:cNvSpPr>
            <a:spLocks noChangeShapeType="1"/>
          </p:cNvSpPr>
          <p:nvPr/>
        </p:nvSpPr>
        <p:spPr bwMode="auto">
          <a:xfrm flipH="1">
            <a:off x="2133600" y="4495800"/>
            <a:ext cx="990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02" name="Text Box 26"/>
          <p:cNvSpPr txBox="1">
            <a:spLocks noChangeArrowheads="1"/>
          </p:cNvSpPr>
          <p:nvPr/>
        </p:nvSpPr>
        <p:spPr bwMode="auto">
          <a:xfrm>
            <a:off x="2667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178203" name="Text Box 27"/>
          <p:cNvSpPr txBox="1">
            <a:spLocks noChangeArrowheads="1"/>
          </p:cNvSpPr>
          <p:nvPr/>
        </p:nvSpPr>
        <p:spPr bwMode="auto">
          <a:xfrm>
            <a:off x="26670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211</a:t>
            </a:r>
            <a:endParaRPr lang="en-GB" altLang="x-none" sz="1800" b="1">
              <a:solidFill>
                <a:schemeClr val="hlink"/>
              </a:solidFill>
            </a:endParaRPr>
          </a:p>
        </p:txBody>
      </p:sp>
      <p:grpSp>
        <p:nvGrpSpPr>
          <p:cNvPr id="178204" name="Group 28"/>
          <p:cNvGrpSpPr/>
          <p:nvPr/>
        </p:nvGrpSpPr>
        <p:grpSpPr bwMode="auto">
          <a:xfrm>
            <a:off x="1371600" y="4038600"/>
            <a:ext cx="457200" cy="457200"/>
            <a:chOff x="1344" y="1248"/>
            <a:chExt cx="288" cy="288"/>
          </a:xfrm>
        </p:grpSpPr>
        <p:sp>
          <p:nvSpPr>
            <p:cNvPr id="178205"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06"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178207" name="Group 31"/>
          <p:cNvGrpSpPr/>
          <p:nvPr/>
        </p:nvGrpSpPr>
        <p:grpSpPr bwMode="auto">
          <a:xfrm>
            <a:off x="1143000" y="4953000"/>
            <a:ext cx="457200" cy="457200"/>
            <a:chOff x="1344" y="1248"/>
            <a:chExt cx="288" cy="288"/>
          </a:xfrm>
        </p:grpSpPr>
        <p:sp>
          <p:nvSpPr>
            <p:cNvPr id="178208"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09"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178210" name="Line 34"/>
          <p:cNvSpPr>
            <a:spLocks noChangeShapeType="1"/>
          </p:cNvSpPr>
          <p:nvPr/>
        </p:nvSpPr>
        <p:spPr bwMode="auto">
          <a:xfrm flipH="1">
            <a:off x="1524000" y="3581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11" name="Line 35"/>
          <p:cNvSpPr>
            <a:spLocks noChangeShapeType="1"/>
          </p:cNvSpPr>
          <p:nvPr/>
        </p:nvSpPr>
        <p:spPr bwMode="auto">
          <a:xfrm flipH="1">
            <a:off x="1371600" y="44958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12" name="Line 36"/>
          <p:cNvSpPr>
            <a:spLocks noChangeShapeType="1"/>
          </p:cNvSpPr>
          <p:nvPr/>
        </p:nvSpPr>
        <p:spPr bwMode="auto">
          <a:xfrm>
            <a:off x="1371600" y="5410200"/>
            <a:ext cx="762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13" name="Text Box 37"/>
          <p:cNvSpPr txBox="1">
            <a:spLocks noChangeArrowheads="1"/>
          </p:cNvSpPr>
          <p:nvPr/>
        </p:nvSpPr>
        <p:spPr bwMode="auto">
          <a:xfrm>
            <a:off x="1600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178214" name="Line 38"/>
          <p:cNvSpPr>
            <a:spLocks noChangeShapeType="1"/>
          </p:cNvSpPr>
          <p:nvPr/>
        </p:nvSpPr>
        <p:spPr bwMode="auto">
          <a:xfrm>
            <a:off x="2362200" y="2438400"/>
            <a:ext cx="1066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15" name="Line 39"/>
          <p:cNvSpPr>
            <a:spLocks noChangeShapeType="1"/>
          </p:cNvSpPr>
          <p:nvPr/>
        </p:nvSpPr>
        <p:spPr bwMode="auto">
          <a:xfrm>
            <a:off x="23622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16" name="Line 40"/>
          <p:cNvSpPr>
            <a:spLocks noChangeShapeType="1"/>
          </p:cNvSpPr>
          <p:nvPr/>
        </p:nvSpPr>
        <p:spPr bwMode="auto">
          <a:xfrm flipH="1">
            <a:off x="1295400" y="2438400"/>
            <a:ext cx="1066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17" name="Line 41"/>
          <p:cNvSpPr>
            <a:spLocks noChangeShapeType="1"/>
          </p:cNvSpPr>
          <p:nvPr/>
        </p:nvSpPr>
        <p:spPr bwMode="auto">
          <a:xfrm flipH="1">
            <a:off x="762000" y="31242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18" name="Text Box 42"/>
          <p:cNvSpPr txBox="1">
            <a:spLocks noChangeArrowheads="1"/>
          </p:cNvSpPr>
          <p:nvPr/>
        </p:nvSpPr>
        <p:spPr bwMode="auto">
          <a:xfrm>
            <a:off x="2590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178219" name="Text Box 43"/>
          <p:cNvSpPr txBox="1">
            <a:spLocks noChangeArrowheads="1"/>
          </p:cNvSpPr>
          <p:nvPr/>
        </p:nvSpPr>
        <p:spPr bwMode="auto">
          <a:xfrm>
            <a:off x="2438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178220" name="Text Box 44"/>
          <p:cNvSpPr txBox="1">
            <a:spLocks noChangeArrowheads="1"/>
          </p:cNvSpPr>
          <p:nvPr/>
        </p:nvSpPr>
        <p:spPr bwMode="auto">
          <a:xfrm>
            <a:off x="990600" y="4572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178221" name="Text Box 45"/>
          <p:cNvSpPr txBox="1">
            <a:spLocks noChangeArrowheads="1"/>
          </p:cNvSpPr>
          <p:nvPr/>
        </p:nvSpPr>
        <p:spPr bwMode="auto">
          <a:xfrm>
            <a:off x="1295400" y="548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178222" name="Text Box 46"/>
          <p:cNvSpPr txBox="1">
            <a:spLocks noChangeArrowheads="1"/>
          </p:cNvSpPr>
          <p:nvPr/>
        </p:nvSpPr>
        <p:spPr bwMode="auto">
          <a:xfrm>
            <a:off x="28194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178223" name="Text Box 47"/>
          <p:cNvSpPr txBox="1">
            <a:spLocks noChangeArrowheads="1"/>
          </p:cNvSpPr>
          <p:nvPr/>
        </p:nvSpPr>
        <p:spPr bwMode="auto">
          <a:xfrm>
            <a:off x="1371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178224" name="Text Box 48"/>
          <p:cNvSpPr txBox="1">
            <a:spLocks noChangeArrowheads="1"/>
          </p:cNvSpPr>
          <p:nvPr/>
        </p:nvSpPr>
        <p:spPr bwMode="auto">
          <a:xfrm>
            <a:off x="381000" y="3048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178226" name="Text Box 50"/>
          <p:cNvSpPr txBox="1">
            <a:spLocks noChangeArrowheads="1"/>
          </p:cNvSpPr>
          <p:nvPr/>
        </p:nvSpPr>
        <p:spPr bwMode="auto">
          <a:xfrm>
            <a:off x="2362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178227" name="Text Box 51"/>
          <p:cNvSpPr txBox="1">
            <a:spLocks noChangeArrowheads="1"/>
          </p:cNvSpPr>
          <p:nvPr/>
        </p:nvSpPr>
        <p:spPr bwMode="auto">
          <a:xfrm>
            <a:off x="3733800" y="2133600"/>
            <a:ext cx="5181600" cy="442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x-none" sz="2800"/>
              <a:t> Greedy search is not optimal.</a:t>
            </a:r>
            <a:endParaRPr lang="en-US" altLang="x-none" sz="2800"/>
          </a:p>
          <a:p>
            <a:pPr>
              <a:spcBef>
                <a:spcPct val="50000"/>
              </a:spcBef>
              <a:buFontTx/>
              <a:buChar char="•"/>
            </a:pPr>
            <a:r>
              <a:rPr lang="en-US" altLang="x-none" sz="2800"/>
              <a:t> Greedy search is incomplete </a:t>
            </a:r>
            <a:r>
              <a:rPr lang="en-US" altLang="x-none" sz="2800">
                <a:solidFill>
                  <a:schemeClr val="hlink"/>
                </a:solidFill>
              </a:rPr>
              <a:t>without systematic checking of repeated states.</a:t>
            </a:r>
            <a:endParaRPr lang="en-US" altLang="x-none" sz="2800">
              <a:solidFill>
                <a:schemeClr val="hlink"/>
              </a:solidFill>
            </a:endParaRPr>
          </a:p>
          <a:p>
            <a:pPr>
              <a:spcBef>
                <a:spcPct val="50000"/>
              </a:spcBef>
              <a:buFontTx/>
              <a:buChar char="•"/>
            </a:pPr>
            <a:r>
              <a:rPr lang="en-US" altLang="x-none" sz="2800"/>
              <a:t> In the worst case, the Time and Space Complexity of Greedy Search are both O(b</a:t>
            </a:r>
            <a:r>
              <a:rPr lang="en-US" altLang="x-none" sz="2800" baseline="30000"/>
              <a:t>m</a:t>
            </a:r>
            <a:r>
              <a:rPr lang="en-US" altLang="x-none" sz="2800"/>
              <a:t>)</a:t>
            </a:r>
            <a:endParaRPr lang="en-US" altLang="x-none" sz="2800"/>
          </a:p>
          <a:p>
            <a:pPr>
              <a:spcBef>
                <a:spcPct val="50000"/>
              </a:spcBef>
            </a:pPr>
            <a:r>
              <a:rPr lang="en-US" altLang="x-none"/>
              <a:t>Where b is the branching factor and m the maximum path length</a:t>
            </a:r>
            <a:endParaRPr lang="en-GB" altLang="x-none"/>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2" name="Rectangle 4"/>
          <p:cNvSpPr>
            <a:spLocks noGrp="1" noChangeArrowheads="1"/>
          </p:cNvSpPr>
          <p:nvPr>
            <p:ph type="ctrTitle"/>
          </p:nvPr>
        </p:nvSpPr>
        <p:spPr/>
        <p:txBody>
          <a:bodyPr/>
          <a:lstStyle/>
          <a:p>
            <a:r>
              <a:rPr lang="en-US" altLang="x-none"/>
              <a:t>Informed Search Strategies</a:t>
            </a:r>
            <a:endParaRPr lang="en-GB" altLang="x-none"/>
          </a:p>
        </p:txBody>
      </p:sp>
      <p:sp>
        <p:nvSpPr>
          <p:cNvPr id="206853" name="Rectangle 5"/>
          <p:cNvSpPr>
            <a:spLocks noGrp="1" noChangeArrowheads="1"/>
          </p:cNvSpPr>
          <p:nvPr>
            <p:ph type="subTitle" idx="1"/>
          </p:nvPr>
        </p:nvSpPr>
        <p:spPr/>
        <p:txBody>
          <a:bodyPr>
            <a:noAutofit/>
          </a:bodyPr>
          <a:lstStyle/>
          <a:p>
            <a:r>
              <a:rPr lang="en-US" altLang="x-none" sz="3600" b="1" dirty="0">
                <a:solidFill>
                  <a:srgbClr val="FF0000"/>
                </a:solidFill>
              </a:rPr>
              <a:t>A* Search</a:t>
            </a:r>
            <a:endParaRPr lang="en-US" altLang="x-none" sz="3600" b="1" dirty="0">
              <a:solidFill>
                <a:srgbClr val="FF0000"/>
              </a:solidFill>
            </a:endParaRPr>
          </a:p>
          <a:p>
            <a:r>
              <a:rPr lang="en-US" altLang="x-none" sz="3600" b="1" dirty="0" err="1">
                <a:solidFill>
                  <a:srgbClr val="FF0000"/>
                </a:solidFill>
              </a:rPr>
              <a:t>eval-fn</a:t>
            </a:r>
            <a:r>
              <a:rPr lang="en-US" altLang="x-none" sz="3600" b="1" dirty="0">
                <a:solidFill>
                  <a:srgbClr val="FF0000"/>
                </a:solidFill>
              </a:rPr>
              <a:t>: f(n)=g(n)+h(n)</a:t>
            </a:r>
            <a:endParaRPr lang="en-US" altLang="x-none" sz="3600" b="1" dirty="0">
              <a:solidFill>
                <a:srgbClr val="FF0000"/>
              </a:solidFill>
            </a:endParaRPr>
          </a:p>
          <a:p>
            <a:endParaRPr lang="en-US" altLang="x-none" sz="3600" b="1"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altLang="x-none"/>
              <a:t>A* (A Star) </a:t>
            </a:r>
            <a:endParaRPr lang="en-GB" altLang="x-none"/>
          </a:p>
        </p:txBody>
      </p:sp>
      <p:sp>
        <p:nvSpPr>
          <p:cNvPr id="274435" name="Rectangle 3"/>
          <p:cNvSpPr>
            <a:spLocks noGrp="1" noChangeArrowheads="1"/>
          </p:cNvSpPr>
          <p:nvPr>
            <p:ph type="body" idx="1"/>
          </p:nvPr>
        </p:nvSpPr>
        <p:spPr/>
        <p:txBody>
          <a:bodyPr>
            <a:normAutofit fontScale="92500" lnSpcReduction="10000"/>
          </a:bodyPr>
          <a:lstStyle/>
          <a:p>
            <a:r>
              <a:rPr lang="en-GB" altLang="x-none" dirty="0"/>
              <a:t>Although  </a:t>
            </a:r>
            <a:r>
              <a:rPr lang="en-US" altLang="x-none" dirty="0"/>
              <a:t>Greedy Search </a:t>
            </a:r>
            <a:r>
              <a:rPr lang="en-GB" altLang="x-none" dirty="0"/>
              <a:t>can considerably cut the search time (efficient), it is </a:t>
            </a:r>
            <a:r>
              <a:rPr lang="en-GB" altLang="x-none" dirty="0">
                <a:solidFill>
                  <a:srgbClr val="FF0000"/>
                </a:solidFill>
              </a:rPr>
              <a:t>neither optimal nor complete</a:t>
            </a:r>
            <a:r>
              <a:rPr lang="en-GB" altLang="x-none" dirty="0"/>
              <a:t>.</a:t>
            </a:r>
            <a:endParaRPr lang="en-US" altLang="x-none" dirty="0"/>
          </a:p>
          <a:p>
            <a:endParaRPr lang="en-US" altLang="x-none" dirty="0"/>
          </a:p>
          <a:p>
            <a:r>
              <a:rPr lang="en-US" altLang="x-none" dirty="0"/>
              <a:t>Uniform Cost Search minimizes the cost g(n) from the initial state to n. </a:t>
            </a:r>
            <a:r>
              <a:rPr lang="en-US" altLang="x-none" dirty="0">
                <a:solidFill>
                  <a:srgbClr val="FF0000"/>
                </a:solidFill>
              </a:rPr>
              <a:t>UCS is optimal and complete but not efficient.</a:t>
            </a:r>
            <a:endParaRPr lang="en-US" altLang="x-none" dirty="0">
              <a:solidFill>
                <a:srgbClr val="FF0000"/>
              </a:solidFill>
            </a:endParaRPr>
          </a:p>
          <a:p>
            <a:endParaRPr lang="en-US" altLang="x-none" dirty="0"/>
          </a:p>
          <a:p>
            <a:r>
              <a:rPr lang="en-US" altLang="x-none" dirty="0"/>
              <a:t>New Strategy: </a:t>
            </a:r>
            <a:r>
              <a:rPr lang="en-US" altLang="x-none" dirty="0">
                <a:solidFill>
                  <a:srgbClr val="FF0000"/>
                </a:solidFill>
              </a:rPr>
              <a:t>Combine Greedy Search and UCS</a:t>
            </a:r>
            <a:r>
              <a:rPr lang="en-US" altLang="x-none" dirty="0"/>
              <a:t> to get an efficient algorithm which is </a:t>
            </a:r>
            <a:r>
              <a:rPr lang="en-US" altLang="x-none" dirty="0">
                <a:solidFill>
                  <a:srgbClr val="FF0000"/>
                </a:solidFill>
              </a:rPr>
              <a:t>complete and optimal</a:t>
            </a:r>
            <a:r>
              <a:rPr lang="en-US" altLang="x-none" dirty="0"/>
              <a:t>.</a:t>
            </a:r>
            <a:endParaRPr lang="en-GB" altLang="x-none" dirty="0"/>
          </a:p>
        </p:txBody>
      </p:sp>
      <p:sp>
        <p:nvSpPr>
          <p:cNvPr id="4" name="Slide Number Placeholder 5"/>
          <p:cNvSpPr>
            <a:spLocks noGrp="1"/>
          </p:cNvSpPr>
          <p:nvPr>
            <p:ph type="sldNum" sz="quarter" idx="12"/>
          </p:nvPr>
        </p:nvSpPr>
        <p:spPr/>
        <p:txBody>
          <a:bodyPr/>
          <a:lstStyle/>
          <a:p>
            <a:fld id="{BCD80F14-170B-4FC5-89AD-C62F73A72B0B}" type="slidenum">
              <a:rPr lang="en-GB" altLang="x-none" smtClean="0"/>
            </a:fld>
            <a:endParaRPr lang="en-GB" altLang="x-none"/>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76200" y="0"/>
            <a:ext cx="8915400" cy="1143000"/>
          </a:xfrm>
        </p:spPr>
        <p:txBody>
          <a:bodyPr/>
          <a:lstStyle/>
          <a:p>
            <a:r>
              <a:rPr lang="en-US" altLang="x-none" dirty="0"/>
              <a:t>A* (A Star) </a:t>
            </a:r>
            <a:endParaRPr lang="en-GB" altLang="x-none" dirty="0"/>
          </a:p>
        </p:txBody>
      </p:sp>
      <p:sp>
        <p:nvSpPr>
          <p:cNvPr id="277507" name="Rectangle 3"/>
          <p:cNvSpPr>
            <a:spLocks noGrp="1" noChangeArrowheads="1"/>
          </p:cNvSpPr>
          <p:nvPr>
            <p:ph type="body" idx="1"/>
          </p:nvPr>
        </p:nvSpPr>
        <p:spPr>
          <a:xfrm>
            <a:off x="76201" y="1143000"/>
            <a:ext cx="8915400" cy="5715000"/>
          </a:xfrm>
        </p:spPr>
        <p:txBody>
          <a:bodyPr>
            <a:normAutofit lnSpcReduction="10000"/>
          </a:bodyPr>
          <a:lstStyle/>
          <a:p>
            <a:r>
              <a:rPr lang="en-US" altLang="x-none" dirty="0"/>
              <a:t>A* uses a heuristic function which combines g(n) and h(n): f(n) = g(n) + h(n)</a:t>
            </a:r>
            <a:endParaRPr lang="en-US" altLang="x-none" dirty="0"/>
          </a:p>
          <a:p>
            <a:endParaRPr lang="en-US" altLang="x-none" sz="700" dirty="0"/>
          </a:p>
          <a:p>
            <a:r>
              <a:rPr lang="en-US" altLang="x-none" dirty="0"/>
              <a:t>g(n) is the </a:t>
            </a:r>
            <a:r>
              <a:rPr lang="en-US" altLang="x-none" dirty="0">
                <a:solidFill>
                  <a:srgbClr val="FF0000"/>
                </a:solidFill>
              </a:rPr>
              <a:t>exact cost to reach node n from the initial state</a:t>
            </a:r>
            <a:r>
              <a:rPr lang="en-US" altLang="x-none" dirty="0"/>
              <a:t>. Cost so far up to node n.</a:t>
            </a:r>
            <a:endParaRPr lang="en-US" altLang="x-none" dirty="0"/>
          </a:p>
          <a:p>
            <a:endParaRPr lang="en-US" altLang="x-none" sz="700" dirty="0"/>
          </a:p>
          <a:p>
            <a:r>
              <a:rPr lang="en-US" altLang="x-none" dirty="0"/>
              <a:t>h(n) is an </a:t>
            </a:r>
            <a:r>
              <a:rPr lang="en-US" altLang="x-none" dirty="0">
                <a:solidFill>
                  <a:srgbClr val="FF0000"/>
                </a:solidFill>
              </a:rPr>
              <a:t>estimation of the remaining cost to reach the goal</a:t>
            </a:r>
            <a:r>
              <a:rPr lang="en-US" altLang="x-none" dirty="0"/>
              <a:t>.</a:t>
            </a:r>
            <a:endParaRPr lang="en-US" altLang="x-none" dirty="0"/>
          </a:p>
          <a:p>
            <a:pPr lvl="1"/>
            <a:r>
              <a:rPr lang="en-US" dirty="0"/>
              <a:t>This should be an </a:t>
            </a:r>
            <a:r>
              <a:rPr lang="en-US" dirty="0">
                <a:solidFill>
                  <a:srgbClr val="FF0000"/>
                </a:solidFill>
              </a:rPr>
              <a:t>admissible(optimal) heuristic. How:</a:t>
            </a:r>
            <a:endParaRPr lang="en-US" dirty="0">
              <a:solidFill>
                <a:srgbClr val="FF0000"/>
              </a:solidFill>
            </a:endParaRPr>
          </a:p>
          <a:p>
            <a:pPr lvl="1"/>
            <a:r>
              <a:rPr lang="en-US" dirty="0"/>
              <a:t>h(n) ≤ h*(n) where h*(n) is the true cost from n</a:t>
            </a:r>
            <a:endParaRPr lang="en-US" dirty="0"/>
          </a:p>
          <a:p>
            <a:pPr lvl="1"/>
            <a:r>
              <a:rPr lang="en-US" dirty="0"/>
              <a:t>Also h(n) ≥ 0, and h(G)=0 for any goal G</a:t>
            </a:r>
            <a:endParaRPr lang="en-US" dirty="0"/>
          </a:p>
          <a:p>
            <a:pPr lvl="1"/>
            <a:r>
              <a:rPr lang="en-US" dirty="0"/>
              <a:t>E.g., </a:t>
            </a:r>
            <a:r>
              <a:rPr lang="en-US" dirty="0" err="1">
                <a:solidFill>
                  <a:srgbClr val="FF0000"/>
                </a:solidFill>
              </a:rPr>
              <a:t>h</a:t>
            </a:r>
            <a:r>
              <a:rPr lang="en-US" baseline="-25000" dirty="0" err="1">
                <a:solidFill>
                  <a:srgbClr val="FF0000"/>
                </a:solidFill>
              </a:rPr>
              <a:t>SLD</a:t>
            </a:r>
            <a:r>
              <a:rPr lang="en-US" dirty="0">
                <a:solidFill>
                  <a:srgbClr val="FF0000"/>
                </a:solidFill>
              </a:rPr>
              <a:t>(n) is an admissible heuristic </a:t>
            </a:r>
            <a:r>
              <a:rPr lang="en-US" dirty="0"/>
              <a:t>because it doesn’t overestimate the actual road distance.</a:t>
            </a:r>
            <a:endParaRPr lang="en-US" dirty="0"/>
          </a:p>
          <a:p>
            <a:pPr lvl="1"/>
            <a:endParaRPr lang="en-US" dirty="0"/>
          </a:p>
          <a:p>
            <a:pPr lvl="1"/>
            <a:endParaRPr lang="en-GB" altLang="x-none" dirty="0"/>
          </a:p>
        </p:txBody>
      </p:sp>
      <p:sp>
        <p:nvSpPr>
          <p:cNvPr id="4" name="Slide Number Placeholder 5"/>
          <p:cNvSpPr>
            <a:spLocks noGrp="1"/>
          </p:cNvSpPr>
          <p:nvPr>
            <p:ph type="sldNum" sz="quarter" idx="12"/>
          </p:nvPr>
        </p:nvSpPr>
        <p:spPr/>
        <p:txBody>
          <a:bodyPr/>
          <a:lstStyle/>
          <a:p>
            <a:fld id="{3BFC8526-B317-46DF-89FA-906D7EDAA5E2}" type="slidenum">
              <a:rPr lang="en-GB" altLang="x-none" smtClean="0"/>
            </a:fld>
            <a:endParaRPr lang="en-GB" altLang="x-non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en-US" altLang="x-none"/>
              <a:t>A* (A Star) </a:t>
            </a:r>
            <a:endParaRPr lang="en-GB" altLang="x-none"/>
          </a:p>
        </p:txBody>
      </p:sp>
      <p:sp>
        <p:nvSpPr>
          <p:cNvPr id="4" name="Content Placeholder 3"/>
          <p:cNvSpPr>
            <a:spLocks noGrp="1"/>
          </p:cNvSpPr>
          <p:nvPr>
            <p:ph idx="1"/>
          </p:nvPr>
        </p:nvSpPr>
        <p:spPr/>
        <p:txBody>
          <a:bodyPr/>
          <a:lstStyle/>
          <a:p>
            <a:endParaRPr lang="en-US"/>
          </a:p>
        </p:txBody>
      </p:sp>
      <p:sp>
        <p:nvSpPr>
          <p:cNvPr id="64" name="Slide Number Placeholder 5"/>
          <p:cNvSpPr>
            <a:spLocks noGrp="1"/>
          </p:cNvSpPr>
          <p:nvPr>
            <p:ph type="sldNum" sz="quarter" idx="12"/>
          </p:nvPr>
        </p:nvSpPr>
        <p:spPr/>
        <p:txBody>
          <a:bodyPr/>
          <a:lstStyle/>
          <a:p>
            <a:fld id="{EA762944-A6DA-417D-BC9A-5200865B4C3D}" type="slidenum">
              <a:rPr lang="en-GB" altLang="x-none" smtClean="0"/>
            </a:fld>
            <a:endParaRPr lang="en-GB" altLang="x-none"/>
          </a:p>
        </p:txBody>
      </p:sp>
      <p:grpSp>
        <p:nvGrpSpPr>
          <p:cNvPr id="278534" name="Group 6"/>
          <p:cNvGrpSpPr/>
          <p:nvPr/>
        </p:nvGrpSpPr>
        <p:grpSpPr bwMode="auto">
          <a:xfrm>
            <a:off x="4914900" y="2057400"/>
            <a:ext cx="609600" cy="474663"/>
            <a:chOff x="2640" y="1776"/>
            <a:chExt cx="336" cy="240"/>
          </a:xfrm>
        </p:grpSpPr>
        <p:sp>
          <p:nvSpPr>
            <p:cNvPr id="278535" name="Oval 7"/>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36" name="Text Box 8"/>
            <p:cNvSpPr txBox="1">
              <a:spLocks noChangeArrowheads="1"/>
            </p:cNvSpPr>
            <p:nvPr/>
          </p:nvSpPr>
          <p:spPr bwMode="auto">
            <a:xfrm>
              <a:off x="2736" y="1776"/>
              <a:ext cx="240" cy="18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x-none" altLang="x-none" sz="1800"/>
            </a:p>
          </p:txBody>
        </p:sp>
      </p:grpSp>
      <p:grpSp>
        <p:nvGrpSpPr>
          <p:cNvPr id="278537" name="Group 9"/>
          <p:cNvGrpSpPr/>
          <p:nvPr/>
        </p:nvGrpSpPr>
        <p:grpSpPr bwMode="auto">
          <a:xfrm>
            <a:off x="2916238" y="2911475"/>
            <a:ext cx="608012" cy="473075"/>
            <a:chOff x="2640" y="1776"/>
            <a:chExt cx="336" cy="240"/>
          </a:xfrm>
        </p:grpSpPr>
        <p:sp>
          <p:nvSpPr>
            <p:cNvPr id="278538" name="Oval 10"/>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39" name="Text Box 11"/>
            <p:cNvSpPr txBox="1">
              <a:spLocks noChangeArrowheads="1"/>
            </p:cNvSpPr>
            <p:nvPr/>
          </p:nvSpPr>
          <p:spPr bwMode="auto">
            <a:xfrm>
              <a:off x="2736" y="1776"/>
              <a:ext cx="240"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x-none" altLang="x-none" sz="1800"/>
            </a:p>
          </p:txBody>
        </p:sp>
      </p:grpSp>
      <p:grpSp>
        <p:nvGrpSpPr>
          <p:cNvPr id="278540" name="Group 12"/>
          <p:cNvGrpSpPr/>
          <p:nvPr/>
        </p:nvGrpSpPr>
        <p:grpSpPr bwMode="auto">
          <a:xfrm>
            <a:off x="4394200" y="2911475"/>
            <a:ext cx="608013" cy="473075"/>
            <a:chOff x="2640" y="1776"/>
            <a:chExt cx="336" cy="240"/>
          </a:xfrm>
        </p:grpSpPr>
        <p:sp>
          <p:nvSpPr>
            <p:cNvPr id="278541" name="Oval 13"/>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42" name="Text Box 14"/>
            <p:cNvSpPr txBox="1">
              <a:spLocks noChangeArrowheads="1"/>
            </p:cNvSpPr>
            <p:nvPr/>
          </p:nvSpPr>
          <p:spPr bwMode="auto">
            <a:xfrm>
              <a:off x="2736" y="1776"/>
              <a:ext cx="240"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x-none" altLang="x-none" sz="1800"/>
            </a:p>
          </p:txBody>
        </p:sp>
      </p:grpSp>
      <p:grpSp>
        <p:nvGrpSpPr>
          <p:cNvPr id="278543" name="Group 15"/>
          <p:cNvGrpSpPr/>
          <p:nvPr/>
        </p:nvGrpSpPr>
        <p:grpSpPr bwMode="auto">
          <a:xfrm>
            <a:off x="7697788" y="2911475"/>
            <a:ext cx="608012" cy="473075"/>
            <a:chOff x="2640" y="1776"/>
            <a:chExt cx="336" cy="240"/>
          </a:xfrm>
        </p:grpSpPr>
        <p:sp>
          <p:nvSpPr>
            <p:cNvPr id="278544" name="Oval 16"/>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45" name="Text Box 17"/>
            <p:cNvSpPr txBox="1">
              <a:spLocks noChangeArrowheads="1"/>
            </p:cNvSpPr>
            <p:nvPr/>
          </p:nvSpPr>
          <p:spPr bwMode="auto">
            <a:xfrm>
              <a:off x="2736" y="1776"/>
              <a:ext cx="240"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x-none" altLang="x-none" sz="1800"/>
            </a:p>
          </p:txBody>
        </p:sp>
      </p:grpSp>
      <p:grpSp>
        <p:nvGrpSpPr>
          <p:cNvPr id="278546" name="Group 18"/>
          <p:cNvGrpSpPr/>
          <p:nvPr/>
        </p:nvGrpSpPr>
        <p:grpSpPr bwMode="auto">
          <a:xfrm>
            <a:off x="5872163" y="2911475"/>
            <a:ext cx="608012" cy="473075"/>
            <a:chOff x="2640" y="1776"/>
            <a:chExt cx="336" cy="240"/>
          </a:xfrm>
        </p:grpSpPr>
        <p:sp>
          <p:nvSpPr>
            <p:cNvPr id="278547" name="Oval 19"/>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48" name="Text Box 20"/>
            <p:cNvSpPr txBox="1">
              <a:spLocks noChangeArrowheads="1"/>
            </p:cNvSpPr>
            <p:nvPr/>
          </p:nvSpPr>
          <p:spPr bwMode="auto">
            <a:xfrm>
              <a:off x="2736" y="1776"/>
              <a:ext cx="240"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x-none" altLang="x-none" sz="1800"/>
            </a:p>
          </p:txBody>
        </p:sp>
      </p:grpSp>
      <p:grpSp>
        <p:nvGrpSpPr>
          <p:cNvPr id="278552" name="Group 24"/>
          <p:cNvGrpSpPr/>
          <p:nvPr/>
        </p:nvGrpSpPr>
        <p:grpSpPr bwMode="auto">
          <a:xfrm>
            <a:off x="3524250" y="3763963"/>
            <a:ext cx="608013" cy="474662"/>
            <a:chOff x="2640" y="1776"/>
            <a:chExt cx="336" cy="240"/>
          </a:xfrm>
        </p:grpSpPr>
        <p:sp>
          <p:nvSpPr>
            <p:cNvPr id="278553" name="Oval 25"/>
            <p:cNvSpPr>
              <a:spLocks noChangeArrowheads="1"/>
            </p:cNvSpPr>
            <p:nvPr/>
          </p:nvSpPr>
          <p:spPr bwMode="auto">
            <a:xfrm>
              <a:off x="2640" y="1776"/>
              <a:ext cx="336" cy="240"/>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54" name="Text Box 26"/>
            <p:cNvSpPr txBox="1">
              <a:spLocks noChangeArrowheads="1"/>
            </p:cNvSpPr>
            <p:nvPr/>
          </p:nvSpPr>
          <p:spPr bwMode="auto">
            <a:xfrm>
              <a:off x="2736" y="1776"/>
              <a:ext cx="240" cy="18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n</a:t>
              </a:r>
              <a:endParaRPr lang="en-GB" altLang="x-none" sz="1800" b="1"/>
            </a:p>
          </p:txBody>
        </p:sp>
      </p:grpSp>
      <p:grpSp>
        <p:nvGrpSpPr>
          <p:cNvPr id="278555" name="Group 27"/>
          <p:cNvGrpSpPr/>
          <p:nvPr/>
        </p:nvGrpSpPr>
        <p:grpSpPr bwMode="auto">
          <a:xfrm>
            <a:off x="4829175" y="3763963"/>
            <a:ext cx="608013" cy="474662"/>
            <a:chOff x="2640" y="1776"/>
            <a:chExt cx="336" cy="240"/>
          </a:xfrm>
        </p:grpSpPr>
        <p:sp>
          <p:nvSpPr>
            <p:cNvPr id="278556" name="Oval 28"/>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57" name="Text Box 29"/>
            <p:cNvSpPr txBox="1">
              <a:spLocks noChangeArrowheads="1"/>
            </p:cNvSpPr>
            <p:nvPr/>
          </p:nvSpPr>
          <p:spPr bwMode="auto">
            <a:xfrm>
              <a:off x="2736" y="1776"/>
              <a:ext cx="24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x-none" altLang="x-none" sz="1800"/>
            </a:p>
          </p:txBody>
        </p:sp>
      </p:grpSp>
      <p:grpSp>
        <p:nvGrpSpPr>
          <p:cNvPr id="278558" name="Group 30"/>
          <p:cNvGrpSpPr/>
          <p:nvPr/>
        </p:nvGrpSpPr>
        <p:grpSpPr bwMode="auto">
          <a:xfrm>
            <a:off x="5697538" y="3763963"/>
            <a:ext cx="609600" cy="474662"/>
            <a:chOff x="2640" y="1776"/>
            <a:chExt cx="336" cy="240"/>
          </a:xfrm>
        </p:grpSpPr>
        <p:sp>
          <p:nvSpPr>
            <p:cNvPr id="278559" name="Oval 31"/>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60" name="Text Box 32"/>
            <p:cNvSpPr txBox="1">
              <a:spLocks noChangeArrowheads="1"/>
            </p:cNvSpPr>
            <p:nvPr/>
          </p:nvSpPr>
          <p:spPr bwMode="auto">
            <a:xfrm>
              <a:off x="2736" y="1776"/>
              <a:ext cx="24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x-none" altLang="x-none" sz="1800"/>
            </a:p>
          </p:txBody>
        </p:sp>
      </p:grpSp>
      <p:grpSp>
        <p:nvGrpSpPr>
          <p:cNvPr id="278561" name="Group 33"/>
          <p:cNvGrpSpPr/>
          <p:nvPr/>
        </p:nvGrpSpPr>
        <p:grpSpPr bwMode="auto">
          <a:xfrm>
            <a:off x="6827838" y="3763963"/>
            <a:ext cx="608012" cy="474662"/>
            <a:chOff x="2640" y="1776"/>
            <a:chExt cx="336" cy="240"/>
          </a:xfrm>
        </p:grpSpPr>
        <p:sp>
          <p:nvSpPr>
            <p:cNvPr id="278562" name="Oval 34"/>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63" name="Text Box 35"/>
            <p:cNvSpPr txBox="1">
              <a:spLocks noChangeArrowheads="1"/>
            </p:cNvSpPr>
            <p:nvPr/>
          </p:nvSpPr>
          <p:spPr bwMode="auto">
            <a:xfrm>
              <a:off x="2736" y="1776"/>
              <a:ext cx="24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x-none" altLang="x-none" sz="1800"/>
            </a:p>
          </p:txBody>
        </p:sp>
      </p:grpSp>
      <p:grpSp>
        <p:nvGrpSpPr>
          <p:cNvPr id="278564" name="Group 36"/>
          <p:cNvGrpSpPr/>
          <p:nvPr/>
        </p:nvGrpSpPr>
        <p:grpSpPr bwMode="auto">
          <a:xfrm>
            <a:off x="2916238" y="4806950"/>
            <a:ext cx="608012" cy="474663"/>
            <a:chOff x="2640" y="1776"/>
            <a:chExt cx="336" cy="240"/>
          </a:xfrm>
        </p:grpSpPr>
        <p:sp>
          <p:nvSpPr>
            <p:cNvPr id="278565" name="Oval 37"/>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66" name="Text Box 38"/>
            <p:cNvSpPr txBox="1">
              <a:spLocks noChangeArrowheads="1"/>
            </p:cNvSpPr>
            <p:nvPr/>
          </p:nvSpPr>
          <p:spPr bwMode="auto">
            <a:xfrm>
              <a:off x="2736" y="1776"/>
              <a:ext cx="24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x-none" altLang="x-none" sz="1800"/>
            </a:p>
          </p:txBody>
        </p:sp>
      </p:grpSp>
      <p:grpSp>
        <p:nvGrpSpPr>
          <p:cNvPr id="278567" name="Group 39"/>
          <p:cNvGrpSpPr/>
          <p:nvPr/>
        </p:nvGrpSpPr>
        <p:grpSpPr bwMode="auto">
          <a:xfrm>
            <a:off x="4046538" y="4806950"/>
            <a:ext cx="608012" cy="474663"/>
            <a:chOff x="2640" y="1776"/>
            <a:chExt cx="336" cy="240"/>
          </a:xfrm>
        </p:grpSpPr>
        <p:sp>
          <p:nvSpPr>
            <p:cNvPr id="278568" name="Oval 40"/>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69" name="Text Box 41"/>
            <p:cNvSpPr txBox="1">
              <a:spLocks noChangeArrowheads="1"/>
            </p:cNvSpPr>
            <p:nvPr/>
          </p:nvSpPr>
          <p:spPr bwMode="auto">
            <a:xfrm>
              <a:off x="2736" y="1776"/>
              <a:ext cx="24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x-none" altLang="x-none" sz="1800"/>
            </a:p>
          </p:txBody>
        </p:sp>
      </p:grpSp>
      <p:sp>
        <p:nvSpPr>
          <p:cNvPr id="278570" name="Oval 42"/>
          <p:cNvSpPr>
            <a:spLocks noChangeArrowheads="1"/>
          </p:cNvSpPr>
          <p:nvPr/>
        </p:nvSpPr>
        <p:spPr bwMode="auto">
          <a:xfrm>
            <a:off x="4046538" y="5849938"/>
            <a:ext cx="608012" cy="474662"/>
          </a:xfrm>
          <a:prstGeom prst="ellipse">
            <a:avLst/>
          </a:prstGeom>
          <a:solidFill>
            <a:srgbClr val="FF0000"/>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71" name="Text Box 43"/>
          <p:cNvSpPr txBox="1">
            <a:spLocks noChangeArrowheads="1"/>
          </p:cNvSpPr>
          <p:nvPr/>
        </p:nvSpPr>
        <p:spPr bwMode="auto">
          <a:xfrm>
            <a:off x="4219575" y="5849938"/>
            <a:ext cx="434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x-none" altLang="x-none" sz="1800" b="1" i="1"/>
          </a:p>
        </p:txBody>
      </p:sp>
      <p:sp>
        <p:nvSpPr>
          <p:cNvPr id="278572" name="Line 44"/>
          <p:cNvSpPr>
            <a:spLocks noChangeShapeType="1"/>
          </p:cNvSpPr>
          <p:nvPr/>
        </p:nvSpPr>
        <p:spPr bwMode="auto">
          <a:xfrm flipH="1">
            <a:off x="3351213" y="2532063"/>
            <a:ext cx="1825625" cy="37941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73" name="Line 45"/>
          <p:cNvSpPr>
            <a:spLocks noChangeShapeType="1"/>
          </p:cNvSpPr>
          <p:nvPr/>
        </p:nvSpPr>
        <p:spPr bwMode="auto">
          <a:xfrm flipH="1">
            <a:off x="4829175" y="2532063"/>
            <a:ext cx="347663" cy="37941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74" name="Line 46"/>
          <p:cNvSpPr>
            <a:spLocks noChangeShapeType="1"/>
          </p:cNvSpPr>
          <p:nvPr/>
        </p:nvSpPr>
        <p:spPr bwMode="auto">
          <a:xfrm>
            <a:off x="5176838" y="2532063"/>
            <a:ext cx="868362" cy="37941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75" name="Line 47"/>
          <p:cNvSpPr>
            <a:spLocks noChangeShapeType="1"/>
          </p:cNvSpPr>
          <p:nvPr/>
        </p:nvSpPr>
        <p:spPr bwMode="auto">
          <a:xfrm>
            <a:off x="5176838" y="2532063"/>
            <a:ext cx="2781300" cy="37941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77" name="Line 49"/>
          <p:cNvSpPr>
            <a:spLocks noChangeShapeType="1"/>
          </p:cNvSpPr>
          <p:nvPr/>
        </p:nvSpPr>
        <p:spPr bwMode="auto">
          <a:xfrm>
            <a:off x="3176588" y="3384550"/>
            <a:ext cx="608012" cy="37941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78" name="Line 50"/>
          <p:cNvSpPr>
            <a:spLocks noChangeShapeType="1"/>
          </p:cNvSpPr>
          <p:nvPr/>
        </p:nvSpPr>
        <p:spPr bwMode="auto">
          <a:xfrm>
            <a:off x="4829175" y="3384550"/>
            <a:ext cx="173038" cy="37941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79" name="Line 51"/>
          <p:cNvSpPr>
            <a:spLocks noChangeShapeType="1"/>
          </p:cNvSpPr>
          <p:nvPr/>
        </p:nvSpPr>
        <p:spPr bwMode="auto">
          <a:xfrm flipH="1">
            <a:off x="5957888" y="3384550"/>
            <a:ext cx="261937" cy="37941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80" name="Line 52"/>
          <p:cNvSpPr>
            <a:spLocks noChangeShapeType="1"/>
          </p:cNvSpPr>
          <p:nvPr/>
        </p:nvSpPr>
        <p:spPr bwMode="auto">
          <a:xfrm>
            <a:off x="6219825" y="3384550"/>
            <a:ext cx="782638" cy="37941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81" name="Line 53"/>
          <p:cNvSpPr>
            <a:spLocks noChangeShapeType="1"/>
          </p:cNvSpPr>
          <p:nvPr/>
        </p:nvSpPr>
        <p:spPr bwMode="auto">
          <a:xfrm flipH="1">
            <a:off x="3263900" y="4238625"/>
            <a:ext cx="608013" cy="5683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82" name="Line 54"/>
          <p:cNvSpPr>
            <a:spLocks noChangeShapeType="1"/>
          </p:cNvSpPr>
          <p:nvPr/>
        </p:nvSpPr>
        <p:spPr bwMode="auto">
          <a:xfrm>
            <a:off x="3871913" y="4238625"/>
            <a:ext cx="434975" cy="5683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78583" name="Group 55"/>
          <p:cNvGrpSpPr/>
          <p:nvPr/>
        </p:nvGrpSpPr>
        <p:grpSpPr bwMode="auto">
          <a:xfrm>
            <a:off x="5784850" y="4806950"/>
            <a:ext cx="608013" cy="474663"/>
            <a:chOff x="2640" y="1776"/>
            <a:chExt cx="336" cy="240"/>
          </a:xfrm>
        </p:grpSpPr>
        <p:sp>
          <p:nvSpPr>
            <p:cNvPr id="278584" name="Oval 56"/>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85" name="Text Box 57"/>
            <p:cNvSpPr txBox="1">
              <a:spLocks noChangeArrowheads="1"/>
            </p:cNvSpPr>
            <p:nvPr/>
          </p:nvSpPr>
          <p:spPr bwMode="auto">
            <a:xfrm>
              <a:off x="2736" y="1776"/>
              <a:ext cx="24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x-none" altLang="x-none" sz="1800"/>
            </a:p>
          </p:txBody>
        </p:sp>
      </p:grpSp>
      <p:grpSp>
        <p:nvGrpSpPr>
          <p:cNvPr id="278586" name="Group 58"/>
          <p:cNvGrpSpPr/>
          <p:nvPr/>
        </p:nvGrpSpPr>
        <p:grpSpPr bwMode="auto">
          <a:xfrm>
            <a:off x="7088188" y="4713288"/>
            <a:ext cx="609600" cy="473075"/>
            <a:chOff x="2640" y="1776"/>
            <a:chExt cx="336" cy="240"/>
          </a:xfrm>
        </p:grpSpPr>
        <p:sp>
          <p:nvSpPr>
            <p:cNvPr id="278587" name="Oval 59"/>
            <p:cNvSpPr>
              <a:spLocks noChangeArrowheads="1"/>
            </p:cNvSpPr>
            <p:nvPr/>
          </p:nvSpPr>
          <p:spPr bwMode="auto">
            <a:xfrm>
              <a:off x="2640" y="1776"/>
              <a:ext cx="336"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88" name="Text Box 60"/>
            <p:cNvSpPr txBox="1">
              <a:spLocks noChangeArrowheads="1"/>
            </p:cNvSpPr>
            <p:nvPr/>
          </p:nvSpPr>
          <p:spPr bwMode="auto">
            <a:xfrm>
              <a:off x="2736" y="1776"/>
              <a:ext cx="240"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x-none" altLang="x-none" sz="1800"/>
            </a:p>
          </p:txBody>
        </p:sp>
      </p:grpSp>
      <p:sp>
        <p:nvSpPr>
          <p:cNvPr id="278589" name="Line 61"/>
          <p:cNvSpPr>
            <a:spLocks noChangeShapeType="1"/>
          </p:cNvSpPr>
          <p:nvPr/>
        </p:nvSpPr>
        <p:spPr bwMode="auto">
          <a:xfrm>
            <a:off x="6045200" y="4238625"/>
            <a:ext cx="87313" cy="5683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90" name="Line 62"/>
          <p:cNvSpPr>
            <a:spLocks noChangeShapeType="1"/>
          </p:cNvSpPr>
          <p:nvPr/>
        </p:nvSpPr>
        <p:spPr bwMode="auto">
          <a:xfrm>
            <a:off x="7262813" y="4238625"/>
            <a:ext cx="87312" cy="4746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91" name="Line 63"/>
          <p:cNvSpPr>
            <a:spLocks noChangeShapeType="1"/>
          </p:cNvSpPr>
          <p:nvPr/>
        </p:nvSpPr>
        <p:spPr bwMode="auto">
          <a:xfrm flipH="1">
            <a:off x="4306888" y="5281613"/>
            <a:ext cx="87312" cy="5683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78601" name="Group 73"/>
          <p:cNvGrpSpPr/>
          <p:nvPr/>
        </p:nvGrpSpPr>
        <p:grpSpPr bwMode="auto">
          <a:xfrm>
            <a:off x="2667000" y="2362200"/>
            <a:ext cx="2286000" cy="1828800"/>
            <a:chOff x="1728" y="1680"/>
            <a:chExt cx="912" cy="624"/>
          </a:xfrm>
        </p:grpSpPr>
        <p:sp>
          <p:nvSpPr>
            <p:cNvPr id="278592" name="Line 64"/>
            <p:cNvSpPr>
              <a:spLocks noChangeShapeType="1"/>
            </p:cNvSpPr>
            <p:nvPr/>
          </p:nvSpPr>
          <p:spPr bwMode="auto">
            <a:xfrm flipH="1">
              <a:off x="1728" y="1680"/>
              <a:ext cx="912" cy="192"/>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93" name="Line 65"/>
            <p:cNvSpPr>
              <a:spLocks noChangeShapeType="1"/>
            </p:cNvSpPr>
            <p:nvPr/>
          </p:nvSpPr>
          <p:spPr bwMode="auto">
            <a:xfrm>
              <a:off x="1728" y="1872"/>
              <a:ext cx="288" cy="432"/>
            </a:xfrm>
            <a:prstGeom prst="line">
              <a:avLst/>
            </a:prstGeom>
            <a:noFill/>
            <a:ln w="38100" cap="rnd">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78594" name="Line 66"/>
          <p:cNvSpPr>
            <a:spLocks noChangeShapeType="1"/>
          </p:cNvSpPr>
          <p:nvPr/>
        </p:nvSpPr>
        <p:spPr bwMode="auto">
          <a:xfrm>
            <a:off x="3810000" y="4419600"/>
            <a:ext cx="152400" cy="1524000"/>
          </a:xfrm>
          <a:prstGeom prst="line">
            <a:avLst/>
          </a:prstGeom>
          <a:noFill/>
          <a:ln w="28575" cap="rnd">
            <a:solidFill>
              <a:schemeClr val="hlink"/>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97" name="Text Box 69"/>
          <p:cNvSpPr txBox="1">
            <a:spLocks noChangeArrowheads="1"/>
          </p:cNvSpPr>
          <p:nvPr/>
        </p:nvSpPr>
        <p:spPr bwMode="auto">
          <a:xfrm>
            <a:off x="1981200" y="274320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600" b="1"/>
              <a:t>g(n)</a:t>
            </a:r>
            <a:endParaRPr lang="en-GB" altLang="x-none" sz="1600" b="1"/>
          </a:p>
        </p:txBody>
      </p:sp>
      <p:sp>
        <p:nvSpPr>
          <p:cNvPr id="278598" name="Text Box 70"/>
          <p:cNvSpPr txBox="1">
            <a:spLocks noChangeArrowheads="1"/>
          </p:cNvSpPr>
          <p:nvPr/>
        </p:nvSpPr>
        <p:spPr bwMode="auto">
          <a:xfrm>
            <a:off x="3276600" y="52578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h(n)</a:t>
            </a:r>
            <a:endParaRPr lang="en-GB" altLang="x-none" sz="1800" b="1"/>
          </a:p>
        </p:txBody>
      </p:sp>
      <p:sp>
        <p:nvSpPr>
          <p:cNvPr id="278600" name="Text Box 72"/>
          <p:cNvSpPr txBox="1">
            <a:spLocks noChangeArrowheads="1"/>
          </p:cNvSpPr>
          <p:nvPr/>
        </p:nvSpPr>
        <p:spPr bwMode="auto">
          <a:xfrm>
            <a:off x="533400" y="3581400"/>
            <a:ext cx="2667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2800" i="1" dirty="0"/>
              <a:t>f(n) = g(n)+h(n)</a:t>
            </a:r>
            <a:endParaRPr lang="en-GB" altLang="x-none" sz="2800" i="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ltLang="x-none"/>
              <a:t>A* Search</a:t>
            </a:r>
            <a:endParaRPr lang="en-GB" altLang="x-none"/>
          </a:p>
        </p:txBody>
      </p:sp>
      <p:sp>
        <p:nvSpPr>
          <p:cNvPr id="5" name="Content Placeholder 4"/>
          <p:cNvSpPr>
            <a:spLocks noGrp="1"/>
          </p:cNvSpPr>
          <p:nvPr>
            <p:ph sz="half" idx="1"/>
          </p:nvPr>
        </p:nvSpPr>
        <p:spPr/>
        <p:txBody>
          <a:bodyPr/>
          <a:lstStyle/>
          <a:p>
            <a:endParaRPr lang="en-US"/>
          </a:p>
        </p:txBody>
      </p:sp>
      <p:graphicFrame>
        <p:nvGraphicFramePr>
          <p:cNvPr id="203826" name="Group 50"/>
          <p:cNvGraphicFramePr>
            <a:graphicFrameLocks noGrp="1"/>
          </p:cNvGraphicFramePr>
          <p:nvPr>
            <p:ph sz="half" idx="2"/>
          </p:nvPr>
        </p:nvGraphicFramePr>
        <p:xfrm>
          <a:off x="4648200" y="1600200"/>
          <a:ext cx="3810000" cy="4064000"/>
        </p:xfrm>
        <a:graphic>
          <a:graphicData uri="http://schemas.openxmlformats.org/drawingml/2006/table">
            <a:tbl>
              <a:tblPr/>
              <a:tblGrid>
                <a:gridCol w="1905000"/>
                <a:gridCol w="1905000"/>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State</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Heuristic: h(n)</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366</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B</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374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C</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329</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D</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E</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253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F</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178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G</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193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H</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98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7" name="Slide Number Placeholder 6"/>
          <p:cNvSpPr>
            <a:spLocks noGrp="1"/>
          </p:cNvSpPr>
          <p:nvPr>
            <p:ph type="sldNum" sz="quarter" idx="12"/>
          </p:nvPr>
        </p:nvSpPr>
        <p:spPr/>
        <p:txBody>
          <a:bodyPr/>
          <a:lstStyle/>
          <a:p>
            <a:fld id="{57D3A9DB-B5B0-419B-A525-6C06F6944626}" type="slidenum">
              <a:rPr lang="en-GB" altLang="x-none" smtClean="0"/>
            </a:fld>
            <a:endParaRPr lang="en-GB" altLang="x-none"/>
          </a:p>
        </p:txBody>
      </p:sp>
      <p:sp>
        <p:nvSpPr>
          <p:cNvPr id="203825" name="Text Box 49"/>
          <p:cNvSpPr txBox="1">
            <a:spLocks noChangeArrowheads="1"/>
          </p:cNvSpPr>
          <p:nvPr/>
        </p:nvSpPr>
        <p:spPr bwMode="auto">
          <a:xfrm>
            <a:off x="2286000" y="5970588"/>
            <a:ext cx="662940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2000" b="1" i="1" dirty="0"/>
              <a:t>		f(n) = g(n) + h </a:t>
            </a:r>
            <a:r>
              <a:rPr lang="en-US" altLang="x-none" sz="2000" b="1" dirty="0"/>
              <a:t>(</a:t>
            </a:r>
            <a:r>
              <a:rPr lang="en-US" altLang="x-none" sz="2000" b="1" i="1" dirty="0"/>
              <a:t>n</a:t>
            </a:r>
            <a:r>
              <a:rPr lang="en-US" altLang="x-none" sz="2000" b="1" dirty="0"/>
              <a:t>)</a:t>
            </a:r>
            <a:endParaRPr lang="en-US" altLang="x-none" sz="2000" b="1" dirty="0"/>
          </a:p>
          <a:p>
            <a:pPr>
              <a:spcBef>
                <a:spcPct val="50000"/>
              </a:spcBef>
            </a:pPr>
            <a:r>
              <a:rPr lang="en-US" altLang="x-none" sz="1800" b="1" dirty="0"/>
              <a:t>g(n): </a:t>
            </a:r>
            <a:r>
              <a:rPr lang="en-US" altLang="x-none" sz="1800" dirty="0"/>
              <a:t>is the exact cost to reach node </a:t>
            </a:r>
            <a:r>
              <a:rPr lang="en-US" altLang="x-none" sz="1800" i="1" dirty="0"/>
              <a:t>n</a:t>
            </a:r>
            <a:r>
              <a:rPr lang="en-US" altLang="x-none" sz="1800" dirty="0"/>
              <a:t> from the initial state.</a:t>
            </a:r>
            <a:endParaRPr lang="en-GB" altLang="x-none" sz="1800" dirty="0"/>
          </a:p>
          <a:p>
            <a:pPr>
              <a:spcBef>
                <a:spcPct val="50000"/>
              </a:spcBef>
            </a:pPr>
            <a:endParaRPr lang="en-GB" altLang="x-none" sz="1800" b="1" dirty="0"/>
          </a:p>
        </p:txBody>
      </p:sp>
      <p:grpSp>
        <p:nvGrpSpPr>
          <p:cNvPr id="203862" name="Group 86"/>
          <p:cNvGrpSpPr/>
          <p:nvPr/>
        </p:nvGrpSpPr>
        <p:grpSpPr bwMode="auto">
          <a:xfrm>
            <a:off x="381000" y="1828800"/>
            <a:ext cx="3429000" cy="4557713"/>
            <a:chOff x="240" y="1152"/>
            <a:chExt cx="2160" cy="2871"/>
          </a:xfrm>
        </p:grpSpPr>
        <p:grpSp>
          <p:nvGrpSpPr>
            <p:cNvPr id="203779" name="Group 3"/>
            <p:cNvGrpSpPr/>
            <p:nvPr/>
          </p:nvGrpSpPr>
          <p:grpSpPr bwMode="auto">
            <a:xfrm>
              <a:off x="1344" y="1248"/>
              <a:ext cx="288" cy="288"/>
              <a:chOff x="1344" y="1248"/>
              <a:chExt cx="288" cy="288"/>
            </a:xfrm>
          </p:grpSpPr>
          <p:sp>
            <p:nvSpPr>
              <p:cNvPr id="203780"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81"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03782" name="Group 6"/>
            <p:cNvGrpSpPr/>
            <p:nvPr/>
          </p:nvGrpSpPr>
          <p:grpSpPr bwMode="auto">
            <a:xfrm>
              <a:off x="2016" y="1584"/>
              <a:ext cx="288" cy="288"/>
              <a:chOff x="1344" y="1248"/>
              <a:chExt cx="288" cy="288"/>
            </a:xfrm>
          </p:grpSpPr>
          <p:sp>
            <p:nvSpPr>
              <p:cNvPr id="203783"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84"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03785" name="Group 9"/>
            <p:cNvGrpSpPr/>
            <p:nvPr/>
          </p:nvGrpSpPr>
          <p:grpSpPr bwMode="auto">
            <a:xfrm>
              <a:off x="336" y="2160"/>
              <a:ext cx="288" cy="288"/>
              <a:chOff x="1344" y="1248"/>
              <a:chExt cx="288" cy="288"/>
            </a:xfrm>
          </p:grpSpPr>
          <p:sp>
            <p:nvSpPr>
              <p:cNvPr id="203786"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87"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203788" name="Group 12"/>
            <p:cNvGrpSpPr/>
            <p:nvPr/>
          </p:nvGrpSpPr>
          <p:grpSpPr bwMode="auto">
            <a:xfrm>
              <a:off x="672" y="1680"/>
              <a:ext cx="288" cy="288"/>
              <a:chOff x="1344" y="1248"/>
              <a:chExt cx="288" cy="288"/>
            </a:xfrm>
          </p:grpSpPr>
          <p:sp>
            <p:nvSpPr>
              <p:cNvPr id="203789"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90"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03791" name="Group 15"/>
            <p:cNvGrpSpPr/>
            <p:nvPr/>
          </p:nvGrpSpPr>
          <p:grpSpPr bwMode="auto">
            <a:xfrm>
              <a:off x="1392" y="1968"/>
              <a:ext cx="288" cy="288"/>
              <a:chOff x="1344" y="1248"/>
              <a:chExt cx="288" cy="288"/>
            </a:xfrm>
          </p:grpSpPr>
          <p:sp>
            <p:nvSpPr>
              <p:cNvPr id="203792"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93"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03794" name="Group 18"/>
            <p:cNvGrpSpPr/>
            <p:nvPr/>
          </p:nvGrpSpPr>
          <p:grpSpPr bwMode="auto">
            <a:xfrm>
              <a:off x="1824" y="2544"/>
              <a:ext cx="288" cy="288"/>
              <a:chOff x="1344" y="1248"/>
              <a:chExt cx="288" cy="288"/>
            </a:xfrm>
          </p:grpSpPr>
          <p:sp>
            <p:nvSpPr>
              <p:cNvPr id="203795"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96"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203797" name="Group 21"/>
            <p:cNvGrpSpPr/>
            <p:nvPr/>
          </p:nvGrpSpPr>
          <p:grpSpPr bwMode="auto">
            <a:xfrm>
              <a:off x="1200" y="3600"/>
              <a:ext cx="288" cy="288"/>
              <a:chOff x="1344" y="1248"/>
              <a:chExt cx="288" cy="288"/>
            </a:xfrm>
          </p:grpSpPr>
          <p:sp>
            <p:nvSpPr>
              <p:cNvPr id="203798" name="Oval 22"/>
              <p:cNvSpPr>
                <a:spLocks noChangeArrowheads="1"/>
              </p:cNvSpPr>
              <p:nvPr/>
            </p:nvSpPr>
            <p:spPr bwMode="auto">
              <a:xfrm>
                <a:off x="1344" y="1248"/>
                <a:ext cx="288" cy="28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99" name="Text Box 23"/>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03800" name="Line 24"/>
            <p:cNvSpPr>
              <a:spLocks noChangeShapeType="1"/>
            </p:cNvSpPr>
            <p:nvPr/>
          </p:nvSpPr>
          <p:spPr bwMode="auto">
            <a:xfrm>
              <a:off x="1536" y="2256"/>
              <a:ext cx="384"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01" name="Line 25"/>
            <p:cNvSpPr>
              <a:spLocks noChangeShapeType="1"/>
            </p:cNvSpPr>
            <p:nvPr/>
          </p:nvSpPr>
          <p:spPr bwMode="auto">
            <a:xfrm flipH="1">
              <a:off x="1344" y="2832"/>
              <a:ext cx="624" cy="76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02" name="Text Box 26"/>
            <p:cNvSpPr txBox="1">
              <a:spLocks noChangeArrowheads="1"/>
            </p:cNvSpPr>
            <p:nvPr/>
          </p:nvSpPr>
          <p:spPr bwMode="auto">
            <a:xfrm>
              <a:off x="1680" y="220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203803" name="Text Box 27"/>
            <p:cNvSpPr txBox="1">
              <a:spLocks noChangeArrowheads="1"/>
            </p:cNvSpPr>
            <p:nvPr/>
          </p:nvSpPr>
          <p:spPr bwMode="auto">
            <a:xfrm>
              <a:off x="1680" y="3216"/>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dirty="0">
                  <a:solidFill>
                    <a:schemeClr val="hlink"/>
                  </a:solidFill>
                </a:rPr>
                <a:t>211</a:t>
              </a:r>
              <a:endParaRPr lang="en-GB" altLang="x-none" sz="1800" b="1" dirty="0">
                <a:solidFill>
                  <a:schemeClr val="hlink"/>
                </a:solidFill>
              </a:endParaRPr>
            </a:p>
          </p:txBody>
        </p:sp>
        <p:grpSp>
          <p:nvGrpSpPr>
            <p:cNvPr id="203804" name="Group 28"/>
            <p:cNvGrpSpPr/>
            <p:nvPr/>
          </p:nvGrpSpPr>
          <p:grpSpPr bwMode="auto">
            <a:xfrm>
              <a:off x="864" y="2544"/>
              <a:ext cx="288" cy="288"/>
              <a:chOff x="1344" y="1248"/>
              <a:chExt cx="288" cy="288"/>
            </a:xfrm>
          </p:grpSpPr>
          <p:sp>
            <p:nvSpPr>
              <p:cNvPr id="203805"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806"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203807" name="Group 31"/>
            <p:cNvGrpSpPr/>
            <p:nvPr/>
          </p:nvGrpSpPr>
          <p:grpSpPr bwMode="auto">
            <a:xfrm>
              <a:off x="720" y="3120"/>
              <a:ext cx="288" cy="288"/>
              <a:chOff x="1344" y="1248"/>
              <a:chExt cx="288" cy="288"/>
            </a:xfrm>
          </p:grpSpPr>
          <p:sp>
            <p:nvSpPr>
              <p:cNvPr id="203808"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809"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203810" name="Line 34"/>
            <p:cNvSpPr>
              <a:spLocks noChangeShapeType="1"/>
            </p:cNvSpPr>
            <p:nvPr/>
          </p:nvSpPr>
          <p:spPr bwMode="auto">
            <a:xfrm flipH="1">
              <a:off x="960" y="2256"/>
              <a:ext cx="576"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11" name="Line 35"/>
            <p:cNvSpPr>
              <a:spLocks noChangeShapeType="1"/>
            </p:cNvSpPr>
            <p:nvPr/>
          </p:nvSpPr>
          <p:spPr bwMode="auto">
            <a:xfrm flipH="1">
              <a:off x="864" y="2832"/>
              <a:ext cx="144"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12" name="Line 36"/>
            <p:cNvSpPr>
              <a:spLocks noChangeShapeType="1"/>
            </p:cNvSpPr>
            <p:nvPr/>
          </p:nvSpPr>
          <p:spPr bwMode="auto">
            <a:xfrm>
              <a:off x="864" y="3408"/>
              <a:ext cx="48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13" name="Text Box 37"/>
            <p:cNvSpPr txBox="1">
              <a:spLocks noChangeArrowheads="1"/>
            </p:cNvSpPr>
            <p:nvPr/>
          </p:nvSpPr>
          <p:spPr bwMode="auto">
            <a:xfrm>
              <a:off x="1008" y="220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03814" name="Line 38"/>
            <p:cNvSpPr>
              <a:spLocks noChangeShapeType="1"/>
            </p:cNvSpPr>
            <p:nvPr/>
          </p:nvSpPr>
          <p:spPr bwMode="auto">
            <a:xfrm>
              <a:off x="1488" y="1536"/>
              <a:ext cx="672" cy="4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15" name="Line 39"/>
            <p:cNvSpPr>
              <a:spLocks noChangeShapeType="1"/>
            </p:cNvSpPr>
            <p:nvPr/>
          </p:nvSpPr>
          <p:spPr bwMode="auto">
            <a:xfrm>
              <a:off x="1488" y="1536"/>
              <a:ext cx="48"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16" name="Line 40"/>
            <p:cNvSpPr>
              <a:spLocks noChangeShapeType="1"/>
            </p:cNvSpPr>
            <p:nvPr/>
          </p:nvSpPr>
          <p:spPr bwMode="auto">
            <a:xfrm flipH="1">
              <a:off x="816" y="1536"/>
              <a:ext cx="672"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17" name="Line 41"/>
            <p:cNvSpPr>
              <a:spLocks noChangeShapeType="1"/>
            </p:cNvSpPr>
            <p:nvPr/>
          </p:nvSpPr>
          <p:spPr bwMode="auto">
            <a:xfrm flipH="1">
              <a:off x="480" y="1968"/>
              <a:ext cx="33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818" name="Text Box 42"/>
            <p:cNvSpPr txBox="1">
              <a:spLocks noChangeArrowheads="1"/>
            </p:cNvSpPr>
            <p:nvPr/>
          </p:nvSpPr>
          <p:spPr bwMode="auto">
            <a:xfrm>
              <a:off x="1632" y="1152"/>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203819" name="Text Box 43"/>
            <p:cNvSpPr txBox="1">
              <a:spLocks noChangeArrowheads="1"/>
            </p:cNvSpPr>
            <p:nvPr/>
          </p:nvSpPr>
          <p:spPr bwMode="auto">
            <a:xfrm>
              <a:off x="1536" y="3792"/>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203820" name="Text Box 44"/>
            <p:cNvSpPr txBox="1">
              <a:spLocks noChangeArrowheads="1"/>
            </p:cNvSpPr>
            <p:nvPr/>
          </p:nvSpPr>
          <p:spPr bwMode="auto">
            <a:xfrm>
              <a:off x="624" y="2880"/>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203821" name="Text Box 45"/>
            <p:cNvSpPr txBox="1">
              <a:spLocks noChangeArrowheads="1"/>
            </p:cNvSpPr>
            <p:nvPr/>
          </p:nvSpPr>
          <p:spPr bwMode="auto">
            <a:xfrm>
              <a:off x="816" y="3456"/>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203822" name="Text Box 46"/>
            <p:cNvSpPr txBox="1">
              <a:spLocks noChangeArrowheads="1"/>
            </p:cNvSpPr>
            <p:nvPr/>
          </p:nvSpPr>
          <p:spPr bwMode="auto">
            <a:xfrm>
              <a:off x="1776" y="1344"/>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03823" name="Text Box 47"/>
            <p:cNvSpPr txBox="1">
              <a:spLocks noChangeArrowheads="1"/>
            </p:cNvSpPr>
            <p:nvPr/>
          </p:nvSpPr>
          <p:spPr bwMode="auto">
            <a:xfrm>
              <a:off x="864" y="1392"/>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03824" name="Text Box 48"/>
            <p:cNvSpPr txBox="1">
              <a:spLocks noChangeArrowheads="1"/>
            </p:cNvSpPr>
            <p:nvPr/>
          </p:nvSpPr>
          <p:spPr bwMode="auto">
            <a:xfrm>
              <a:off x="240" y="1920"/>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203861" name="Text Box 85"/>
            <p:cNvSpPr txBox="1">
              <a:spLocks noChangeArrowheads="1"/>
            </p:cNvSpPr>
            <p:nvPr/>
          </p:nvSpPr>
          <p:spPr bwMode="auto">
            <a:xfrm>
              <a:off x="1488" y="1689"/>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7" name="Slide Number Placeholder 6"/>
          <p:cNvSpPr>
            <a:spLocks noGrp="1"/>
          </p:cNvSpPr>
          <p:nvPr>
            <p:ph type="sldNum" sz="quarter" idx="12"/>
          </p:nvPr>
        </p:nvSpPr>
        <p:spPr/>
        <p:txBody>
          <a:bodyPr/>
          <a:lstStyle/>
          <a:p>
            <a:fld id="{0B1CA81A-B2E6-4E98-91F0-1154F1466721}" type="slidenum">
              <a:rPr lang="en-GB" altLang="x-none" smtClean="0"/>
            </a:fld>
            <a:endParaRPr lang="en-GB" altLang="x-none"/>
          </a:p>
        </p:txBody>
      </p:sp>
      <p:grpSp>
        <p:nvGrpSpPr>
          <p:cNvPr id="245763" name="Group 3"/>
          <p:cNvGrpSpPr/>
          <p:nvPr/>
        </p:nvGrpSpPr>
        <p:grpSpPr bwMode="auto">
          <a:xfrm>
            <a:off x="4343400" y="1843088"/>
            <a:ext cx="457200" cy="457200"/>
            <a:chOff x="1344" y="1248"/>
            <a:chExt cx="288" cy="288"/>
          </a:xfrm>
        </p:grpSpPr>
        <p:sp>
          <p:nvSpPr>
            <p:cNvPr id="245764" name="Oval 4"/>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65"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sp>
        <p:nvSpPr>
          <p:cNvPr id="245766" name="Text Box 6"/>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dirty="0"/>
          </a:p>
        </p:txBody>
      </p:sp>
      <p:sp>
        <p:nvSpPr>
          <p:cNvPr id="5" name="Content Placeholder 4"/>
          <p:cNvSpPr>
            <a:spLocks noGrp="1"/>
          </p:cNvSpPr>
          <p:nvPr>
            <p:ph sz="half" idx="2"/>
          </p:nvPr>
        </p:nvSpPr>
        <p:spPr/>
        <p:txBody>
          <a:bodyPr/>
          <a:lstStyle/>
          <a:p>
            <a:endParaRPr lang="en-US" dirty="0"/>
          </a:p>
        </p:txBody>
      </p:sp>
      <p:sp>
        <p:nvSpPr>
          <p:cNvPr id="25" name="Slide Number Placeholder 6"/>
          <p:cNvSpPr>
            <a:spLocks noGrp="1"/>
          </p:cNvSpPr>
          <p:nvPr>
            <p:ph type="sldNum" sz="quarter" idx="12"/>
          </p:nvPr>
        </p:nvSpPr>
        <p:spPr/>
        <p:txBody>
          <a:bodyPr/>
          <a:lstStyle/>
          <a:p>
            <a:fld id="{07E2BD6F-6453-41C6-AC08-F3586CB1CF16}" type="slidenum">
              <a:rPr lang="en-GB" altLang="x-none" smtClean="0"/>
            </a:fld>
            <a:endParaRPr lang="en-GB" altLang="x-none"/>
          </a:p>
        </p:txBody>
      </p:sp>
      <p:grpSp>
        <p:nvGrpSpPr>
          <p:cNvPr id="241667" name="Group 3"/>
          <p:cNvGrpSpPr/>
          <p:nvPr/>
        </p:nvGrpSpPr>
        <p:grpSpPr bwMode="auto">
          <a:xfrm>
            <a:off x="4343400" y="1843088"/>
            <a:ext cx="457200" cy="457200"/>
            <a:chOff x="1344" y="1248"/>
            <a:chExt cx="288" cy="288"/>
          </a:xfrm>
        </p:grpSpPr>
        <p:sp>
          <p:nvSpPr>
            <p:cNvPr id="241668"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69"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41670" name="Group 6"/>
          <p:cNvGrpSpPr/>
          <p:nvPr/>
        </p:nvGrpSpPr>
        <p:grpSpPr bwMode="auto">
          <a:xfrm>
            <a:off x="6705600" y="2971800"/>
            <a:ext cx="457200" cy="457200"/>
            <a:chOff x="1344" y="1248"/>
            <a:chExt cx="288" cy="288"/>
          </a:xfrm>
        </p:grpSpPr>
        <p:sp>
          <p:nvSpPr>
            <p:cNvPr id="241671"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2"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41673" name="Group 9"/>
          <p:cNvGrpSpPr/>
          <p:nvPr/>
        </p:nvGrpSpPr>
        <p:grpSpPr bwMode="auto">
          <a:xfrm>
            <a:off x="2209800" y="3048000"/>
            <a:ext cx="457200" cy="457200"/>
            <a:chOff x="1344" y="1248"/>
            <a:chExt cx="288" cy="288"/>
          </a:xfrm>
        </p:grpSpPr>
        <p:sp>
          <p:nvSpPr>
            <p:cNvPr id="241674"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5"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41676" name="Group 12"/>
          <p:cNvGrpSpPr/>
          <p:nvPr/>
        </p:nvGrpSpPr>
        <p:grpSpPr bwMode="auto">
          <a:xfrm>
            <a:off x="4419600" y="2986088"/>
            <a:ext cx="457200" cy="457200"/>
            <a:chOff x="1344" y="1248"/>
            <a:chExt cx="288" cy="288"/>
          </a:xfrm>
        </p:grpSpPr>
        <p:sp>
          <p:nvSpPr>
            <p:cNvPr id="241677"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8"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sp>
        <p:nvSpPr>
          <p:cNvPr id="241679" name="Line 15"/>
          <p:cNvSpPr>
            <a:spLocks noChangeShapeType="1"/>
          </p:cNvSpPr>
          <p:nvPr/>
        </p:nvSpPr>
        <p:spPr bwMode="auto">
          <a:xfrm>
            <a:off x="4572000" y="2300288"/>
            <a:ext cx="2362200" cy="671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680" name="Line 16"/>
          <p:cNvSpPr>
            <a:spLocks noChangeShapeType="1"/>
          </p:cNvSpPr>
          <p:nvPr/>
        </p:nvSpPr>
        <p:spPr bwMode="auto">
          <a:xfrm>
            <a:off x="4572000" y="2300288"/>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681" name="Line 17"/>
          <p:cNvSpPr>
            <a:spLocks noChangeShapeType="1"/>
          </p:cNvSpPr>
          <p:nvPr/>
        </p:nvSpPr>
        <p:spPr bwMode="auto">
          <a:xfrm flipH="1">
            <a:off x="2438400" y="2300288"/>
            <a:ext cx="2133600" cy="747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682" name="Text Box 18"/>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
        <p:nvSpPr>
          <p:cNvPr id="241683" name="Text Box 19"/>
          <p:cNvSpPr txBox="1">
            <a:spLocks noChangeArrowheads="1"/>
          </p:cNvSpPr>
          <p:nvPr/>
        </p:nvSpPr>
        <p:spPr bwMode="auto">
          <a:xfrm>
            <a:off x="5791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41684" name="Text Box 20"/>
          <p:cNvSpPr txBox="1">
            <a:spLocks noChangeArrowheads="1"/>
          </p:cNvSpPr>
          <p:nvPr/>
        </p:nvSpPr>
        <p:spPr bwMode="auto">
          <a:xfrm>
            <a:off x="2819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41685" name="Text Box 21"/>
          <p:cNvSpPr txBox="1">
            <a:spLocks noChangeArrowheads="1"/>
          </p:cNvSpPr>
          <p:nvPr/>
        </p:nvSpPr>
        <p:spPr bwMode="auto">
          <a:xfrm>
            <a:off x="4572000" y="2543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241686" name="Text Box 22"/>
          <p:cNvSpPr txBox="1">
            <a:spLocks noChangeArrowheads="1"/>
          </p:cNvSpPr>
          <p:nvPr/>
        </p:nvSpPr>
        <p:spPr bwMode="auto">
          <a:xfrm>
            <a:off x="4876799" y="3059668"/>
            <a:ext cx="1676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[140+253=393</a:t>
            </a:r>
            <a:r>
              <a:rPr lang="en-US" altLang="x-none" sz="1800" dirty="0"/>
              <a:t>]</a:t>
            </a:r>
            <a:endParaRPr lang="en-GB" altLang="x-none" sz="1800" dirty="0"/>
          </a:p>
        </p:txBody>
      </p:sp>
      <p:sp>
        <p:nvSpPr>
          <p:cNvPr id="241687" name="Text Box 23"/>
          <p:cNvSpPr txBox="1">
            <a:spLocks noChangeArrowheads="1"/>
          </p:cNvSpPr>
          <p:nvPr/>
        </p:nvSpPr>
        <p:spPr bwMode="auto">
          <a:xfrm>
            <a:off x="7162800" y="29718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[75+374=449]</a:t>
            </a:r>
            <a:endParaRPr lang="en-GB" altLang="x-none" sz="1800" dirty="0"/>
          </a:p>
        </p:txBody>
      </p:sp>
      <p:sp>
        <p:nvSpPr>
          <p:cNvPr id="241688" name="Text Box 24"/>
          <p:cNvSpPr txBox="1">
            <a:spLocks noChangeArrowheads="1"/>
          </p:cNvSpPr>
          <p:nvPr/>
        </p:nvSpPr>
        <p:spPr bwMode="auto">
          <a:xfrm>
            <a:off x="609600" y="3124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[118+329=</a:t>
            </a:r>
            <a:r>
              <a:rPr lang="en-US" altLang="x-none" sz="1800" dirty="0"/>
              <a:t>447]</a:t>
            </a:r>
            <a:endParaRPr lang="en-GB" altLang="x-none" sz="1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dirty="0"/>
          </a:p>
        </p:txBody>
      </p:sp>
      <p:sp>
        <p:nvSpPr>
          <p:cNvPr id="5" name="Content Placeholder 4"/>
          <p:cNvSpPr>
            <a:spLocks noGrp="1"/>
          </p:cNvSpPr>
          <p:nvPr>
            <p:ph sz="half" idx="2"/>
          </p:nvPr>
        </p:nvSpPr>
        <p:spPr/>
        <p:txBody>
          <a:bodyPr/>
          <a:lstStyle/>
          <a:p>
            <a:endParaRPr lang="en-US"/>
          </a:p>
        </p:txBody>
      </p:sp>
      <p:sp>
        <p:nvSpPr>
          <p:cNvPr id="37" name="Slide Number Placeholder 6"/>
          <p:cNvSpPr>
            <a:spLocks noGrp="1"/>
          </p:cNvSpPr>
          <p:nvPr>
            <p:ph type="sldNum" sz="quarter" idx="12"/>
          </p:nvPr>
        </p:nvSpPr>
        <p:spPr/>
        <p:txBody>
          <a:bodyPr/>
          <a:lstStyle/>
          <a:p>
            <a:fld id="{E841AB28-A23E-464B-BA55-E4D76F42A277}" type="slidenum">
              <a:rPr lang="en-GB" altLang="x-none" smtClean="0"/>
            </a:fld>
            <a:endParaRPr lang="en-GB" altLang="x-none"/>
          </a:p>
        </p:txBody>
      </p:sp>
      <p:grpSp>
        <p:nvGrpSpPr>
          <p:cNvPr id="242691" name="Group 3"/>
          <p:cNvGrpSpPr/>
          <p:nvPr/>
        </p:nvGrpSpPr>
        <p:grpSpPr bwMode="auto">
          <a:xfrm>
            <a:off x="4343400" y="1843088"/>
            <a:ext cx="457200" cy="457200"/>
            <a:chOff x="1344" y="1248"/>
            <a:chExt cx="288" cy="288"/>
          </a:xfrm>
        </p:grpSpPr>
        <p:sp>
          <p:nvSpPr>
            <p:cNvPr id="242692"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693"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42694" name="Group 6"/>
          <p:cNvGrpSpPr/>
          <p:nvPr/>
        </p:nvGrpSpPr>
        <p:grpSpPr bwMode="auto">
          <a:xfrm>
            <a:off x="6705600" y="2971800"/>
            <a:ext cx="457200" cy="457200"/>
            <a:chOff x="1344" y="1248"/>
            <a:chExt cx="288" cy="288"/>
          </a:xfrm>
        </p:grpSpPr>
        <p:sp>
          <p:nvSpPr>
            <p:cNvPr id="242695"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696"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42697" name="Group 9"/>
          <p:cNvGrpSpPr/>
          <p:nvPr/>
        </p:nvGrpSpPr>
        <p:grpSpPr bwMode="auto">
          <a:xfrm>
            <a:off x="2209800" y="3048000"/>
            <a:ext cx="457200" cy="457200"/>
            <a:chOff x="1344" y="1248"/>
            <a:chExt cx="288" cy="288"/>
          </a:xfrm>
        </p:grpSpPr>
        <p:sp>
          <p:nvSpPr>
            <p:cNvPr id="242698"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699"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42700" name="Group 12"/>
          <p:cNvGrpSpPr/>
          <p:nvPr/>
        </p:nvGrpSpPr>
        <p:grpSpPr bwMode="auto">
          <a:xfrm>
            <a:off x="4419600" y="2986088"/>
            <a:ext cx="457200" cy="457200"/>
            <a:chOff x="1344" y="1248"/>
            <a:chExt cx="288" cy="288"/>
          </a:xfrm>
        </p:grpSpPr>
        <p:sp>
          <p:nvSpPr>
            <p:cNvPr id="242701" name="Oval 13"/>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02"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42703" name="Group 15"/>
          <p:cNvGrpSpPr/>
          <p:nvPr/>
        </p:nvGrpSpPr>
        <p:grpSpPr bwMode="auto">
          <a:xfrm>
            <a:off x="5105400" y="3900488"/>
            <a:ext cx="457200" cy="457200"/>
            <a:chOff x="1344" y="1248"/>
            <a:chExt cx="288" cy="288"/>
          </a:xfrm>
        </p:grpSpPr>
        <p:sp>
          <p:nvSpPr>
            <p:cNvPr id="242704"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05"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sp>
        <p:nvSpPr>
          <p:cNvPr id="242706" name="Line 18"/>
          <p:cNvSpPr>
            <a:spLocks noChangeShapeType="1"/>
          </p:cNvSpPr>
          <p:nvPr/>
        </p:nvSpPr>
        <p:spPr bwMode="auto">
          <a:xfrm>
            <a:off x="4648200" y="3443288"/>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2707" name="Text Box 19"/>
          <p:cNvSpPr txBox="1">
            <a:spLocks noChangeArrowheads="1"/>
          </p:cNvSpPr>
          <p:nvPr/>
        </p:nvSpPr>
        <p:spPr bwMode="auto">
          <a:xfrm>
            <a:off x="4876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grpSp>
        <p:nvGrpSpPr>
          <p:cNvPr id="242708" name="Group 20"/>
          <p:cNvGrpSpPr/>
          <p:nvPr/>
        </p:nvGrpSpPr>
        <p:grpSpPr bwMode="auto">
          <a:xfrm>
            <a:off x="3581400" y="3900488"/>
            <a:ext cx="457200" cy="457200"/>
            <a:chOff x="1344" y="1248"/>
            <a:chExt cx="288" cy="288"/>
          </a:xfrm>
        </p:grpSpPr>
        <p:sp>
          <p:nvSpPr>
            <p:cNvPr id="242709" name="Oval 21"/>
            <p:cNvSpPr>
              <a:spLocks noChangeArrowheads="1"/>
            </p:cNvSpPr>
            <p:nvPr/>
          </p:nvSpPr>
          <p:spPr bwMode="auto">
            <a:xfrm>
              <a:off x="1344" y="1248"/>
              <a:ext cx="288" cy="288"/>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10" name="Text Box 22"/>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sp>
        <p:nvSpPr>
          <p:cNvPr id="242711" name="Line 23"/>
          <p:cNvSpPr>
            <a:spLocks noChangeShapeType="1"/>
          </p:cNvSpPr>
          <p:nvPr/>
        </p:nvSpPr>
        <p:spPr bwMode="auto">
          <a:xfrm flipH="1">
            <a:off x="3733800" y="3443288"/>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2712" name="Text Box 24"/>
          <p:cNvSpPr txBox="1">
            <a:spLocks noChangeArrowheads="1"/>
          </p:cNvSpPr>
          <p:nvPr/>
        </p:nvSpPr>
        <p:spPr bwMode="auto">
          <a:xfrm>
            <a:off x="3810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42713" name="Line 25"/>
          <p:cNvSpPr>
            <a:spLocks noChangeShapeType="1"/>
          </p:cNvSpPr>
          <p:nvPr/>
        </p:nvSpPr>
        <p:spPr bwMode="auto">
          <a:xfrm>
            <a:off x="4572000" y="2300288"/>
            <a:ext cx="2362200" cy="671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2714" name="Line 26"/>
          <p:cNvSpPr>
            <a:spLocks noChangeShapeType="1"/>
          </p:cNvSpPr>
          <p:nvPr/>
        </p:nvSpPr>
        <p:spPr bwMode="auto">
          <a:xfrm>
            <a:off x="4572000" y="2300288"/>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2715" name="Line 27"/>
          <p:cNvSpPr>
            <a:spLocks noChangeShapeType="1"/>
          </p:cNvSpPr>
          <p:nvPr/>
        </p:nvSpPr>
        <p:spPr bwMode="auto">
          <a:xfrm flipH="1">
            <a:off x="2438400" y="2300288"/>
            <a:ext cx="2133600" cy="747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2716" name="Text Box 28"/>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
        <p:nvSpPr>
          <p:cNvPr id="242717" name="Text Box 29"/>
          <p:cNvSpPr txBox="1">
            <a:spLocks noChangeArrowheads="1"/>
          </p:cNvSpPr>
          <p:nvPr/>
        </p:nvSpPr>
        <p:spPr bwMode="auto">
          <a:xfrm>
            <a:off x="5791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42718" name="Text Box 30"/>
          <p:cNvSpPr txBox="1">
            <a:spLocks noChangeArrowheads="1"/>
          </p:cNvSpPr>
          <p:nvPr/>
        </p:nvSpPr>
        <p:spPr bwMode="auto">
          <a:xfrm>
            <a:off x="2819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42719" name="Text Box 31"/>
          <p:cNvSpPr txBox="1">
            <a:spLocks noChangeArrowheads="1"/>
          </p:cNvSpPr>
          <p:nvPr/>
        </p:nvSpPr>
        <p:spPr bwMode="auto">
          <a:xfrm>
            <a:off x="4572000" y="2543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242723" name="Text Box 35"/>
          <p:cNvSpPr txBox="1">
            <a:spLocks noChangeArrowheads="1"/>
          </p:cNvSpPr>
          <p:nvPr/>
        </p:nvSpPr>
        <p:spPr bwMode="auto">
          <a:xfrm>
            <a:off x="5638800" y="3900488"/>
            <a:ext cx="167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[239+178=417</a:t>
            </a:r>
            <a:r>
              <a:rPr lang="en-US" altLang="x-none" sz="1800" dirty="0"/>
              <a:t>]</a:t>
            </a:r>
            <a:endParaRPr lang="en-GB" altLang="x-none" sz="1800" dirty="0"/>
          </a:p>
        </p:txBody>
      </p:sp>
      <p:sp>
        <p:nvSpPr>
          <p:cNvPr id="242724" name="Text Box 36"/>
          <p:cNvSpPr txBox="1">
            <a:spLocks noChangeArrowheads="1"/>
          </p:cNvSpPr>
          <p:nvPr/>
        </p:nvSpPr>
        <p:spPr bwMode="auto">
          <a:xfrm>
            <a:off x="1981200" y="4050268"/>
            <a:ext cx="198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[220+193=413]</a:t>
            </a:r>
            <a:endParaRPr lang="en-GB" altLang="x-none" sz="1800" dirty="0"/>
          </a:p>
        </p:txBody>
      </p:sp>
      <p:sp>
        <p:nvSpPr>
          <p:cNvPr id="42" name="Text Box 22"/>
          <p:cNvSpPr txBox="1">
            <a:spLocks noChangeArrowheads="1"/>
          </p:cNvSpPr>
          <p:nvPr/>
        </p:nvSpPr>
        <p:spPr bwMode="auto">
          <a:xfrm>
            <a:off x="4876799" y="3059668"/>
            <a:ext cx="1676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[140+253=393</a:t>
            </a:r>
            <a:r>
              <a:rPr lang="en-US" altLang="x-none" sz="1800" dirty="0"/>
              <a:t>]</a:t>
            </a:r>
            <a:endParaRPr lang="en-GB" altLang="x-none" sz="1800" dirty="0"/>
          </a:p>
        </p:txBody>
      </p:sp>
      <p:sp>
        <p:nvSpPr>
          <p:cNvPr id="43" name="Text Box 23"/>
          <p:cNvSpPr txBox="1">
            <a:spLocks noChangeArrowheads="1"/>
          </p:cNvSpPr>
          <p:nvPr/>
        </p:nvSpPr>
        <p:spPr bwMode="auto">
          <a:xfrm>
            <a:off x="7162800" y="29718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[75+374=449]</a:t>
            </a:r>
            <a:endParaRPr lang="en-GB" altLang="x-none" sz="1800" dirty="0"/>
          </a:p>
        </p:txBody>
      </p:sp>
      <p:sp>
        <p:nvSpPr>
          <p:cNvPr id="44" name="Text Box 24"/>
          <p:cNvSpPr txBox="1">
            <a:spLocks noChangeArrowheads="1"/>
          </p:cNvSpPr>
          <p:nvPr/>
        </p:nvSpPr>
        <p:spPr bwMode="auto">
          <a:xfrm>
            <a:off x="609600" y="3124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[118+329=</a:t>
            </a:r>
            <a:r>
              <a:rPr lang="en-US" altLang="x-none" sz="1800" dirty="0"/>
              <a:t>447]</a:t>
            </a:r>
            <a:endParaRPr lang="en-GB" altLang="x-none"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Best-First Search</a:t>
            </a:r>
            <a:endParaRPr lang="en-US" dirty="0"/>
          </a:p>
        </p:txBody>
      </p:sp>
      <p:sp>
        <p:nvSpPr>
          <p:cNvPr id="5123" name="Content Placeholder 2"/>
          <p:cNvSpPr>
            <a:spLocks noGrp="1"/>
          </p:cNvSpPr>
          <p:nvPr>
            <p:ph idx="1"/>
          </p:nvPr>
        </p:nvSpPr>
        <p:spPr>
          <a:xfrm>
            <a:off x="457200" y="1219200"/>
            <a:ext cx="8229600" cy="5029200"/>
          </a:xfrm>
        </p:spPr>
        <p:txBody>
          <a:bodyPr>
            <a:normAutofit lnSpcReduction="10000"/>
          </a:bodyPr>
          <a:lstStyle/>
          <a:p>
            <a:r>
              <a:rPr lang="en-US" altLang="x-none" dirty="0">
                <a:solidFill>
                  <a:srgbClr val="FF0000"/>
                </a:solidFill>
              </a:rPr>
              <a:t>Idea</a:t>
            </a:r>
            <a:r>
              <a:rPr lang="en-US" altLang="x-none" dirty="0"/>
              <a:t>: use heuristic function for each node</a:t>
            </a:r>
            <a:endParaRPr lang="en-US" altLang="x-none" dirty="0"/>
          </a:p>
          <a:p>
            <a:pPr lvl="1"/>
            <a:r>
              <a:rPr lang="en-US" altLang="x-none" dirty="0"/>
              <a:t>that estimates desirability</a:t>
            </a:r>
            <a:endParaRPr lang="en-US" altLang="x-none" dirty="0"/>
          </a:p>
          <a:p>
            <a:r>
              <a:rPr lang="en-US" altLang="x-none" dirty="0"/>
              <a:t>Expands most desirable unexpanded node</a:t>
            </a:r>
            <a:endParaRPr lang="en-US" altLang="x-none" dirty="0"/>
          </a:p>
          <a:p>
            <a:r>
              <a:rPr lang="en-US" altLang="x-none" b="1" dirty="0"/>
              <a:t>Implementation:</a:t>
            </a:r>
            <a:endParaRPr lang="en-US" altLang="x-none" b="1" dirty="0"/>
          </a:p>
          <a:p>
            <a:pPr lvl="1"/>
            <a:r>
              <a:rPr lang="en-US" altLang="x-none" dirty="0"/>
              <a:t>fringe is a queue sorted in decreasing order of desirability</a:t>
            </a:r>
            <a:endParaRPr lang="en-US" altLang="x-none" dirty="0"/>
          </a:p>
          <a:p>
            <a:r>
              <a:rPr lang="en-US" altLang="x-none" b="1" dirty="0"/>
              <a:t>Special cases:</a:t>
            </a:r>
            <a:endParaRPr lang="en-US" altLang="x-none" b="1" dirty="0"/>
          </a:p>
          <a:p>
            <a:pPr lvl="1"/>
            <a:r>
              <a:rPr lang="en-US" altLang="x-none" dirty="0"/>
              <a:t>Uniform Cost Search (uninformed)</a:t>
            </a:r>
            <a:endParaRPr lang="en-US" altLang="x-none" dirty="0"/>
          </a:p>
          <a:p>
            <a:pPr lvl="1"/>
            <a:r>
              <a:rPr lang="en-US" altLang="x-none" dirty="0">
                <a:solidFill>
                  <a:srgbClr val="FF0000"/>
                </a:solidFill>
              </a:rPr>
              <a:t>Greedy (best-first) Search (informed)</a:t>
            </a:r>
            <a:endParaRPr lang="en-US" altLang="x-none" dirty="0">
              <a:solidFill>
                <a:srgbClr val="FF0000"/>
              </a:solidFill>
            </a:endParaRPr>
          </a:p>
          <a:p>
            <a:pPr lvl="1"/>
            <a:r>
              <a:rPr lang="en-US" altLang="x-none" dirty="0">
                <a:solidFill>
                  <a:srgbClr val="FF0000"/>
                </a:solidFill>
              </a:rPr>
              <a:t>A* Search (informed)</a:t>
            </a:r>
            <a:endParaRPr lang="en-US" altLang="x-none" dirty="0">
              <a:solidFill>
                <a:srgbClr val="FF0000"/>
              </a:solidFill>
            </a:endParaRPr>
          </a:p>
        </p:txBody>
      </p:sp>
      <p:sp>
        <p:nvSpPr>
          <p:cNvPr id="4" name="Date Placeholder 3"/>
          <p:cNvSpPr>
            <a:spLocks noGrp="1"/>
          </p:cNvSpPr>
          <p:nvPr>
            <p:ph type="dt" sz="quarter" idx="10"/>
          </p:nvPr>
        </p:nvSpPr>
        <p:spPr/>
        <p:txBody>
          <a:bodyPr/>
          <a:lstStyle/>
          <a:p>
            <a:pPr>
              <a:defRPr/>
            </a:pPr>
            <a:fld id="{B62ABFC3-2FD6-418F-87CE-BE950ED8CFF4}" type="datetime3">
              <a:rPr lang="en-US" smtClean="0"/>
            </a:fld>
            <a:endParaRPr lang="en-US" dirty="0"/>
          </a:p>
        </p:txBody>
      </p:sp>
      <p:sp>
        <p:nvSpPr>
          <p:cNvPr id="5" name="Slide Number Placeholder 4"/>
          <p:cNvSpPr>
            <a:spLocks noGrp="1"/>
          </p:cNvSpPr>
          <p:nvPr>
            <p:ph type="sldNum" sz="quarter" idx="12"/>
          </p:nvPr>
        </p:nvSpPr>
        <p:spPr/>
        <p:txBody>
          <a:bodyPr/>
          <a:lstStyle/>
          <a:p>
            <a:pPr>
              <a:defRPr/>
            </a:pPr>
            <a:fld id="{A2B1B789-BB8E-44A5-A1EC-921D73B5D08C}" type="slidenum">
              <a:rPr lang="en-US" smtClean="0"/>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43" name="Slide Number Placeholder 6"/>
          <p:cNvSpPr>
            <a:spLocks noGrp="1"/>
          </p:cNvSpPr>
          <p:nvPr>
            <p:ph type="sldNum" sz="quarter" idx="12"/>
          </p:nvPr>
        </p:nvSpPr>
        <p:spPr/>
        <p:txBody>
          <a:bodyPr/>
          <a:lstStyle/>
          <a:p>
            <a:fld id="{57AF2EA2-427E-4CBC-B69C-C0E03BE82FF1}" type="slidenum">
              <a:rPr lang="en-GB" altLang="x-none" smtClean="0"/>
            </a:fld>
            <a:endParaRPr lang="en-GB" altLang="x-none"/>
          </a:p>
        </p:txBody>
      </p:sp>
      <p:grpSp>
        <p:nvGrpSpPr>
          <p:cNvPr id="243715" name="Group 3"/>
          <p:cNvGrpSpPr/>
          <p:nvPr/>
        </p:nvGrpSpPr>
        <p:grpSpPr bwMode="auto">
          <a:xfrm>
            <a:off x="4343400" y="1843088"/>
            <a:ext cx="457200" cy="457200"/>
            <a:chOff x="1344" y="1248"/>
            <a:chExt cx="288" cy="288"/>
          </a:xfrm>
        </p:grpSpPr>
        <p:sp>
          <p:nvSpPr>
            <p:cNvPr id="243716"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17"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43718" name="Group 6"/>
          <p:cNvGrpSpPr/>
          <p:nvPr/>
        </p:nvGrpSpPr>
        <p:grpSpPr bwMode="auto">
          <a:xfrm>
            <a:off x="6705600" y="2971800"/>
            <a:ext cx="457200" cy="457200"/>
            <a:chOff x="1344" y="1248"/>
            <a:chExt cx="288" cy="288"/>
          </a:xfrm>
        </p:grpSpPr>
        <p:sp>
          <p:nvSpPr>
            <p:cNvPr id="243719"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0"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43721" name="Group 9"/>
          <p:cNvGrpSpPr/>
          <p:nvPr/>
        </p:nvGrpSpPr>
        <p:grpSpPr bwMode="auto">
          <a:xfrm>
            <a:off x="2209800" y="3048000"/>
            <a:ext cx="457200" cy="457200"/>
            <a:chOff x="1344" y="1248"/>
            <a:chExt cx="288" cy="288"/>
          </a:xfrm>
        </p:grpSpPr>
        <p:sp>
          <p:nvSpPr>
            <p:cNvPr id="243722"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3"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43724" name="Group 12"/>
          <p:cNvGrpSpPr/>
          <p:nvPr/>
        </p:nvGrpSpPr>
        <p:grpSpPr bwMode="auto">
          <a:xfrm>
            <a:off x="4419600" y="2986088"/>
            <a:ext cx="457200" cy="457200"/>
            <a:chOff x="1344" y="1248"/>
            <a:chExt cx="288" cy="288"/>
          </a:xfrm>
        </p:grpSpPr>
        <p:sp>
          <p:nvSpPr>
            <p:cNvPr id="243725" name="Oval 13"/>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6"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43727" name="Group 15"/>
          <p:cNvGrpSpPr/>
          <p:nvPr/>
        </p:nvGrpSpPr>
        <p:grpSpPr bwMode="auto">
          <a:xfrm>
            <a:off x="5105400" y="3900488"/>
            <a:ext cx="457200" cy="457200"/>
            <a:chOff x="1344" y="1248"/>
            <a:chExt cx="288" cy="288"/>
          </a:xfrm>
        </p:grpSpPr>
        <p:sp>
          <p:nvSpPr>
            <p:cNvPr id="243728"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9"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sp>
        <p:nvSpPr>
          <p:cNvPr id="243730" name="Line 18"/>
          <p:cNvSpPr>
            <a:spLocks noChangeShapeType="1"/>
          </p:cNvSpPr>
          <p:nvPr/>
        </p:nvSpPr>
        <p:spPr bwMode="auto">
          <a:xfrm>
            <a:off x="4648200" y="3443288"/>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3731" name="Text Box 19"/>
          <p:cNvSpPr txBox="1">
            <a:spLocks noChangeArrowheads="1"/>
          </p:cNvSpPr>
          <p:nvPr/>
        </p:nvSpPr>
        <p:spPr bwMode="auto">
          <a:xfrm>
            <a:off x="4876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grpSp>
        <p:nvGrpSpPr>
          <p:cNvPr id="243732" name="Group 20"/>
          <p:cNvGrpSpPr/>
          <p:nvPr/>
        </p:nvGrpSpPr>
        <p:grpSpPr bwMode="auto">
          <a:xfrm>
            <a:off x="3581400" y="3900488"/>
            <a:ext cx="457200" cy="457200"/>
            <a:chOff x="1344" y="1248"/>
            <a:chExt cx="288" cy="288"/>
          </a:xfrm>
        </p:grpSpPr>
        <p:sp>
          <p:nvSpPr>
            <p:cNvPr id="243733" name="Oval 21"/>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34" name="Text Box 22"/>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sp>
        <p:nvSpPr>
          <p:cNvPr id="243735" name="Line 23"/>
          <p:cNvSpPr>
            <a:spLocks noChangeShapeType="1"/>
          </p:cNvSpPr>
          <p:nvPr/>
        </p:nvSpPr>
        <p:spPr bwMode="auto">
          <a:xfrm flipH="1">
            <a:off x="3733800" y="3443288"/>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3736" name="Text Box 24"/>
          <p:cNvSpPr txBox="1">
            <a:spLocks noChangeArrowheads="1"/>
          </p:cNvSpPr>
          <p:nvPr/>
        </p:nvSpPr>
        <p:spPr bwMode="auto">
          <a:xfrm>
            <a:off x="3810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43737" name="Line 25"/>
          <p:cNvSpPr>
            <a:spLocks noChangeShapeType="1"/>
          </p:cNvSpPr>
          <p:nvPr/>
        </p:nvSpPr>
        <p:spPr bwMode="auto">
          <a:xfrm>
            <a:off x="4572000" y="2300288"/>
            <a:ext cx="2362200" cy="671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3738" name="Line 26"/>
          <p:cNvSpPr>
            <a:spLocks noChangeShapeType="1"/>
          </p:cNvSpPr>
          <p:nvPr/>
        </p:nvSpPr>
        <p:spPr bwMode="auto">
          <a:xfrm>
            <a:off x="4572000" y="2300288"/>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3739" name="Line 27"/>
          <p:cNvSpPr>
            <a:spLocks noChangeShapeType="1"/>
          </p:cNvSpPr>
          <p:nvPr/>
        </p:nvSpPr>
        <p:spPr bwMode="auto">
          <a:xfrm flipH="1">
            <a:off x="2438400" y="2300288"/>
            <a:ext cx="2133600" cy="747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3740" name="Text Box 28"/>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
        <p:nvSpPr>
          <p:cNvPr id="243741" name="Text Box 29"/>
          <p:cNvSpPr txBox="1">
            <a:spLocks noChangeArrowheads="1"/>
          </p:cNvSpPr>
          <p:nvPr/>
        </p:nvSpPr>
        <p:spPr bwMode="auto">
          <a:xfrm>
            <a:off x="5791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43742" name="Text Box 30"/>
          <p:cNvSpPr txBox="1">
            <a:spLocks noChangeArrowheads="1"/>
          </p:cNvSpPr>
          <p:nvPr/>
        </p:nvSpPr>
        <p:spPr bwMode="auto">
          <a:xfrm>
            <a:off x="2819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43743" name="Text Box 31"/>
          <p:cNvSpPr txBox="1">
            <a:spLocks noChangeArrowheads="1"/>
          </p:cNvSpPr>
          <p:nvPr/>
        </p:nvSpPr>
        <p:spPr bwMode="auto">
          <a:xfrm>
            <a:off x="4572000" y="2543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grpSp>
        <p:nvGrpSpPr>
          <p:cNvPr id="243749" name="Group 37"/>
          <p:cNvGrpSpPr/>
          <p:nvPr/>
        </p:nvGrpSpPr>
        <p:grpSpPr bwMode="auto">
          <a:xfrm>
            <a:off x="2743200" y="4800600"/>
            <a:ext cx="457200" cy="457200"/>
            <a:chOff x="1344" y="1248"/>
            <a:chExt cx="288" cy="288"/>
          </a:xfrm>
        </p:grpSpPr>
        <p:sp>
          <p:nvSpPr>
            <p:cNvPr id="243750" name="Oval 38"/>
            <p:cNvSpPr>
              <a:spLocks noChangeArrowheads="1"/>
            </p:cNvSpPr>
            <p:nvPr/>
          </p:nvSpPr>
          <p:spPr bwMode="auto">
            <a:xfrm>
              <a:off x="1344" y="1248"/>
              <a:ext cx="288" cy="288"/>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51" name="Text Box 39"/>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243752" name="Line 40"/>
          <p:cNvSpPr>
            <a:spLocks noChangeShapeType="1"/>
          </p:cNvSpPr>
          <p:nvPr/>
        </p:nvSpPr>
        <p:spPr bwMode="auto">
          <a:xfrm flipH="1">
            <a:off x="3048000" y="4343400"/>
            <a:ext cx="762000" cy="4429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3753" name="Text Box 41"/>
          <p:cNvSpPr txBox="1">
            <a:spLocks noChangeArrowheads="1"/>
          </p:cNvSpPr>
          <p:nvPr/>
        </p:nvSpPr>
        <p:spPr bwMode="auto">
          <a:xfrm>
            <a:off x="3429000" y="44815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243754" name="Text Box 42"/>
          <p:cNvSpPr txBox="1">
            <a:spLocks noChangeArrowheads="1"/>
          </p:cNvSpPr>
          <p:nvPr/>
        </p:nvSpPr>
        <p:spPr bwMode="auto">
          <a:xfrm>
            <a:off x="1295400" y="4862513"/>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[317+98=415]</a:t>
            </a:r>
            <a:endParaRPr lang="en-GB" altLang="x-none" sz="1800" dirty="0"/>
          </a:p>
        </p:txBody>
      </p:sp>
      <p:sp>
        <p:nvSpPr>
          <p:cNvPr id="50" name="Text Box 22"/>
          <p:cNvSpPr txBox="1">
            <a:spLocks noChangeArrowheads="1"/>
          </p:cNvSpPr>
          <p:nvPr/>
        </p:nvSpPr>
        <p:spPr bwMode="auto">
          <a:xfrm>
            <a:off x="4876799" y="3059668"/>
            <a:ext cx="1676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[140+253=393</a:t>
            </a:r>
            <a:r>
              <a:rPr lang="en-US" altLang="x-none" sz="1800" dirty="0"/>
              <a:t>]</a:t>
            </a:r>
            <a:endParaRPr lang="en-GB" altLang="x-none" sz="1800" dirty="0"/>
          </a:p>
        </p:txBody>
      </p:sp>
      <p:sp>
        <p:nvSpPr>
          <p:cNvPr id="51" name="Text Box 23"/>
          <p:cNvSpPr txBox="1">
            <a:spLocks noChangeArrowheads="1"/>
          </p:cNvSpPr>
          <p:nvPr/>
        </p:nvSpPr>
        <p:spPr bwMode="auto">
          <a:xfrm>
            <a:off x="7162800" y="29718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[75+374=449]</a:t>
            </a:r>
            <a:endParaRPr lang="en-GB" altLang="x-none" sz="1800" dirty="0"/>
          </a:p>
        </p:txBody>
      </p:sp>
      <p:sp>
        <p:nvSpPr>
          <p:cNvPr id="52" name="Text Box 24"/>
          <p:cNvSpPr txBox="1">
            <a:spLocks noChangeArrowheads="1"/>
          </p:cNvSpPr>
          <p:nvPr/>
        </p:nvSpPr>
        <p:spPr bwMode="auto">
          <a:xfrm>
            <a:off x="609600" y="3124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[118+329=</a:t>
            </a:r>
            <a:r>
              <a:rPr lang="en-US" altLang="x-none" sz="1800" dirty="0"/>
              <a:t>447]</a:t>
            </a:r>
            <a:endParaRPr lang="en-GB" altLang="x-none" sz="1800" dirty="0"/>
          </a:p>
        </p:txBody>
      </p:sp>
      <p:sp>
        <p:nvSpPr>
          <p:cNvPr id="53" name="Text Box 35"/>
          <p:cNvSpPr txBox="1">
            <a:spLocks noChangeArrowheads="1"/>
          </p:cNvSpPr>
          <p:nvPr/>
        </p:nvSpPr>
        <p:spPr bwMode="auto">
          <a:xfrm>
            <a:off x="5638800" y="3900488"/>
            <a:ext cx="167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[239+178=417</a:t>
            </a:r>
            <a:r>
              <a:rPr lang="en-US" altLang="x-none" sz="1800" dirty="0"/>
              <a:t>]</a:t>
            </a:r>
            <a:endParaRPr lang="en-GB" altLang="x-none" sz="1800" dirty="0"/>
          </a:p>
        </p:txBody>
      </p:sp>
      <p:sp>
        <p:nvSpPr>
          <p:cNvPr id="54" name="Text Box 36"/>
          <p:cNvSpPr txBox="1">
            <a:spLocks noChangeArrowheads="1"/>
          </p:cNvSpPr>
          <p:nvPr/>
        </p:nvSpPr>
        <p:spPr bwMode="auto">
          <a:xfrm>
            <a:off x="1981200" y="4050268"/>
            <a:ext cx="198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[220+193=413]</a:t>
            </a:r>
            <a:endParaRPr lang="en-GB" altLang="x-none" sz="1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dirty="0"/>
          </a:p>
        </p:txBody>
      </p:sp>
      <p:sp>
        <p:nvSpPr>
          <p:cNvPr id="5" name="Content Placeholder 4"/>
          <p:cNvSpPr>
            <a:spLocks noGrp="1"/>
          </p:cNvSpPr>
          <p:nvPr>
            <p:ph sz="half" idx="2"/>
          </p:nvPr>
        </p:nvSpPr>
        <p:spPr/>
        <p:txBody>
          <a:bodyPr/>
          <a:lstStyle/>
          <a:p>
            <a:endParaRPr lang="en-US"/>
          </a:p>
        </p:txBody>
      </p:sp>
      <p:sp>
        <p:nvSpPr>
          <p:cNvPr id="50" name="Slide Number Placeholder 6"/>
          <p:cNvSpPr>
            <a:spLocks noGrp="1"/>
          </p:cNvSpPr>
          <p:nvPr>
            <p:ph type="sldNum" sz="quarter" idx="12"/>
          </p:nvPr>
        </p:nvSpPr>
        <p:spPr/>
        <p:txBody>
          <a:bodyPr/>
          <a:lstStyle/>
          <a:p>
            <a:fld id="{52AE1852-EC00-4D23-AF45-C9E5F4B65C58}" type="slidenum">
              <a:rPr lang="en-GB" altLang="x-none" smtClean="0"/>
            </a:fld>
            <a:endParaRPr lang="en-GB" altLang="x-none"/>
          </a:p>
        </p:txBody>
      </p:sp>
      <p:grpSp>
        <p:nvGrpSpPr>
          <p:cNvPr id="217091" name="Group 3"/>
          <p:cNvGrpSpPr/>
          <p:nvPr/>
        </p:nvGrpSpPr>
        <p:grpSpPr bwMode="auto">
          <a:xfrm>
            <a:off x="4343400" y="1843088"/>
            <a:ext cx="457200" cy="457200"/>
            <a:chOff x="1344" y="1248"/>
            <a:chExt cx="288" cy="288"/>
          </a:xfrm>
        </p:grpSpPr>
        <p:sp>
          <p:nvSpPr>
            <p:cNvPr id="217092"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093"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17094" name="Group 6"/>
          <p:cNvGrpSpPr/>
          <p:nvPr/>
        </p:nvGrpSpPr>
        <p:grpSpPr bwMode="auto">
          <a:xfrm>
            <a:off x="6705600" y="2971800"/>
            <a:ext cx="457200" cy="457200"/>
            <a:chOff x="1344" y="1248"/>
            <a:chExt cx="288" cy="288"/>
          </a:xfrm>
        </p:grpSpPr>
        <p:sp>
          <p:nvSpPr>
            <p:cNvPr id="217095"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096"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17100" name="Group 12"/>
          <p:cNvGrpSpPr/>
          <p:nvPr/>
        </p:nvGrpSpPr>
        <p:grpSpPr bwMode="auto">
          <a:xfrm>
            <a:off x="2209800" y="3048000"/>
            <a:ext cx="457200" cy="457200"/>
            <a:chOff x="1344" y="1248"/>
            <a:chExt cx="288" cy="288"/>
          </a:xfrm>
        </p:grpSpPr>
        <p:sp>
          <p:nvSpPr>
            <p:cNvPr id="217101"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02"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17103" name="Group 15"/>
          <p:cNvGrpSpPr/>
          <p:nvPr/>
        </p:nvGrpSpPr>
        <p:grpSpPr bwMode="auto">
          <a:xfrm>
            <a:off x="4419600" y="2986088"/>
            <a:ext cx="457200" cy="457200"/>
            <a:chOff x="1344" y="1248"/>
            <a:chExt cx="288" cy="288"/>
          </a:xfrm>
        </p:grpSpPr>
        <p:sp>
          <p:nvSpPr>
            <p:cNvPr id="217104" name="Oval 16"/>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05" name="Text Box 17"/>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17106" name="Group 18"/>
          <p:cNvGrpSpPr/>
          <p:nvPr/>
        </p:nvGrpSpPr>
        <p:grpSpPr bwMode="auto">
          <a:xfrm>
            <a:off x="5105400" y="3900488"/>
            <a:ext cx="457200" cy="457200"/>
            <a:chOff x="1344" y="1248"/>
            <a:chExt cx="288" cy="288"/>
          </a:xfrm>
        </p:grpSpPr>
        <p:sp>
          <p:nvSpPr>
            <p:cNvPr id="217107"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08"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217109" name="Group 21"/>
          <p:cNvGrpSpPr/>
          <p:nvPr/>
        </p:nvGrpSpPr>
        <p:grpSpPr bwMode="auto">
          <a:xfrm>
            <a:off x="1981200" y="5715000"/>
            <a:ext cx="457200" cy="457200"/>
            <a:chOff x="1344" y="1248"/>
            <a:chExt cx="288" cy="288"/>
          </a:xfrm>
        </p:grpSpPr>
        <p:sp>
          <p:nvSpPr>
            <p:cNvPr id="217110" name="Oval 2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11" name="Text Box 2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17112" name="Line 24"/>
          <p:cNvSpPr>
            <a:spLocks noChangeShapeType="1"/>
          </p:cNvSpPr>
          <p:nvPr/>
        </p:nvSpPr>
        <p:spPr bwMode="auto">
          <a:xfrm>
            <a:off x="4648200" y="3443288"/>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14" name="Text Box 26"/>
          <p:cNvSpPr txBox="1">
            <a:spLocks noChangeArrowheads="1"/>
          </p:cNvSpPr>
          <p:nvPr/>
        </p:nvSpPr>
        <p:spPr bwMode="auto">
          <a:xfrm>
            <a:off x="4876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grpSp>
        <p:nvGrpSpPr>
          <p:cNvPr id="217116" name="Group 28"/>
          <p:cNvGrpSpPr/>
          <p:nvPr/>
        </p:nvGrpSpPr>
        <p:grpSpPr bwMode="auto">
          <a:xfrm>
            <a:off x="3581400" y="3900488"/>
            <a:ext cx="457200" cy="457200"/>
            <a:chOff x="1344" y="1248"/>
            <a:chExt cx="288" cy="288"/>
          </a:xfrm>
        </p:grpSpPr>
        <p:sp>
          <p:nvSpPr>
            <p:cNvPr id="217117" name="Oval 29"/>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18" name="Text Box 30"/>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217119" name="Group 31"/>
          <p:cNvGrpSpPr/>
          <p:nvPr/>
        </p:nvGrpSpPr>
        <p:grpSpPr bwMode="auto">
          <a:xfrm>
            <a:off x="2743200" y="4814888"/>
            <a:ext cx="457200" cy="457200"/>
            <a:chOff x="1344" y="1248"/>
            <a:chExt cx="288" cy="288"/>
          </a:xfrm>
        </p:grpSpPr>
        <p:sp>
          <p:nvSpPr>
            <p:cNvPr id="217120" name="Oval 32"/>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21" name="Text Box 33"/>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217122" name="Line 34"/>
          <p:cNvSpPr>
            <a:spLocks noChangeShapeType="1"/>
          </p:cNvSpPr>
          <p:nvPr/>
        </p:nvSpPr>
        <p:spPr bwMode="auto">
          <a:xfrm flipH="1">
            <a:off x="3733800" y="3443288"/>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23" name="Line 35"/>
          <p:cNvSpPr>
            <a:spLocks noChangeShapeType="1"/>
          </p:cNvSpPr>
          <p:nvPr/>
        </p:nvSpPr>
        <p:spPr bwMode="auto">
          <a:xfrm flipH="1">
            <a:off x="3048000" y="4357688"/>
            <a:ext cx="762000" cy="442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24" name="Line 36"/>
          <p:cNvSpPr>
            <a:spLocks noChangeShapeType="1"/>
          </p:cNvSpPr>
          <p:nvPr/>
        </p:nvSpPr>
        <p:spPr bwMode="auto">
          <a:xfrm flipH="1">
            <a:off x="2209800" y="5272088"/>
            <a:ext cx="762000" cy="442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25" name="Text Box 37"/>
          <p:cNvSpPr txBox="1">
            <a:spLocks noChangeArrowheads="1"/>
          </p:cNvSpPr>
          <p:nvPr/>
        </p:nvSpPr>
        <p:spPr bwMode="auto">
          <a:xfrm>
            <a:off x="3810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17126" name="Line 38"/>
          <p:cNvSpPr>
            <a:spLocks noChangeShapeType="1"/>
          </p:cNvSpPr>
          <p:nvPr/>
        </p:nvSpPr>
        <p:spPr bwMode="auto">
          <a:xfrm>
            <a:off x="4572000" y="2300288"/>
            <a:ext cx="2362200" cy="671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27" name="Line 39"/>
          <p:cNvSpPr>
            <a:spLocks noChangeShapeType="1"/>
          </p:cNvSpPr>
          <p:nvPr/>
        </p:nvSpPr>
        <p:spPr bwMode="auto">
          <a:xfrm>
            <a:off x="4572000" y="2300288"/>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28" name="Line 40"/>
          <p:cNvSpPr>
            <a:spLocks noChangeShapeType="1"/>
          </p:cNvSpPr>
          <p:nvPr/>
        </p:nvSpPr>
        <p:spPr bwMode="auto">
          <a:xfrm flipH="1">
            <a:off x="2438400" y="2300288"/>
            <a:ext cx="2133600" cy="747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30" name="Text Box 42"/>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
        <p:nvSpPr>
          <p:cNvPr id="217132" name="Text Box 44"/>
          <p:cNvSpPr txBox="1">
            <a:spLocks noChangeArrowheads="1"/>
          </p:cNvSpPr>
          <p:nvPr/>
        </p:nvSpPr>
        <p:spPr bwMode="auto">
          <a:xfrm>
            <a:off x="3429000" y="4495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217133" name="Text Box 45"/>
          <p:cNvSpPr txBox="1">
            <a:spLocks noChangeArrowheads="1"/>
          </p:cNvSpPr>
          <p:nvPr/>
        </p:nvSpPr>
        <p:spPr bwMode="auto">
          <a:xfrm>
            <a:off x="2514600" y="54244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217134" name="Text Box 46"/>
          <p:cNvSpPr txBox="1">
            <a:spLocks noChangeArrowheads="1"/>
          </p:cNvSpPr>
          <p:nvPr/>
        </p:nvSpPr>
        <p:spPr bwMode="auto">
          <a:xfrm>
            <a:off x="5791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17135" name="Text Box 47"/>
          <p:cNvSpPr txBox="1">
            <a:spLocks noChangeArrowheads="1"/>
          </p:cNvSpPr>
          <p:nvPr/>
        </p:nvSpPr>
        <p:spPr bwMode="auto">
          <a:xfrm>
            <a:off x="2819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17173" name="Text Box 85"/>
          <p:cNvSpPr txBox="1">
            <a:spLocks noChangeArrowheads="1"/>
          </p:cNvSpPr>
          <p:nvPr/>
        </p:nvSpPr>
        <p:spPr bwMode="auto">
          <a:xfrm>
            <a:off x="4572000" y="2543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217182" name="Text Box 94"/>
          <p:cNvSpPr txBox="1">
            <a:spLocks noChangeArrowheads="1"/>
          </p:cNvSpPr>
          <p:nvPr/>
        </p:nvSpPr>
        <p:spPr bwMode="auto">
          <a:xfrm>
            <a:off x="1295400" y="5805488"/>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Goal</a:t>
            </a:r>
            <a:endParaRPr lang="en-GB" altLang="x-none" sz="1800" b="1"/>
          </a:p>
        </p:txBody>
      </p:sp>
      <p:sp>
        <p:nvSpPr>
          <p:cNvPr id="217183" name="Text Box 95"/>
          <p:cNvSpPr txBox="1">
            <a:spLocks noChangeArrowheads="1"/>
          </p:cNvSpPr>
          <p:nvPr/>
        </p:nvSpPr>
        <p:spPr bwMode="auto">
          <a:xfrm>
            <a:off x="2438400" y="5791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[418+0=418]</a:t>
            </a:r>
            <a:endParaRPr lang="en-GB" altLang="x-none" sz="1800" dirty="0"/>
          </a:p>
        </p:txBody>
      </p:sp>
      <p:sp>
        <p:nvSpPr>
          <p:cNvPr id="58" name="Text Box 22"/>
          <p:cNvSpPr txBox="1">
            <a:spLocks noChangeArrowheads="1"/>
          </p:cNvSpPr>
          <p:nvPr/>
        </p:nvSpPr>
        <p:spPr bwMode="auto">
          <a:xfrm>
            <a:off x="4876799" y="3059668"/>
            <a:ext cx="1676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[140+253=393</a:t>
            </a:r>
            <a:r>
              <a:rPr lang="en-US" altLang="x-none" sz="1800" dirty="0"/>
              <a:t>]</a:t>
            </a:r>
            <a:endParaRPr lang="en-GB" altLang="x-none" sz="1800" dirty="0"/>
          </a:p>
        </p:txBody>
      </p:sp>
      <p:sp>
        <p:nvSpPr>
          <p:cNvPr id="59" name="Text Box 23"/>
          <p:cNvSpPr txBox="1">
            <a:spLocks noChangeArrowheads="1"/>
          </p:cNvSpPr>
          <p:nvPr/>
        </p:nvSpPr>
        <p:spPr bwMode="auto">
          <a:xfrm>
            <a:off x="7162800" y="29718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[75+374=449]</a:t>
            </a:r>
            <a:endParaRPr lang="en-GB" altLang="x-none" sz="1800" dirty="0"/>
          </a:p>
        </p:txBody>
      </p:sp>
      <p:sp>
        <p:nvSpPr>
          <p:cNvPr id="60" name="Text Box 24"/>
          <p:cNvSpPr txBox="1">
            <a:spLocks noChangeArrowheads="1"/>
          </p:cNvSpPr>
          <p:nvPr/>
        </p:nvSpPr>
        <p:spPr bwMode="auto">
          <a:xfrm>
            <a:off x="609600" y="3124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[118+329=</a:t>
            </a:r>
            <a:r>
              <a:rPr lang="en-US" altLang="x-none" sz="1800" dirty="0"/>
              <a:t>447]</a:t>
            </a:r>
            <a:endParaRPr lang="en-GB" altLang="x-none" sz="1800" dirty="0"/>
          </a:p>
        </p:txBody>
      </p:sp>
      <p:sp>
        <p:nvSpPr>
          <p:cNvPr id="61" name="Text Box 42"/>
          <p:cNvSpPr txBox="1">
            <a:spLocks noChangeArrowheads="1"/>
          </p:cNvSpPr>
          <p:nvPr/>
        </p:nvSpPr>
        <p:spPr bwMode="auto">
          <a:xfrm>
            <a:off x="1295400" y="4862513"/>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[317+98=415]</a:t>
            </a:r>
            <a:endParaRPr lang="en-GB" altLang="x-none" sz="1800" dirty="0"/>
          </a:p>
        </p:txBody>
      </p:sp>
      <p:sp>
        <p:nvSpPr>
          <p:cNvPr id="62" name="Text Box 35"/>
          <p:cNvSpPr txBox="1">
            <a:spLocks noChangeArrowheads="1"/>
          </p:cNvSpPr>
          <p:nvPr/>
        </p:nvSpPr>
        <p:spPr bwMode="auto">
          <a:xfrm>
            <a:off x="5638800" y="3900488"/>
            <a:ext cx="167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[239+178=417</a:t>
            </a:r>
            <a:r>
              <a:rPr lang="en-US" altLang="x-none" sz="1800" dirty="0"/>
              <a:t>]</a:t>
            </a:r>
            <a:endParaRPr lang="en-GB" altLang="x-none" sz="1800" dirty="0"/>
          </a:p>
        </p:txBody>
      </p:sp>
      <p:sp>
        <p:nvSpPr>
          <p:cNvPr id="63" name="Text Box 36"/>
          <p:cNvSpPr txBox="1">
            <a:spLocks noChangeArrowheads="1"/>
          </p:cNvSpPr>
          <p:nvPr/>
        </p:nvSpPr>
        <p:spPr bwMode="auto">
          <a:xfrm>
            <a:off x="1981200" y="4050268"/>
            <a:ext cx="198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[220+193=413]</a:t>
            </a:r>
            <a:endParaRPr lang="en-GB" altLang="x-none" sz="1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55" name="Slide Number Placeholder 6"/>
          <p:cNvSpPr>
            <a:spLocks noGrp="1"/>
          </p:cNvSpPr>
          <p:nvPr>
            <p:ph type="sldNum" sz="quarter" idx="12"/>
          </p:nvPr>
        </p:nvSpPr>
        <p:spPr/>
        <p:txBody>
          <a:bodyPr/>
          <a:lstStyle/>
          <a:p>
            <a:fld id="{A0F7210D-2E5B-4873-B5F5-71C05E5686FA}" type="slidenum">
              <a:rPr lang="en-GB" altLang="x-none" smtClean="0"/>
            </a:fld>
            <a:endParaRPr lang="en-GB" altLang="x-none"/>
          </a:p>
        </p:txBody>
      </p:sp>
      <p:grpSp>
        <p:nvGrpSpPr>
          <p:cNvPr id="246787" name="Group 3"/>
          <p:cNvGrpSpPr/>
          <p:nvPr/>
        </p:nvGrpSpPr>
        <p:grpSpPr bwMode="auto">
          <a:xfrm>
            <a:off x="4343400" y="1843088"/>
            <a:ext cx="457200" cy="457200"/>
            <a:chOff x="1344" y="1248"/>
            <a:chExt cx="288" cy="288"/>
          </a:xfrm>
        </p:grpSpPr>
        <p:sp>
          <p:nvSpPr>
            <p:cNvPr id="246788"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789"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46790" name="Group 6"/>
          <p:cNvGrpSpPr/>
          <p:nvPr/>
        </p:nvGrpSpPr>
        <p:grpSpPr bwMode="auto">
          <a:xfrm>
            <a:off x="6705600" y="2971800"/>
            <a:ext cx="457200" cy="457200"/>
            <a:chOff x="1344" y="1248"/>
            <a:chExt cx="288" cy="288"/>
          </a:xfrm>
        </p:grpSpPr>
        <p:sp>
          <p:nvSpPr>
            <p:cNvPr id="246791"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792"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46793" name="Group 9"/>
          <p:cNvGrpSpPr/>
          <p:nvPr/>
        </p:nvGrpSpPr>
        <p:grpSpPr bwMode="auto">
          <a:xfrm>
            <a:off x="2209800" y="3048000"/>
            <a:ext cx="457200" cy="457200"/>
            <a:chOff x="1344" y="1248"/>
            <a:chExt cx="288" cy="288"/>
          </a:xfrm>
        </p:grpSpPr>
        <p:sp>
          <p:nvSpPr>
            <p:cNvPr id="246794"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795"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46796" name="Group 12"/>
          <p:cNvGrpSpPr/>
          <p:nvPr/>
        </p:nvGrpSpPr>
        <p:grpSpPr bwMode="auto">
          <a:xfrm>
            <a:off x="4419600" y="2986088"/>
            <a:ext cx="457200" cy="457200"/>
            <a:chOff x="1344" y="1248"/>
            <a:chExt cx="288" cy="288"/>
          </a:xfrm>
        </p:grpSpPr>
        <p:sp>
          <p:nvSpPr>
            <p:cNvPr id="246797" name="Oval 13"/>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798"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46799" name="Group 15"/>
          <p:cNvGrpSpPr/>
          <p:nvPr/>
        </p:nvGrpSpPr>
        <p:grpSpPr bwMode="auto">
          <a:xfrm>
            <a:off x="5105400" y="3900488"/>
            <a:ext cx="457200" cy="457200"/>
            <a:chOff x="1344" y="1248"/>
            <a:chExt cx="288" cy="288"/>
          </a:xfrm>
        </p:grpSpPr>
        <p:sp>
          <p:nvSpPr>
            <p:cNvPr id="246800" name="Oval 16"/>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801" name="Text Box 17"/>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246802" name="Group 18"/>
          <p:cNvGrpSpPr/>
          <p:nvPr/>
        </p:nvGrpSpPr>
        <p:grpSpPr bwMode="auto">
          <a:xfrm>
            <a:off x="1981200" y="5715000"/>
            <a:ext cx="457200" cy="457200"/>
            <a:chOff x="1344" y="1248"/>
            <a:chExt cx="288" cy="288"/>
          </a:xfrm>
        </p:grpSpPr>
        <p:sp>
          <p:nvSpPr>
            <p:cNvPr id="246803"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804"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46805" name="Line 21"/>
          <p:cNvSpPr>
            <a:spLocks noChangeShapeType="1"/>
          </p:cNvSpPr>
          <p:nvPr/>
        </p:nvSpPr>
        <p:spPr bwMode="auto">
          <a:xfrm>
            <a:off x="4648200" y="3443288"/>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806" name="Text Box 22"/>
          <p:cNvSpPr txBox="1">
            <a:spLocks noChangeArrowheads="1"/>
          </p:cNvSpPr>
          <p:nvPr/>
        </p:nvSpPr>
        <p:spPr bwMode="auto">
          <a:xfrm>
            <a:off x="4876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grpSp>
        <p:nvGrpSpPr>
          <p:cNvPr id="246807" name="Group 23"/>
          <p:cNvGrpSpPr/>
          <p:nvPr/>
        </p:nvGrpSpPr>
        <p:grpSpPr bwMode="auto">
          <a:xfrm>
            <a:off x="3581400" y="3900488"/>
            <a:ext cx="457200" cy="457200"/>
            <a:chOff x="1344" y="1248"/>
            <a:chExt cx="288" cy="288"/>
          </a:xfrm>
        </p:grpSpPr>
        <p:sp>
          <p:nvSpPr>
            <p:cNvPr id="246808" name="Oval 2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809" name="Text Box 2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246810" name="Group 26"/>
          <p:cNvGrpSpPr/>
          <p:nvPr/>
        </p:nvGrpSpPr>
        <p:grpSpPr bwMode="auto">
          <a:xfrm>
            <a:off x="2743200" y="4814888"/>
            <a:ext cx="457200" cy="457200"/>
            <a:chOff x="1344" y="1248"/>
            <a:chExt cx="288" cy="288"/>
          </a:xfrm>
        </p:grpSpPr>
        <p:sp>
          <p:nvSpPr>
            <p:cNvPr id="246811" name="Oval 27"/>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812" name="Text Box 28"/>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246813" name="Line 29"/>
          <p:cNvSpPr>
            <a:spLocks noChangeShapeType="1"/>
          </p:cNvSpPr>
          <p:nvPr/>
        </p:nvSpPr>
        <p:spPr bwMode="auto">
          <a:xfrm flipH="1">
            <a:off x="3733800" y="3443288"/>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814" name="Line 30"/>
          <p:cNvSpPr>
            <a:spLocks noChangeShapeType="1"/>
          </p:cNvSpPr>
          <p:nvPr/>
        </p:nvSpPr>
        <p:spPr bwMode="auto">
          <a:xfrm flipH="1">
            <a:off x="3048000" y="4357688"/>
            <a:ext cx="762000" cy="442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815" name="Line 31"/>
          <p:cNvSpPr>
            <a:spLocks noChangeShapeType="1"/>
          </p:cNvSpPr>
          <p:nvPr/>
        </p:nvSpPr>
        <p:spPr bwMode="auto">
          <a:xfrm flipH="1">
            <a:off x="2209800" y="5272088"/>
            <a:ext cx="762000" cy="442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816" name="Text Box 32"/>
          <p:cNvSpPr txBox="1">
            <a:spLocks noChangeArrowheads="1"/>
          </p:cNvSpPr>
          <p:nvPr/>
        </p:nvSpPr>
        <p:spPr bwMode="auto">
          <a:xfrm>
            <a:off x="3810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46817" name="Line 33"/>
          <p:cNvSpPr>
            <a:spLocks noChangeShapeType="1"/>
          </p:cNvSpPr>
          <p:nvPr/>
        </p:nvSpPr>
        <p:spPr bwMode="auto">
          <a:xfrm>
            <a:off x="4572000" y="2300288"/>
            <a:ext cx="2362200" cy="671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818" name="Line 34"/>
          <p:cNvSpPr>
            <a:spLocks noChangeShapeType="1"/>
          </p:cNvSpPr>
          <p:nvPr/>
        </p:nvSpPr>
        <p:spPr bwMode="auto">
          <a:xfrm>
            <a:off x="4572000" y="2300288"/>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819" name="Line 35"/>
          <p:cNvSpPr>
            <a:spLocks noChangeShapeType="1"/>
          </p:cNvSpPr>
          <p:nvPr/>
        </p:nvSpPr>
        <p:spPr bwMode="auto">
          <a:xfrm flipH="1">
            <a:off x="2438400" y="2300288"/>
            <a:ext cx="2133600" cy="747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820" name="Text Box 36"/>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
        <p:nvSpPr>
          <p:cNvPr id="246821" name="Text Box 37"/>
          <p:cNvSpPr txBox="1">
            <a:spLocks noChangeArrowheads="1"/>
          </p:cNvSpPr>
          <p:nvPr/>
        </p:nvSpPr>
        <p:spPr bwMode="auto">
          <a:xfrm>
            <a:off x="3429000" y="4495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246822" name="Text Box 38"/>
          <p:cNvSpPr txBox="1">
            <a:spLocks noChangeArrowheads="1"/>
          </p:cNvSpPr>
          <p:nvPr/>
        </p:nvSpPr>
        <p:spPr bwMode="auto">
          <a:xfrm>
            <a:off x="2514600" y="54244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246823" name="Text Box 39"/>
          <p:cNvSpPr txBox="1">
            <a:spLocks noChangeArrowheads="1"/>
          </p:cNvSpPr>
          <p:nvPr/>
        </p:nvSpPr>
        <p:spPr bwMode="auto">
          <a:xfrm>
            <a:off x="5791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46824" name="Text Box 40"/>
          <p:cNvSpPr txBox="1">
            <a:spLocks noChangeArrowheads="1"/>
          </p:cNvSpPr>
          <p:nvPr/>
        </p:nvSpPr>
        <p:spPr bwMode="auto">
          <a:xfrm>
            <a:off x="2819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46825" name="Text Box 41"/>
          <p:cNvSpPr txBox="1">
            <a:spLocks noChangeArrowheads="1"/>
          </p:cNvSpPr>
          <p:nvPr/>
        </p:nvSpPr>
        <p:spPr bwMode="auto">
          <a:xfrm>
            <a:off x="4572000" y="2543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246832" name="Text Box 48"/>
          <p:cNvSpPr txBox="1">
            <a:spLocks noChangeArrowheads="1"/>
          </p:cNvSpPr>
          <p:nvPr/>
        </p:nvSpPr>
        <p:spPr bwMode="auto">
          <a:xfrm>
            <a:off x="1295400" y="5805488"/>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Goal</a:t>
            </a:r>
            <a:endParaRPr lang="en-GB" altLang="x-none" sz="1800" b="1"/>
          </a:p>
        </p:txBody>
      </p:sp>
      <p:grpSp>
        <p:nvGrpSpPr>
          <p:cNvPr id="246834" name="Group 50"/>
          <p:cNvGrpSpPr/>
          <p:nvPr/>
        </p:nvGrpSpPr>
        <p:grpSpPr bwMode="auto">
          <a:xfrm>
            <a:off x="5791200" y="4800600"/>
            <a:ext cx="457200" cy="457200"/>
            <a:chOff x="1344" y="1248"/>
            <a:chExt cx="288" cy="288"/>
          </a:xfrm>
        </p:grpSpPr>
        <p:sp>
          <p:nvSpPr>
            <p:cNvPr id="246835" name="Oval 51"/>
            <p:cNvSpPr>
              <a:spLocks noChangeArrowheads="1"/>
            </p:cNvSpPr>
            <p:nvPr/>
          </p:nvSpPr>
          <p:spPr bwMode="auto">
            <a:xfrm>
              <a:off x="1344" y="1248"/>
              <a:ext cx="288" cy="288"/>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836" name="Text Box 52"/>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46837" name="Line 53"/>
          <p:cNvSpPr>
            <a:spLocks noChangeShapeType="1"/>
          </p:cNvSpPr>
          <p:nvPr/>
        </p:nvSpPr>
        <p:spPr bwMode="auto">
          <a:xfrm>
            <a:off x="5410200" y="4343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Text Box 95"/>
          <p:cNvSpPr txBox="1">
            <a:spLocks noChangeArrowheads="1"/>
          </p:cNvSpPr>
          <p:nvPr/>
        </p:nvSpPr>
        <p:spPr bwMode="auto">
          <a:xfrm>
            <a:off x="2438400" y="5791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[418+0=418]</a:t>
            </a:r>
            <a:endParaRPr lang="en-GB" altLang="x-none" sz="1800" dirty="0"/>
          </a:p>
        </p:txBody>
      </p:sp>
      <p:sp>
        <p:nvSpPr>
          <p:cNvPr id="60" name="Text Box 22"/>
          <p:cNvSpPr txBox="1">
            <a:spLocks noChangeArrowheads="1"/>
          </p:cNvSpPr>
          <p:nvPr/>
        </p:nvSpPr>
        <p:spPr bwMode="auto">
          <a:xfrm>
            <a:off x="4876799" y="3059668"/>
            <a:ext cx="1676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[140+253=393</a:t>
            </a:r>
            <a:r>
              <a:rPr lang="en-US" altLang="x-none" sz="1800" dirty="0"/>
              <a:t>]</a:t>
            </a:r>
            <a:endParaRPr lang="en-GB" altLang="x-none" sz="1800" dirty="0"/>
          </a:p>
        </p:txBody>
      </p:sp>
      <p:sp>
        <p:nvSpPr>
          <p:cNvPr id="61" name="Text Box 23"/>
          <p:cNvSpPr txBox="1">
            <a:spLocks noChangeArrowheads="1"/>
          </p:cNvSpPr>
          <p:nvPr/>
        </p:nvSpPr>
        <p:spPr bwMode="auto">
          <a:xfrm>
            <a:off x="7162800" y="29718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[75+374=449]</a:t>
            </a:r>
            <a:endParaRPr lang="en-GB" altLang="x-none" sz="1800" dirty="0"/>
          </a:p>
        </p:txBody>
      </p:sp>
      <p:sp>
        <p:nvSpPr>
          <p:cNvPr id="62" name="Text Box 24"/>
          <p:cNvSpPr txBox="1">
            <a:spLocks noChangeArrowheads="1"/>
          </p:cNvSpPr>
          <p:nvPr/>
        </p:nvSpPr>
        <p:spPr bwMode="auto">
          <a:xfrm>
            <a:off x="609600" y="3124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[118+329=</a:t>
            </a:r>
            <a:r>
              <a:rPr lang="en-US" altLang="x-none" sz="1800" dirty="0"/>
              <a:t>447]</a:t>
            </a:r>
            <a:endParaRPr lang="en-GB" altLang="x-none" sz="1800" dirty="0"/>
          </a:p>
        </p:txBody>
      </p:sp>
      <p:sp>
        <p:nvSpPr>
          <p:cNvPr id="63" name="Text Box 42"/>
          <p:cNvSpPr txBox="1">
            <a:spLocks noChangeArrowheads="1"/>
          </p:cNvSpPr>
          <p:nvPr/>
        </p:nvSpPr>
        <p:spPr bwMode="auto">
          <a:xfrm>
            <a:off x="1295400" y="4862513"/>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[317+98=415]</a:t>
            </a:r>
            <a:endParaRPr lang="en-GB" altLang="x-none" sz="1800" dirty="0"/>
          </a:p>
        </p:txBody>
      </p:sp>
      <p:sp>
        <p:nvSpPr>
          <p:cNvPr id="64" name="Text Box 35"/>
          <p:cNvSpPr txBox="1">
            <a:spLocks noChangeArrowheads="1"/>
          </p:cNvSpPr>
          <p:nvPr/>
        </p:nvSpPr>
        <p:spPr bwMode="auto">
          <a:xfrm>
            <a:off x="5638800" y="3900488"/>
            <a:ext cx="167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[239+178=417</a:t>
            </a:r>
            <a:r>
              <a:rPr lang="en-US" altLang="x-none" sz="1800" dirty="0"/>
              <a:t>]</a:t>
            </a:r>
            <a:endParaRPr lang="en-GB" altLang="x-none" sz="1800" dirty="0"/>
          </a:p>
        </p:txBody>
      </p:sp>
      <p:sp>
        <p:nvSpPr>
          <p:cNvPr id="65" name="Text Box 36"/>
          <p:cNvSpPr txBox="1">
            <a:spLocks noChangeArrowheads="1"/>
          </p:cNvSpPr>
          <p:nvPr/>
        </p:nvSpPr>
        <p:spPr bwMode="auto">
          <a:xfrm>
            <a:off x="1981200" y="4050268"/>
            <a:ext cx="198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[220+193=413]</a:t>
            </a:r>
            <a:endParaRPr lang="en-GB" altLang="x-none" sz="1800" dirty="0"/>
          </a:p>
        </p:txBody>
      </p:sp>
      <p:sp>
        <p:nvSpPr>
          <p:cNvPr id="66" name="Text Box 54"/>
          <p:cNvSpPr txBox="1">
            <a:spLocks noChangeArrowheads="1"/>
          </p:cNvSpPr>
          <p:nvPr/>
        </p:nvSpPr>
        <p:spPr bwMode="auto">
          <a:xfrm>
            <a:off x="6248400" y="4876800"/>
            <a:ext cx="13981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[450+0=450]</a:t>
            </a:r>
            <a:endParaRPr lang="en-GB" altLang="x-none" sz="1800" dirty="0"/>
          </a:p>
        </p:txBody>
      </p:sp>
      <p:sp>
        <p:nvSpPr>
          <p:cNvPr id="67" name="Text Box 27"/>
          <p:cNvSpPr txBox="1">
            <a:spLocks noChangeArrowheads="1"/>
          </p:cNvSpPr>
          <p:nvPr/>
        </p:nvSpPr>
        <p:spPr bwMode="auto">
          <a:xfrm>
            <a:off x="5867400" y="4419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dirty="0">
                <a:solidFill>
                  <a:schemeClr val="hlink"/>
                </a:solidFill>
              </a:rPr>
              <a:t>211</a:t>
            </a:r>
            <a:endParaRPr lang="en-GB" altLang="x-none" sz="1800" b="1" dirty="0">
              <a:solidFill>
                <a:schemeClr val="hlink"/>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55" name="Slide Number Placeholder 6"/>
          <p:cNvSpPr>
            <a:spLocks noGrp="1"/>
          </p:cNvSpPr>
          <p:nvPr>
            <p:ph type="sldNum" sz="quarter" idx="12"/>
          </p:nvPr>
        </p:nvSpPr>
        <p:spPr/>
        <p:txBody>
          <a:bodyPr/>
          <a:lstStyle/>
          <a:p>
            <a:fld id="{B542A83A-7368-4139-A144-3CD8C53F0715}" type="slidenum">
              <a:rPr lang="en-GB" altLang="x-none" smtClean="0"/>
            </a:fld>
            <a:endParaRPr lang="en-GB" altLang="x-none"/>
          </a:p>
        </p:txBody>
      </p:sp>
      <p:grpSp>
        <p:nvGrpSpPr>
          <p:cNvPr id="247811" name="Group 3"/>
          <p:cNvGrpSpPr/>
          <p:nvPr/>
        </p:nvGrpSpPr>
        <p:grpSpPr bwMode="auto">
          <a:xfrm>
            <a:off x="4343400" y="1843088"/>
            <a:ext cx="457200" cy="457200"/>
            <a:chOff x="1344" y="1248"/>
            <a:chExt cx="288" cy="288"/>
          </a:xfrm>
        </p:grpSpPr>
        <p:sp>
          <p:nvSpPr>
            <p:cNvPr id="247812"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13"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47814" name="Group 6"/>
          <p:cNvGrpSpPr/>
          <p:nvPr/>
        </p:nvGrpSpPr>
        <p:grpSpPr bwMode="auto">
          <a:xfrm>
            <a:off x="6705600" y="2971800"/>
            <a:ext cx="457200" cy="457200"/>
            <a:chOff x="1344" y="1248"/>
            <a:chExt cx="288" cy="288"/>
          </a:xfrm>
        </p:grpSpPr>
        <p:sp>
          <p:nvSpPr>
            <p:cNvPr id="247815"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16"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47817" name="Group 9"/>
          <p:cNvGrpSpPr/>
          <p:nvPr/>
        </p:nvGrpSpPr>
        <p:grpSpPr bwMode="auto">
          <a:xfrm>
            <a:off x="2209800" y="3048000"/>
            <a:ext cx="457200" cy="457200"/>
            <a:chOff x="1344" y="1248"/>
            <a:chExt cx="288" cy="288"/>
          </a:xfrm>
        </p:grpSpPr>
        <p:sp>
          <p:nvSpPr>
            <p:cNvPr id="247818"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19"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47820" name="Group 12"/>
          <p:cNvGrpSpPr/>
          <p:nvPr/>
        </p:nvGrpSpPr>
        <p:grpSpPr bwMode="auto">
          <a:xfrm>
            <a:off x="4419600" y="2986088"/>
            <a:ext cx="457200" cy="457200"/>
            <a:chOff x="1344" y="1248"/>
            <a:chExt cx="288" cy="288"/>
          </a:xfrm>
        </p:grpSpPr>
        <p:sp>
          <p:nvSpPr>
            <p:cNvPr id="247821" name="Oval 13"/>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22"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47823" name="Group 15"/>
          <p:cNvGrpSpPr/>
          <p:nvPr/>
        </p:nvGrpSpPr>
        <p:grpSpPr bwMode="auto">
          <a:xfrm>
            <a:off x="5105400" y="3900488"/>
            <a:ext cx="457200" cy="457200"/>
            <a:chOff x="1344" y="1248"/>
            <a:chExt cx="288" cy="288"/>
          </a:xfrm>
        </p:grpSpPr>
        <p:sp>
          <p:nvSpPr>
            <p:cNvPr id="247824"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25"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247826" name="Group 18"/>
          <p:cNvGrpSpPr/>
          <p:nvPr/>
        </p:nvGrpSpPr>
        <p:grpSpPr bwMode="auto">
          <a:xfrm>
            <a:off x="1981200" y="5715000"/>
            <a:ext cx="457200" cy="457200"/>
            <a:chOff x="1344" y="1248"/>
            <a:chExt cx="288" cy="288"/>
          </a:xfrm>
        </p:grpSpPr>
        <p:sp>
          <p:nvSpPr>
            <p:cNvPr id="247827" name="Oval 19"/>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28" name="Text Box 20"/>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47829" name="Line 21"/>
          <p:cNvSpPr>
            <a:spLocks noChangeShapeType="1"/>
          </p:cNvSpPr>
          <p:nvPr/>
        </p:nvSpPr>
        <p:spPr bwMode="auto">
          <a:xfrm>
            <a:off x="4648200" y="3443288"/>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30" name="Text Box 22"/>
          <p:cNvSpPr txBox="1">
            <a:spLocks noChangeArrowheads="1"/>
          </p:cNvSpPr>
          <p:nvPr/>
        </p:nvSpPr>
        <p:spPr bwMode="auto">
          <a:xfrm>
            <a:off x="4876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grpSp>
        <p:nvGrpSpPr>
          <p:cNvPr id="247831" name="Group 23"/>
          <p:cNvGrpSpPr/>
          <p:nvPr/>
        </p:nvGrpSpPr>
        <p:grpSpPr bwMode="auto">
          <a:xfrm>
            <a:off x="3581400" y="3900488"/>
            <a:ext cx="457200" cy="457200"/>
            <a:chOff x="1344" y="1248"/>
            <a:chExt cx="288" cy="288"/>
          </a:xfrm>
        </p:grpSpPr>
        <p:sp>
          <p:nvSpPr>
            <p:cNvPr id="247832" name="Oval 2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33" name="Text Box 2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247834" name="Group 26"/>
          <p:cNvGrpSpPr/>
          <p:nvPr/>
        </p:nvGrpSpPr>
        <p:grpSpPr bwMode="auto">
          <a:xfrm>
            <a:off x="2743200" y="4814888"/>
            <a:ext cx="457200" cy="457200"/>
            <a:chOff x="1344" y="1248"/>
            <a:chExt cx="288" cy="288"/>
          </a:xfrm>
        </p:grpSpPr>
        <p:sp>
          <p:nvSpPr>
            <p:cNvPr id="247835" name="Oval 27"/>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36" name="Text Box 28"/>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247837" name="Line 29"/>
          <p:cNvSpPr>
            <a:spLocks noChangeShapeType="1"/>
          </p:cNvSpPr>
          <p:nvPr/>
        </p:nvSpPr>
        <p:spPr bwMode="auto">
          <a:xfrm flipH="1">
            <a:off x="3733800" y="3443288"/>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38" name="Line 30"/>
          <p:cNvSpPr>
            <a:spLocks noChangeShapeType="1"/>
          </p:cNvSpPr>
          <p:nvPr/>
        </p:nvSpPr>
        <p:spPr bwMode="auto">
          <a:xfrm flipH="1">
            <a:off x="3048000" y="4357688"/>
            <a:ext cx="762000" cy="442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39" name="Line 31"/>
          <p:cNvSpPr>
            <a:spLocks noChangeShapeType="1"/>
          </p:cNvSpPr>
          <p:nvPr/>
        </p:nvSpPr>
        <p:spPr bwMode="auto">
          <a:xfrm flipH="1">
            <a:off x="2209800" y="5272088"/>
            <a:ext cx="762000" cy="442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40" name="Text Box 32"/>
          <p:cNvSpPr txBox="1">
            <a:spLocks noChangeArrowheads="1"/>
          </p:cNvSpPr>
          <p:nvPr/>
        </p:nvSpPr>
        <p:spPr bwMode="auto">
          <a:xfrm>
            <a:off x="3810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47841" name="Line 33"/>
          <p:cNvSpPr>
            <a:spLocks noChangeShapeType="1"/>
          </p:cNvSpPr>
          <p:nvPr/>
        </p:nvSpPr>
        <p:spPr bwMode="auto">
          <a:xfrm>
            <a:off x="4572000" y="2300288"/>
            <a:ext cx="2362200" cy="671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42" name="Line 34"/>
          <p:cNvSpPr>
            <a:spLocks noChangeShapeType="1"/>
          </p:cNvSpPr>
          <p:nvPr/>
        </p:nvSpPr>
        <p:spPr bwMode="auto">
          <a:xfrm>
            <a:off x="4572000" y="2300288"/>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43" name="Line 35"/>
          <p:cNvSpPr>
            <a:spLocks noChangeShapeType="1"/>
          </p:cNvSpPr>
          <p:nvPr/>
        </p:nvSpPr>
        <p:spPr bwMode="auto">
          <a:xfrm flipH="1">
            <a:off x="2438400" y="2300288"/>
            <a:ext cx="2133600" cy="747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44" name="Text Box 36"/>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
        <p:nvSpPr>
          <p:cNvPr id="247845" name="Text Box 37"/>
          <p:cNvSpPr txBox="1">
            <a:spLocks noChangeArrowheads="1"/>
          </p:cNvSpPr>
          <p:nvPr/>
        </p:nvSpPr>
        <p:spPr bwMode="auto">
          <a:xfrm>
            <a:off x="3429000" y="4495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247846" name="Text Box 38"/>
          <p:cNvSpPr txBox="1">
            <a:spLocks noChangeArrowheads="1"/>
          </p:cNvSpPr>
          <p:nvPr/>
        </p:nvSpPr>
        <p:spPr bwMode="auto">
          <a:xfrm>
            <a:off x="2514600" y="54244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247847" name="Text Box 39"/>
          <p:cNvSpPr txBox="1">
            <a:spLocks noChangeArrowheads="1"/>
          </p:cNvSpPr>
          <p:nvPr/>
        </p:nvSpPr>
        <p:spPr bwMode="auto">
          <a:xfrm>
            <a:off x="5791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47848" name="Text Box 40"/>
          <p:cNvSpPr txBox="1">
            <a:spLocks noChangeArrowheads="1"/>
          </p:cNvSpPr>
          <p:nvPr/>
        </p:nvSpPr>
        <p:spPr bwMode="auto">
          <a:xfrm>
            <a:off x="2819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47849" name="Text Box 41"/>
          <p:cNvSpPr txBox="1">
            <a:spLocks noChangeArrowheads="1"/>
          </p:cNvSpPr>
          <p:nvPr/>
        </p:nvSpPr>
        <p:spPr bwMode="auto">
          <a:xfrm>
            <a:off x="4572000" y="2543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247856" name="Text Box 48"/>
          <p:cNvSpPr txBox="1">
            <a:spLocks noChangeArrowheads="1"/>
          </p:cNvSpPr>
          <p:nvPr/>
        </p:nvSpPr>
        <p:spPr bwMode="auto">
          <a:xfrm>
            <a:off x="1295400" y="5805488"/>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Goal</a:t>
            </a:r>
            <a:endParaRPr lang="en-GB" altLang="x-none" sz="1800" b="1"/>
          </a:p>
        </p:txBody>
      </p:sp>
      <p:grpSp>
        <p:nvGrpSpPr>
          <p:cNvPr id="247858" name="Group 50"/>
          <p:cNvGrpSpPr/>
          <p:nvPr/>
        </p:nvGrpSpPr>
        <p:grpSpPr bwMode="auto">
          <a:xfrm>
            <a:off x="5791200" y="4800600"/>
            <a:ext cx="457200" cy="457200"/>
            <a:chOff x="1344" y="1248"/>
            <a:chExt cx="288" cy="288"/>
          </a:xfrm>
        </p:grpSpPr>
        <p:sp>
          <p:nvSpPr>
            <p:cNvPr id="247859" name="Oval 51"/>
            <p:cNvSpPr>
              <a:spLocks noChangeArrowheads="1"/>
            </p:cNvSpPr>
            <p:nvPr/>
          </p:nvSpPr>
          <p:spPr bwMode="auto">
            <a:xfrm>
              <a:off x="1344" y="1248"/>
              <a:ext cx="288" cy="288"/>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60" name="Text Box 52"/>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47861" name="Line 53"/>
          <p:cNvSpPr>
            <a:spLocks noChangeShapeType="1"/>
          </p:cNvSpPr>
          <p:nvPr/>
        </p:nvSpPr>
        <p:spPr bwMode="auto">
          <a:xfrm>
            <a:off x="5410200" y="4343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Text Box 95"/>
          <p:cNvSpPr txBox="1">
            <a:spLocks noChangeArrowheads="1"/>
          </p:cNvSpPr>
          <p:nvPr/>
        </p:nvSpPr>
        <p:spPr bwMode="auto">
          <a:xfrm>
            <a:off x="2438400" y="5791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solidFill>
                  <a:srgbClr val="C00000"/>
                </a:solidFill>
              </a:rPr>
              <a:t>[418+0=418]</a:t>
            </a:r>
            <a:endParaRPr lang="en-GB" altLang="x-none" sz="1800" dirty="0">
              <a:solidFill>
                <a:srgbClr val="C00000"/>
              </a:solidFill>
            </a:endParaRPr>
          </a:p>
        </p:txBody>
      </p:sp>
      <p:sp>
        <p:nvSpPr>
          <p:cNvPr id="59" name="Text Box 22"/>
          <p:cNvSpPr txBox="1">
            <a:spLocks noChangeArrowheads="1"/>
          </p:cNvSpPr>
          <p:nvPr/>
        </p:nvSpPr>
        <p:spPr bwMode="auto">
          <a:xfrm>
            <a:off x="4876799" y="3059668"/>
            <a:ext cx="1676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[140+253=393</a:t>
            </a:r>
            <a:r>
              <a:rPr lang="en-US" altLang="x-none" sz="1800" dirty="0"/>
              <a:t>]</a:t>
            </a:r>
            <a:endParaRPr lang="en-GB" altLang="x-none" sz="1800" dirty="0"/>
          </a:p>
        </p:txBody>
      </p:sp>
      <p:sp>
        <p:nvSpPr>
          <p:cNvPr id="60" name="Text Box 23"/>
          <p:cNvSpPr txBox="1">
            <a:spLocks noChangeArrowheads="1"/>
          </p:cNvSpPr>
          <p:nvPr/>
        </p:nvSpPr>
        <p:spPr bwMode="auto">
          <a:xfrm>
            <a:off x="7162800" y="29718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[75+374=449]</a:t>
            </a:r>
            <a:endParaRPr lang="en-GB" altLang="x-none" sz="1800" dirty="0"/>
          </a:p>
        </p:txBody>
      </p:sp>
      <p:sp>
        <p:nvSpPr>
          <p:cNvPr id="61" name="Text Box 24"/>
          <p:cNvSpPr txBox="1">
            <a:spLocks noChangeArrowheads="1"/>
          </p:cNvSpPr>
          <p:nvPr/>
        </p:nvSpPr>
        <p:spPr bwMode="auto">
          <a:xfrm>
            <a:off x="609600" y="3124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[118+329=</a:t>
            </a:r>
            <a:r>
              <a:rPr lang="en-US" altLang="x-none" sz="1800" dirty="0"/>
              <a:t>447]</a:t>
            </a:r>
            <a:endParaRPr lang="en-GB" altLang="x-none" sz="1800" dirty="0"/>
          </a:p>
        </p:txBody>
      </p:sp>
      <p:sp>
        <p:nvSpPr>
          <p:cNvPr id="62" name="Text Box 42"/>
          <p:cNvSpPr txBox="1">
            <a:spLocks noChangeArrowheads="1"/>
          </p:cNvSpPr>
          <p:nvPr/>
        </p:nvSpPr>
        <p:spPr bwMode="auto">
          <a:xfrm>
            <a:off x="1295400" y="4862513"/>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[317+98=415]</a:t>
            </a:r>
            <a:endParaRPr lang="en-GB" altLang="x-none" sz="1800" dirty="0"/>
          </a:p>
        </p:txBody>
      </p:sp>
      <p:sp>
        <p:nvSpPr>
          <p:cNvPr id="63" name="Text Box 35"/>
          <p:cNvSpPr txBox="1">
            <a:spLocks noChangeArrowheads="1"/>
          </p:cNvSpPr>
          <p:nvPr/>
        </p:nvSpPr>
        <p:spPr bwMode="auto">
          <a:xfrm>
            <a:off x="5638800" y="3900488"/>
            <a:ext cx="167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[239+178=417</a:t>
            </a:r>
            <a:r>
              <a:rPr lang="en-US" altLang="x-none" sz="1800" dirty="0"/>
              <a:t>]</a:t>
            </a:r>
            <a:endParaRPr lang="en-GB" altLang="x-none" sz="1800" dirty="0"/>
          </a:p>
        </p:txBody>
      </p:sp>
      <p:sp>
        <p:nvSpPr>
          <p:cNvPr id="64" name="Text Box 36"/>
          <p:cNvSpPr txBox="1">
            <a:spLocks noChangeArrowheads="1"/>
          </p:cNvSpPr>
          <p:nvPr/>
        </p:nvSpPr>
        <p:spPr bwMode="auto">
          <a:xfrm>
            <a:off x="1981200" y="4050268"/>
            <a:ext cx="198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[220+193=413]</a:t>
            </a:r>
            <a:endParaRPr lang="en-GB" altLang="x-none" sz="1800" dirty="0"/>
          </a:p>
        </p:txBody>
      </p:sp>
      <p:sp>
        <p:nvSpPr>
          <p:cNvPr id="65" name="Text Box 54"/>
          <p:cNvSpPr txBox="1">
            <a:spLocks noChangeArrowheads="1"/>
          </p:cNvSpPr>
          <p:nvPr/>
        </p:nvSpPr>
        <p:spPr bwMode="auto">
          <a:xfrm>
            <a:off x="6248400" y="4876800"/>
            <a:ext cx="13981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[450+0=450]</a:t>
            </a:r>
            <a:endParaRPr lang="en-GB" altLang="x-none" sz="1800" dirty="0"/>
          </a:p>
        </p:txBody>
      </p:sp>
      <p:sp>
        <p:nvSpPr>
          <p:cNvPr id="66" name="Text Box 27"/>
          <p:cNvSpPr txBox="1">
            <a:spLocks noChangeArrowheads="1"/>
          </p:cNvSpPr>
          <p:nvPr/>
        </p:nvSpPr>
        <p:spPr bwMode="auto">
          <a:xfrm>
            <a:off x="5867400" y="4419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dirty="0">
                <a:solidFill>
                  <a:schemeClr val="hlink"/>
                </a:solidFill>
              </a:rPr>
              <a:t>211</a:t>
            </a:r>
            <a:endParaRPr lang="en-GB" altLang="x-none" sz="1800" b="1" dirty="0">
              <a:solidFill>
                <a:schemeClr val="hlink"/>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55" name="Slide Number Placeholder 6"/>
          <p:cNvSpPr>
            <a:spLocks noGrp="1"/>
          </p:cNvSpPr>
          <p:nvPr>
            <p:ph type="sldNum" sz="quarter" idx="12"/>
          </p:nvPr>
        </p:nvSpPr>
        <p:spPr/>
        <p:txBody>
          <a:bodyPr/>
          <a:lstStyle/>
          <a:p>
            <a:fld id="{D9DC7ECD-73C2-455F-9DCB-22BCA0557FF4}" type="slidenum">
              <a:rPr lang="en-GB" altLang="x-none" smtClean="0"/>
            </a:fld>
            <a:endParaRPr lang="en-GB" altLang="x-none"/>
          </a:p>
        </p:txBody>
      </p:sp>
      <p:grpSp>
        <p:nvGrpSpPr>
          <p:cNvPr id="248835" name="Group 3"/>
          <p:cNvGrpSpPr/>
          <p:nvPr/>
        </p:nvGrpSpPr>
        <p:grpSpPr bwMode="auto">
          <a:xfrm>
            <a:off x="4343400" y="1843088"/>
            <a:ext cx="457200" cy="457200"/>
            <a:chOff x="1344" y="1248"/>
            <a:chExt cx="288" cy="288"/>
          </a:xfrm>
        </p:grpSpPr>
        <p:sp>
          <p:nvSpPr>
            <p:cNvPr id="248836"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37" name="Text Box 5"/>
            <p:cNvSpPr txBox="1">
              <a:spLocks noChangeArrowheads="1"/>
            </p:cNvSpPr>
            <p:nvPr/>
          </p:nvSpPr>
          <p:spPr bwMode="auto">
            <a:xfrm>
              <a:off x="1392" y="1296"/>
              <a:ext cx="192"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48838" name="Group 6"/>
          <p:cNvGrpSpPr/>
          <p:nvPr/>
        </p:nvGrpSpPr>
        <p:grpSpPr bwMode="auto">
          <a:xfrm>
            <a:off x="6705600" y="2971800"/>
            <a:ext cx="457200" cy="457200"/>
            <a:chOff x="1344" y="1248"/>
            <a:chExt cx="288" cy="288"/>
          </a:xfrm>
        </p:grpSpPr>
        <p:sp>
          <p:nvSpPr>
            <p:cNvPr id="248839"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40"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48841" name="Group 9"/>
          <p:cNvGrpSpPr/>
          <p:nvPr/>
        </p:nvGrpSpPr>
        <p:grpSpPr bwMode="auto">
          <a:xfrm>
            <a:off x="2209800" y="3048000"/>
            <a:ext cx="457200" cy="457200"/>
            <a:chOff x="1344" y="1248"/>
            <a:chExt cx="288" cy="288"/>
          </a:xfrm>
        </p:grpSpPr>
        <p:sp>
          <p:nvSpPr>
            <p:cNvPr id="248842"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43"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48844" name="Group 12"/>
          <p:cNvGrpSpPr/>
          <p:nvPr/>
        </p:nvGrpSpPr>
        <p:grpSpPr bwMode="auto">
          <a:xfrm>
            <a:off x="4419600" y="2986088"/>
            <a:ext cx="457200" cy="457200"/>
            <a:chOff x="1344" y="1248"/>
            <a:chExt cx="288" cy="288"/>
          </a:xfrm>
        </p:grpSpPr>
        <p:sp>
          <p:nvSpPr>
            <p:cNvPr id="248845" name="Oval 13"/>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46" name="Text Box 14"/>
            <p:cNvSpPr txBox="1">
              <a:spLocks noChangeArrowheads="1"/>
            </p:cNvSpPr>
            <p:nvPr/>
          </p:nvSpPr>
          <p:spPr bwMode="auto">
            <a:xfrm>
              <a:off x="1392" y="1296"/>
              <a:ext cx="192"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48847" name="Group 15"/>
          <p:cNvGrpSpPr/>
          <p:nvPr/>
        </p:nvGrpSpPr>
        <p:grpSpPr bwMode="auto">
          <a:xfrm>
            <a:off x="5105400" y="3900488"/>
            <a:ext cx="457200" cy="457200"/>
            <a:chOff x="1344" y="1248"/>
            <a:chExt cx="288" cy="288"/>
          </a:xfrm>
        </p:grpSpPr>
        <p:sp>
          <p:nvSpPr>
            <p:cNvPr id="248848"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49"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248850" name="Group 18"/>
          <p:cNvGrpSpPr/>
          <p:nvPr/>
        </p:nvGrpSpPr>
        <p:grpSpPr bwMode="auto">
          <a:xfrm>
            <a:off x="1981200" y="5715000"/>
            <a:ext cx="457200" cy="457200"/>
            <a:chOff x="1344" y="1248"/>
            <a:chExt cx="288" cy="288"/>
          </a:xfrm>
        </p:grpSpPr>
        <p:sp>
          <p:nvSpPr>
            <p:cNvPr id="248851" name="Oval 19"/>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52" name="Text Box 20"/>
            <p:cNvSpPr txBox="1">
              <a:spLocks noChangeArrowheads="1"/>
            </p:cNvSpPr>
            <p:nvPr/>
          </p:nvSpPr>
          <p:spPr bwMode="auto">
            <a:xfrm>
              <a:off x="1392" y="1296"/>
              <a:ext cx="192"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48853" name="Line 21"/>
          <p:cNvSpPr>
            <a:spLocks noChangeShapeType="1"/>
          </p:cNvSpPr>
          <p:nvPr/>
        </p:nvSpPr>
        <p:spPr bwMode="auto">
          <a:xfrm>
            <a:off x="4648200" y="3443288"/>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54" name="Text Box 22"/>
          <p:cNvSpPr txBox="1">
            <a:spLocks noChangeArrowheads="1"/>
          </p:cNvSpPr>
          <p:nvPr/>
        </p:nvSpPr>
        <p:spPr bwMode="auto">
          <a:xfrm>
            <a:off x="4876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grpSp>
        <p:nvGrpSpPr>
          <p:cNvPr id="248855" name="Group 23"/>
          <p:cNvGrpSpPr/>
          <p:nvPr/>
        </p:nvGrpSpPr>
        <p:grpSpPr bwMode="auto">
          <a:xfrm>
            <a:off x="3581400" y="3900488"/>
            <a:ext cx="457200" cy="457200"/>
            <a:chOff x="1344" y="1248"/>
            <a:chExt cx="288" cy="288"/>
          </a:xfrm>
        </p:grpSpPr>
        <p:sp>
          <p:nvSpPr>
            <p:cNvPr id="248856" name="Oval 2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57" name="Text Box 25"/>
            <p:cNvSpPr txBox="1">
              <a:spLocks noChangeArrowheads="1"/>
            </p:cNvSpPr>
            <p:nvPr/>
          </p:nvSpPr>
          <p:spPr bwMode="auto">
            <a:xfrm>
              <a:off x="1392" y="1296"/>
              <a:ext cx="192"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248858" name="Group 26"/>
          <p:cNvGrpSpPr/>
          <p:nvPr/>
        </p:nvGrpSpPr>
        <p:grpSpPr bwMode="auto">
          <a:xfrm>
            <a:off x="2743200" y="4814888"/>
            <a:ext cx="457200" cy="457200"/>
            <a:chOff x="1344" y="1248"/>
            <a:chExt cx="288" cy="288"/>
          </a:xfrm>
        </p:grpSpPr>
        <p:sp>
          <p:nvSpPr>
            <p:cNvPr id="248859" name="Oval 27"/>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60" name="Text Box 28"/>
            <p:cNvSpPr txBox="1">
              <a:spLocks noChangeArrowheads="1"/>
            </p:cNvSpPr>
            <p:nvPr/>
          </p:nvSpPr>
          <p:spPr bwMode="auto">
            <a:xfrm>
              <a:off x="1392" y="1296"/>
              <a:ext cx="192"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248861" name="Line 29"/>
          <p:cNvSpPr>
            <a:spLocks noChangeShapeType="1"/>
          </p:cNvSpPr>
          <p:nvPr/>
        </p:nvSpPr>
        <p:spPr bwMode="auto">
          <a:xfrm flipH="1">
            <a:off x="3733800" y="3443288"/>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62" name="Line 30"/>
          <p:cNvSpPr>
            <a:spLocks noChangeShapeType="1"/>
          </p:cNvSpPr>
          <p:nvPr/>
        </p:nvSpPr>
        <p:spPr bwMode="auto">
          <a:xfrm flipH="1">
            <a:off x="3048000" y="4357688"/>
            <a:ext cx="762000" cy="442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63" name="Line 31"/>
          <p:cNvSpPr>
            <a:spLocks noChangeShapeType="1"/>
          </p:cNvSpPr>
          <p:nvPr/>
        </p:nvSpPr>
        <p:spPr bwMode="auto">
          <a:xfrm flipH="1">
            <a:off x="2209800" y="5272088"/>
            <a:ext cx="762000" cy="442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64" name="Text Box 32"/>
          <p:cNvSpPr txBox="1">
            <a:spLocks noChangeArrowheads="1"/>
          </p:cNvSpPr>
          <p:nvPr/>
        </p:nvSpPr>
        <p:spPr bwMode="auto">
          <a:xfrm>
            <a:off x="3810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48865" name="Line 33"/>
          <p:cNvSpPr>
            <a:spLocks noChangeShapeType="1"/>
          </p:cNvSpPr>
          <p:nvPr/>
        </p:nvSpPr>
        <p:spPr bwMode="auto">
          <a:xfrm>
            <a:off x="4572000" y="2300288"/>
            <a:ext cx="2362200" cy="671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66" name="Line 34"/>
          <p:cNvSpPr>
            <a:spLocks noChangeShapeType="1"/>
          </p:cNvSpPr>
          <p:nvPr/>
        </p:nvSpPr>
        <p:spPr bwMode="auto">
          <a:xfrm>
            <a:off x="4572000" y="2300288"/>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67" name="Line 35"/>
          <p:cNvSpPr>
            <a:spLocks noChangeShapeType="1"/>
          </p:cNvSpPr>
          <p:nvPr/>
        </p:nvSpPr>
        <p:spPr bwMode="auto">
          <a:xfrm flipH="1">
            <a:off x="2438400" y="2300288"/>
            <a:ext cx="2133600" cy="747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68" name="Text Box 36"/>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
        <p:nvSpPr>
          <p:cNvPr id="248869" name="Text Box 37"/>
          <p:cNvSpPr txBox="1">
            <a:spLocks noChangeArrowheads="1"/>
          </p:cNvSpPr>
          <p:nvPr/>
        </p:nvSpPr>
        <p:spPr bwMode="auto">
          <a:xfrm>
            <a:off x="3429000" y="4495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248870" name="Text Box 38"/>
          <p:cNvSpPr txBox="1">
            <a:spLocks noChangeArrowheads="1"/>
          </p:cNvSpPr>
          <p:nvPr/>
        </p:nvSpPr>
        <p:spPr bwMode="auto">
          <a:xfrm>
            <a:off x="2514600" y="54244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248871" name="Text Box 39"/>
          <p:cNvSpPr txBox="1">
            <a:spLocks noChangeArrowheads="1"/>
          </p:cNvSpPr>
          <p:nvPr/>
        </p:nvSpPr>
        <p:spPr bwMode="auto">
          <a:xfrm>
            <a:off x="5791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48872" name="Text Box 40"/>
          <p:cNvSpPr txBox="1">
            <a:spLocks noChangeArrowheads="1"/>
          </p:cNvSpPr>
          <p:nvPr/>
        </p:nvSpPr>
        <p:spPr bwMode="auto">
          <a:xfrm>
            <a:off x="2819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48873" name="Text Box 41"/>
          <p:cNvSpPr txBox="1">
            <a:spLocks noChangeArrowheads="1"/>
          </p:cNvSpPr>
          <p:nvPr/>
        </p:nvSpPr>
        <p:spPr bwMode="auto">
          <a:xfrm>
            <a:off x="4572000" y="2543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248880" name="Text Box 48"/>
          <p:cNvSpPr txBox="1">
            <a:spLocks noChangeArrowheads="1"/>
          </p:cNvSpPr>
          <p:nvPr/>
        </p:nvSpPr>
        <p:spPr bwMode="auto">
          <a:xfrm>
            <a:off x="1295400" y="5805488"/>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Goal</a:t>
            </a:r>
            <a:endParaRPr lang="en-GB" altLang="x-none" sz="1800" b="1"/>
          </a:p>
        </p:txBody>
      </p:sp>
      <p:grpSp>
        <p:nvGrpSpPr>
          <p:cNvPr id="248882" name="Group 50"/>
          <p:cNvGrpSpPr/>
          <p:nvPr/>
        </p:nvGrpSpPr>
        <p:grpSpPr bwMode="auto">
          <a:xfrm>
            <a:off x="5791200" y="4800600"/>
            <a:ext cx="457200" cy="457200"/>
            <a:chOff x="1344" y="1248"/>
            <a:chExt cx="288" cy="288"/>
          </a:xfrm>
        </p:grpSpPr>
        <p:sp>
          <p:nvSpPr>
            <p:cNvPr id="248883" name="Oval 51"/>
            <p:cNvSpPr>
              <a:spLocks noChangeArrowheads="1"/>
            </p:cNvSpPr>
            <p:nvPr/>
          </p:nvSpPr>
          <p:spPr bwMode="auto">
            <a:xfrm>
              <a:off x="1344" y="1248"/>
              <a:ext cx="288" cy="288"/>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84" name="Text Box 52"/>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48885" name="Line 53"/>
          <p:cNvSpPr>
            <a:spLocks noChangeShapeType="1"/>
          </p:cNvSpPr>
          <p:nvPr/>
        </p:nvSpPr>
        <p:spPr bwMode="auto">
          <a:xfrm>
            <a:off x="5410200" y="4343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Text Box 95"/>
          <p:cNvSpPr txBox="1">
            <a:spLocks noChangeArrowheads="1"/>
          </p:cNvSpPr>
          <p:nvPr/>
        </p:nvSpPr>
        <p:spPr bwMode="auto">
          <a:xfrm>
            <a:off x="2438400" y="5791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solidFill>
                  <a:srgbClr val="C00000"/>
                </a:solidFill>
              </a:rPr>
              <a:t>[418+0=418]</a:t>
            </a:r>
            <a:endParaRPr lang="en-GB" altLang="x-none" sz="1800" dirty="0">
              <a:solidFill>
                <a:srgbClr val="C00000"/>
              </a:solidFill>
            </a:endParaRPr>
          </a:p>
        </p:txBody>
      </p:sp>
      <p:sp>
        <p:nvSpPr>
          <p:cNvPr id="59" name="Text Box 22"/>
          <p:cNvSpPr txBox="1">
            <a:spLocks noChangeArrowheads="1"/>
          </p:cNvSpPr>
          <p:nvPr/>
        </p:nvSpPr>
        <p:spPr bwMode="auto">
          <a:xfrm>
            <a:off x="4876799" y="3059668"/>
            <a:ext cx="1676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[140+253=393</a:t>
            </a:r>
            <a:r>
              <a:rPr lang="en-US" altLang="x-none" sz="1800" dirty="0"/>
              <a:t>]</a:t>
            </a:r>
            <a:endParaRPr lang="en-GB" altLang="x-none" sz="1800" dirty="0"/>
          </a:p>
        </p:txBody>
      </p:sp>
      <p:sp>
        <p:nvSpPr>
          <p:cNvPr id="60" name="Text Box 23"/>
          <p:cNvSpPr txBox="1">
            <a:spLocks noChangeArrowheads="1"/>
          </p:cNvSpPr>
          <p:nvPr/>
        </p:nvSpPr>
        <p:spPr bwMode="auto">
          <a:xfrm>
            <a:off x="7162800" y="29718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[75+374=449]</a:t>
            </a:r>
            <a:endParaRPr lang="en-GB" altLang="x-none" sz="1800" dirty="0"/>
          </a:p>
        </p:txBody>
      </p:sp>
      <p:sp>
        <p:nvSpPr>
          <p:cNvPr id="61" name="Text Box 24"/>
          <p:cNvSpPr txBox="1">
            <a:spLocks noChangeArrowheads="1"/>
          </p:cNvSpPr>
          <p:nvPr/>
        </p:nvSpPr>
        <p:spPr bwMode="auto">
          <a:xfrm>
            <a:off x="609600" y="31242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[118+329=</a:t>
            </a:r>
            <a:r>
              <a:rPr lang="en-US" altLang="x-none" sz="1800" dirty="0"/>
              <a:t>447]</a:t>
            </a:r>
            <a:endParaRPr lang="en-GB" altLang="x-none" sz="1800" dirty="0"/>
          </a:p>
        </p:txBody>
      </p:sp>
      <p:sp>
        <p:nvSpPr>
          <p:cNvPr id="62" name="Text Box 42"/>
          <p:cNvSpPr txBox="1">
            <a:spLocks noChangeArrowheads="1"/>
          </p:cNvSpPr>
          <p:nvPr/>
        </p:nvSpPr>
        <p:spPr bwMode="auto">
          <a:xfrm>
            <a:off x="1295400" y="4862513"/>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[317+98=415]</a:t>
            </a:r>
            <a:endParaRPr lang="en-GB" altLang="x-none" sz="1800" dirty="0"/>
          </a:p>
        </p:txBody>
      </p:sp>
      <p:sp>
        <p:nvSpPr>
          <p:cNvPr id="63" name="Text Box 35"/>
          <p:cNvSpPr txBox="1">
            <a:spLocks noChangeArrowheads="1"/>
          </p:cNvSpPr>
          <p:nvPr/>
        </p:nvSpPr>
        <p:spPr bwMode="auto">
          <a:xfrm>
            <a:off x="5638800" y="3900488"/>
            <a:ext cx="167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dirty="0"/>
              <a:t>[239+178=417</a:t>
            </a:r>
            <a:r>
              <a:rPr lang="en-US" altLang="x-none" sz="1800" dirty="0"/>
              <a:t>]</a:t>
            </a:r>
            <a:endParaRPr lang="en-GB" altLang="x-none" sz="1800" dirty="0"/>
          </a:p>
        </p:txBody>
      </p:sp>
      <p:sp>
        <p:nvSpPr>
          <p:cNvPr id="64" name="Text Box 36"/>
          <p:cNvSpPr txBox="1">
            <a:spLocks noChangeArrowheads="1"/>
          </p:cNvSpPr>
          <p:nvPr/>
        </p:nvSpPr>
        <p:spPr bwMode="auto">
          <a:xfrm>
            <a:off x="1981200" y="4050268"/>
            <a:ext cx="198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[220+193=413]</a:t>
            </a:r>
            <a:endParaRPr lang="en-GB" altLang="x-none" sz="1800" dirty="0"/>
          </a:p>
        </p:txBody>
      </p:sp>
      <p:sp>
        <p:nvSpPr>
          <p:cNvPr id="65" name="Text Box 54"/>
          <p:cNvSpPr txBox="1">
            <a:spLocks noChangeArrowheads="1"/>
          </p:cNvSpPr>
          <p:nvPr/>
        </p:nvSpPr>
        <p:spPr bwMode="auto">
          <a:xfrm>
            <a:off x="6248400" y="4876800"/>
            <a:ext cx="13981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x-none" sz="1800" dirty="0"/>
              <a:t>[450+0=450]</a:t>
            </a:r>
            <a:endParaRPr lang="en-GB" altLang="x-none" sz="1800" dirty="0"/>
          </a:p>
        </p:txBody>
      </p:sp>
      <p:sp>
        <p:nvSpPr>
          <p:cNvPr id="66" name="Text Box 27"/>
          <p:cNvSpPr txBox="1">
            <a:spLocks noChangeArrowheads="1"/>
          </p:cNvSpPr>
          <p:nvPr/>
        </p:nvSpPr>
        <p:spPr bwMode="auto">
          <a:xfrm>
            <a:off x="5867400" y="4419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dirty="0">
                <a:solidFill>
                  <a:schemeClr val="hlink"/>
                </a:solidFill>
              </a:rPr>
              <a:t>211</a:t>
            </a:r>
            <a:endParaRPr lang="en-GB" altLang="x-none" sz="1800" b="1" dirty="0">
              <a:solidFill>
                <a:schemeClr val="hlink"/>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6" name="Rectangle 4"/>
          <p:cNvSpPr>
            <a:spLocks noGrp="1" noChangeArrowheads="1"/>
          </p:cNvSpPr>
          <p:nvPr>
            <p:ph type="ctrTitle"/>
          </p:nvPr>
        </p:nvSpPr>
        <p:spPr/>
        <p:txBody>
          <a:bodyPr/>
          <a:lstStyle/>
          <a:p>
            <a:r>
              <a:rPr lang="en-US" altLang="x-none"/>
              <a:t>A* with h() not Admissible</a:t>
            </a:r>
            <a:endParaRPr lang="en-GB" altLang="x-none"/>
          </a:p>
        </p:txBody>
      </p:sp>
      <p:sp>
        <p:nvSpPr>
          <p:cNvPr id="279557" name="Rectangle 5"/>
          <p:cNvSpPr>
            <a:spLocks noGrp="1" noChangeArrowheads="1"/>
          </p:cNvSpPr>
          <p:nvPr>
            <p:ph type="subTitle" idx="1"/>
          </p:nvPr>
        </p:nvSpPr>
        <p:spPr>
          <a:xfrm>
            <a:off x="1371600" y="3352800"/>
            <a:ext cx="6400800" cy="1752600"/>
          </a:xfrm>
        </p:spPr>
        <p:txBody>
          <a:bodyPr/>
          <a:lstStyle/>
          <a:p>
            <a:r>
              <a:rPr lang="en-US" altLang="x-none" b="1" dirty="0">
                <a:solidFill>
                  <a:schemeClr val="tx1"/>
                </a:solidFill>
              </a:rPr>
              <a:t>If h() overestimates the cost to reach the goal state </a:t>
            </a:r>
            <a:endParaRPr lang="en-GB" altLang="x-none" b="1" dirty="0">
              <a:solidFill>
                <a:schemeClr val="tx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ltLang="x-none"/>
              <a:t>A* Search: h not admissible !</a:t>
            </a:r>
            <a:endParaRPr lang="en-GB" altLang="x-none"/>
          </a:p>
        </p:txBody>
      </p:sp>
      <p:sp>
        <p:nvSpPr>
          <p:cNvPr id="5" name="Content Placeholder 4"/>
          <p:cNvSpPr>
            <a:spLocks noGrp="1"/>
          </p:cNvSpPr>
          <p:nvPr>
            <p:ph sz="half" idx="1"/>
          </p:nvPr>
        </p:nvSpPr>
        <p:spPr/>
        <p:txBody>
          <a:bodyPr/>
          <a:lstStyle/>
          <a:p>
            <a:endParaRPr lang="en-US"/>
          </a:p>
        </p:txBody>
      </p:sp>
      <p:graphicFrame>
        <p:nvGraphicFramePr>
          <p:cNvPr id="212018" name="Group 50"/>
          <p:cNvGraphicFramePr>
            <a:graphicFrameLocks noGrp="1"/>
          </p:cNvGraphicFramePr>
          <p:nvPr>
            <p:ph sz="half" idx="2"/>
          </p:nvPr>
        </p:nvGraphicFramePr>
        <p:xfrm>
          <a:off x="4648200" y="1600200"/>
          <a:ext cx="3810000" cy="4064000"/>
        </p:xfrm>
        <a:graphic>
          <a:graphicData uri="http://schemas.openxmlformats.org/drawingml/2006/table">
            <a:tbl>
              <a:tblPr/>
              <a:tblGrid>
                <a:gridCol w="1905000"/>
                <a:gridCol w="1905000"/>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State</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Heuristic: h(n)</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366</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B</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374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C</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329</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D</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E</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253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F</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178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G</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193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H</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138</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 name="Slide Number Placeholder 6"/>
          <p:cNvSpPr>
            <a:spLocks noGrp="1"/>
          </p:cNvSpPr>
          <p:nvPr>
            <p:ph type="sldNum" sz="quarter" idx="12"/>
          </p:nvPr>
        </p:nvSpPr>
        <p:spPr/>
        <p:txBody>
          <a:bodyPr/>
          <a:lstStyle/>
          <a:p>
            <a:fld id="{53D5C9FD-C666-4852-B062-382A69B005CE}" type="slidenum">
              <a:rPr lang="en-GB" altLang="x-none" smtClean="0"/>
            </a:fld>
            <a:endParaRPr lang="en-GB" altLang="x-none"/>
          </a:p>
        </p:txBody>
      </p:sp>
      <p:grpSp>
        <p:nvGrpSpPr>
          <p:cNvPr id="211971" name="Group 3"/>
          <p:cNvGrpSpPr/>
          <p:nvPr/>
        </p:nvGrpSpPr>
        <p:grpSpPr bwMode="auto">
          <a:xfrm>
            <a:off x="2133600" y="1981200"/>
            <a:ext cx="457200" cy="457200"/>
            <a:chOff x="1344" y="1248"/>
            <a:chExt cx="288" cy="288"/>
          </a:xfrm>
        </p:grpSpPr>
        <p:sp>
          <p:nvSpPr>
            <p:cNvPr id="211972"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73"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11974" name="Group 6"/>
          <p:cNvGrpSpPr/>
          <p:nvPr/>
        </p:nvGrpSpPr>
        <p:grpSpPr bwMode="auto">
          <a:xfrm>
            <a:off x="3200400" y="2514600"/>
            <a:ext cx="457200" cy="457200"/>
            <a:chOff x="1344" y="1248"/>
            <a:chExt cx="288" cy="288"/>
          </a:xfrm>
        </p:grpSpPr>
        <p:sp>
          <p:nvSpPr>
            <p:cNvPr id="211975"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76"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11977" name="Group 9"/>
          <p:cNvGrpSpPr/>
          <p:nvPr/>
        </p:nvGrpSpPr>
        <p:grpSpPr bwMode="auto">
          <a:xfrm>
            <a:off x="533400" y="3429000"/>
            <a:ext cx="457200" cy="457200"/>
            <a:chOff x="1344" y="1248"/>
            <a:chExt cx="288" cy="288"/>
          </a:xfrm>
        </p:grpSpPr>
        <p:sp>
          <p:nvSpPr>
            <p:cNvPr id="211978"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79"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211980" name="Group 12"/>
          <p:cNvGrpSpPr/>
          <p:nvPr/>
        </p:nvGrpSpPr>
        <p:grpSpPr bwMode="auto">
          <a:xfrm>
            <a:off x="1066800" y="2667000"/>
            <a:ext cx="457200" cy="457200"/>
            <a:chOff x="1344" y="1248"/>
            <a:chExt cx="288" cy="288"/>
          </a:xfrm>
        </p:grpSpPr>
        <p:sp>
          <p:nvSpPr>
            <p:cNvPr id="211981"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82"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11983" name="Group 15"/>
          <p:cNvGrpSpPr/>
          <p:nvPr/>
        </p:nvGrpSpPr>
        <p:grpSpPr bwMode="auto">
          <a:xfrm>
            <a:off x="2209800" y="3124200"/>
            <a:ext cx="457200" cy="457200"/>
            <a:chOff x="1344" y="1248"/>
            <a:chExt cx="288" cy="288"/>
          </a:xfrm>
        </p:grpSpPr>
        <p:sp>
          <p:nvSpPr>
            <p:cNvPr id="211984"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85"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11986" name="Group 18"/>
          <p:cNvGrpSpPr/>
          <p:nvPr/>
        </p:nvGrpSpPr>
        <p:grpSpPr bwMode="auto">
          <a:xfrm>
            <a:off x="2895600" y="4038600"/>
            <a:ext cx="457200" cy="457200"/>
            <a:chOff x="1344" y="1248"/>
            <a:chExt cx="288" cy="288"/>
          </a:xfrm>
        </p:grpSpPr>
        <p:sp>
          <p:nvSpPr>
            <p:cNvPr id="211987"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88"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211989" name="Group 21"/>
          <p:cNvGrpSpPr/>
          <p:nvPr/>
        </p:nvGrpSpPr>
        <p:grpSpPr bwMode="auto">
          <a:xfrm>
            <a:off x="1905000" y="5715000"/>
            <a:ext cx="457200" cy="457200"/>
            <a:chOff x="1344" y="1248"/>
            <a:chExt cx="288" cy="288"/>
          </a:xfrm>
        </p:grpSpPr>
        <p:sp>
          <p:nvSpPr>
            <p:cNvPr id="211990" name="Oval 22"/>
            <p:cNvSpPr>
              <a:spLocks noChangeArrowheads="1"/>
            </p:cNvSpPr>
            <p:nvPr/>
          </p:nvSpPr>
          <p:spPr bwMode="auto">
            <a:xfrm>
              <a:off x="1344" y="1248"/>
              <a:ext cx="288" cy="28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91" name="Text Box 23"/>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11992" name="Line 24"/>
          <p:cNvSpPr>
            <a:spLocks noChangeShapeType="1"/>
          </p:cNvSpPr>
          <p:nvPr/>
        </p:nvSpPr>
        <p:spPr bwMode="auto">
          <a:xfrm>
            <a:off x="2438400" y="3581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1993" name="Line 25"/>
          <p:cNvSpPr>
            <a:spLocks noChangeShapeType="1"/>
          </p:cNvSpPr>
          <p:nvPr/>
        </p:nvSpPr>
        <p:spPr bwMode="auto">
          <a:xfrm flipH="1">
            <a:off x="2133600" y="4495800"/>
            <a:ext cx="990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1994" name="Text Box 26"/>
          <p:cNvSpPr txBox="1">
            <a:spLocks noChangeArrowheads="1"/>
          </p:cNvSpPr>
          <p:nvPr/>
        </p:nvSpPr>
        <p:spPr bwMode="auto">
          <a:xfrm>
            <a:off x="2667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211995" name="Text Box 27"/>
          <p:cNvSpPr txBox="1">
            <a:spLocks noChangeArrowheads="1"/>
          </p:cNvSpPr>
          <p:nvPr/>
        </p:nvSpPr>
        <p:spPr bwMode="auto">
          <a:xfrm>
            <a:off x="26670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211</a:t>
            </a:r>
            <a:endParaRPr lang="en-GB" altLang="x-none" sz="1800" b="1">
              <a:solidFill>
                <a:schemeClr val="hlink"/>
              </a:solidFill>
            </a:endParaRPr>
          </a:p>
        </p:txBody>
      </p:sp>
      <p:grpSp>
        <p:nvGrpSpPr>
          <p:cNvPr id="211996" name="Group 28"/>
          <p:cNvGrpSpPr/>
          <p:nvPr/>
        </p:nvGrpSpPr>
        <p:grpSpPr bwMode="auto">
          <a:xfrm>
            <a:off x="1371600" y="4038600"/>
            <a:ext cx="457200" cy="457200"/>
            <a:chOff x="1344" y="1248"/>
            <a:chExt cx="288" cy="288"/>
          </a:xfrm>
        </p:grpSpPr>
        <p:sp>
          <p:nvSpPr>
            <p:cNvPr id="211997"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98"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211999" name="Group 31"/>
          <p:cNvGrpSpPr/>
          <p:nvPr/>
        </p:nvGrpSpPr>
        <p:grpSpPr bwMode="auto">
          <a:xfrm>
            <a:off x="1143000" y="4953000"/>
            <a:ext cx="457200" cy="457200"/>
            <a:chOff x="1344" y="1248"/>
            <a:chExt cx="288" cy="288"/>
          </a:xfrm>
        </p:grpSpPr>
        <p:sp>
          <p:nvSpPr>
            <p:cNvPr id="212000"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001"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212002" name="Line 34"/>
          <p:cNvSpPr>
            <a:spLocks noChangeShapeType="1"/>
          </p:cNvSpPr>
          <p:nvPr/>
        </p:nvSpPr>
        <p:spPr bwMode="auto">
          <a:xfrm flipH="1">
            <a:off x="1524000" y="3581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003" name="Line 35"/>
          <p:cNvSpPr>
            <a:spLocks noChangeShapeType="1"/>
          </p:cNvSpPr>
          <p:nvPr/>
        </p:nvSpPr>
        <p:spPr bwMode="auto">
          <a:xfrm flipH="1">
            <a:off x="1371600" y="44958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004" name="Line 36"/>
          <p:cNvSpPr>
            <a:spLocks noChangeShapeType="1"/>
          </p:cNvSpPr>
          <p:nvPr/>
        </p:nvSpPr>
        <p:spPr bwMode="auto">
          <a:xfrm>
            <a:off x="1371600" y="5410200"/>
            <a:ext cx="762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005" name="Text Box 37"/>
          <p:cNvSpPr txBox="1">
            <a:spLocks noChangeArrowheads="1"/>
          </p:cNvSpPr>
          <p:nvPr/>
        </p:nvSpPr>
        <p:spPr bwMode="auto">
          <a:xfrm>
            <a:off x="1600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12006" name="Line 38"/>
          <p:cNvSpPr>
            <a:spLocks noChangeShapeType="1"/>
          </p:cNvSpPr>
          <p:nvPr/>
        </p:nvSpPr>
        <p:spPr bwMode="auto">
          <a:xfrm>
            <a:off x="2362200" y="2438400"/>
            <a:ext cx="1066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007" name="Line 39"/>
          <p:cNvSpPr>
            <a:spLocks noChangeShapeType="1"/>
          </p:cNvSpPr>
          <p:nvPr/>
        </p:nvSpPr>
        <p:spPr bwMode="auto">
          <a:xfrm>
            <a:off x="23622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008" name="Line 40"/>
          <p:cNvSpPr>
            <a:spLocks noChangeShapeType="1"/>
          </p:cNvSpPr>
          <p:nvPr/>
        </p:nvSpPr>
        <p:spPr bwMode="auto">
          <a:xfrm flipH="1">
            <a:off x="1295400" y="2438400"/>
            <a:ext cx="1066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009" name="Line 41"/>
          <p:cNvSpPr>
            <a:spLocks noChangeShapeType="1"/>
          </p:cNvSpPr>
          <p:nvPr/>
        </p:nvSpPr>
        <p:spPr bwMode="auto">
          <a:xfrm flipH="1">
            <a:off x="762000" y="31242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010" name="Text Box 42"/>
          <p:cNvSpPr txBox="1">
            <a:spLocks noChangeArrowheads="1"/>
          </p:cNvSpPr>
          <p:nvPr/>
        </p:nvSpPr>
        <p:spPr bwMode="auto">
          <a:xfrm>
            <a:off x="2590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212011" name="Text Box 43"/>
          <p:cNvSpPr txBox="1">
            <a:spLocks noChangeArrowheads="1"/>
          </p:cNvSpPr>
          <p:nvPr/>
        </p:nvSpPr>
        <p:spPr bwMode="auto">
          <a:xfrm>
            <a:off x="2438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212012" name="Text Box 44"/>
          <p:cNvSpPr txBox="1">
            <a:spLocks noChangeArrowheads="1"/>
          </p:cNvSpPr>
          <p:nvPr/>
        </p:nvSpPr>
        <p:spPr bwMode="auto">
          <a:xfrm>
            <a:off x="990600" y="4572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212013" name="Text Box 45"/>
          <p:cNvSpPr txBox="1">
            <a:spLocks noChangeArrowheads="1"/>
          </p:cNvSpPr>
          <p:nvPr/>
        </p:nvSpPr>
        <p:spPr bwMode="auto">
          <a:xfrm>
            <a:off x="1295400" y="548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212014" name="Text Box 46"/>
          <p:cNvSpPr txBox="1">
            <a:spLocks noChangeArrowheads="1"/>
          </p:cNvSpPr>
          <p:nvPr/>
        </p:nvSpPr>
        <p:spPr bwMode="auto">
          <a:xfrm>
            <a:off x="28194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12015" name="Text Box 47"/>
          <p:cNvSpPr txBox="1">
            <a:spLocks noChangeArrowheads="1"/>
          </p:cNvSpPr>
          <p:nvPr/>
        </p:nvSpPr>
        <p:spPr bwMode="auto">
          <a:xfrm>
            <a:off x="1371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12016" name="Text Box 48"/>
          <p:cNvSpPr txBox="1">
            <a:spLocks noChangeArrowheads="1"/>
          </p:cNvSpPr>
          <p:nvPr/>
        </p:nvSpPr>
        <p:spPr bwMode="auto">
          <a:xfrm>
            <a:off x="381000" y="3048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212017" name="Text Box 49"/>
          <p:cNvSpPr txBox="1">
            <a:spLocks noChangeArrowheads="1"/>
          </p:cNvSpPr>
          <p:nvPr/>
        </p:nvSpPr>
        <p:spPr bwMode="auto">
          <a:xfrm>
            <a:off x="2286000" y="5970588"/>
            <a:ext cx="6629400" cy="119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i="1"/>
              <a:t>	f(n) = g(n) + h </a:t>
            </a:r>
            <a:r>
              <a:rPr lang="en-US" altLang="x-none" sz="1800" b="1"/>
              <a:t>(</a:t>
            </a:r>
            <a:r>
              <a:rPr lang="en-US" altLang="x-none" sz="1800" b="1" i="1"/>
              <a:t>n</a:t>
            </a:r>
            <a:r>
              <a:rPr lang="en-US" altLang="x-none" sz="1800" b="1"/>
              <a:t>) – </a:t>
            </a:r>
            <a:r>
              <a:rPr lang="en-US" altLang="x-none" sz="1800" b="1">
                <a:solidFill>
                  <a:schemeClr val="hlink"/>
                </a:solidFill>
              </a:rPr>
              <a:t>(H-I) Overestimated</a:t>
            </a:r>
            <a:endParaRPr lang="en-US" altLang="x-none" sz="1800" b="1">
              <a:solidFill>
                <a:schemeClr val="hlink"/>
              </a:solidFill>
            </a:endParaRPr>
          </a:p>
          <a:p>
            <a:pPr>
              <a:spcBef>
                <a:spcPct val="50000"/>
              </a:spcBef>
            </a:pPr>
            <a:r>
              <a:rPr lang="en-US" altLang="x-none" sz="1800" b="1"/>
              <a:t>g(n): </a:t>
            </a:r>
            <a:r>
              <a:rPr lang="en-US" altLang="x-none" sz="1800"/>
              <a:t>is the exact cost to reach node </a:t>
            </a:r>
            <a:r>
              <a:rPr lang="en-US" altLang="x-none" sz="1800" i="1"/>
              <a:t>n</a:t>
            </a:r>
            <a:r>
              <a:rPr lang="en-US" altLang="x-none" sz="1800"/>
              <a:t> from the initial state.</a:t>
            </a:r>
            <a:endParaRPr lang="en-GB" altLang="x-none" sz="1800"/>
          </a:p>
          <a:p>
            <a:pPr>
              <a:spcBef>
                <a:spcPct val="50000"/>
              </a:spcBef>
            </a:pPr>
            <a:endParaRPr lang="en-GB" altLang="x-none" sz="1800" b="1"/>
          </a:p>
        </p:txBody>
      </p:sp>
      <p:sp>
        <p:nvSpPr>
          <p:cNvPr id="212053" name="Text Box 85"/>
          <p:cNvSpPr txBox="1">
            <a:spLocks noChangeArrowheads="1"/>
          </p:cNvSpPr>
          <p:nvPr/>
        </p:nvSpPr>
        <p:spPr bwMode="auto">
          <a:xfrm>
            <a:off x="2362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7" name="Slide Number Placeholder 6"/>
          <p:cNvSpPr>
            <a:spLocks noGrp="1"/>
          </p:cNvSpPr>
          <p:nvPr>
            <p:ph type="sldNum" sz="quarter" idx="12"/>
          </p:nvPr>
        </p:nvSpPr>
        <p:spPr/>
        <p:txBody>
          <a:bodyPr/>
          <a:lstStyle/>
          <a:p>
            <a:fld id="{960E7274-83DF-460E-B7FD-989E93720717}" type="slidenum">
              <a:rPr lang="en-GB" altLang="x-none" smtClean="0"/>
            </a:fld>
            <a:endParaRPr lang="en-GB" altLang="x-none"/>
          </a:p>
        </p:txBody>
      </p:sp>
      <p:grpSp>
        <p:nvGrpSpPr>
          <p:cNvPr id="219139" name="Group 3"/>
          <p:cNvGrpSpPr/>
          <p:nvPr/>
        </p:nvGrpSpPr>
        <p:grpSpPr bwMode="auto">
          <a:xfrm>
            <a:off x="4343400" y="1843088"/>
            <a:ext cx="457200" cy="457200"/>
            <a:chOff x="1344" y="1248"/>
            <a:chExt cx="288" cy="288"/>
          </a:xfrm>
        </p:grpSpPr>
        <p:sp>
          <p:nvSpPr>
            <p:cNvPr id="219140" name="Oval 4"/>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41"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sp>
        <p:nvSpPr>
          <p:cNvPr id="219172" name="Text Box 36"/>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25" name="Slide Number Placeholder 6"/>
          <p:cNvSpPr>
            <a:spLocks noGrp="1"/>
          </p:cNvSpPr>
          <p:nvPr>
            <p:ph type="sldNum" sz="quarter" idx="12"/>
          </p:nvPr>
        </p:nvSpPr>
        <p:spPr/>
        <p:txBody>
          <a:bodyPr/>
          <a:lstStyle/>
          <a:p>
            <a:fld id="{2BAA8F52-5AFF-4D7E-8718-B21E5A7DA73F}" type="slidenum">
              <a:rPr lang="en-GB" altLang="x-none" smtClean="0"/>
            </a:fld>
            <a:endParaRPr lang="en-GB" altLang="x-none"/>
          </a:p>
        </p:txBody>
      </p:sp>
      <p:grpSp>
        <p:nvGrpSpPr>
          <p:cNvPr id="233475" name="Group 3"/>
          <p:cNvGrpSpPr/>
          <p:nvPr/>
        </p:nvGrpSpPr>
        <p:grpSpPr bwMode="auto">
          <a:xfrm>
            <a:off x="4343400" y="1843088"/>
            <a:ext cx="457200" cy="457200"/>
            <a:chOff x="1344" y="1248"/>
            <a:chExt cx="288" cy="288"/>
          </a:xfrm>
        </p:grpSpPr>
        <p:sp>
          <p:nvSpPr>
            <p:cNvPr id="233476"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477"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33478" name="Group 6"/>
          <p:cNvGrpSpPr/>
          <p:nvPr/>
        </p:nvGrpSpPr>
        <p:grpSpPr bwMode="auto">
          <a:xfrm>
            <a:off x="6705600" y="2971800"/>
            <a:ext cx="457200" cy="457200"/>
            <a:chOff x="1344" y="1248"/>
            <a:chExt cx="288" cy="288"/>
          </a:xfrm>
        </p:grpSpPr>
        <p:sp>
          <p:nvSpPr>
            <p:cNvPr id="233479"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480"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33481" name="Group 9"/>
          <p:cNvGrpSpPr/>
          <p:nvPr/>
        </p:nvGrpSpPr>
        <p:grpSpPr bwMode="auto">
          <a:xfrm>
            <a:off x="2209800" y="3048000"/>
            <a:ext cx="457200" cy="457200"/>
            <a:chOff x="1344" y="1248"/>
            <a:chExt cx="288" cy="288"/>
          </a:xfrm>
        </p:grpSpPr>
        <p:sp>
          <p:nvSpPr>
            <p:cNvPr id="233482"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483"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33484" name="Group 12"/>
          <p:cNvGrpSpPr/>
          <p:nvPr/>
        </p:nvGrpSpPr>
        <p:grpSpPr bwMode="auto">
          <a:xfrm>
            <a:off x="4419600" y="2986088"/>
            <a:ext cx="457200" cy="457200"/>
            <a:chOff x="1344" y="1248"/>
            <a:chExt cx="288" cy="288"/>
          </a:xfrm>
        </p:grpSpPr>
        <p:sp>
          <p:nvSpPr>
            <p:cNvPr id="233485"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486"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sp>
        <p:nvSpPr>
          <p:cNvPr id="233501" name="Line 29"/>
          <p:cNvSpPr>
            <a:spLocks noChangeShapeType="1"/>
          </p:cNvSpPr>
          <p:nvPr/>
        </p:nvSpPr>
        <p:spPr bwMode="auto">
          <a:xfrm>
            <a:off x="4572000" y="2300288"/>
            <a:ext cx="2362200" cy="671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3502" name="Line 30"/>
          <p:cNvSpPr>
            <a:spLocks noChangeShapeType="1"/>
          </p:cNvSpPr>
          <p:nvPr/>
        </p:nvSpPr>
        <p:spPr bwMode="auto">
          <a:xfrm>
            <a:off x="4572000" y="2300288"/>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3503" name="Line 31"/>
          <p:cNvSpPr>
            <a:spLocks noChangeShapeType="1"/>
          </p:cNvSpPr>
          <p:nvPr/>
        </p:nvSpPr>
        <p:spPr bwMode="auto">
          <a:xfrm flipH="1">
            <a:off x="2438400" y="2300288"/>
            <a:ext cx="2133600" cy="747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3504" name="Text Box 32"/>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
        <p:nvSpPr>
          <p:cNvPr id="233506" name="Text Box 34"/>
          <p:cNvSpPr txBox="1">
            <a:spLocks noChangeArrowheads="1"/>
          </p:cNvSpPr>
          <p:nvPr/>
        </p:nvSpPr>
        <p:spPr bwMode="auto">
          <a:xfrm>
            <a:off x="5791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33507" name="Text Box 35"/>
          <p:cNvSpPr txBox="1">
            <a:spLocks noChangeArrowheads="1"/>
          </p:cNvSpPr>
          <p:nvPr/>
        </p:nvSpPr>
        <p:spPr bwMode="auto">
          <a:xfrm>
            <a:off x="2819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33508" name="Text Box 36"/>
          <p:cNvSpPr txBox="1">
            <a:spLocks noChangeArrowheads="1"/>
          </p:cNvSpPr>
          <p:nvPr/>
        </p:nvSpPr>
        <p:spPr bwMode="auto">
          <a:xfrm>
            <a:off x="4572000" y="2543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233509" name="Text Box 37"/>
          <p:cNvSpPr txBox="1">
            <a:spLocks noChangeArrowheads="1"/>
          </p:cNvSpPr>
          <p:nvPr/>
        </p:nvSpPr>
        <p:spPr bwMode="auto">
          <a:xfrm>
            <a:off x="4876800" y="29860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[393]</a:t>
            </a:r>
            <a:endParaRPr lang="en-GB" altLang="x-none" sz="1800"/>
          </a:p>
        </p:txBody>
      </p:sp>
      <p:sp>
        <p:nvSpPr>
          <p:cNvPr id="233510" name="Text Box 38"/>
          <p:cNvSpPr txBox="1">
            <a:spLocks noChangeArrowheads="1"/>
          </p:cNvSpPr>
          <p:nvPr/>
        </p:nvSpPr>
        <p:spPr bwMode="auto">
          <a:xfrm>
            <a:off x="7162800" y="2971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[449]</a:t>
            </a:r>
            <a:endParaRPr lang="en-GB" altLang="x-none" sz="1800"/>
          </a:p>
        </p:txBody>
      </p:sp>
      <p:sp>
        <p:nvSpPr>
          <p:cNvPr id="233511" name="Text Box 39"/>
          <p:cNvSpPr txBox="1">
            <a:spLocks noChangeArrowheads="1"/>
          </p:cNvSpPr>
          <p:nvPr/>
        </p:nvSpPr>
        <p:spPr bwMode="auto">
          <a:xfrm>
            <a:off x="1447800" y="3124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[447]</a:t>
            </a:r>
            <a:endParaRPr lang="en-GB" altLang="x-none"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37" name="Slide Number Placeholder 6"/>
          <p:cNvSpPr>
            <a:spLocks noGrp="1"/>
          </p:cNvSpPr>
          <p:nvPr>
            <p:ph type="sldNum" sz="quarter" idx="12"/>
          </p:nvPr>
        </p:nvSpPr>
        <p:spPr/>
        <p:txBody>
          <a:bodyPr/>
          <a:lstStyle/>
          <a:p>
            <a:fld id="{B4D3D798-A421-4DE3-978E-6DBCD58E1578}" type="slidenum">
              <a:rPr lang="en-GB" altLang="x-none" smtClean="0"/>
            </a:fld>
            <a:endParaRPr lang="en-GB" altLang="x-none"/>
          </a:p>
        </p:txBody>
      </p:sp>
      <p:grpSp>
        <p:nvGrpSpPr>
          <p:cNvPr id="234499" name="Group 3"/>
          <p:cNvGrpSpPr/>
          <p:nvPr/>
        </p:nvGrpSpPr>
        <p:grpSpPr bwMode="auto">
          <a:xfrm>
            <a:off x="4343400" y="1843088"/>
            <a:ext cx="457200" cy="457200"/>
            <a:chOff x="1344" y="1248"/>
            <a:chExt cx="288" cy="288"/>
          </a:xfrm>
        </p:grpSpPr>
        <p:sp>
          <p:nvSpPr>
            <p:cNvPr id="234500"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01"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34502" name="Group 6"/>
          <p:cNvGrpSpPr/>
          <p:nvPr/>
        </p:nvGrpSpPr>
        <p:grpSpPr bwMode="auto">
          <a:xfrm>
            <a:off x="6705600" y="2971800"/>
            <a:ext cx="457200" cy="457200"/>
            <a:chOff x="1344" y="1248"/>
            <a:chExt cx="288" cy="288"/>
          </a:xfrm>
        </p:grpSpPr>
        <p:sp>
          <p:nvSpPr>
            <p:cNvPr id="234503"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04"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34505" name="Group 9"/>
          <p:cNvGrpSpPr/>
          <p:nvPr/>
        </p:nvGrpSpPr>
        <p:grpSpPr bwMode="auto">
          <a:xfrm>
            <a:off x="2209800" y="3048000"/>
            <a:ext cx="457200" cy="457200"/>
            <a:chOff x="1344" y="1248"/>
            <a:chExt cx="288" cy="288"/>
          </a:xfrm>
        </p:grpSpPr>
        <p:sp>
          <p:nvSpPr>
            <p:cNvPr id="234506"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07"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34508" name="Group 12"/>
          <p:cNvGrpSpPr/>
          <p:nvPr/>
        </p:nvGrpSpPr>
        <p:grpSpPr bwMode="auto">
          <a:xfrm>
            <a:off x="4419600" y="2986088"/>
            <a:ext cx="457200" cy="457200"/>
            <a:chOff x="1344" y="1248"/>
            <a:chExt cx="288" cy="288"/>
          </a:xfrm>
        </p:grpSpPr>
        <p:sp>
          <p:nvSpPr>
            <p:cNvPr id="234509" name="Oval 13"/>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10"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34511" name="Group 15"/>
          <p:cNvGrpSpPr/>
          <p:nvPr/>
        </p:nvGrpSpPr>
        <p:grpSpPr bwMode="auto">
          <a:xfrm>
            <a:off x="5105400" y="3900488"/>
            <a:ext cx="457200" cy="457200"/>
            <a:chOff x="1344" y="1248"/>
            <a:chExt cx="288" cy="288"/>
          </a:xfrm>
        </p:grpSpPr>
        <p:sp>
          <p:nvSpPr>
            <p:cNvPr id="234512"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13"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sp>
        <p:nvSpPr>
          <p:cNvPr id="234514" name="Line 18"/>
          <p:cNvSpPr>
            <a:spLocks noChangeShapeType="1"/>
          </p:cNvSpPr>
          <p:nvPr/>
        </p:nvSpPr>
        <p:spPr bwMode="auto">
          <a:xfrm>
            <a:off x="4648200" y="3443288"/>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15" name="Text Box 19"/>
          <p:cNvSpPr txBox="1">
            <a:spLocks noChangeArrowheads="1"/>
          </p:cNvSpPr>
          <p:nvPr/>
        </p:nvSpPr>
        <p:spPr bwMode="auto">
          <a:xfrm>
            <a:off x="4876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grpSp>
        <p:nvGrpSpPr>
          <p:cNvPr id="234516" name="Group 20"/>
          <p:cNvGrpSpPr/>
          <p:nvPr/>
        </p:nvGrpSpPr>
        <p:grpSpPr bwMode="auto">
          <a:xfrm>
            <a:off x="3581400" y="3900488"/>
            <a:ext cx="457200" cy="457200"/>
            <a:chOff x="1344" y="1248"/>
            <a:chExt cx="288" cy="288"/>
          </a:xfrm>
        </p:grpSpPr>
        <p:sp>
          <p:nvSpPr>
            <p:cNvPr id="234517" name="Oval 21"/>
            <p:cNvSpPr>
              <a:spLocks noChangeArrowheads="1"/>
            </p:cNvSpPr>
            <p:nvPr/>
          </p:nvSpPr>
          <p:spPr bwMode="auto">
            <a:xfrm>
              <a:off x="1344" y="1248"/>
              <a:ext cx="288" cy="288"/>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18" name="Text Box 22"/>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sp>
        <p:nvSpPr>
          <p:cNvPr id="234522" name="Line 26"/>
          <p:cNvSpPr>
            <a:spLocks noChangeShapeType="1"/>
          </p:cNvSpPr>
          <p:nvPr/>
        </p:nvSpPr>
        <p:spPr bwMode="auto">
          <a:xfrm flipH="1">
            <a:off x="3733800" y="3443288"/>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24" name="Text Box 28"/>
          <p:cNvSpPr txBox="1">
            <a:spLocks noChangeArrowheads="1"/>
          </p:cNvSpPr>
          <p:nvPr/>
        </p:nvSpPr>
        <p:spPr bwMode="auto">
          <a:xfrm>
            <a:off x="3810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34525" name="Line 29"/>
          <p:cNvSpPr>
            <a:spLocks noChangeShapeType="1"/>
          </p:cNvSpPr>
          <p:nvPr/>
        </p:nvSpPr>
        <p:spPr bwMode="auto">
          <a:xfrm>
            <a:off x="4572000" y="2300288"/>
            <a:ext cx="2362200" cy="671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26" name="Line 30"/>
          <p:cNvSpPr>
            <a:spLocks noChangeShapeType="1"/>
          </p:cNvSpPr>
          <p:nvPr/>
        </p:nvSpPr>
        <p:spPr bwMode="auto">
          <a:xfrm>
            <a:off x="4572000" y="2300288"/>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27" name="Line 31"/>
          <p:cNvSpPr>
            <a:spLocks noChangeShapeType="1"/>
          </p:cNvSpPr>
          <p:nvPr/>
        </p:nvSpPr>
        <p:spPr bwMode="auto">
          <a:xfrm flipH="1">
            <a:off x="2438400" y="2300288"/>
            <a:ext cx="2133600" cy="747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28" name="Text Box 32"/>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
        <p:nvSpPr>
          <p:cNvPr id="234530" name="Text Box 34"/>
          <p:cNvSpPr txBox="1">
            <a:spLocks noChangeArrowheads="1"/>
          </p:cNvSpPr>
          <p:nvPr/>
        </p:nvSpPr>
        <p:spPr bwMode="auto">
          <a:xfrm>
            <a:off x="5791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34531" name="Text Box 35"/>
          <p:cNvSpPr txBox="1">
            <a:spLocks noChangeArrowheads="1"/>
          </p:cNvSpPr>
          <p:nvPr/>
        </p:nvSpPr>
        <p:spPr bwMode="auto">
          <a:xfrm>
            <a:off x="2819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34532" name="Text Box 36"/>
          <p:cNvSpPr txBox="1">
            <a:spLocks noChangeArrowheads="1"/>
          </p:cNvSpPr>
          <p:nvPr/>
        </p:nvSpPr>
        <p:spPr bwMode="auto">
          <a:xfrm>
            <a:off x="4572000" y="2543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234533" name="Text Box 37"/>
          <p:cNvSpPr txBox="1">
            <a:spLocks noChangeArrowheads="1"/>
          </p:cNvSpPr>
          <p:nvPr/>
        </p:nvSpPr>
        <p:spPr bwMode="auto">
          <a:xfrm>
            <a:off x="4876800" y="29860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[393]</a:t>
            </a:r>
            <a:endParaRPr lang="en-GB" altLang="x-none" sz="1800"/>
          </a:p>
        </p:txBody>
      </p:sp>
      <p:sp>
        <p:nvSpPr>
          <p:cNvPr id="234534" name="Text Box 38"/>
          <p:cNvSpPr txBox="1">
            <a:spLocks noChangeArrowheads="1"/>
          </p:cNvSpPr>
          <p:nvPr/>
        </p:nvSpPr>
        <p:spPr bwMode="auto">
          <a:xfrm>
            <a:off x="7162800" y="2971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[449]</a:t>
            </a:r>
            <a:endParaRPr lang="en-GB" altLang="x-none" sz="1800"/>
          </a:p>
        </p:txBody>
      </p:sp>
      <p:sp>
        <p:nvSpPr>
          <p:cNvPr id="234535" name="Text Box 39"/>
          <p:cNvSpPr txBox="1">
            <a:spLocks noChangeArrowheads="1"/>
          </p:cNvSpPr>
          <p:nvPr/>
        </p:nvSpPr>
        <p:spPr bwMode="auto">
          <a:xfrm>
            <a:off x="1447800" y="3124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[447]</a:t>
            </a:r>
            <a:endParaRPr lang="en-GB" altLang="x-none" sz="1800"/>
          </a:p>
        </p:txBody>
      </p:sp>
      <p:sp>
        <p:nvSpPr>
          <p:cNvPr id="234536" name="Text Box 40"/>
          <p:cNvSpPr txBox="1">
            <a:spLocks noChangeArrowheads="1"/>
          </p:cNvSpPr>
          <p:nvPr/>
        </p:nvSpPr>
        <p:spPr bwMode="auto">
          <a:xfrm>
            <a:off x="5638800" y="39004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[417]</a:t>
            </a:r>
            <a:endParaRPr lang="en-GB" altLang="x-none" sz="1800"/>
          </a:p>
        </p:txBody>
      </p:sp>
      <p:sp>
        <p:nvSpPr>
          <p:cNvPr id="234537" name="Text Box 41"/>
          <p:cNvSpPr txBox="1">
            <a:spLocks noChangeArrowheads="1"/>
          </p:cNvSpPr>
          <p:nvPr/>
        </p:nvSpPr>
        <p:spPr bwMode="auto">
          <a:xfrm>
            <a:off x="28194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[413]</a:t>
            </a:r>
            <a:endParaRPr lang="en-GB" altLang="x-none"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p:nvPr>
        </p:nvSpPr>
        <p:spPr bwMode="auto">
          <a:xfrm>
            <a:off x="76200" y="152400"/>
            <a:ext cx="8915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lstStyle/>
          <a:p>
            <a:r>
              <a:rPr lang="fr-FR" altLang="x-none" dirty="0">
                <a:ln>
                  <a:noFill/>
                </a:ln>
              </a:rPr>
              <a:t>Evaluation /</a:t>
            </a:r>
            <a:r>
              <a:rPr lang="en-US" altLang="x-none" dirty="0"/>
              <a:t> Heuristic</a:t>
            </a:r>
            <a:r>
              <a:rPr lang="fr-FR" altLang="x-none" dirty="0">
                <a:ln>
                  <a:noFill/>
                </a:ln>
              </a:rPr>
              <a:t> </a:t>
            </a:r>
            <a:r>
              <a:rPr lang="fr-FR" altLang="x-none" dirty="0" err="1">
                <a:ln>
                  <a:noFill/>
                </a:ln>
              </a:rPr>
              <a:t>Function</a:t>
            </a:r>
            <a:endParaRPr lang="fr-FR" altLang="x-none" dirty="0">
              <a:ln>
                <a:noFill/>
              </a:ln>
            </a:endParaRPr>
          </a:p>
        </p:txBody>
      </p:sp>
      <p:sp>
        <p:nvSpPr>
          <p:cNvPr id="81923" name="Rectangle 3"/>
          <p:cNvSpPr>
            <a:spLocks noGrp="1"/>
          </p:cNvSpPr>
          <p:nvPr>
            <p:ph type="body" idx="1"/>
          </p:nvPr>
        </p:nvSpPr>
        <p:spPr>
          <a:xfrm>
            <a:off x="304800" y="1171575"/>
            <a:ext cx="6934200" cy="5153025"/>
          </a:xfrm>
        </p:spPr>
        <p:txBody>
          <a:bodyPr>
            <a:noAutofit/>
          </a:bodyPr>
          <a:lstStyle/>
          <a:p>
            <a:r>
              <a:rPr lang="pt-BR" altLang="x-none" sz="2800" dirty="0"/>
              <a:t>Evaluation function </a:t>
            </a:r>
            <a:r>
              <a:rPr lang="pt-BR" altLang="x-none" sz="2800" i="1" dirty="0">
                <a:solidFill>
                  <a:srgbClr val="FF0000"/>
                </a:solidFill>
              </a:rPr>
              <a:t>f(n) = g(n) + h(n)</a:t>
            </a:r>
            <a:endParaRPr lang="pt-BR" altLang="x-none" sz="2800" i="1" dirty="0">
              <a:solidFill>
                <a:srgbClr val="FF0000"/>
              </a:solidFill>
            </a:endParaRPr>
          </a:p>
          <a:p>
            <a:pPr lvl="1"/>
            <a:r>
              <a:rPr lang="en-US" altLang="x-none" i="1" dirty="0"/>
              <a:t>g(n)</a:t>
            </a:r>
            <a:r>
              <a:rPr lang="en-US" altLang="x-none" dirty="0"/>
              <a:t> = exact cost so far to reach n</a:t>
            </a:r>
            <a:endParaRPr lang="en-US" altLang="x-none" dirty="0"/>
          </a:p>
          <a:p>
            <a:pPr lvl="1"/>
            <a:r>
              <a:rPr lang="en-US" altLang="x-none" i="1" dirty="0"/>
              <a:t>h(n)</a:t>
            </a:r>
            <a:r>
              <a:rPr lang="en-US" altLang="x-none" dirty="0"/>
              <a:t> = estimated cost to goal from n</a:t>
            </a:r>
            <a:endParaRPr lang="en-US" altLang="x-none" dirty="0"/>
          </a:p>
          <a:p>
            <a:pPr lvl="1"/>
            <a:r>
              <a:rPr lang="en-US" altLang="x-none" i="1" dirty="0"/>
              <a:t>f(n) </a:t>
            </a:r>
            <a:r>
              <a:rPr lang="en-US" altLang="x-none" dirty="0"/>
              <a:t>= estimated total cost of cheapest path through n to goal</a:t>
            </a:r>
            <a:endParaRPr lang="en-US" altLang="x-none" dirty="0"/>
          </a:p>
          <a:p>
            <a:endParaRPr lang="fr-FR" altLang="x-none" sz="2800" dirty="0"/>
          </a:p>
          <a:p>
            <a:r>
              <a:rPr lang="en-US" altLang="x-none" sz="4000" b="1" dirty="0"/>
              <a:t>Special cases:</a:t>
            </a:r>
            <a:endParaRPr lang="en-US" altLang="x-none" sz="4000" b="1" dirty="0"/>
          </a:p>
          <a:p>
            <a:pPr lvl="1"/>
            <a:r>
              <a:rPr lang="en-US" altLang="x-none" dirty="0"/>
              <a:t>Uniform Cost Search: </a:t>
            </a:r>
            <a:r>
              <a:rPr lang="en-US" altLang="x-none" i="1" dirty="0"/>
              <a:t>f(n) = g(n)</a:t>
            </a:r>
            <a:endParaRPr lang="en-US" altLang="x-none" i="1" dirty="0"/>
          </a:p>
          <a:p>
            <a:pPr lvl="1"/>
            <a:r>
              <a:rPr lang="en-US" altLang="x-none" dirty="0"/>
              <a:t>Greedy (best-first) Search: </a:t>
            </a:r>
            <a:r>
              <a:rPr lang="en-US" altLang="x-none" i="1" dirty="0"/>
              <a:t>f(n) = h(n)</a:t>
            </a:r>
            <a:endParaRPr lang="en-US" altLang="x-none" i="1" dirty="0"/>
          </a:p>
          <a:p>
            <a:pPr lvl="1"/>
            <a:r>
              <a:rPr lang="en-US" altLang="x-none" dirty="0"/>
              <a:t>A* Search: </a:t>
            </a:r>
            <a:r>
              <a:rPr lang="en-US" altLang="x-none" i="1" dirty="0"/>
              <a:t>f(n) = g(n) + h(n)</a:t>
            </a:r>
            <a:endParaRPr lang="fr-FR" altLang="x-none" i="1" dirty="0"/>
          </a:p>
        </p:txBody>
      </p:sp>
      <p:pic>
        <p:nvPicPr>
          <p:cNvPr id="81924" name="Picture 4" descr="evaluation ft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0" y="1447800"/>
            <a:ext cx="2016125" cy="4924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43" name="Slide Number Placeholder 6"/>
          <p:cNvSpPr>
            <a:spLocks noGrp="1"/>
          </p:cNvSpPr>
          <p:nvPr>
            <p:ph type="sldNum" sz="quarter" idx="12"/>
          </p:nvPr>
        </p:nvSpPr>
        <p:spPr/>
        <p:txBody>
          <a:bodyPr/>
          <a:lstStyle/>
          <a:p>
            <a:fld id="{AC6936FA-BD00-4732-B8D8-011F90E7F9F0}" type="slidenum">
              <a:rPr lang="en-GB" altLang="x-none" smtClean="0"/>
            </a:fld>
            <a:endParaRPr lang="en-GB" altLang="x-none"/>
          </a:p>
        </p:txBody>
      </p:sp>
      <p:grpSp>
        <p:nvGrpSpPr>
          <p:cNvPr id="235523" name="Group 3"/>
          <p:cNvGrpSpPr/>
          <p:nvPr/>
        </p:nvGrpSpPr>
        <p:grpSpPr bwMode="auto">
          <a:xfrm>
            <a:off x="4343400" y="1843088"/>
            <a:ext cx="457200" cy="457200"/>
            <a:chOff x="1344" y="1248"/>
            <a:chExt cx="288" cy="288"/>
          </a:xfrm>
        </p:grpSpPr>
        <p:sp>
          <p:nvSpPr>
            <p:cNvPr id="235524"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25"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35526" name="Group 6"/>
          <p:cNvGrpSpPr/>
          <p:nvPr/>
        </p:nvGrpSpPr>
        <p:grpSpPr bwMode="auto">
          <a:xfrm>
            <a:off x="6705600" y="2971800"/>
            <a:ext cx="457200" cy="457200"/>
            <a:chOff x="1344" y="1248"/>
            <a:chExt cx="288" cy="288"/>
          </a:xfrm>
        </p:grpSpPr>
        <p:sp>
          <p:nvSpPr>
            <p:cNvPr id="235527"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28"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35529" name="Group 9"/>
          <p:cNvGrpSpPr/>
          <p:nvPr/>
        </p:nvGrpSpPr>
        <p:grpSpPr bwMode="auto">
          <a:xfrm>
            <a:off x="2209800" y="3048000"/>
            <a:ext cx="457200" cy="457200"/>
            <a:chOff x="1344" y="1248"/>
            <a:chExt cx="288" cy="288"/>
          </a:xfrm>
        </p:grpSpPr>
        <p:sp>
          <p:nvSpPr>
            <p:cNvPr id="235530"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31"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35532" name="Group 12"/>
          <p:cNvGrpSpPr/>
          <p:nvPr/>
        </p:nvGrpSpPr>
        <p:grpSpPr bwMode="auto">
          <a:xfrm>
            <a:off x="4419600" y="2986088"/>
            <a:ext cx="457200" cy="457200"/>
            <a:chOff x="1344" y="1248"/>
            <a:chExt cx="288" cy="288"/>
          </a:xfrm>
        </p:grpSpPr>
        <p:sp>
          <p:nvSpPr>
            <p:cNvPr id="235533" name="Oval 13"/>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34"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35535" name="Group 15"/>
          <p:cNvGrpSpPr/>
          <p:nvPr/>
        </p:nvGrpSpPr>
        <p:grpSpPr bwMode="auto">
          <a:xfrm>
            <a:off x="5105400" y="3900488"/>
            <a:ext cx="457200" cy="457200"/>
            <a:chOff x="1344" y="1248"/>
            <a:chExt cx="288" cy="288"/>
          </a:xfrm>
        </p:grpSpPr>
        <p:sp>
          <p:nvSpPr>
            <p:cNvPr id="235536"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37"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sp>
        <p:nvSpPr>
          <p:cNvPr id="235538" name="Line 18"/>
          <p:cNvSpPr>
            <a:spLocks noChangeShapeType="1"/>
          </p:cNvSpPr>
          <p:nvPr/>
        </p:nvSpPr>
        <p:spPr bwMode="auto">
          <a:xfrm>
            <a:off x="4648200" y="3443288"/>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39" name="Text Box 19"/>
          <p:cNvSpPr txBox="1">
            <a:spLocks noChangeArrowheads="1"/>
          </p:cNvSpPr>
          <p:nvPr/>
        </p:nvSpPr>
        <p:spPr bwMode="auto">
          <a:xfrm>
            <a:off x="4876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grpSp>
        <p:nvGrpSpPr>
          <p:cNvPr id="235540" name="Group 20"/>
          <p:cNvGrpSpPr/>
          <p:nvPr/>
        </p:nvGrpSpPr>
        <p:grpSpPr bwMode="auto">
          <a:xfrm>
            <a:off x="3581400" y="3900488"/>
            <a:ext cx="457200" cy="457200"/>
            <a:chOff x="1344" y="1248"/>
            <a:chExt cx="288" cy="288"/>
          </a:xfrm>
        </p:grpSpPr>
        <p:sp>
          <p:nvSpPr>
            <p:cNvPr id="235541" name="Oval 21"/>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42" name="Text Box 22"/>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sp>
        <p:nvSpPr>
          <p:cNvPr id="235546" name="Line 26"/>
          <p:cNvSpPr>
            <a:spLocks noChangeShapeType="1"/>
          </p:cNvSpPr>
          <p:nvPr/>
        </p:nvSpPr>
        <p:spPr bwMode="auto">
          <a:xfrm flipH="1">
            <a:off x="3733800" y="3443288"/>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48" name="Text Box 28"/>
          <p:cNvSpPr txBox="1">
            <a:spLocks noChangeArrowheads="1"/>
          </p:cNvSpPr>
          <p:nvPr/>
        </p:nvSpPr>
        <p:spPr bwMode="auto">
          <a:xfrm>
            <a:off x="3810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35549" name="Line 29"/>
          <p:cNvSpPr>
            <a:spLocks noChangeShapeType="1"/>
          </p:cNvSpPr>
          <p:nvPr/>
        </p:nvSpPr>
        <p:spPr bwMode="auto">
          <a:xfrm>
            <a:off x="4572000" y="2300288"/>
            <a:ext cx="2362200" cy="671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50" name="Line 30"/>
          <p:cNvSpPr>
            <a:spLocks noChangeShapeType="1"/>
          </p:cNvSpPr>
          <p:nvPr/>
        </p:nvSpPr>
        <p:spPr bwMode="auto">
          <a:xfrm>
            <a:off x="4572000" y="2300288"/>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51" name="Line 31"/>
          <p:cNvSpPr>
            <a:spLocks noChangeShapeType="1"/>
          </p:cNvSpPr>
          <p:nvPr/>
        </p:nvSpPr>
        <p:spPr bwMode="auto">
          <a:xfrm flipH="1">
            <a:off x="2438400" y="2300288"/>
            <a:ext cx="2133600" cy="747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52" name="Text Box 32"/>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
        <p:nvSpPr>
          <p:cNvPr id="235554" name="Text Box 34"/>
          <p:cNvSpPr txBox="1">
            <a:spLocks noChangeArrowheads="1"/>
          </p:cNvSpPr>
          <p:nvPr/>
        </p:nvSpPr>
        <p:spPr bwMode="auto">
          <a:xfrm>
            <a:off x="5791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35555" name="Text Box 35"/>
          <p:cNvSpPr txBox="1">
            <a:spLocks noChangeArrowheads="1"/>
          </p:cNvSpPr>
          <p:nvPr/>
        </p:nvSpPr>
        <p:spPr bwMode="auto">
          <a:xfrm>
            <a:off x="2819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35556" name="Text Box 36"/>
          <p:cNvSpPr txBox="1">
            <a:spLocks noChangeArrowheads="1"/>
          </p:cNvSpPr>
          <p:nvPr/>
        </p:nvSpPr>
        <p:spPr bwMode="auto">
          <a:xfrm>
            <a:off x="4572000" y="2543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235557" name="Text Box 37"/>
          <p:cNvSpPr txBox="1">
            <a:spLocks noChangeArrowheads="1"/>
          </p:cNvSpPr>
          <p:nvPr/>
        </p:nvSpPr>
        <p:spPr bwMode="auto">
          <a:xfrm>
            <a:off x="4876800" y="29860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[393]</a:t>
            </a:r>
            <a:endParaRPr lang="en-GB" altLang="x-none" sz="1800"/>
          </a:p>
        </p:txBody>
      </p:sp>
      <p:sp>
        <p:nvSpPr>
          <p:cNvPr id="235558" name="Text Box 38"/>
          <p:cNvSpPr txBox="1">
            <a:spLocks noChangeArrowheads="1"/>
          </p:cNvSpPr>
          <p:nvPr/>
        </p:nvSpPr>
        <p:spPr bwMode="auto">
          <a:xfrm>
            <a:off x="7162800" y="2971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[449]</a:t>
            </a:r>
            <a:endParaRPr lang="en-GB" altLang="x-none" sz="1800"/>
          </a:p>
        </p:txBody>
      </p:sp>
      <p:sp>
        <p:nvSpPr>
          <p:cNvPr id="235559" name="Text Box 39"/>
          <p:cNvSpPr txBox="1">
            <a:spLocks noChangeArrowheads="1"/>
          </p:cNvSpPr>
          <p:nvPr/>
        </p:nvSpPr>
        <p:spPr bwMode="auto">
          <a:xfrm>
            <a:off x="1447800" y="3124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[447]</a:t>
            </a:r>
            <a:endParaRPr lang="en-GB" altLang="x-none" sz="1800"/>
          </a:p>
        </p:txBody>
      </p:sp>
      <p:sp>
        <p:nvSpPr>
          <p:cNvPr id="235560" name="Text Box 40"/>
          <p:cNvSpPr txBox="1">
            <a:spLocks noChangeArrowheads="1"/>
          </p:cNvSpPr>
          <p:nvPr/>
        </p:nvSpPr>
        <p:spPr bwMode="auto">
          <a:xfrm>
            <a:off x="5638800" y="39004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[417]</a:t>
            </a:r>
            <a:endParaRPr lang="en-GB" altLang="x-none" sz="1800"/>
          </a:p>
        </p:txBody>
      </p:sp>
      <p:sp>
        <p:nvSpPr>
          <p:cNvPr id="235561" name="Text Box 41"/>
          <p:cNvSpPr txBox="1">
            <a:spLocks noChangeArrowheads="1"/>
          </p:cNvSpPr>
          <p:nvPr/>
        </p:nvSpPr>
        <p:spPr bwMode="auto">
          <a:xfrm>
            <a:off x="28194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[413]</a:t>
            </a:r>
            <a:endParaRPr lang="en-GB" altLang="x-none" sz="1800"/>
          </a:p>
        </p:txBody>
      </p:sp>
      <p:grpSp>
        <p:nvGrpSpPr>
          <p:cNvPr id="235574" name="Group 54"/>
          <p:cNvGrpSpPr/>
          <p:nvPr/>
        </p:nvGrpSpPr>
        <p:grpSpPr bwMode="auto">
          <a:xfrm>
            <a:off x="2743200" y="4800600"/>
            <a:ext cx="457200" cy="457200"/>
            <a:chOff x="1344" y="1248"/>
            <a:chExt cx="288" cy="288"/>
          </a:xfrm>
        </p:grpSpPr>
        <p:sp>
          <p:nvSpPr>
            <p:cNvPr id="235575" name="Oval 55"/>
            <p:cNvSpPr>
              <a:spLocks noChangeArrowheads="1"/>
            </p:cNvSpPr>
            <p:nvPr/>
          </p:nvSpPr>
          <p:spPr bwMode="auto">
            <a:xfrm>
              <a:off x="1344" y="1248"/>
              <a:ext cx="288" cy="288"/>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76" name="Text Box 56"/>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235577" name="Line 57"/>
          <p:cNvSpPr>
            <a:spLocks noChangeShapeType="1"/>
          </p:cNvSpPr>
          <p:nvPr/>
        </p:nvSpPr>
        <p:spPr bwMode="auto">
          <a:xfrm flipH="1">
            <a:off x="3048000" y="4343400"/>
            <a:ext cx="762000" cy="4429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78" name="Text Box 58"/>
          <p:cNvSpPr txBox="1">
            <a:spLocks noChangeArrowheads="1"/>
          </p:cNvSpPr>
          <p:nvPr/>
        </p:nvSpPr>
        <p:spPr bwMode="auto">
          <a:xfrm>
            <a:off x="3429000" y="44815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235579" name="Text Box 59"/>
          <p:cNvSpPr txBox="1">
            <a:spLocks noChangeArrowheads="1"/>
          </p:cNvSpPr>
          <p:nvPr/>
        </p:nvSpPr>
        <p:spPr bwMode="auto">
          <a:xfrm>
            <a:off x="2057400" y="4862513"/>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[455]</a:t>
            </a:r>
            <a:endParaRPr lang="en-GB" altLang="x-none"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49" name="Slide Number Placeholder 6"/>
          <p:cNvSpPr>
            <a:spLocks noGrp="1"/>
          </p:cNvSpPr>
          <p:nvPr>
            <p:ph type="sldNum" sz="quarter" idx="12"/>
          </p:nvPr>
        </p:nvSpPr>
        <p:spPr/>
        <p:txBody>
          <a:bodyPr/>
          <a:lstStyle/>
          <a:p>
            <a:fld id="{487CCEAE-D0CA-4ED8-A4D6-3AC8A8A2FF7D}" type="slidenum">
              <a:rPr lang="en-GB" altLang="x-none" smtClean="0"/>
            </a:fld>
            <a:endParaRPr lang="en-GB" altLang="x-none"/>
          </a:p>
        </p:txBody>
      </p:sp>
      <p:grpSp>
        <p:nvGrpSpPr>
          <p:cNvPr id="236547" name="Group 3"/>
          <p:cNvGrpSpPr/>
          <p:nvPr/>
        </p:nvGrpSpPr>
        <p:grpSpPr bwMode="auto">
          <a:xfrm>
            <a:off x="4343400" y="1843088"/>
            <a:ext cx="457200" cy="457200"/>
            <a:chOff x="1344" y="1248"/>
            <a:chExt cx="288" cy="288"/>
          </a:xfrm>
        </p:grpSpPr>
        <p:sp>
          <p:nvSpPr>
            <p:cNvPr id="236548"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49"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36550" name="Group 6"/>
          <p:cNvGrpSpPr/>
          <p:nvPr/>
        </p:nvGrpSpPr>
        <p:grpSpPr bwMode="auto">
          <a:xfrm>
            <a:off x="6705600" y="2971800"/>
            <a:ext cx="457200" cy="457200"/>
            <a:chOff x="1344" y="1248"/>
            <a:chExt cx="288" cy="288"/>
          </a:xfrm>
        </p:grpSpPr>
        <p:sp>
          <p:nvSpPr>
            <p:cNvPr id="236551"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52"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36553" name="Group 9"/>
          <p:cNvGrpSpPr/>
          <p:nvPr/>
        </p:nvGrpSpPr>
        <p:grpSpPr bwMode="auto">
          <a:xfrm>
            <a:off x="2209800" y="3048000"/>
            <a:ext cx="457200" cy="457200"/>
            <a:chOff x="1344" y="1248"/>
            <a:chExt cx="288" cy="288"/>
          </a:xfrm>
        </p:grpSpPr>
        <p:sp>
          <p:nvSpPr>
            <p:cNvPr id="236554"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55"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36556" name="Group 12"/>
          <p:cNvGrpSpPr/>
          <p:nvPr/>
        </p:nvGrpSpPr>
        <p:grpSpPr bwMode="auto">
          <a:xfrm>
            <a:off x="4419600" y="2986088"/>
            <a:ext cx="457200" cy="457200"/>
            <a:chOff x="1344" y="1248"/>
            <a:chExt cx="288" cy="288"/>
          </a:xfrm>
        </p:grpSpPr>
        <p:sp>
          <p:nvSpPr>
            <p:cNvPr id="236557" name="Oval 13"/>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58"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36559" name="Group 15"/>
          <p:cNvGrpSpPr/>
          <p:nvPr/>
        </p:nvGrpSpPr>
        <p:grpSpPr bwMode="auto">
          <a:xfrm>
            <a:off x="5105400" y="3900488"/>
            <a:ext cx="457200" cy="457200"/>
            <a:chOff x="1344" y="1248"/>
            <a:chExt cx="288" cy="288"/>
          </a:xfrm>
        </p:grpSpPr>
        <p:sp>
          <p:nvSpPr>
            <p:cNvPr id="236560" name="Oval 16"/>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61" name="Text Box 17"/>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sp>
        <p:nvSpPr>
          <p:cNvPr id="236562" name="Line 18"/>
          <p:cNvSpPr>
            <a:spLocks noChangeShapeType="1"/>
          </p:cNvSpPr>
          <p:nvPr/>
        </p:nvSpPr>
        <p:spPr bwMode="auto">
          <a:xfrm>
            <a:off x="4648200" y="3443288"/>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63" name="Text Box 19"/>
          <p:cNvSpPr txBox="1">
            <a:spLocks noChangeArrowheads="1"/>
          </p:cNvSpPr>
          <p:nvPr/>
        </p:nvSpPr>
        <p:spPr bwMode="auto">
          <a:xfrm>
            <a:off x="4876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grpSp>
        <p:nvGrpSpPr>
          <p:cNvPr id="236564" name="Group 20"/>
          <p:cNvGrpSpPr/>
          <p:nvPr/>
        </p:nvGrpSpPr>
        <p:grpSpPr bwMode="auto">
          <a:xfrm>
            <a:off x="3581400" y="3900488"/>
            <a:ext cx="457200" cy="457200"/>
            <a:chOff x="1344" y="1248"/>
            <a:chExt cx="288" cy="288"/>
          </a:xfrm>
        </p:grpSpPr>
        <p:sp>
          <p:nvSpPr>
            <p:cNvPr id="236565" name="Oval 21"/>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66" name="Text Box 22"/>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236567" name="Group 23"/>
          <p:cNvGrpSpPr/>
          <p:nvPr/>
        </p:nvGrpSpPr>
        <p:grpSpPr bwMode="auto">
          <a:xfrm>
            <a:off x="2743200" y="4814888"/>
            <a:ext cx="457200" cy="457200"/>
            <a:chOff x="1344" y="1248"/>
            <a:chExt cx="288" cy="288"/>
          </a:xfrm>
        </p:grpSpPr>
        <p:sp>
          <p:nvSpPr>
            <p:cNvPr id="236568" name="Oval 24"/>
            <p:cNvSpPr>
              <a:spLocks noChangeArrowheads="1"/>
            </p:cNvSpPr>
            <p:nvPr/>
          </p:nvSpPr>
          <p:spPr bwMode="auto">
            <a:xfrm>
              <a:off x="1344" y="1248"/>
              <a:ext cx="288" cy="288"/>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69" name="Text Box 25"/>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236570" name="Line 26"/>
          <p:cNvSpPr>
            <a:spLocks noChangeShapeType="1"/>
          </p:cNvSpPr>
          <p:nvPr/>
        </p:nvSpPr>
        <p:spPr bwMode="auto">
          <a:xfrm flipH="1">
            <a:off x="3733800" y="3443288"/>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71" name="Line 27"/>
          <p:cNvSpPr>
            <a:spLocks noChangeShapeType="1"/>
          </p:cNvSpPr>
          <p:nvPr/>
        </p:nvSpPr>
        <p:spPr bwMode="auto">
          <a:xfrm flipH="1">
            <a:off x="3048000" y="4357688"/>
            <a:ext cx="762000" cy="442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72" name="Text Box 28"/>
          <p:cNvSpPr txBox="1">
            <a:spLocks noChangeArrowheads="1"/>
          </p:cNvSpPr>
          <p:nvPr/>
        </p:nvSpPr>
        <p:spPr bwMode="auto">
          <a:xfrm>
            <a:off x="3810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36573" name="Line 29"/>
          <p:cNvSpPr>
            <a:spLocks noChangeShapeType="1"/>
          </p:cNvSpPr>
          <p:nvPr/>
        </p:nvSpPr>
        <p:spPr bwMode="auto">
          <a:xfrm>
            <a:off x="4572000" y="2300288"/>
            <a:ext cx="2362200" cy="671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74" name="Line 30"/>
          <p:cNvSpPr>
            <a:spLocks noChangeShapeType="1"/>
          </p:cNvSpPr>
          <p:nvPr/>
        </p:nvSpPr>
        <p:spPr bwMode="auto">
          <a:xfrm>
            <a:off x="4572000" y="2300288"/>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75" name="Line 31"/>
          <p:cNvSpPr>
            <a:spLocks noChangeShapeType="1"/>
          </p:cNvSpPr>
          <p:nvPr/>
        </p:nvSpPr>
        <p:spPr bwMode="auto">
          <a:xfrm flipH="1">
            <a:off x="2438400" y="2300288"/>
            <a:ext cx="2133600" cy="747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76" name="Text Box 32"/>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
        <p:nvSpPr>
          <p:cNvPr id="236577" name="Text Box 33"/>
          <p:cNvSpPr txBox="1">
            <a:spLocks noChangeArrowheads="1"/>
          </p:cNvSpPr>
          <p:nvPr/>
        </p:nvSpPr>
        <p:spPr bwMode="auto">
          <a:xfrm>
            <a:off x="3429000" y="4495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236578" name="Text Box 34"/>
          <p:cNvSpPr txBox="1">
            <a:spLocks noChangeArrowheads="1"/>
          </p:cNvSpPr>
          <p:nvPr/>
        </p:nvSpPr>
        <p:spPr bwMode="auto">
          <a:xfrm>
            <a:off x="5791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36579" name="Text Box 35"/>
          <p:cNvSpPr txBox="1">
            <a:spLocks noChangeArrowheads="1"/>
          </p:cNvSpPr>
          <p:nvPr/>
        </p:nvSpPr>
        <p:spPr bwMode="auto">
          <a:xfrm>
            <a:off x="2819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36580" name="Text Box 36"/>
          <p:cNvSpPr txBox="1">
            <a:spLocks noChangeArrowheads="1"/>
          </p:cNvSpPr>
          <p:nvPr/>
        </p:nvSpPr>
        <p:spPr bwMode="auto">
          <a:xfrm>
            <a:off x="4572000" y="2543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236581" name="Text Box 37"/>
          <p:cNvSpPr txBox="1">
            <a:spLocks noChangeArrowheads="1"/>
          </p:cNvSpPr>
          <p:nvPr/>
        </p:nvSpPr>
        <p:spPr bwMode="auto">
          <a:xfrm>
            <a:off x="4876800" y="29860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[393]</a:t>
            </a:r>
            <a:endParaRPr lang="en-GB" altLang="x-none" sz="1800"/>
          </a:p>
        </p:txBody>
      </p:sp>
      <p:sp>
        <p:nvSpPr>
          <p:cNvPr id="236582" name="Text Box 38"/>
          <p:cNvSpPr txBox="1">
            <a:spLocks noChangeArrowheads="1"/>
          </p:cNvSpPr>
          <p:nvPr/>
        </p:nvSpPr>
        <p:spPr bwMode="auto">
          <a:xfrm>
            <a:off x="7162800" y="2971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[449]</a:t>
            </a:r>
            <a:endParaRPr lang="en-GB" altLang="x-none" sz="1800"/>
          </a:p>
        </p:txBody>
      </p:sp>
      <p:sp>
        <p:nvSpPr>
          <p:cNvPr id="236583" name="Text Box 39"/>
          <p:cNvSpPr txBox="1">
            <a:spLocks noChangeArrowheads="1"/>
          </p:cNvSpPr>
          <p:nvPr/>
        </p:nvSpPr>
        <p:spPr bwMode="auto">
          <a:xfrm>
            <a:off x="1447800" y="3124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[447]</a:t>
            </a:r>
            <a:endParaRPr lang="en-GB" altLang="x-none" sz="1800"/>
          </a:p>
        </p:txBody>
      </p:sp>
      <p:sp>
        <p:nvSpPr>
          <p:cNvPr id="236584" name="Text Box 40"/>
          <p:cNvSpPr txBox="1">
            <a:spLocks noChangeArrowheads="1"/>
          </p:cNvSpPr>
          <p:nvPr/>
        </p:nvSpPr>
        <p:spPr bwMode="auto">
          <a:xfrm>
            <a:off x="5638800" y="39004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[417]</a:t>
            </a:r>
            <a:endParaRPr lang="en-GB" altLang="x-none" sz="1800"/>
          </a:p>
        </p:txBody>
      </p:sp>
      <p:sp>
        <p:nvSpPr>
          <p:cNvPr id="236585" name="Text Box 41"/>
          <p:cNvSpPr txBox="1">
            <a:spLocks noChangeArrowheads="1"/>
          </p:cNvSpPr>
          <p:nvPr/>
        </p:nvSpPr>
        <p:spPr bwMode="auto">
          <a:xfrm>
            <a:off x="28194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[413]</a:t>
            </a:r>
            <a:endParaRPr lang="en-GB" altLang="x-none" sz="1800"/>
          </a:p>
        </p:txBody>
      </p:sp>
      <p:sp>
        <p:nvSpPr>
          <p:cNvPr id="236586" name="Text Box 42"/>
          <p:cNvSpPr txBox="1">
            <a:spLocks noChangeArrowheads="1"/>
          </p:cNvSpPr>
          <p:nvPr/>
        </p:nvSpPr>
        <p:spPr bwMode="auto">
          <a:xfrm>
            <a:off x="2057400" y="4876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[455]</a:t>
            </a:r>
            <a:endParaRPr lang="en-GB" altLang="x-none" sz="1800"/>
          </a:p>
        </p:txBody>
      </p:sp>
      <p:sp>
        <p:nvSpPr>
          <p:cNvPr id="236587" name="Text Box 43"/>
          <p:cNvSpPr txBox="1">
            <a:spLocks noChangeArrowheads="1"/>
          </p:cNvSpPr>
          <p:nvPr/>
        </p:nvSpPr>
        <p:spPr bwMode="auto">
          <a:xfrm>
            <a:off x="5105400" y="4876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Goal</a:t>
            </a:r>
            <a:endParaRPr lang="en-GB" altLang="x-none" sz="1800" b="1"/>
          </a:p>
        </p:txBody>
      </p:sp>
      <p:grpSp>
        <p:nvGrpSpPr>
          <p:cNvPr id="236588" name="Group 44"/>
          <p:cNvGrpSpPr/>
          <p:nvPr/>
        </p:nvGrpSpPr>
        <p:grpSpPr bwMode="auto">
          <a:xfrm>
            <a:off x="5791200" y="4800600"/>
            <a:ext cx="457200" cy="457200"/>
            <a:chOff x="1344" y="1248"/>
            <a:chExt cx="288" cy="288"/>
          </a:xfrm>
        </p:grpSpPr>
        <p:sp>
          <p:nvSpPr>
            <p:cNvPr id="236589" name="Oval 45"/>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90" name="Text Box 46"/>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36591" name="Line 47"/>
          <p:cNvSpPr>
            <a:spLocks noChangeShapeType="1"/>
          </p:cNvSpPr>
          <p:nvPr/>
        </p:nvSpPr>
        <p:spPr bwMode="auto">
          <a:xfrm>
            <a:off x="5410200" y="4343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592" name="Text Box 48"/>
          <p:cNvSpPr txBox="1">
            <a:spLocks noChangeArrowheads="1"/>
          </p:cNvSpPr>
          <p:nvPr/>
        </p:nvSpPr>
        <p:spPr bwMode="auto">
          <a:xfrm>
            <a:off x="6248400" y="4876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[450]</a:t>
            </a:r>
            <a:endParaRPr lang="en-GB" altLang="x-none"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54" name="Slide Number Placeholder 6"/>
          <p:cNvSpPr>
            <a:spLocks noGrp="1"/>
          </p:cNvSpPr>
          <p:nvPr>
            <p:ph type="sldNum" sz="quarter" idx="12"/>
          </p:nvPr>
        </p:nvSpPr>
        <p:spPr/>
        <p:txBody>
          <a:bodyPr/>
          <a:lstStyle/>
          <a:p>
            <a:fld id="{E989E17C-25A9-4371-992D-906DEFDC5944}" type="slidenum">
              <a:rPr lang="en-GB" altLang="x-none" smtClean="0"/>
            </a:fld>
            <a:endParaRPr lang="en-GB" altLang="x-none"/>
          </a:p>
        </p:txBody>
      </p:sp>
      <p:grpSp>
        <p:nvGrpSpPr>
          <p:cNvPr id="240643" name="Group 3"/>
          <p:cNvGrpSpPr/>
          <p:nvPr/>
        </p:nvGrpSpPr>
        <p:grpSpPr bwMode="auto">
          <a:xfrm>
            <a:off x="4343400" y="1843088"/>
            <a:ext cx="457200" cy="457200"/>
            <a:chOff x="1344" y="1248"/>
            <a:chExt cx="288" cy="288"/>
          </a:xfrm>
        </p:grpSpPr>
        <p:sp>
          <p:nvSpPr>
            <p:cNvPr id="240644"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45"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40646" name="Group 6"/>
          <p:cNvGrpSpPr/>
          <p:nvPr/>
        </p:nvGrpSpPr>
        <p:grpSpPr bwMode="auto">
          <a:xfrm>
            <a:off x="6705600" y="2971800"/>
            <a:ext cx="457200" cy="457200"/>
            <a:chOff x="1344" y="1248"/>
            <a:chExt cx="288" cy="288"/>
          </a:xfrm>
        </p:grpSpPr>
        <p:sp>
          <p:nvSpPr>
            <p:cNvPr id="240647"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48"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40649" name="Group 9"/>
          <p:cNvGrpSpPr/>
          <p:nvPr/>
        </p:nvGrpSpPr>
        <p:grpSpPr bwMode="auto">
          <a:xfrm>
            <a:off x="2209800" y="3048000"/>
            <a:ext cx="457200" cy="457200"/>
            <a:chOff x="1344" y="1248"/>
            <a:chExt cx="288" cy="288"/>
          </a:xfrm>
        </p:grpSpPr>
        <p:sp>
          <p:nvSpPr>
            <p:cNvPr id="240650" name="Oval 10"/>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51" name="Text Box 11"/>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40652" name="Group 12"/>
          <p:cNvGrpSpPr/>
          <p:nvPr/>
        </p:nvGrpSpPr>
        <p:grpSpPr bwMode="auto">
          <a:xfrm>
            <a:off x="4419600" y="2986088"/>
            <a:ext cx="457200" cy="457200"/>
            <a:chOff x="1344" y="1248"/>
            <a:chExt cx="288" cy="288"/>
          </a:xfrm>
        </p:grpSpPr>
        <p:sp>
          <p:nvSpPr>
            <p:cNvPr id="240653" name="Oval 13"/>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54"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40655" name="Group 15"/>
          <p:cNvGrpSpPr/>
          <p:nvPr/>
        </p:nvGrpSpPr>
        <p:grpSpPr bwMode="auto">
          <a:xfrm>
            <a:off x="5105400" y="3900488"/>
            <a:ext cx="457200" cy="457200"/>
            <a:chOff x="1344" y="1248"/>
            <a:chExt cx="288" cy="288"/>
          </a:xfrm>
        </p:grpSpPr>
        <p:sp>
          <p:nvSpPr>
            <p:cNvPr id="240656" name="Oval 16"/>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57" name="Text Box 17"/>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sp>
        <p:nvSpPr>
          <p:cNvPr id="240658" name="Line 18"/>
          <p:cNvSpPr>
            <a:spLocks noChangeShapeType="1"/>
          </p:cNvSpPr>
          <p:nvPr/>
        </p:nvSpPr>
        <p:spPr bwMode="auto">
          <a:xfrm>
            <a:off x="4648200" y="3443288"/>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659" name="Text Box 19"/>
          <p:cNvSpPr txBox="1">
            <a:spLocks noChangeArrowheads="1"/>
          </p:cNvSpPr>
          <p:nvPr/>
        </p:nvSpPr>
        <p:spPr bwMode="auto">
          <a:xfrm>
            <a:off x="4876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grpSp>
        <p:nvGrpSpPr>
          <p:cNvPr id="240660" name="Group 20"/>
          <p:cNvGrpSpPr/>
          <p:nvPr/>
        </p:nvGrpSpPr>
        <p:grpSpPr bwMode="auto">
          <a:xfrm>
            <a:off x="3581400" y="3900488"/>
            <a:ext cx="457200" cy="457200"/>
            <a:chOff x="1344" y="1248"/>
            <a:chExt cx="288" cy="288"/>
          </a:xfrm>
        </p:grpSpPr>
        <p:sp>
          <p:nvSpPr>
            <p:cNvPr id="240661" name="Oval 21"/>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62" name="Text Box 22"/>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240663" name="Group 23"/>
          <p:cNvGrpSpPr/>
          <p:nvPr/>
        </p:nvGrpSpPr>
        <p:grpSpPr bwMode="auto">
          <a:xfrm>
            <a:off x="2743200" y="4814888"/>
            <a:ext cx="457200" cy="457200"/>
            <a:chOff x="1344" y="1248"/>
            <a:chExt cx="288" cy="288"/>
          </a:xfrm>
        </p:grpSpPr>
        <p:sp>
          <p:nvSpPr>
            <p:cNvPr id="240664" name="Oval 24"/>
            <p:cNvSpPr>
              <a:spLocks noChangeArrowheads="1"/>
            </p:cNvSpPr>
            <p:nvPr/>
          </p:nvSpPr>
          <p:spPr bwMode="auto">
            <a:xfrm>
              <a:off x="1344" y="1248"/>
              <a:ext cx="288" cy="288"/>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65" name="Text Box 25"/>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240666" name="Line 26"/>
          <p:cNvSpPr>
            <a:spLocks noChangeShapeType="1"/>
          </p:cNvSpPr>
          <p:nvPr/>
        </p:nvSpPr>
        <p:spPr bwMode="auto">
          <a:xfrm flipH="1">
            <a:off x="3733800" y="3443288"/>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667" name="Line 27"/>
          <p:cNvSpPr>
            <a:spLocks noChangeShapeType="1"/>
          </p:cNvSpPr>
          <p:nvPr/>
        </p:nvSpPr>
        <p:spPr bwMode="auto">
          <a:xfrm flipH="1">
            <a:off x="3048000" y="4357688"/>
            <a:ext cx="762000" cy="442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668" name="Text Box 28"/>
          <p:cNvSpPr txBox="1">
            <a:spLocks noChangeArrowheads="1"/>
          </p:cNvSpPr>
          <p:nvPr/>
        </p:nvSpPr>
        <p:spPr bwMode="auto">
          <a:xfrm>
            <a:off x="3810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40669" name="Line 29"/>
          <p:cNvSpPr>
            <a:spLocks noChangeShapeType="1"/>
          </p:cNvSpPr>
          <p:nvPr/>
        </p:nvSpPr>
        <p:spPr bwMode="auto">
          <a:xfrm>
            <a:off x="4572000" y="2300288"/>
            <a:ext cx="2362200" cy="671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670" name="Line 30"/>
          <p:cNvSpPr>
            <a:spLocks noChangeShapeType="1"/>
          </p:cNvSpPr>
          <p:nvPr/>
        </p:nvSpPr>
        <p:spPr bwMode="auto">
          <a:xfrm>
            <a:off x="4572000" y="2300288"/>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671" name="Line 31"/>
          <p:cNvSpPr>
            <a:spLocks noChangeShapeType="1"/>
          </p:cNvSpPr>
          <p:nvPr/>
        </p:nvSpPr>
        <p:spPr bwMode="auto">
          <a:xfrm flipH="1">
            <a:off x="2438400" y="2300288"/>
            <a:ext cx="2133600" cy="747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672" name="Text Box 32"/>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
        <p:nvSpPr>
          <p:cNvPr id="240673" name="Text Box 33"/>
          <p:cNvSpPr txBox="1">
            <a:spLocks noChangeArrowheads="1"/>
          </p:cNvSpPr>
          <p:nvPr/>
        </p:nvSpPr>
        <p:spPr bwMode="auto">
          <a:xfrm>
            <a:off x="3429000" y="4495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240674" name="Text Box 34"/>
          <p:cNvSpPr txBox="1">
            <a:spLocks noChangeArrowheads="1"/>
          </p:cNvSpPr>
          <p:nvPr/>
        </p:nvSpPr>
        <p:spPr bwMode="auto">
          <a:xfrm>
            <a:off x="5791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40675" name="Text Box 35"/>
          <p:cNvSpPr txBox="1">
            <a:spLocks noChangeArrowheads="1"/>
          </p:cNvSpPr>
          <p:nvPr/>
        </p:nvSpPr>
        <p:spPr bwMode="auto">
          <a:xfrm>
            <a:off x="2819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40676" name="Text Box 36"/>
          <p:cNvSpPr txBox="1">
            <a:spLocks noChangeArrowheads="1"/>
          </p:cNvSpPr>
          <p:nvPr/>
        </p:nvSpPr>
        <p:spPr bwMode="auto">
          <a:xfrm>
            <a:off x="4572000" y="2543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240677" name="Text Box 37"/>
          <p:cNvSpPr txBox="1">
            <a:spLocks noChangeArrowheads="1"/>
          </p:cNvSpPr>
          <p:nvPr/>
        </p:nvSpPr>
        <p:spPr bwMode="auto">
          <a:xfrm>
            <a:off x="4876800" y="29860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[393]</a:t>
            </a:r>
            <a:endParaRPr lang="en-GB" altLang="x-none" sz="1800"/>
          </a:p>
        </p:txBody>
      </p:sp>
      <p:sp>
        <p:nvSpPr>
          <p:cNvPr id="240678" name="Text Box 38"/>
          <p:cNvSpPr txBox="1">
            <a:spLocks noChangeArrowheads="1"/>
          </p:cNvSpPr>
          <p:nvPr/>
        </p:nvSpPr>
        <p:spPr bwMode="auto">
          <a:xfrm>
            <a:off x="7162800" y="2971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[449]</a:t>
            </a:r>
            <a:endParaRPr lang="en-GB" altLang="x-none" sz="1800"/>
          </a:p>
        </p:txBody>
      </p:sp>
      <p:sp>
        <p:nvSpPr>
          <p:cNvPr id="240679" name="Text Box 39"/>
          <p:cNvSpPr txBox="1">
            <a:spLocks noChangeArrowheads="1"/>
          </p:cNvSpPr>
          <p:nvPr/>
        </p:nvSpPr>
        <p:spPr bwMode="auto">
          <a:xfrm>
            <a:off x="1447800" y="3124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[447]</a:t>
            </a:r>
            <a:endParaRPr lang="en-GB" altLang="x-none" sz="1800"/>
          </a:p>
        </p:txBody>
      </p:sp>
      <p:sp>
        <p:nvSpPr>
          <p:cNvPr id="240680" name="Text Box 40"/>
          <p:cNvSpPr txBox="1">
            <a:spLocks noChangeArrowheads="1"/>
          </p:cNvSpPr>
          <p:nvPr/>
        </p:nvSpPr>
        <p:spPr bwMode="auto">
          <a:xfrm>
            <a:off x="5638800" y="39004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[417]</a:t>
            </a:r>
            <a:endParaRPr lang="en-GB" altLang="x-none" sz="1800"/>
          </a:p>
        </p:txBody>
      </p:sp>
      <p:sp>
        <p:nvSpPr>
          <p:cNvPr id="240681" name="Text Box 41"/>
          <p:cNvSpPr txBox="1">
            <a:spLocks noChangeArrowheads="1"/>
          </p:cNvSpPr>
          <p:nvPr/>
        </p:nvSpPr>
        <p:spPr bwMode="auto">
          <a:xfrm>
            <a:off x="28194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[413]</a:t>
            </a:r>
            <a:endParaRPr lang="en-GB" altLang="x-none" sz="1800"/>
          </a:p>
        </p:txBody>
      </p:sp>
      <p:sp>
        <p:nvSpPr>
          <p:cNvPr id="240682" name="Text Box 42"/>
          <p:cNvSpPr txBox="1">
            <a:spLocks noChangeArrowheads="1"/>
          </p:cNvSpPr>
          <p:nvPr/>
        </p:nvSpPr>
        <p:spPr bwMode="auto">
          <a:xfrm>
            <a:off x="2057400" y="4876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[455]</a:t>
            </a:r>
            <a:endParaRPr lang="en-GB" altLang="x-none" sz="1800"/>
          </a:p>
        </p:txBody>
      </p:sp>
      <p:sp>
        <p:nvSpPr>
          <p:cNvPr id="240683" name="Text Box 43"/>
          <p:cNvSpPr txBox="1">
            <a:spLocks noChangeArrowheads="1"/>
          </p:cNvSpPr>
          <p:nvPr/>
        </p:nvSpPr>
        <p:spPr bwMode="auto">
          <a:xfrm>
            <a:off x="5105400" y="4876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Goal</a:t>
            </a:r>
            <a:endParaRPr lang="en-GB" altLang="x-none" sz="1800" b="1"/>
          </a:p>
        </p:txBody>
      </p:sp>
      <p:grpSp>
        <p:nvGrpSpPr>
          <p:cNvPr id="240684" name="Group 44"/>
          <p:cNvGrpSpPr/>
          <p:nvPr/>
        </p:nvGrpSpPr>
        <p:grpSpPr bwMode="auto">
          <a:xfrm>
            <a:off x="5791200" y="4800600"/>
            <a:ext cx="457200" cy="457200"/>
            <a:chOff x="1344" y="1248"/>
            <a:chExt cx="288" cy="288"/>
          </a:xfrm>
        </p:grpSpPr>
        <p:sp>
          <p:nvSpPr>
            <p:cNvPr id="240685" name="Oval 45"/>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86" name="Text Box 46"/>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40687" name="Line 47"/>
          <p:cNvSpPr>
            <a:spLocks noChangeShapeType="1"/>
          </p:cNvSpPr>
          <p:nvPr/>
        </p:nvSpPr>
        <p:spPr bwMode="auto">
          <a:xfrm>
            <a:off x="5410200" y="4343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688" name="Text Box 48"/>
          <p:cNvSpPr txBox="1">
            <a:spLocks noChangeArrowheads="1"/>
          </p:cNvSpPr>
          <p:nvPr/>
        </p:nvSpPr>
        <p:spPr bwMode="auto">
          <a:xfrm>
            <a:off x="6248400" y="4876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[450]</a:t>
            </a:r>
            <a:endParaRPr lang="en-GB" altLang="x-none" sz="1800"/>
          </a:p>
        </p:txBody>
      </p:sp>
      <p:grpSp>
        <p:nvGrpSpPr>
          <p:cNvPr id="240689" name="Group 49"/>
          <p:cNvGrpSpPr/>
          <p:nvPr/>
        </p:nvGrpSpPr>
        <p:grpSpPr bwMode="auto">
          <a:xfrm>
            <a:off x="1371600" y="3962400"/>
            <a:ext cx="457200" cy="457200"/>
            <a:chOff x="1344" y="1248"/>
            <a:chExt cx="288" cy="288"/>
          </a:xfrm>
        </p:grpSpPr>
        <p:sp>
          <p:nvSpPr>
            <p:cNvPr id="240690" name="Oval 5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91" name="Text Box 5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sp>
        <p:nvSpPr>
          <p:cNvPr id="240692" name="Line 52"/>
          <p:cNvSpPr>
            <a:spLocks noChangeShapeType="1"/>
          </p:cNvSpPr>
          <p:nvPr/>
        </p:nvSpPr>
        <p:spPr bwMode="auto">
          <a:xfrm flipH="1">
            <a:off x="1524000" y="35052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693" name="Text Box 53"/>
          <p:cNvSpPr txBox="1">
            <a:spLocks noChangeArrowheads="1"/>
          </p:cNvSpPr>
          <p:nvPr/>
        </p:nvSpPr>
        <p:spPr bwMode="auto">
          <a:xfrm>
            <a:off x="6858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[473]</a:t>
            </a:r>
            <a:endParaRPr lang="en-GB" altLang="x-none"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54" name="Slide Number Placeholder 6"/>
          <p:cNvSpPr>
            <a:spLocks noGrp="1"/>
          </p:cNvSpPr>
          <p:nvPr>
            <p:ph type="sldNum" sz="quarter" idx="12"/>
          </p:nvPr>
        </p:nvSpPr>
        <p:spPr/>
        <p:txBody>
          <a:bodyPr/>
          <a:lstStyle/>
          <a:p>
            <a:fld id="{CA387771-7FB3-44F9-BC29-9165F9201BA4}" type="slidenum">
              <a:rPr lang="en-GB" altLang="x-none" smtClean="0"/>
            </a:fld>
            <a:endParaRPr lang="en-GB" altLang="x-none"/>
          </a:p>
        </p:txBody>
      </p:sp>
      <p:grpSp>
        <p:nvGrpSpPr>
          <p:cNvPr id="237571" name="Group 3"/>
          <p:cNvGrpSpPr/>
          <p:nvPr/>
        </p:nvGrpSpPr>
        <p:grpSpPr bwMode="auto">
          <a:xfrm>
            <a:off x="4343400" y="1843088"/>
            <a:ext cx="457200" cy="457200"/>
            <a:chOff x="1344" y="1248"/>
            <a:chExt cx="288" cy="288"/>
          </a:xfrm>
        </p:grpSpPr>
        <p:sp>
          <p:nvSpPr>
            <p:cNvPr id="237572"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73"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37574" name="Group 6"/>
          <p:cNvGrpSpPr/>
          <p:nvPr/>
        </p:nvGrpSpPr>
        <p:grpSpPr bwMode="auto">
          <a:xfrm>
            <a:off x="6705600" y="2971800"/>
            <a:ext cx="457200" cy="457200"/>
            <a:chOff x="1344" y="1248"/>
            <a:chExt cx="288" cy="288"/>
          </a:xfrm>
        </p:grpSpPr>
        <p:sp>
          <p:nvSpPr>
            <p:cNvPr id="237575" name="Oval 7"/>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76" name="Text Box 8"/>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37577" name="Group 9"/>
          <p:cNvGrpSpPr/>
          <p:nvPr/>
        </p:nvGrpSpPr>
        <p:grpSpPr bwMode="auto">
          <a:xfrm>
            <a:off x="2209800" y="3048000"/>
            <a:ext cx="457200" cy="457200"/>
            <a:chOff x="1344" y="1248"/>
            <a:chExt cx="288" cy="288"/>
          </a:xfrm>
        </p:grpSpPr>
        <p:sp>
          <p:nvSpPr>
            <p:cNvPr id="237578" name="Oval 10"/>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79" name="Text Box 11"/>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37580" name="Group 12"/>
          <p:cNvGrpSpPr/>
          <p:nvPr/>
        </p:nvGrpSpPr>
        <p:grpSpPr bwMode="auto">
          <a:xfrm>
            <a:off x="4419600" y="2986088"/>
            <a:ext cx="457200" cy="457200"/>
            <a:chOff x="1344" y="1248"/>
            <a:chExt cx="288" cy="288"/>
          </a:xfrm>
        </p:grpSpPr>
        <p:sp>
          <p:nvSpPr>
            <p:cNvPr id="237581" name="Oval 13"/>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82"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37583" name="Group 15"/>
          <p:cNvGrpSpPr/>
          <p:nvPr/>
        </p:nvGrpSpPr>
        <p:grpSpPr bwMode="auto">
          <a:xfrm>
            <a:off x="5105400" y="3900488"/>
            <a:ext cx="457200" cy="457200"/>
            <a:chOff x="1344" y="1248"/>
            <a:chExt cx="288" cy="288"/>
          </a:xfrm>
        </p:grpSpPr>
        <p:sp>
          <p:nvSpPr>
            <p:cNvPr id="237584" name="Oval 16"/>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85" name="Text Box 17"/>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sp>
        <p:nvSpPr>
          <p:cNvPr id="237586" name="Line 18"/>
          <p:cNvSpPr>
            <a:spLocks noChangeShapeType="1"/>
          </p:cNvSpPr>
          <p:nvPr/>
        </p:nvSpPr>
        <p:spPr bwMode="auto">
          <a:xfrm>
            <a:off x="4648200" y="3443288"/>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587" name="Text Box 19"/>
          <p:cNvSpPr txBox="1">
            <a:spLocks noChangeArrowheads="1"/>
          </p:cNvSpPr>
          <p:nvPr/>
        </p:nvSpPr>
        <p:spPr bwMode="auto">
          <a:xfrm>
            <a:off x="4876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grpSp>
        <p:nvGrpSpPr>
          <p:cNvPr id="237588" name="Group 20"/>
          <p:cNvGrpSpPr/>
          <p:nvPr/>
        </p:nvGrpSpPr>
        <p:grpSpPr bwMode="auto">
          <a:xfrm>
            <a:off x="3581400" y="3900488"/>
            <a:ext cx="457200" cy="457200"/>
            <a:chOff x="1344" y="1248"/>
            <a:chExt cx="288" cy="288"/>
          </a:xfrm>
        </p:grpSpPr>
        <p:sp>
          <p:nvSpPr>
            <p:cNvPr id="237589" name="Oval 21"/>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90" name="Text Box 22"/>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237591" name="Group 23"/>
          <p:cNvGrpSpPr/>
          <p:nvPr/>
        </p:nvGrpSpPr>
        <p:grpSpPr bwMode="auto">
          <a:xfrm>
            <a:off x="2743200" y="4814888"/>
            <a:ext cx="457200" cy="457200"/>
            <a:chOff x="1344" y="1248"/>
            <a:chExt cx="288" cy="288"/>
          </a:xfrm>
        </p:grpSpPr>
        <p:sp>
          <p:nvSpPr>
            <p:cNvPr id="237592" name="Oval 24"/>
            <p:cNvSpPr>
              <a:spLocks noChangeArrowheads="1"/>
            </p:cNvSpPr>
            <p:nvPr/>
          </p:nvSpPr>
          <p:spPr bwMode="auto">
            <a:xfrm>
              <a:off x="1344" y="1248"/>
              <a:ext cx="288" cy="288"/>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93" name="Text Box 25"/>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237594" name="Line 26"/>
          <p:cNvSpPr>
            <a:spLocks noChangeShapeType="1"/>
          </p:cNvSpPr>
          <p:nvPr/>
        </p:nvSpPr>
        <p:spPr bwMode="auto">
          <a:xfrm flipH="1">
            <a:off x="3733800" y="3443288"/>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595" name="Line 27"/>
          <p:cNvSpPr>
            <a:spLocks noChangeShapeType="1"/>
          </p:cNvSpPr>
          <p:nvPr/>
        </p:nvSpPr>
        <p:spPr bwMode="auto">
          <a:xfrm flipH="1">
            <a:off x="3048000" y="4357688"/>
            <a:ext cx="762000" cy="442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596" name="Text Box 28"/>
          <p:cNvSpPr txBox="1">
            <a:spLocks noChangeArrowheads="1"/>
          </p:cNvSpPr>
          <p:nvPr/>
        </p:nvSpPr>
        <p:spPr bwMode="auto">
          <a:xfrm>
            <a:off x="3810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37597" name="Line 29"/>
          <p:cNvSpPr>
            <a:spLocks noChangeShapeType="1"/>
          </p:cNvSpPr>
          <p:nvPr/>
        </p:nvSpPr>
        <p:spPr bwMode="auto">
          <a:xfrm>
            <a:off x="4572000" y="2300288"/>
            <a:ext cx="2362200" cy="671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598" name="Line 30"/>
          <p:cNvSpPr>
            <a:spLocks noChangeShapeType="1"/>
          </p:cNvSpPr>
          <p:nvPr/>
        </p:nvSpPr>
        <p:spPr bwMode="auto">
          <a:xfrm>
            <a:off x="4572000" y="2300288"/>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599" name="Line 31"/>
          <p:cNvSpPr>
            <a:spLocks noChangeShapeType="1"/>
          </p:cNvSpPr>
          <p:nvPr/>
        </p:nvSpPr>
        <p:spPr bwMode="auto">
          <a:xfrm flipH="1">
            <a:off x="2438400" y="2300288"/>
            <a:ext cx="2133600" cy="747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600" name="Text Box 32"/>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
        <p:nvSpPr>
          <p:cNvPr id="237601" name="Text Box 33"/>
          <p:cNvSpPr txBox="1">
            <a:spLocks noChangeArrowheads="1"/>
          </p:cNvSpPr>
          <p:nvPr/>
        </p:nvSpPr>
        <p:spPr bwMode="auto">
          <a:xfrm>
            <a:off x="3429000" y="4495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237602" name="Text Box 34"/>
          <p:cNvSpPr txBox="1">
            <a:spLocks noChangeArrowheads="1"/>
          </p:cNvSpPr>
          <p:nvPr/>
        </p:nvSpPr>
        <p:spPr bwMode="auto">
          <a:xfrm>
            <a:off x="5791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37603" name="Text Box 35"/>
          <p:cNvSpPr txBox="1">
            <a:spLocks noChangeArrowheads="1"/>
          </p:cNvSpPr>
          <p:nvPr/>
        </p:nvSpPr>
        <p:spPr bwMode="auto">
          <a:xfrm>
            <a:off x="2819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37604" name="Text Box 36"/>
          <p:cNvSpPr txBox="1">
            <a:spLocks noChangeArrowheads="1"/>
          </p:cNvSpPr>
          <p:nvPr/>
        </p:nvSpPr>
        <p:spPr bwMode="auto">
          <a:xfrm>
            <a:off x="4572000" y="2543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237605" name="Text Box 37"/>
          <p:cNvSpPr txBox="1">
            <a:spLocks noChangeArrowheads="1"/>
          </p:cNvSpPr>
          <p:nvPr/>
        </p:nvSpPr>
        <p:spPr bwMode="auto">
          <a:xfrm>
            <a:off x="4876800" y="29860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[393]</a:t>
            </a:r>
            <a:endParaRPr lang="en-GB" altLang="x-none" sz="1800"/>
          </a:p>
        </p:txBody>
      </p:sp>
      <p:sp>
        <p:nvSpPr>
          <p:cNvPr id="237606" name="Text Box 38"/>
          <p:cNvSpPr txBox="1">
            <a:spLocks noChangeArrowheads="1"/>
          </p:cNvSpPr>
          <p:nvPr/>
        </p:nvSpPr>
        <p:spPr bwMode="auto">
          <a:xfrm>
            <a:off x="7162800" y="2971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[449]</a:t>
            </a:r>
            <a:endParaRPr lang="en-GB" altLang="x-none" sz="1800"/>
          </a:p>
        </p:txBody>
      </p:sp>
      <p:sp>
        <p:nvSpPr>
          <p:cNvPr id="237607" name="Text Box 39"/>
          <p:cNvSpPr txBox="1">
            <a:spLocks noChangeArrowheads="1"/>
          </p:cNvSpPr>
          <p:nvPr/>
        </p:nvSpPr>
        <p:spPr bwMode="auto">
          <a:xfrm>
            <a:off x="1447800" y="3124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[447]</a:t>
            </a:r>
            <a:endParaRPr lang="en-GB" altLang="x-none" sz="1800"/>
          </a:p>
        </p:txBody>
      </p:sp>
      <p:sp>
        <p:nvSpPr>
          <p:cNvPr id="237608" name="Text Box 40"/>
          <p:cNvSpPr txBox="1">
            <a:spLocks noChangeArrowheads="1"/>
          </p:cNvSpPr>
          <p:nvPr/>
        </p:nvSpPr>
        <p:spPr bwMode="auto">
          <a:xfrm>
            <a:off x="5638800" y="39004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[417]</a:t>
            </a:r>
            <a:endParaRPr lang="en-GB" altLang="x-none" sz="1800"/>
          </a:p>
        </p:txBody>
      </p:sp>
      <p:sp>
        <p:nvSpPr>
          <p:cNvPr id="237609" name="Text Box 41"/>
          <p:cNvSpPr txBox="1">
            <a:spLocks noChangeArrowheads="1"/>
          </p:cNvSpPr>
          <p:nvPr/>
        </p:nvSpPr>
        <p:spPr bwMode="auto">
          <a:xfrm>
            <a:off x="28194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[413]</a:t>
            </a:r>
            <a:endParaRPr lang="en-GB" altLang="x-none" sz="1800"/>
          </a:p>
        </p:txBody>
      </p:sp>
      <p:sp>
        <p:nvSpPr>
          <p:cNvPr id="237610" name="Text Box 42"/>
          <p:cNvSpPr txBox="1">
            <a:spLocks noChangeArrowheads="1"/>
          </p:cNvSpPr>
          <p:nvPr/>
        </p:nvSpPr>
        <p:spPr bwMode="auto">
          <a:xfrm>
            <a:off x="2057400" y="4876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[455]</a:t>
            </a:r>
            <a:endParaRPr lang="en-GB" altLang="x-none" sz="1800"/>
          </a:p>
        </p:txBody>
      </p:sp>
      <p:sp>
        <p:nvSpPr>
          <p:cNvPr id="237611" name="Text Box 43"/>
          <p:cNvSpPr txBox="1">
            <a:spLocks noChangeArrowheads="1"/>
          </p:cNvSpPr>
          <p:nvPr/>
        </p:nvSpPr>
        <p:spPr bwMode="auto">
          <a:xfrm>
            <a:off x="5105400" y="4876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Goal</a:t>
            </a:r>
            <a:endParaRPr lang="en-GB" altLang="x-none" sz="1800" b="1"/>
          </a:p>
        </p:txBody>
      </p:sp>
      <p:grpSp>
        <p:nvGrpSpPr>
          <p:cNvPr id="237612" name="Group 44"/>
          <p:cNvGrpSpPr/>
          <p:nvPr/>
        </p:nvGrpSpPr>
        <p:grpSpPr bwMode="auto">
          <a:xfrm>
            <a:off x="5791200" y="4800600"/>
            <a:ext cx="457200" cy="457200"/>
            <a:chOff x="1344" y="1248"/>
            <a:chExt cx="288" cy="288"/>
          </a:xfrm>
        </p:grpSpPr>
        <p:sp>
          <p:nvSpPr>
            <p:cNvPr id="237613" name="Oval 45"/>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14" name="Text Box 46"/>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37615" name="Line 47"/>
          <p:cNvSpPr>
            <a:spLocks noChangeShapeType="1"/>
          </p:cNvSpPr>
          <p:nvPr/>
        </p:nvSpPr>
        <p:spPr bwMode="auto">
          <a:xfrm>
            <a:off x="5410200" y="4343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616" name="Text Box 48"/>
          <p:cNvSpPr txBox="1">
            <a:spLocks noChangeArrowheads="1"/>
          </p:cNvSpPr>
          <p:nvPr/>
        </p:nvSpPr>
        <p:spPr bwMode="auto">
          <a:xfrm>
            <a:off x="6248400" y="4876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[450]</a:t>
            </a:r>
            <a:endParaRPr lang="en-GB" altLang="x-none" sz="1800"/>
          </a:p>
        </p:txBody>
      </p:sp>
      <p:grpSp>
        <p:nvGrpSpPr>
          <p:cNvPr id="237617" name="Group 49"/>
          <p:cNvGrpSpPr/>
          <p:nvPr/>
        </p:nvGrpSpPr>
        <p:grpSpPr bwMode="auto">
          <a:xfrm>
            <a:off x="1371600" y="3962400"/>
            <a:ext cx="457200" cy="457200"/>
            <a:chOff x="1344" y="1248"/>
            <a:chExt cx="288" cy="288"/>
          </a:xfrm>
        </p:grpSpPr>
        <p:sp>
          <p:nvSpPr>
            <p:cNvPr id="237618" name="Oval 5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19" name="Text Box 5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sp>
        <p:nvSpPr>
          <p:cNvPr id="237620" name="Line 52"/>
          <p:cNvSpPr>
            <a:spLocks noChangeShapeType="1"/>
          </p:cNvSpPr>
          <p:nvPr/>
        </p:nvSpPr>
        <p:spPr bwMode="auto">
          <a:xfrm flipH="1">
            <a:off x="1524000" y="35052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621" name="Text Box 53"/>
          <p:cNvSpPr txBox="1">
            <a:spLocks noChangeArrowheads="1"/>
          </p:cNvSpPr>
          <p:nvPr/>
        </p:nvSpPr>
        <p:spPr bwMode="auto">
          <a:xfrm>
            <a:off x="6858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[473]</a:t>
            </a:r>
            <a:endParaRPr lang="en-GB" altLang="x-none"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54" name="Slide Number Placeholder 6"/>
          <p:cNvSpPr>
            <a:spLocks noGrp="1"/>
          </p:cNvSpPr>
          <p:nvPr>
            <p:ph type="sldNum" sz="quarter" idx="12"/>
          </p:nvPr>
        </p:nvSpPr>
        <p:spPr/>
        <p:txBody>
          <a:bodyPr/>
          <a:lstStyle/>
          <a:p>
            <a:fld id="{10FCC571-0F74-47DD-A88F-154A3335DE36}" type="slidenum">
              <a:rPr lang="en-GB" altLang="x-none" smtClean="0"/>
            </a:fld>
            <a:endParaRPr lang="en-GB" altLang="x-none"/>
          </a:p>
        </p:txBody>
      </p:sp>
      <p:grpSp>
        <p:nvGrpSpPr>
          <p:cNvPr id="238595" name="Group 3"/>
          <p:cNvGrpSpPr/>
          <p:nvPr/>
        </p:nvGrpSpPr>
        <p:grpSpPr bwMode="auto">
          <a:xfrm>
            <a:off x="4343400" y="1843088"/>
            <a:ext cx="457200" cy="457200"/>
            <a:chOff x="1344" y="1248"/>
            <a:chExt cx="288" cy="288"/>
          </a:xfrm>
        </p:grpSpPr>
        <p:sp>
          <p:nvSpPr>
            <p:cNvPr id="238596" name="Oval 4"/>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597" name="Text Box 5"/>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38598" name="Group 6"/>
          <p:cNvGrpSpPr/>
          <p:nvPr/>
        </p:nvGrpSpPr>
        <p:grpSpPr bwMode="auto">
          <a:xfrm>
            <a:off x="6705600" y="2971800"/>
            <a:ext cx="457200" cy="457200"/>
            <a:chOff x="1344" y="1248"/>
            <a:chExt cx="288" cy="288"/>
          </a:xfrm>
        </p:grpSpPr>
        <p:sp>
          <p:nvSpPr>
            <p:cNvPr id="238599" name="Oval 7"/>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00" name="Text Box 8"/>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38601" name="Group 9"/>
          <p:cNvGrpSpPr/>
          <p:nvPr/>
        </p:nvGrpSpPr>
        <p:grpSpPr bwMode="auto">
          <a:xfrm>
            <a:off x="2209800" y="3048000"/>
            <a:ext cx="457200" cy="457200"/>
            <a:chOff x="1344" y="1248"/>
            <a:chExt cx="288" cy="288"/>
          </a:xfrm>
        </p:grpSpPr>
        <p:sp>
          <p:nvSpPr>
            <p:cNvPr id="238602" name="Oval 10"/>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03" name="Text Box 11"/>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38604" name="Group 12"/>
          <p:cNvGrpSpPr/>
          <p:nvPr/>
        </p:nvGrpSpPr>
        <p:grpSpPr bwMode="auto">
          <a:xfrm>
            <a:off x="4419600" y="2986088"/>
            <a:ext cx="457200" cy="457200"/>
            <a:chOff x="1344" y="1248"/>
            <a:chExt cx="288" cy="288"/>
          </a:xfrm>
        </p:grpSpPr>
        <p:sp>
          <p:nvSpPr>
            <p:cNvPr id="238605" name="Oval 13"/>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06" name="Text Box 14"/>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38607" name="Group 15"/>
          <p:cNvGrpSpPr/>
          <p:nvPr/>
        </p:nvGrpSpPr>
        <p:grpSpPr bwMode="auto">
          <a:xfrm>
            <a:off x="5105400" y="3900488"/>
            <a:ext cx="457200" cy="457200"/>
            <a:chOff x="1344" y="1248"/>
            <a:chExt cx="288" cy="288"/>
          </a:xfrm>
        </p:grpSpPr>
        <p:sp>
          <p:nvSpPr>
            <p:cNvPr id="238608" name="Oval 16"/>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09" name="Text Box 17"/>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sp>
        <p:nvSpPr>
          <p:cNvPr id="238610" name="Line 18"/>
          <p:cNvSpPr>
            <a:spLocks noChangeShapeType="1"/>
          </p:cNvSpPr>
          <p:nvPr/>
        </p:nvSpPr>
        <p:spPr bwMode="auto">
          <a:xfrm>
            <a:off x="4648200" y="3443288"/>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11" name="Text Box 19"/>
          <p:cNvSpPr txBox="1">
            <a:spLocks noChangeArrowheads="1"/>
          </p:cNvSpPr>
          <p:nvPr/>
        </p:nvSpPr>
        <p:spPr bwMode="auto">
          <a:xfrm>
            <a:off x="4876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grpSp>
        <p:nvGrpSpPr>
          <p:cNvPr id="238612" name="Group 20"/>
          <p:cNvGrpSpPr/>
          <p:nvPr/>
        </p:nvGrpSpPr>
        <p:grpSpPr bwMode="auto">
          <a:xfrm>
            <a:off x="3581400" y="3900488"/>
            <a:ext cx="457200" cy="457200"/>
            <a:chOff x="1344" y="1248"/>
            <a:chExt cx="288" cy="288"/>
          </a:xfrm>
        </p:grpSpPr>
        <p:sp>
          <p:nvSpPr>
            <p:cNvPr id="238613" name="Oval 21"/>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14" name="Text Box 22"/>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238615" name="Group 23"/>
          <p:cNvGrpSpPr/>
          <p:nvPr/>
        </p:nvGrpSpPr>
        <p:grpSpPr bwMode="auto">
          <a:xfrm>
            <a:off x="2743200" y="4814888"/>
            <a:ext cx="457200" cy="457200"/>
            <a:chOff x="1344" y="1248"/>
            <a:chExt cx="288" cy="288"/>
          </a:xfrm>
        </p:grpSpPr>
        <p:sp>
          <p:nvSpPr>
            <p:cNvPr id="238616" name="Oval 24"/>
            <p:cNvSpPr>
              <a:spLocks noChangeArrowheads="1"/>
            </p:cNvSpPr>
            <p:nvPr/>
          </p:nvSpPr>
          <p:spPr bwMode="auto">
            <a:xfrm>
              <a:off x="1344" y="1248"/>
              <a:ext cx="288" cy="288"/>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17" name="Text Box 25"/>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238618" name="Line 26"/>
          <p:cNvSpPr>
            <a:spLocks noChangeShapeType="1"/>
          </p:cNvSpPr>
          <p:nvPr/>
        </p:nvSpPr>
        <p:spPr bwMode="auto">
          <a:xfrm flipH="1">
            <a:off x="3733800" y="3443288"/>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19" name="Line 27"/>
          <p:cNvSpPr>
            <a:spLocks noChangeShapeType="1"/>
          </p:cNvSpPr>
          <p:nvPr/>
        </p:nvSpPr>
        <p:spPr bwMode="auto">
          <a:xfrm flipH="1">
            <a:off x="3048000" y="4357688"/>
            <a:ext cx="762000" cy="442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20" name="Text Box 28"/>
          <p:cNvSpPr txBox="1">
            <a:spLocks noChangeArrowheads="1"/>
          </p:cNvSpPr>
          <p:nvPr/>
        </p:nvSpPr>
        <p:spPr bwMode="auto">
          <a:xfrm>
            <a:off x="3810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38621" name="Line 29"/>
          <p:cNvSpPr>
            <a:spLocks noChangeShapeType="1"/>
          </p:cNvSpPr>
          <p:nvPr/>
        </p:nvSpPr>
        <p:spPr bwMode="auto">
          <a:xfrm>
            <a:off x="4572000" y="2300288"/>
            <a:ext cx="2362200" cy="671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22" name="Line 30"/>
          <p:cNvSpPr>
            <a:spLocks noChangeShapeType="1"/>
          </p:cNvSpPr>
          <p:nvPr/>
        </p:nvSpPr>
        <p:spPr bwMode="auto">
          <a:xfrm>
            <a:off x="4572000" y="2300288"/>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23" name="Line 31"/>
          <p:cNvSpPr>
            <a:spLocks noChangeShapeType="1"/>
          </p:cNvSpPr>
          <p:nvPr/>
        </p:nvSpPr>
        <p:spPr bwMode="auto">
          <a:xfrm flipH="1">
            <a:off x="2438400" y="2300288"/>
            <a:ext cx="2133600" cy="747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24" name="Text Box 32"/>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
        <p:nvSpPr>
          <p:cNvPr id="238625" name="Text Box 33"/>
          <p:cNvSpPr txBox="1">
            <a:spLocks noChangeArrowheads="1"/>
          </p:cNvSpPr>
          <p:nvPr/>
        </p:nvSpPr>
        <p:spPr bwMode="auto">
          <a:xfrm>
            <a:off x="3429000" y="4495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238626" name="Text Box 34"/>
          <p:cNvSpPr txBox="1">
            <a:spLocks noChangeArrowheads="1"/>
          </p:cNvSpPr>
          <p:nvPr/>
        </p:nvSpPr>
        <p:spPr bwMode="auto">
          <a:xfrm>
            <a:off x="5791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38627" name="Text Box 35"/>
          <p:cNvSpPr txBox="1">
            <a:spLocks noChangeArrowheads="1"/>
          </p:cNvSpPr>
          <p:nvPr/>
        </p:nvSpPr>
        <p:spPr bwMode="auto">
          <a:xfrm>
            <a:off x="2819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38628" name="Text Box 36"/>
          <p:cNvSpPr txBox="1">
            <a:spLocks noChangeArrowheads="1"/>
          </p:cNvSpPr>
          <p:nvPr/>
        </p:nvSpPr>
        <p:spPr bwMode="auto">
          <a:xfrm>
            <a:off x="4572000" y="2543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238629" name="Text Box 37"/>
          <p:cNvSpPr txBox="1">
            <a:spLocks noChangeArrowheads="1"/>
          </p:cNvSpPr>
          <p:nvPr/>
        </p:nvSpPr>
        <p:spPr bwMode="auto">
          <a:xfrm>
            <a:off x="4876800" y="29860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[393]</a:t>
            </a:r>
            <a:endParaRPr lang="en-GB" altLang="x-none" sz="1800"/>
          </a:p>
        </p:txBody>
      </p:sp>
      <p:sp>
        <p:nvSpPr>
          <p:cNvPr id="238630" name="Text Box 38"/>
          <p:cNvSpPr txBox="1">
            <a:spLocks noChangeArrowheads="1"/>
          </p:cNvSpPr>
          <p:nvPr/>
        </p:nvSpPr>
        <p:spPr bwMode="auto">
          <a:xfrm>
            <a:off x="7162800" y="2971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[449]</a:t>
            </a:r>
            <a:endParaRPr lang="en-GB" altLang="x-none" sz="1800"/>
          </a:p>
        </p:txBody>
      </p:sp>
      <p:sp>
        <p:nvSpPr>
          <p:cNvPr id="238631" name="Text Box 39"/>
          <p:cNvSpPr txBox="1">
            <a:spLocks noChangeArrowheads="1"/>
          </p:cNvSpPr>
          <p:nvPr/>
        </p:nvSpPr>
        <p:spPr bwMode="auto">
          <a:xfrm>
            <a:off x="1447800" y="3124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[447]</a:t>
            </a:r>
            <a:endParaRPr lang="en-GB" altLang="x-none" sz="1800"/>
          </a:p>
        </p:txBody>
      </p:sp>
      <p:sp>
        <p:nvSpPr>
          <p:cNvPr id="238632" name="Text Box 40"/>
          <p:cNvSpPr txBox="1">
            <a:spLocks noChangeArrowheads="1"/>
          </p:cNvSpPr>
          <p:nvPr/>
        </p:nvSpPr>
        <p:spPr bwMode="auto">
          <a:xfrm>
            <a:off x="5638800" y="39004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[417]</a:t>
            </a:r>
            <a:endParaRPr lang="en-GB" altLang="x-none" sz="1800"/>
          </a:p>
        </p:txBody>
      </p:sp>
      <p:sp>
        <p:nvSpPr>
          <p:cNvPr id="238633" name="Text Box 41"/>
          <p:cNvSpPr txBox="1">
            <a:spLocks noChangeArrowheads="1"/>
          </p:cNvSpPr>
          <p:nvPr/>
        </p:nvSpPr>
        <p:spPr bwMode="auto">
          <a:xfrm>
            <a:off x="28194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[413]</a:t>
            </a:r>
            <a:endParaRPr lang="en-GB" altLang="x-none" sz="1800"/>
          </a:p>
        </p:txBody>
      </p:sp>
      <p:sp>
        <p:nvSpPr>
          <p:cNvPr id="238634" name="Text Box 42"/>
          <p:cNvSpPr txBox="1">
            <a:spLocks noChangeArrowheads="1"/>
          </p:cNvSpPr>
          <p:nvPr/>
        </p:nvSpPr>
        <p:spPr bwMode="auto">
          <a:xfrm>
            <a:off x="2057400" y="4876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[455]</a:t>
            </a:r>
            <a:endParaRPr lang="en-GB" altLang="x-none" sz="1800"/>
          </a:p>
        </p:txBody>
      </p:sp>
      <p:sp>
        <p:nvSpPr>
          <p:cNvPr id="238635" name="Text Box 43"/>
          <p:cNvSpPr txBox="1">
            <a:spLocks noChangeArrowheads="1"/>
          </p:cNvSpPr>
          <p:nvPr/>
        </p:nvSpPr>
        <p:spPr bwMode="auto">
          <a:xfrm>
            <a:off x="5105400" y="4876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Goal</a:t>
            </a:r>
            <a:endParaRPr lang="en-GB" altLang="x-none" sz="1800" b="1"/>
          </a:p>
        </p:txBody>
      </p:sp>
      <p:grpSp>
        <p:nvGrpSpPr>
          <p:cNvPr id="238636" name="Group 44"/>
          <p:cNvGrpSpPr/>
          <p:nvPr/>
        </p:nvGrpSpPr>
        <p:grpSpPr bwMode="auto">
          <a:xfrm>
            <a:off x="5791200" y="4800600"/>
            <a:ext cx="457200" cy="457200"/>
            <a:chOff x="1344" y="1248"/>
            <a:chExt cx="288" cy="288"/>
          </a:xfrm>
        </p:grpSpPr>
        <p:sp>
          <p:nvSpPr>
            <p:cNvPr id="238637" name="Oval 45"/>
            <p:cNvSpPr>
              <a:spLocks noChangeArrowheads="1"/>
            </p:cNvSpPr>
            <p:nvPr/>
          </p:nvSpPr>
          <p:spPr bwMode="auto">
            <a:xfrm>
              <a:off x="1344" y="1248"/>
              <a:ext cx="288" cy="288"/>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38" name="Text Box 46"/>
            <p:cNvSpPr txBox="1">
              <a:spLocks noChangeArrowheads="1"/>
            </p:cNvSpPr>
            <p:nvPr/>
          </p:nvSpPr>
          <p:spPr bwMode="auto">
            <a:xfrm>
              <a:off x="1392" y="1296"/>
              <a:ext cx="192"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38639" name="Line 47"/>
          <p:cNvSpPr>
            <a:spLocks noChangeShapeType="1"/>
          </p:cNvSpPr>
          <p:nvPr/>
        </p:nvSpPr>
        <p:spPr bwMode="auto">
          <a:xfrm>
            <a:off x="5410200" y="4343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40" name="Text Box 48"/>
          <p:cNvSpPr txBox="1">
            <a:spLocks noChangeArrowheads="1"/>
          </p:cNvSpPr>
          <p:nvPr/>
        </p:nvSpPr>
        <p:spPr bwMode="auto">
          <a:xfrm>
            <a:off x="6248400" y="4876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[450]</a:t>
            </a:r>
            <a:endParaRPr lang="en-GB" altLang="x-none" sz="1800"/>
          </a:p>
        </p:txBody>
      </p:sp>
      <p:grpSp>
        <p:nvGrpSpPr>
          <p:cNvPr id="238641" name="Group 49"/>
          <p:cNvGrpSpPr/>
          <p:nvPr/>
        </p:nvGrpSpPr>
        <p:grpSpPr bwMode="auto">
          <a:xfrm>
            <a:off x="1371600" y="3962400"/>
            <a:ext cx="457200" cy="457200"/>
            <a:chOff x="1344" y="1248"/>
            <a:chExt cx="288" cy="288"/>
          </a:xfrm>
        </p:grpSpPr>
        <p:sp>
          <p:nvSpPr>
            <p:cNvPr id="238642" name="Oval 5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43" name="Text Box 5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sp>
        <p:nvSpPr>
          <p:cNvPr id="238644" name="Line 52"/>
          <p:cNvSpPr>
            <a:spLocks noChangeShapeType="1"/>
          </p:cNvSpPr>
          <p:nvPr/>
        </p:nvSpPr>
        <p:spPr bwMode="auto">
          <a:xfrm flipH="1">
            <a:off x="1524000" y="35052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45" name="Text Box 53"/>
          <p:cNvSpPr txBox="1">
            <a:spLocks noChangeArrowheads="1"/>
          </p:cNvSpPr>
          <p:nvPr/>
        </p:nvSpPr>
        <p:spPr bwMode="auto">
          <a:xfrm>
            <a:off x="6858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[473]</a:t>
            </a:r>
            <a:endParaRPr lang="en-GB" altLang="x-none"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ltLang="x-none"/>
              <a:t>A* Search: Tree Search</a:t>
            </a:r>
            <a:endParaRPr lang="en-GB" altLang="x-none"/>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55" name="Slide Number Placeholder 6"/>
          <p:cNvSpPr>
            <a:spLocks noGrp="1"/>
          </p:cNvSpPr>
          <p:nvPr>
            <p:ph type="sldNum" sz="quarter" idx="12"/>
          </p:nvPr>
        </p:nvSpPr>
        <p:spPr/>
        <p:txBody>
          <a:bodyPr/>
          <a:lstStyle/>
          <a:p>
            <a:fld id="{3F2B23C9-F904-45BC-AC47-B55CE32948AE}" type="slidenum">
              <a:rPr lang="en-GB" altLang="x-none" smtClean="0"/>
            </a:fld>
            <a:endParaRPr lang="en-GB" altLang="x-none"/>
          </a:p>
        </p:txBody>
      </p:sp>
      <p:grpSp>
        <p:nvGrpSpPr>
          <p:cNvPr id="239619" name="Group 3"/>
          <p:cNvGrpSpPr/>
          <p:nvPr/>
        </p:nvGrpSpPr>
        <p:grpSpPr bwMode="auto">
          <a:xfrm>
            <a:off x="4343400" y="1843088"/>
            <a:ext cx="457200" cy="457200"/>
            <a:chOff x="1344" y="1248"/>
            <a:chExt cx="288" cy="288"/>
          </a:xfrm>
        </p:grpSpPr>
        <p:sp>
          <p:nvSpPr>
            <p:cNvPr id="239620"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21" name="Text Box 5"/>
            <p:cNvSpPr txBox="1">
              <a:spLocks noChangeArrowheads="1"/>
            </p:cNvSpPr>
            <p:nvPr/>
          </p:nvSpPr>
          <p:spPr bwMode="auto">
            <a:xfrm>
              <a:off x="1392" y="1296"/>
              <a:ext cx="192"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39622" name="Group 6"/>
          <p:cNvGrpSpPr/>
          <p:nvPr/>
        </p:nvGrpSpPr>
        <p:grpSpPr bwMode="auto">
          <a:xfrm>
            <a:off x="6705600" y="2971800"/>
            <a:ext cx="457200" cy="457200"/>
            <a:chOff x="1344" y="1248"/>
            <a:chExt cx="288" cy="288"/>
          </a:xfrm>
        </p:grpSpPr>
        <p:sp>
          <p:nvSpPr>
            <p:cNvPr id="239623"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24"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39625" name="Group 9"/>
          <p:cNvGrpSpPr/>
          <p:nvPr/>
        </p:nvGrpSpPr>
        <p:grpSpPr bwMode="auto">
          <a:xfrm>
            <a:off x="2209800" y="3048000"/>
            <a:ext cx="457200" cy="457200"/>
            <a:chOff x="1344" y="1248"/>
            <a:chExt cx="288" cy="288"/>
          </a:xfrm>
        </p:grpSpPr>
        <p:sp>
          <p:nvSpPr>
            <p:cNvPr id="239626"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27"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39628" name="Group 12"/>
          <p:cNvGrpSpPr/>
          <p:nvPr/>
        </p:nvGrpSpPr>
        <p:grpSpPr bwMode="auto">
          <a:xfrm>
            <a:off x="4419600" y="2986088"/>
            <a:ext cx="457200" cy="457200"/>
            <a:chOff x="1344" y="1248"/>
            <a:chExt cx="288" cy="288"/>
          </a:xfrm>
        </p:grpSpPr>
        <p:sp>
          <p:nvSpPr>
            <p:cNvPr id="239629" name="Oval 13"/>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0" name="Text Box 14"/>
            <p:cNvSpPr txBox="1">
              <a:spLocks noChangeArrowheads="1"/>
            </p:cNvSpPr>
            <p:nvPr/>
          </p:nvSpPr>
          <p:spPr bwMode="auto">
            <a:xfrm>
              <a:off x="1392" y="1296"/>
              <a:ext cx="192"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39631" name="Group 15"/>
          <p:cNvGrpSpPr/>
          <p:nvPr/>
        </p:nvGrpSpPr>
        <p:grpSpPr bwMode="auto">
          <a:xfrm>
            <a:off x="5105400" y="3900488"/>
            <a:ext cx="457200" cy="457200"/>
            <a:chOff x="1344" y="1248"/>
            <a:chExt cx="288" cy="288"/>
          </a:xfrm>
        </p:grpSpPr>
        <p:sp>
          <p:nvSpPr>
            <p:cNvPr id="239632" name="Oval 16"/>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3" name="Text Box 17"/>
            <p:cNvSpPr txBox="1">
              <a:spLocks noChangeArrowheads="1"/>
            </p:cNvSpPr>
            <p:nvPr/>
          </p:nvSpPr>
          <p:spPr bwMode="auto">
            <a:xfrm>
              <a:off x="1392" y="1296"/>
              <a:ext cx="192"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sp>
        <p:nvSpPr>
          <p:cNvPr id="239634" name="Line 18"/>
          <p:cNvSpPr>
            <a:spLocks noChangeShapeType="1"/>
          </p:cNvSpPr>
          <p:nvPr/>
        </p:nvSpPr>
        <p:spPr bwMode="auto">
          <a:xfrm>
            <a:off x="4648200" y="3443288"/>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35" name="Text Box 19"/>
          <p:cNvSpPr txBox="1">
            <a:spLocks noChangeArrowheads="1"/>
          </p:cNvSpPr>
          <p:nvPr/>
        </p:nvSpPr>
        <p:spPr bwMode="auto">
          <a:xfrm>
            <a:off x="48768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grpSp>
        <p:nvGrpSpPr>
          <p:cNvPr id="239636" name="Group 20"/>
          <p:cNvGrpSpPr/>
          <p:nvPr/>
        </p:nvGrpSpPr>
        <p:grpSpPr bwMode="auto">
          <a:xfrm>
            <a:off x="3581400" y="3900488"/>
            <a:ext cx="457200" cy="457200"/>
            <a:chOff x="1344" y="1248"/>
            <a:chExt cx="288" cy="288"/>
          </a:xfrm>
        </p:grpSpPr>
        <p:sp>
          <p:nvSpPr>
            <p:cNvPr id="239637" name="Oval 21"/>
            <p:cNvSpPr>
              <a:spLocks noChangeArrowheads="1"/>
            </p:cNvSpPr>
            <p:nvPr/>
          </p:nvSpPr>
          <p:spPr bwMode="auto">
            <a:xfrm>
              <a:off x="1344" y="1248"/>
              <a:ext cx="288" cy="288"/>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8" name="Text Box 22"/>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239639" name="Group 23"/>
          <p:cNvGrpSpPr/>
          <p:nvPr/>
        </p:nvGrpSpPr>
        <p:grpSpPr bwMode="auto">
          <a:xfrm>
            <a:off x="2743200" y="4814888"/>
            <a:ext cx="457200" cy="457200"/>
            <a:chOff x="1344" y="1248"/>
            <a:chExt cx="288" cy="288"/>
          </a:xfrm>
        </p:grpSpPr>
        <p:sp>
          <p:nvSpPr>
            <p:cNvPr id="239640" name="Oval 24"/>
            <p:cNvSpPr>
              <a:spLocks noChangeArrowheads="1"/>
            </p:cNvSpPr>
            <p:nvPr/>
          </p:nvSpPr>
          <p:spPr bwMode="auto">
            <a:xfrm>
              <a:off x="1344" y="1248"/>
              <a:ext cx="288" cy="288"/>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41" name="Text Box 25"/>
            <p:cNvSpPr txBox="1">
              <a:spLocks noChangeArrowheads="1"/>
            </p:cNvSpPr>
            <p:nvPr/>
          </p:nvSpPr>
          <p:spPr bwMode="auto">
            <a:xfrm>
              <a:off x="1392" y="1296"/>
              <a:ext cx="1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239642" name="Line 26"/>
          <p:cNvSpPr>
            <a:spLocks noChangeShapeType="1"/>
          </p:cNvSpPr>
          <p:nvPr/>
        </p:nvSpPr>
        <p:spPr bwMode="auto">
          <a:xfrm flipH="1">
            <a:off x="3733800" y="3443288"/>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43" name="Line 27"/>
          <p:cNvSpPr>
            <a:spLocks noChangeShapeType="1"/>
          </p:cNvSpPr>
          <p:nvPr/>
        </p:nvSpPr>
        <p:spPr bwMode="auto">
          <a:xfrm flipH="1">
            <a:off x="3048000" y="4357688"/>
            <a:ext cx="762000" cy="442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44" name="Text Box 28"/>
          <p:cNvSpPr txBox="1">
            <a:spLocks noChangeArrowheads="1"/>
          </p:cNvSpPr>
          <p:nvPr/>
        </p:nvSpPr>
        <p:spPr bwMode="auto">
          <a:xfrm>
            <a:off x="3810000" y="33670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39645" name="Line 29"/>
          <p:cNvSpPr>
            <a:spLocks noChangeShapeType="1"/>
          </p:cNvSpPr>
          <p:nvPr/>
        </p:nvSpPr>
        <p:spPr bwMode="auto">
          <a:xfrm>
            <a:off x="4572000" y="2300288"/>
            <a:ext cx="2362200" cy="671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46" name="Line 30"/>
          <p:cNvSpPr>
            <a:spLocks noChangeShapeType="1"/>
          </p:cNvSpPr>
          <p:nvPr/>
        </p:nvSpPr>
        <p:spPr bwMode="auto">
          <a:xfrm>
            <a:off x="4572000" y="2300288"/>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47" name="Line 31"/>
          <p:cNvSpPr>
            <a:spLocks noChangeShapeType="1"/>
          </p:cNvSpPr>
          <p:nvPr/>
        </p:nvSpPr>
        <p:spPr bwMode="auto">
          <a:xfrm flipH="1">
            <a:off x="2438400" y="2300288"/>
            <a:ext cx="2133600" cy="747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48" name="Text Box 32"/>
          <p:cNvSpPr txBox="1">
            <a:spLocks noChangeArrowheads="1"/>
          </p:cNvSpPr>
          <p:nvPr/>
        </p:nvSpPr>
        <p:spPr bwMode="auto">
          <a:xfrm>
            <a:off x="4876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Start</a:t>
            </a:r>
            <a:endParaRPr lang="en-GB" altLang="x-none" sz="1800" b="1"/>
          </a:p>
        </p:txBody>
      </p:sp>
      <p:sp>
        <p:nvSpPr>
          <p:cNvPr id="239649" name="Text Box 33"/>
          <p:cNvSpPr txBox="1">
            <a:spLocks noChangeArrowheads="1"/>
          </p:cNvSpPr>
          <p:nvPr/>
        </p:nvSpPr>
        <p:spPr bwMode="auto">
          <a:xfrm>
            <a:off x="3429000" y="4495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239650" name="Text Box 34"/>
          <p:cNvSpPr txBox="1">
            <a:spLocks noChangeArrowheads="1"/>
          </p:cNvSpPr>
          <p:nvPr/>
        </p:nvSpPr>
        <p:spPr bwMode="auto">
          <a:xfrm>
            <a:off x="5791200" y="23002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39651" name="Text Box 35"/>
          <p:cNvSpPr txBox="1">
            <a:spLocks noChangeArrowheads="1"/>
          </p:cNvSpPr>
          <p:nvPr/>
        </p:nvSpPr>
        <p:spPr bwMode="auto">
          <a:xfrm>
            <a:off x="28194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39652" name="Text Box 36"/>
          <p:cNvSpPr txBox="1">
            <a:spLocks noChangeArrowheads="1"/>
          </p:cNvSpPr>
          <p:nvPr/>
        </p:nvSpPr>
        <p:spPr bwMode="auto">
          <a:xfrm>
            <a:off x="4572000" y="25431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239653" name="Text Box 37"/>
          <p:cNvSpPr txBox="1">
            <a:spLocks noChangeArrowheads="1"/>
          </p:cNvSpPr>
          <p:nvPr/>
        </p:nvSpPr>
        <p:spPr bwMode="auto">
          <a:xfrm>
            <a:off x="4876800" y="29860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[393]</a:t>
            </a:r>
            <a:endParaRPr lang="en-GB" altLang="x-none" sz="1800"/>
          </a:p>
        </p:txBody>
      </p:sp>
      <p:sp>
        <p:nvSpPr>
          <p:cNvPr id="239654" name="Text Box 38"/>
          <p:cNvSpPr txBox="1">
            <a:spLocks noChangeArrowheads="1"/>
          </p:cNvSpPr>
          <p:nvPr/>
        </p:nvSpPr>
        <p:spPr bwMode="auto">
          <a:xfrm>
            <a:off x="7162800" y="2971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[449]</a:t>
            </a:r>
            <a:endParaRPr lang="en-GB" altLang="x-none" sz="1800"/>
          </a:p>
        </p:txBody>
      </p:sp>
      <p:sp>
        <p:nvSpPr>
          <p:cNvPr id="239655" name="Text Box 39"/>
          <p:cNvSpPr txBox="1">
            <a:spLocks noChangeArrowheads="1"/>
          </p:cNvSpPr>
          <p:nvPr/>
        </p:nvSpPr>
        <p:spPr bwMode="auto">
          <a:xfrm>
            <a:off x="1447800" y="3124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[447]</a:t>
            </a:r>
            <a:endParaRPr lang="en-GB" altLang="x-none" sz="1800"/>
          </a:p>
        </p:txBody>
      </p:sp>
      <p:sp>
        <p:nvSpPr>
          <p:cNvPr id="239656" name="Text Box 40"/>
          <p:cNvSpPr txBox="1">
            <a:spLocks noChangeArrowheads="1"/>
          </p:cNvSpPr>
          <p:nvPr/>
        </p:nvSpPr>
        <p:spPr bwMode="auto">
          <a:xfrm>
            <a:off x="5638800" y="39004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[417]</a:t>
            </a:r>
            <a:endParaRPr lang="en-GB" altLang="x-none" sz="1800"/>
          </a:p>
        </p:txBody>
      </p:sp>
      <p:sp>
        <p:nvSpPr>
          <p:cNvPr id="239657" name="Text Box 41"/>
          <p:cNvSpPr txBox="1">
            <a:spLocks noChangeArrowheads="1"/>
          </p:cNvSpPr>
          <p:nvPr/>
        </p:nvSpPr>
        <p:spPr bwMode="auto">
          <a:xfrm>
            <a:off x="28194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[413]</a:t>
            </a:r>
            <a:endParaRPr lang="en-GB" altLang="x-none" sz="1800"/>
          </a:p>
        </p:txBody>
      </p:sp>
      <p:sp>
        <p:nvSpPr>
          <p:cNvPr id="239658" name="Text Box 42"/>
          <p:cNvSpPr txBox="1">
            <a:spLocks noChangeArrowheads="1"/>
          </p:cNvSpPr>
          <p:nvPr/>
        </p:nvSpPr>
        <p:spPr bwMode="auto">
          <a:xfrm>
            <a:off x="2057400" y="4876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[455]</a:t>
            </a:r>
            <a:endParaRPr lang="en-GB" altLang="x-none" sz="1800"/>
          </a:p>
        </p:txBody>
      </p:sp>
      <p:sp>
        <p:nvSpPr>
          <p:cNvPr id="239659" name="Text Box 43"/>
          <p:cNvSpPr txBox="1">
            <a:spLocks noChangeArrowheads="1"/>
          </p:cNvSpPr>
          <p:nvPr/>
        </p:nvSpPr>
        <p:spPr bwMode="auto">
          <a:xfrm>
            <a:off x="5105400" y="4876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t>Goal</a:t>
            </a:r>
            <a:endParaRPr lang="en-GB" altLang="x-none" sz="1800" b="1"/>
          </a:p>
        </p:txBody>
      </p:sp>
      <p:grpSp>
        <p:nvGrpSpPr>
          <p:cNvPr id="239660" name="Group 44"/>
          <p:cNvGrpSpPr/>
          <p:nvPr/>
        </p:nvGrpSpPr>
        <p:grpSpPr bwMode="auto">
          <a:xfrm>
            <a:off x="5791200" y="4800600"/>
            <a:ext cx="457200" cy="457200"/>
            <a:chOff x="1344" y="1248"/>
            <a:chExt cx="288" cy="288"/>
          </a:xfrm>
        </p:grpSpPr>
        <p:sp>
          <p:nvSpPr>
            <p:cNvPr id="239661" name="Oval 45"/>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62" name="Text Box 46"/>
            <p:cNvSpPr txBox="1">
              <a:spLocks noChangeArrowheads="1"/>
            </p:cNvSpPr>
            <p:nvPr/>
          </p:nvSpPr>
          <p:spPr bwMode="auto">
            <a:xfrm>
              <a:off x="1392" y="1296"/>
              <a:ext cx="192"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39663" name="Line 47"/>
          <p:cNvSpPr>
            <a:spLocks noChangeShapeType="1"/>
          </p:cNvSpPr>
          <p:nvPr/>
        </p:nvSpPr>
        <p:spPr bwMode="auto">
          <a:xfrm>
            <a:off x="5410200" y="4343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64" name="Text Box 48"/>
          <p:cNvSpPr txBox="1">
            <a:spLocks noChangeArrowheads="1"/>
          </p:cNvSpPr>
          <p:nvPr/>
        </p:nvSpPr>
        <p:spPr bwMode="auto">
          <a:xfrm>
            <a:off x="6248400" y="4876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[450]</a:t>
            </a:r>
            <a:endParaRPr lang="en-GB" altLang="x-none" sz="1800"/>
          </a:p>
        </p:txBody>
      </p:sp>
      <p:grpSp>
        <p:nvGrpSpPr>
          <p:cNvPr id="239665" name="Group 49"/>
          <p:cNvGrpSpPr/>
          <p:nvPr/>
        </p:nvGrpSpPr>
        <p:grpSpPr bwMode="auto">
          <a:xfrm>
            <a:off x="1371600" y="3962400"/>
            <a:ext cx="457200" cy="457200"/>
            <a:chOff x="1344" y="1248"/>
            <a:chExt cx="288" cy="288"/>
          </a:xfrm>
        </p:grpSpPr>
        <p:sp>
          <p:nvSpPr>
            <p:cNvPr id="239666" name="Oval 5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67" name="Text Box 5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sp>
        <p:nvSpPr>
          <p:cNvPr id="239668" name="Line 52"/>
          <p:cNvSpPr>
            <a:spLocks noChangeShapeType="1"/>
          </p:cNvSpPr>
          <p:nvPr/>
        </p:nvSpPr>
        <p:spPr bwMode="auto">
          <a:xfrm flipH="1">
            <a:off x="1524000" y="35052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69" name="Text Box 53"/>
          <p:cNvSpPr txBox="1">
            <a:spLocks noChangeArrowheads="1"/>
          </p:cNvSpPr>
          <p:nvPr/>
        </p:nvSpPr>
        <p:spPr bwMode="auto">
          <a:xfrm>
            <a:off x="685800" y="39766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[473]</a:t>
            </a:r>
            <a:endParaRPr lang="en-GB" altLang="x-none" sz="1800"/>
          </a:p>
        </p:txBody>
      </p:sp>
      <p:sp>
        <p:nvSpPr>
          <p:cNvPr id="239670" name="Text Box 54"/>
          <p:cNvSpPr txBox="1">
            <a:spLocks noChangeArrowheads="1"/>
          </p:cNvSpPr>
          <p:nvPr/>
        </p:nvSpPr>
        <p:spPr bwMode="auto">
          <a:xfrm>
            <a:off x="1905000" y="5715000"/>
            <a:ext cx="640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a:t>A* not optimal !!!</a:t>
            </a:r>
            <a:endParaRPr lang="en-GB" altLang="x-none"/>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4" name="Rectangle 4"/>
          <p:cNvSpPr>
            <a:spLocks noGrp="1" noChangeArrowheads="1"/>
          </p:cNvSpPr>
          <p:nvPr>
            <p:ph type="ctrTitle"/>
          </p:nvPr>
        </p:nvSpPr>
        <p:spPr/>
        <p:txBody>
          <a:bodyPr/>
          <a:lstStyle/>
          <a:p>
            <a:r>
              <a:rPr lang="en-US" altLang="x-none"/>
              <a:t>A* Algorithm</a:t>
            </a:r>
            <a:endParaRPr lang="en-GB" altLang="x-none"/>
          </a:p>
        </p:txBody>
      </p:sp>
      <p:sp>
        <p:nvSpPr>
          <p:cNvPr id="281605" name="Rectangle 5"/>
          <p:cNvSpPr>
            <a:spLocks noGrp="1" noChangeArrowheads="1"/>
          </p:cNvSpPr>
          <p:nvPr>
            <p:ph type="subTitle" idx="1"/>
          </p:nvPr>
        </p:nvSpPr>
        <p:spPr/>
        <p:txBody>
          <a:bodyPr/>
          <a:lstStyle/>
          <a:p>
            <a:r>
              <a:rPr lang="en-US" altLang="x-none"/>
              <a:t>A* with systematic checking for repeated states …</a:t>
            </a:r>
            <a:endParaRPr lang="en-GB" altLang="x-none"/>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ltLang="x-none"/>
              <a:t>A* Algorithm</a:t>
            </a:r>
            <a:endParaRPr lang="en-GB" altLang="x-none"/>
          </a:p>
        </p:txBody>
      </p:sp>
      <p:sp>
        <p:nvSpPr>
          <p:cNvPr id="249859" name="Rectangle 3"/>
          <p:cNvSpPr>
            <a:spLocks noGrp="1" noChangeArrowheads="1"/>
          </p:cNvSpPr>
          <p:nvPr>
            <p:ph type="body" idx="1"/>
          </p:nvPr>
        </p:nvSpPr>
        <p:spPr>
          <a:xfrm>
            <a:off x="76201" y="990600"/>
            <a:ext cx="8915400" cy="5867400"/>
          </a:xfrm>
        </p:spPr>
        <p:txBody>
          <a:bodyPr>
            <a:normAutofit fontScale="85000" lnSpcReduction="10000"/>
          </a:bodyPr>
          <a:lstStyle/>
          <a:p>
            <a:pPr marL="0" indent="0">
              <a:buNone/>
            </a:pPr>
            <a:r>
              <a:rPr lang="en-US" altLang="x-none" dirty="0"/>
              <a:t>1.   Search queue Q is empty.</a:t>
            </a:r>
            <a:endParaRPr lang="en-US" altLang="x-none" dirty="0"/>
          </a:p>
          <a:p>
            <a:pPr marL="0" indent="0">
              <a:buNone/>
            </a:pPr>
            <a:r>
              <a:rPr lang="en-US" altLang="x-none" dirty="0"/>
              <a:t>2.   Place the start state s in Q with f  value h(s).</a:t>
            </a:r>
            <a:endParaRPr lang="en-US" altLang="x-none" dirty="0"/>
          </a:p>
          <a:p>
            <a:pPr marL="0" indent="0">
              <a:buNone/>
            </a:pPr>
            <a:r>
              <a:rPr lang="en-US" altLang="x-none" dirty="0"/>
              <a:t>3.   If Q is empty, return failure.</a:t>
            </a:r>
            <a:endParaRPr lang="en-US" altLang="x-none" dirty="0"/>
          </a:p>
          <a:p>
            <a:pPr marL="0" indent="0">
              <a:buNone/>
            </a:pPr>
            <a:r>
              <a:rPr lang="en-US" altLang="x-none" dirty="0"/>
              <a:t>4.   Take node n from Q with lowest f value.</a:t>
            </a:r>
            <a:endParaRPr lang="en-US" altLang="x-none" dirty="0"/>
          </a:p>
          <a:p>
            <a:pPr marL="0" indent="0">
              <a:buNone/>
            </a:pPr>
            <a:r>
              <a:rPr lang="en-US" altLang="x-none" dirty="0"/>
              <a:t>      (Keep Q sorted by f  values and pick the first element).</a:t>
            </a:r>
            <a:endParaRPr lang="en-US" altLang="x-none" dirty="0"/>
          </a:p>
          <a:p>
            <a:pPr marL="0" indent="0">
              <a:buNone/>
            </a:pPr>
            <a:r>
              <a:rPr lang="en-US" altLang="x-none" dirty="0"/>
              <a:t>5.   If n is a goal node, stop and return solution.</a:t>
            </a:r>
            <a:endParaRPr lang="en-US" altLang="x-none" dirty="0"/>
          </a:p>
          <a:p>
            <a:pPr marL="0" indent="0">
              <a:buNone/>
            </a:pPr>
            <a:r>
              <a:rPr lang="en-US" altLang="x-none" dirty="0"/>
              <a:t>6.   Generate successors of node n.</a:t>
            </a:r>
            <a:endParaRPr lang="en-US" altLang="x-none" dirty="0"/>
          </a:p>
          <a:p>
            <a:pPr marL="0" indent="0">
              <a:buNone/>
            </a:pPr>
            <a:r>
              <a:rPr lang="en-US" altLang="x-none" dirty="0"/>
              <a:t>7.   For each successor n’ of n do:</a:t>
            </a:r>
            <a:endParaRPr lang="en-US" altLang="x-none" dirty="0"/>
          </a:p>
          <a:p>
            <a:pPr marL="914400" lvl="2" indent="0">
              <a:buNone/>
            </a:pPr>
            <a:r>
              <a:rPr lang="en-US" altLang="x-none" dirty="0"/>
              <a:t>a) Compute f(n’) = g(n) </a:t>
            </a:r>
            <a:r>
              <a:rPr lang="en-US" altLang="x-none"/>
              <a:t>+ h(n</a:t>
            </a:r>
            <a:r>
              <a:rPr lang="en-US" altLang="x-none" dirty="0"/>
              <a:t>’).</a:t>
            </a:r>
            <a:endParaRPr lang="en-US" altLang="x-none" dirty="0"/>
          </a:p>
          <a:p>
            <a:pPr marL="914400" lvl="2" indent="0">
              <a:buNone/>
            </a:pPr>
            <a:r>
              <a:rPr lang="en-US" altLang="x-none" dirty="0"/>
              <a:t>b) If n’ is new (never generated before), add n’ to Q. </a:t>
            </a:r>
            <a:endParaRPr lang="en-US" altLang="x-none" dirty="0"/>
          </a:p>
          <a:p>
            <a:pPr marL="914400" lvl="2" indent="0">
              <a:buNone/>
            </a:pPr>
            <a:r>
              <a:rPr lang="en-US" altLang="x-none" dirty="0"/>
              <a:t>c) If node n’ is already in Q with a higher f value, replace it with current f(n’) and place it in sorted order in Q. </a:t>
            </a:r>
            <a:endParaRPr lang="en-US" altLang="x-none" dirty="0"/>
          </a:p>
          <a:p>
            <a:pPr marL="914400" lvl="2" indent="0">
              <a:buNone/>
            </a:pPr>
            <a:r>
              <a:rPr lang="en-US" altLang="x-none" dirty="0"/>
              <a:t>End for</a:t>
            </a:r>
            <a:endParaRPr lang="en-US" altLang="x-none" dirty="0"/>
          </a:p>
          <a:p>
            <a:pPr marL="0" indent="0">
              <a:buNone/>
            </a:pPr>
            <a:r>
              <a:rPr lang="en-US" altLang="x-none" dirty="0"/>
              <a:t>8.   Go back to step 3.</a:t>
            </a:r>
            <a:endParaRPr lang="en-GB" altLang="x-none" dirty="0"/>
          </a:p>
        </p:txBody>
      </p:sp>
      <p:sp>
        <p:nvSpPr>
          <p:cNvPr id="4" name="Slide Number Placeholder 5"/>
          <p:cNvSpPr>
            <a:spLocks noGrp="1"/>
          </p:cNvSpPr>
          <p:nvPr>
            <p:ph type="sldNum" sz="quarter" idx="12"/>
          </p:nvPr>
        </p:nvSpPr>
        <p:spPr/>
        <p:txBody>
          <a:bodyPr/>
          <a:lstStyle/>
          <a:p>
            <a:fld id="{4AADB3F8-D519-40B4-9972-398F8D83F961}" type="slidenum">
              <a:rPr lang="en-GB" altLang="x-none" smtClean="0"/>
            </a:fld>
            <a:endParaRPr lang="en-GB" altLang="x-none"/>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ltLang="x-none" dirty="0"/>
              <a:t>A* Search: Analysis</a:t>
            </a:r>
            <a:endParaRPr lang="en-GB" altLang="x-none" dirty="0"/>
          </a:p>
        </p:txBody>
      </p:sp>
      <p:sp>
        <p:nvSpPr>
          <p:cNvPr id="51" name="Slide Number Placeholder 6"/>
          <p:cNvSpPr>
            <a:spLocks noGrp="1"/>
          </p:cNvSpPr>
          <p:nvPr>
            <p:ph type="sldNum" sz="quarter" idx="12"/>
          </p:nvPr>
        </p:nvSpPr>
        <p:spPr/>
        <p:txBody>
          <a:bodyPr/>
          <a:lstStyle/>
          <a:p>
            <a:fld id="{07B5598C-6766-4A77-BAB6-F694F8D2BF48}" type="slidenum">
              <a:rPr lang="en-GB" altLang="x-none" smtClean="0"/>
            </a:fld>
            <a:endParaRPr lang="en-GB" altLang="x-none"/>
          </a:p>
        </p:txBody>
      </p:sp>
      <p:grpSp>
        <p:nvGrpSpPr>
          <p:cNvPr id="205827" name="Group 3"/>
          <p:cNvGrpSpPr/>
          <p:nvPr/>
        </p:nvGrpSpPr>
        <p:grpSpPr bwMode="auto">
          <a:xfrm>
            <a:off x="2133600" y="1981200"/>
            <a:ext cx="457200" cy="457200"/>
            <a:chOff x="1344" y="1248"/>
            <a:chExt cx="288" cy="288"/>
          </a:xfrm>
        </p:grpSpPr>
        <p:sp>
          <p:nvSpPr>
            <p:cNvPr id="205828"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29"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205830" name="Group 6"/>
          <p:cNvGrpSpPr/>
          <p:nvPr/>
        </p:nvGrpSpPr>
        <p:grpSpPr bwMode="auto">
          <a:xfrm>
            <a:off x="3200400" y="2514600"/>
            <a:ext cx="457200" cy="457200"/>
            <a:chOff x="1344" y="1248"/>
            <a:chExt cx="288" cy="288"/>
          </a:xfrm>
        </p:grpSpPr>
        <p:sp>
          <p:nvSpPr>
            <p:cNvPr id="205831"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2"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205833" name="Group 9"/>
          <p:cNvGrpSpPr/>
          <p:nvPr/>
        </p:nvGrpSpPr>
        <p:grpSpPr bwMode="auto">
          <a:xfrm>
            <a:off x="533400" y="3429000"/>
            <a:ext cx="457200" cy="457200"/>
            <a:chOff x="1344" y="1248"/>
            <a:chExt cx="288" cy="288"/>
          </a:xfrm>
        </p:grpSpPr>
        <p:sp>
          <p:nvSpPr>
            <p:cNvPr id="205834"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5"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205836" name="Group 12"/>
          <p:cNvGrpSpPr/>
          <p:nvPr/>
        </p:nvGrpSpPr>
        <p:grpSpPr bwMode="auto">
          <a:xfrm>
            <a:off x="1066800" y="2667000"/>
            <a:ext cx="457200" cy="457200"/>
            <a:chOff x="1344" y="1248"/>
            <a:chExt cx="288" cy="288"/>
          </a:xfrm>
        </p:grpSpPr>
        <p:sp>
          <p:nvSpPr>
            <p:cNvPr id="205837"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8"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205839" name="Group 15"/>
          <p:cNvGrpSpPr/>
          <p:nvPr/>
        </p:nvGrpSpPr>
        <p:grpSpPr bwMode="auto">
          <a:xfrm>
            <a:off x="2209800" y="3124200"/>
            <a:ext cx="457200" cy="457200"/>
            <a:chOff x="1344" y="1248"/>
            <a:chExt cx="288" cy="288"/>
          </a:xfrm>
        </p:grpSpPr>
        <p:sp>
          <p:nvSpPr>
            <p:cNvPr id="205840"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41"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205842" name="Group 18"/>
          <p:cNvGrpSpPr/>
          <p:nvPr/>
        </p:nvGrpSpPr>
        <p:grpSpPr bwMode="auto">
          <a:xfrm>
            <a:off x="2895600" y="4038600"/>
            <a:ext cx="457200" cy="457200"/>
            <a:chOff x="1344" y="1248"/>
            <a:chExt cx="288" cy="288"/>
          </a:xfrm>
        </p:grpSpPr>
        <p:sp>
          <p:nvSpPr>
            <p:cNvPr id="205843"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44"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205845" name="Group 21"/>
          <p:cNvGrpSpPr/>
          <p:nvPr/>
        </p:nvGrpSpPr>
        <p:grpSpPr bwMode="auto">
          <a:xfrm>
            <a:off x="1905000" y="5715000"/>
            <a:ext cx="457200" cy="457200"/>
            <a:chOff x="1344" y="1248"/>
            <a:chExt cx="288" cy="288"/>
          </a:xfrm>
        </p:grpSpPr>
        <p:sp>
          <p:nvSpPr>
            <p:cNvPr id="205846" name="Oval 22"/>
            <p:cNvSpPr>
              <a:spLocks noChangeArrowheads="1"/>
            </p:cNvSpPr>
            <p:nvPr/>
          </p:nvSpPr>
          <p:spPr bwMode="auto">
            <a:xfrm>
              <a:off x="1344" y="1248"/>
              <a:ext cx="288" cy="28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47" name="Text Box 23"/>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205848" name="Line 24"/>
          <p:cNvSpPr>
            <a:spLocks noChangeShapeType="1"/>
          </p:cNvSpPr>
          <p:nvPr/>
        </p:nvSpPr>
        <p:spPr bwMode="auto">
          <a:xfrm>
            <a:off x="2438400" y="3581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49" name="Line 25"/>
          <p:cNvSpPr>
            <a:spLocks noChangeShapeType="1"/>
          </p:cNvSpPr>
          <p:nvPr/>
        </p:nvSpPr>
        <p:spPr bwMode="auto">
          <a:xfrm flipH="1">
            <a:off x="2133600" y="4495800"/>
            <a:ext cx="990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50" name="Text Box 26"/>
          <p:cNvSpPr txBox="1">
            <a:spLocks noChangeArrowheads="1"/>
          </p:cNvSpPr>
          <p:nvPr/>
        </p:nvSpPr>
        <p:spPr bwMode="auto">
          <a:xfrm>
            <a:off x="2667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205851" name="Text Box 27"/>
          <p:cNvSpPr txBox="1">
            <a:spLocks noChangeArrowheads="1"/>
          </p:cNvSpPr>
          <p:nvPr/>
        </p:nvSpPr>
        <p:spPr bwMode="auto">
          <a:xfrm>
            <a:off x="26670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211</a:t>
            </a:r>
            <a:endParaRPr lang="en-GB" altLang="x-none" sz="1800" b="1">
              <a:solidFill>
                <a:schemeClr val="hlink"/>
              </a:solidFill>
            </a:endParaRPr>
          </a:p>
        </p:txBody>
      </p:sp>
      <p:grpSp>
        <p:nvGrpSpPr>
          <p:cNvPr id="205852" name="Group 28"/>
          <p:cNvGrpSpPr/>
          <p:nvPr/>
        </p:nvGrpSpPr>
        <p:grpSpPr bwMode="auto">
          <a:xfrm>
            <a:off x="1371600" y="4038600"/>
            <a:ext cx="457200" cy="457200"/>
            <a:chOff x="1344" y="1248"/>
            <a:chExt cx="288" cy="288"/>
          </a:xfrm>
        </p:grpSpPr>
        <p:sp>
          <p:nvSpPr>
            <p:cNvPr id="205853"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54"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205855" name="Group 31"/>
          <p:cNvGrpSpPr/>
          <p:nvPr/>
        </p:nvGrpSpPr>
        <p:grpSpPr bwMode="auto">
          <a:xfrm>
            <a:off x="1143000" y="4953000"/>
            <a:ext cx="457200" cy="457200"/>
            <a:chOff x="1344" y="1248"/>
            <a:chExt cx="288" cy="288"/>
          </a:xfrm>
        </p:grpSpPr>
        <p:sp>
          <p:nvSpPr>
            <p:cNvPr id="205856"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57"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205858" name="Line 34"/>
          <p:cNvSpPr>
            <a:spLocks noChangeShapeType="1"/>
          </p:cNvSpPr>
          <p:nvPr/>
        </p:nvSpPr>
        <p:spPr bwMode="auto">
          <a:xfrm flipH="1">
            <a:off x="1524000" y="3581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59" name="Line 35"/>
          <p:cNvSpPr>
            <a:spLocks noChangeShapeType="1"/>
          </p:cNvSpPr>
          <p:nvPr/>
        </p:nvSpPr>
        <p:spPr bwMode="auto">
          <a:xfrm flipH="1">
            <a:off x="1371600" y="44958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60" name="Line 36"/>
          <p:cNvSpPr>
            <a:spLocks noChangeShapeType="1"/>
          </p:cNvSpPr>
          <p:nvPr/>
        </p:nvSpPr>
        <p:spPr bwMode="auto">
          <a:xfrm>
            <a:off x="1371600" y="5410200"/>
            <a:ext cx="762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61" name="Text Box 37"/>
          <p:cNvSpPr txBox="1">
            <a:spLocks noChangeArrowheads="1"/>
          </p:cNvSpPr>
          <p:nvPr/>
        </p:nvSpPr>
        <p:spPr bwMode="auto">
          <a:xfrm>
            <a:off x="1600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205862" name="Line 38"/>
          <p:cNvSpPr>
            <a:spLocks noChangeShapeType="1"/>
          </p:cNvSpPr>
          <p:nvPr/>
        </p:nvSpPr>
        <p:spPr bwMode="auto">
          <a:xfrm>
            <a:off x="2362200" y="2438400"/>
            <a:ext cx="1066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63" name="Line 39"/>
          <p:cNvSpPr>
            <a:spLocks noChangeShapeType="1"/>
          </p:cNvSpPr>
          <p:nvPr/>
        </p:nvSpPr>
        <p:spPr bwMode="auto">
          <a:xfrm>
            <a:off x="23622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64" name="Line 40"/>
          <p:cNvSpPr>
            <a:spLocks noChangeShapeType="1"/>
          </p:cNvSpPr>
          <p:nvPr/>
        </p:nvSpPr>
        <p:spPr bwMode="auto">
          <a:xfrm flipH="1">
            <a:off x="1295400" y="2438400"/>
            <a:ext cx="1066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65" name="Line 41"/>
          <p:cNvSpPr>
            <a:spLocks noChangeShapeType="1"/>
          </p:cNvSpPr>
          <p:nvPr/>
        </p:nvSpPr>
        <p:spPr bwMode="auto">
          <a:xfrm flipH="1">
            <a:off x="762000" y="31242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66" name="Text Box 42"/>
          <p:cNvSpPr txBox="1">
            <a:spLocks noChangeArrowheads="1"/>
          </p:cNvSpPr>
          <p:nvPr/>
        </p:nvSpPr>
        <p:spPr bwMode="auto">
          <a:xfrm>
            <a:off x="2590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205867" name="Text Box 43"/>
          <p:cNvSpPr txBox="1">
            <a:spLocks noChangeArrowheads="1"/>
          </p:cNvSpPr>
          <p:nvPr/>
        </p:nvSpPr>
        <p:spPr bwMode="auto">
          <a:xfrm>
            <a:off x="2438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205868" name="Text Box 44"/>
          <p:cNvSpPr txBox="1">
            <a:spLocks noChangeArrowheads="1"/>
          </p:cNvSpPr>
          <p:nvPr/>
        </p:nvSpPr>
        <p:spPr bwMode="auto">
          <a:xfrm>
            <a:off x="990600" y="4572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205869" name="Text Box 45"/>
          <p:cNvSpPr txBox="1">
            <a:spLocks noChangeArrowheads="1"/>
          </p:cNvSpPr>
          <p:nvPr/>
        </p:nvSpPr>
        <p:spPr bwMode="auto">
          <a:xfrm>
            <a:off x="1295400" y="548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205870" name="Text Box 46"/>
          <p:cNvSpPr txBox="1">
            <a:spLocks noChangeArrowheads="1"/>
          </p:cNvSpPr>
          <p:nvPr/>
        </p:nvSpPr>
        <p:spPr bwMode="auto">
          <a:xfrm>
            <a:off x="28194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205871" name="Text Box 47"/>
          <p:cNvSpPr txBox="1">
            <a:spLocks noChangeArrowheads="1"/>
          </p:cNvSpPr>
          <p:nvPr/>
        </p:nvSpPr>
        <p:spPr bwMode="auto">
          <a:xfrm>
            <a:off x="1371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205872" name="Text Box 48"/>
          <p:cNvSpPr txBox="1">
            <a:spLocks noChangeArrowheads="1"/>
          </p:cNvSpPr>
          <p:nvPr/>
        </p:nvSpPr>
        <p:spPr bwMode="auto">
          <a:xfrm>
            <a:off x="381000" y="3048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205909" name="Text Box 85"/>
          <p:cNvSpPr txBox="1">
            <a:spLocks noChangeArrowheads="1"/>
          </p:cNvSpPr>
          <p:nvPr/>
        </p:nvSpPr>
        <p:spPr bwMode="auto">
          <a:xfrm>
            <a:off x="2362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
        <p:nvSpPr>
          <p:cNvPr id="205911" name="Text Box 87"/>
          <p:cNvSpPr txBox="1">
            <a:spLocks noChangeArrowheads="1"/>
          </p:cNvSpPr>
          <p:nvPr/>
        </p:nvSpPr>
        <p:spPr bwMode="auto">
          <a:xfrm>
            <a:off x="3810000" y="1615619"/>
            <a:ext cx="51054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x-none" sz="2400" dirty="0"/>
              <a:t>A* is </a:t>
            </a:r>
            <a:r>
              <a:rPr lang="en-US" altLang="x-none" sz="2400" dirty="0">
                <a:solidFill>
                  <a:srgbClr val="FF0000"/>
                </a:solidFill>
              </a:rPr>
              <a:t>complete</a:t>
            </a:r>
            <a:r>
              <a:rPr lang="en-US" altLang="x-none" sz="2400" dirty="0"/>
              <a:t> except if there is an infinity of nodes with f &lt; f(G).</a:t>
            </a:r>
            <a:endParaRPr lang="en-US" altLang="x-none" sz="2400" dirty="0"/>
          </a:p>
          <a:p>
            <a:pPr>
              <a:spcBef>
                <a:spcPct val="50000"/>
              </a:spcBef>
              <a:buFontTx/>
              <a:buChar char="•"/>
            </a:pPr>
            <a:r>
              <a:rPr lang="en-US" altLang="x-none" sz="2400" dirty="0"/>
              <a:t>A* is optimal if heuristic </a:t>
            </a:r>
            <a:r>
              <a:rPr lang="en-US" altLang="x-none" sz="2400" i="1" dirty="0"/>
              <a:t>h</a:t>
            </a:r>
            <a:r>
              <a:rPr lang="en-US" altLang="x-none" sz="2400" dirty="0"/>
              <a:t> is admissible (optimal).</a:t>
            </a:r>
            <a:endParaRPr lang="en-US" altLang="x-none" sz="2400" dirty="0"/>
          </a:p>
          <a:p>
            <a:pPr>
              <a:spcBef>
                <a:spcPct val="50000"/>
              </a:spcBef>
              <a:buFontTx/>
              <a:buChar char="•"/>
            </a:pPr>
            <a:r>
              <a:rPr lang="en-US" altLang="x-none" sz="2400" dirty="0"/>
              <a:t>Time complexity depends on the </a:t>
            </a:r>
            <a:r>
              <a:rPr lang="en-US" altLang="x-none" sz="2400" dirty="0">
                <a:solidFill>
                  <a:srgbClr val="FF0000"/>
                </a:solidFill>
              </a:rPr>
              <a:t>quality of heuristic </a:t>
            </a:r>
            <a:r>
              <a:rPr lang="en-US" altLang="x-none" sz="2400" dirty="0"/>
              <a:t>but is still </a:t>
            </a:r>
            <a:r>
              <a:rPr lang="en-US" altLang="x-none" sz="2400" dirty="0">
                <a:solidFill>
                  <a:srgbClr val="FF0000"/>
                </a:solidFill>
              </a:rPr>
              <a:t>exponential</a:t>
            </a:r>
            <a:r>
              <a:rPr lang="en-US" altLang="x-none" sz="2400" dirty="0"/>
              <a:t>.</a:t>
            </a:r>
            <a:endParaRPr lang="en-US" altLang="x-none" sz="2400" dirty="0"/>
          </a:p>
          <a:p>
            <a:pPr>
              <a:spcBef>
                <a:spcPct val="50000"/>
              </a:spcBef>
              <a:buFontTx/>
              <a:buChar char="•"/>
            </a:pPr>
            <a:r>
              <a:rPr lang="en-US" altLang="x-none" sz="2400" dirty="0"/>
              <a:t>For space complexity, A* </a:t>
            </a:r>
            <a:r>
              <a:rPr lang="en-US" altLang="x-none" sz="2400" dirty="0">
                <a:solidFill>
                  <a:srgbClr val="FF0000"/>
                </a:solidFill>
              </a:rPr>
              <a:t>keeps all nodes in memory</a:t>
            </a:r>
            <a:r>
              <a:rPr lang="en-US" altLang="x-none" sz="2400" dirty="0"/>
              <a:t>. A* has worst case </a:t>
            </a:r>
            <a:r>
              <a:rPr lang="en-US" altLang="x-none" sz="2400" dirty="0">
                <a:solidFill>
                  <a:srgbClr val="FF0000"/>
                </a:solidFill>
              </a:rPr>
              <a:t>O(</a:t>
            </a:r>
            <a:r>
              <a:rPr lang="en-US" altLang="x-none" sz="2400" dirty="0" err="1">
                <a:solidFill>
                  <a:srgbClr val="FF0000"/>
                </a:solidFill>
              </a:rPr>
              <a:t>b</a:t>
            </a:r>
            <a:r>
              <a:rPr lang="en-US" altLang="x-none" sz="2400" baseline="30000" dirty="0" err="1">
                <a:solidFill>
                  <a:srgbClr val="FF0000"/>
                </a:solidFill>
              </a:rPr>
              <a:t>d</a:t>
            </a:r>
            <a:r>
              <a:rPr lang="en-US" altLang="x-none" sz="2400" dirty="0">
                <a:solidFill>
                  <a:srgbClr val="FF0000"/>
                </a:solidFill>
              </a:rPr>
              <a:t>) space complexity</a:t>
            </a:r>
            <a:r>
              <a:rPr lang="en-US" altLang="x-none" sz="2400" dirty="0"/>
              <a:t>, but an iterative deepening version is possible (IDA*).</a:t>
            </a:r>
            <a:endParaRPr lang="en-GB" altLang="x-none"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ltLang="x-none"/>
              <a:t>Conclusions</a:t>
            </a:r>
            <a:endParaRPr lang="en-GB" altLang="x-none"/>
          </a:p>
        </p:txBody>
      </p:sp>
      <p:sp>
        <p:nvSpPr>
          <p:cNvPr id="171011" name="Rectangle 3"/>
          <p:cNvSpPr>
            <a:spLocks noGrp="1" noChangeArrowheads="1"/>
          </p:cNvSpPr>
          <p:nvPr>
            <p:ph type="body" idx="1"/>
          </p:nvPr>
        </p:nvSpPr>
        <p:spPr/>
        <p:txBody>
          <a:bodyPr>
            <a:normAutofit lnSpcReduction="10000"/>
          </a:bodyPr>
          <a:lstStyle/>
          <a:p>
            <a:r>
              <a:rPr lang="en-US" altLang="x-none"/>
              <a:t>Frustration with uninformed search led to the idea of using domain specific knowledge in a search so that one can intelligently explore only the relevant part of the search space that has a good chance of containing the goal state. These new techniques are called informed (heuristic) search strategies.</a:t>
            </a:r>
            <a:endParaRPr lang="en-US" altLang="x-none"/>
          </a:p>
          <a:p>
            <a:endParaRPr lang="en-US" altLang="x-none"/>
          </a:p>
          <a:p>
            <a:r>
              <a:rPr lang="en-US" altLang="x-none"/>
              <a:t>Even though heuristics improve the performance of informed search algorithms, they are still time consuming especially for large size instances.</a:t>
            </a:r>
            <a:endParaRPr lang="en-US" altLang="x-none"/>
          </a:p>
        </p:txBody>
      </p:sp>
      <p:sp>
        <p:nvSpPr>
          <p:cNvPr id="4" name="Slide Number Placeholder 5"/>
          <p:cNvSpPr>
            <a:spLocks noGrp="1"/>
          </p:cNvSpPr>
          <p:nvPr>
            <p:ph type="sldNum" sz="quarter" idx="12"/>
          </p:nvPr>
        </p:nvSpPr>
        <p:spPr/>
        <p:txBody>
          <a:bodyPr/>
          <a:lstStyle/>
          <a:p>
            <a:fld id="{031F2E89-DD17-4828-8DC8-2F96C9A7870E}" type="slidenum">
              <a:rPr lang="en-GB" altLang="x-none" smtClean="0"/>
            </a:fld>
            <a:endParaRPr lang="en-GB" altLang="x-non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normAutofit fontScale="90000"/>
          </a:bodyPr>
          <a:lstStyle/>
          <a:p>
            <a:r>
              <a:rPr lang="en-US" altLang="x-none"/>
              <a:t>An implementation of Best First Search</a:t>
            </a:r>
            <a:endParaRPr lang="en-GB" altLang="x-none"/>
          </a:p>
        </p:txBody>
      </p:sp>
      <p:sp>
        <p:nvSpPr>
          <p:cNvPr id="251907" name="Rectangle 3"/>
          <p:cNvSpPr>
            <a:spLocks noGrp="1" noChangeArrowheads="1"/>
          </p:cNvSpPr>
          <p:nvPr>
            <p:ph type="body" idx="1"/>
          </p:nvPr>
        </p:nvSpPr>
        <p:spPr/>
        <p:txBody>
          <a:bodyPr/>
          <a:lstStyle/>
          <a:p>
            <a:pPr marL="0" indent="0">
              <a:buNone/>
            </a:pPr>
            <a:r>
              <a:rPr lang="en-US" altLang="x-none" dirty="0"/>
              <a:t>function </a:t>
            </a:r>
            <a:r>
              <a:rPr lang="en-US" altLang="x-none" b="1" dirty="0"/>
              <a:t>BEST-FIRST-SEARCH</a:t>
            </a:r>
            <a:r>
              <a:rPr lang="en-US" altLang="x-none" dirty="0"/>
              <a:t> (problem, </a:t>
            </a:r>
            <a:r>
              <a:rPr lang="en-US" altLang="x-none" dirty="0" err="1"/>
              <a:t>eval-fn</a:t>
            </a:r>
            <a:r>
              <a:rPr lang="en-US" altLang="x-none" dirty="0"/>
              <a:t>) </a:t>
            </a:r>
            <a:endParaRPr lang="en-US" altLang="x-none" dirty="0"/>
          </a:p>
          <a:p>
            <a:pPr marL="0" indent="0">
              <a:buNone/>
            </a:pPr>
            <a:r>
              <a:rPr lang="en-US" altLang="x-none" dirty="0"/>
              <a:t>                    returns a solution sequence, or failure</a:t>
            </a:r>
            <a:endParaRPr lang="en-US" altLang="x-none" dirty="0"/>
          </a:p>
          <a:p>
            <a:pPr marL="0" indent="0">
              <a:buNone/>
            </a:pPr>
            <a:r>
              <a:rPr lang="en-US" altLang="x-none" dirty="0"/>
              <a:t>	</a:t>
            </a:r>
            <a:endParaRPr lang="en-US" altLang="x-none" dirty="0"/>
          </a:p>
          <a:p>
            <a:pPr marL="0" indent="0">
              <a:buNone/>
            </a:pPr>
            <a:r>
              <a:rPr lang="en-US" altLang="x-none" dirty="0"/>
              <a:t>     queuing-</a:t>
            </a:r>
            <a:r>
              <a:rPr lang="en-US" altLang="x-none" dirty="0" err="1"/>
              <a:t>fn</a:t>
            </a:r>
            <a:r>
              <a:rPr lang="en-US" altLang="x-none" dirty="0"/>
              <a:t> = function that sorts nodes by </a:t>
            </a:r>
            <a:r>
              <a:rPr lang="en-US" altLang="x-none" dirty="0" err="1"/>
              <a:t>eval-fn</a:t>
            </a:r>
            <a:endParaRPr lang="en-US" altLang="x-none" dirty="0"/>
          </a:p>
          <a:p>
            <a:pPr marL="457200" lvl="1" indent="0">
              <a:buNone/>
            </a:pPr>
            <a:endParaRPr lang="en-US" altLang="x-none" sz="1600" dirty="0"/>
          </a:p>
          <a:p>
            <a:pPr marL="457200" lvl="1" indent="0">
              <a:buNone/>
            </a:pPr>
            <a:r>
              <a:rPr lang="en-US" altLang="x-none" dirty="0"/>
              <a:t>return </a:t>
            </a:r>
            <a:r>
              <a:rPr lang="en-US" altLang="x-none" b="1" dirty="0"/>
              <a:t>GENERIC-SEARCH</a:t>
            </a:r>
            <a:r>
              <a:rPr lang="en-US" altLang="x-none" dirty="0"/>
              <a:t> (problem, queuing-</a:t>
            </a:r>
            <a:r>
              <a:rPr lang="en-US" altLang="x-none" dirty="0" err="1"/>
              <a:t>fn</a:t>
            </a:r>
            <a:r>
              <a:rPr lang="en-US" altLang="x-none" dirty="0"/>
              <a:t>)</a:t>
            </a:r>
            <a:endParaRPr lang="en-GB" altLang="x-none" dirty="0"/>
          </a:p>
        </p:txBody>
      </p:sp>
      <p:sp>
        <p:nvSpPr>
          <p:cNvPr id="4" name="Slide Number Placeholder 5"/>
          <p:cNvSpPr>
            <a:spLocks noGrp="1"/>
          </p:cNvSpPr>
          <p:nvPr>
            <p:ph type="sldNum" sz="quarter" idx="12"/>
          </p:nvPr>
        </p:nvSpPr>
        <p:spPr/>
        <p:txBody>
          <a:bodyPr/>
          <a:lstStyle/>
          <a:p>
            <a:fld id="{C51F6786-2068-4899-8C79-1B075531E2A5}" type="slidenum">
              <a:rPr lang="en-GB" altLang="x-none" smtClean="0"/>
            </a:fld>
            <a:endParaRPr lang="en-GB" altLang="x-none"/>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Questions</a:t>
            </a:r>
            <a:endParaRPr lang="en-US" dirty="0"/>
          </a:p>
        </p:txBody>
      </p:sp>
      <p:sp>
        <p:nvSpPr>
          <p:cNvPr id="4" name="Slide Number Placeholder 3"/>
          <p:cNvSpPr>
            <a:spLocks noGrp="1"/>
          </p:cNvSpPr>
          <p:nvPr>
            <p:ph type="sldNum" sz="quarter" idx="12"/>
          </p:nvPr>
        </p:nvSpPr>
        <p:spPr/>
        <p:txBody>
          <a:bodyPr/>
          <a:lstStyle/>
          <a:p>
            <a:pPr>
              <a:defRPr/>
            </a:pPr>
            <a:fld id="{E2589F6A-92E6-49E7-941C-E66F3715E53D}" type="slidenum">
              <a:rPr lang="en-US"/>
            </a:fld>
            <a:endParaRPr lang="en-US" dirty="0"/>
          </a:p>
        </p:txBody>
      </p:sp>
      <p:pic>
        <p:nvPicPr>
          <p:cNvPr id="147458" name="Picture 2" descr="Questions.jpg"/>
          <p:cNvPicPr>
            <a:picLocks noChangeAspect="1" noChangeArrowheads="1"/>
          </p:cNvPicPr>
          <p:nvPr/>
        </p:nvPicPr>
        <p:blipFill>
          <a:blip r:embed="rId1"/>
          <a:srcRect/>
          <a:stretch>
            <a:fillRect/>
          </a:stretch>
        </p:blipFill>
        <p:spPr bwMode="auto">
          <a:xfrm>
            <a:off x="2362200" y="1498600"/>
            <a:ext cx="4495800" cy="47498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ctrTitle"/>
          </p:nvPr>
        </p:nvSpPr>
        <p:spPr/>
        <p:txBody>
          <a:bodyPr/>
          <a:lstStyle/>
          <a:p>
            <a:r>
              <a:rPr lang="en-US" altLang="x-none"/>
              <a:t>A* Algorithm</a:t>
            </a:r>
            <a:endParaRPr lang="en-GB" altLang="x-none"/>
          </a:p>
        </p:txBody>
      </p:sp>
      <p:sp>
        <p:nvSpPr>
          <p:cNvPr id="283651" name="Rectangle 3"/>
          <p:cNvSpPr>
            <a:spLocks noGrp="1" noChangeArrowheads="1"/>
          </p:cNvSpPr>
          <p:nvPr>
            <p:ph type="subTitle" idx="1"/>
          </p:nvPr>
        </p:nvSpPr>
        <p:spPr/>
        <p:txBody>
          <a:bodyPr>
            <a:normAutofit fontScale="92500" lnSpcReduction="20000"/>
          </a:bodyPr>
          <a:lstStyle/>
          <a:p>
            <a:r>
              <a:rPr lang="en-US" altLang="x-none"/>
              <a:t>A* with systematic checking for repeated states</a:t>
            </a:r>
            <a:endParaRPr lang="en-US" altLang="x-none"/>
          </a:p>
          <a:p>
            <a:endParaRPr lang="en-US" altLang="x-none"/>
          </a:p>
          <a:p>
            <a:r>
              <a:rPr lang="en-US" altLang="x-none"/>
              <a:t>An Example: Map Searching</a:t>
            </a:r>
            <a:endParaRPr lang="en-GB" altLang="x-none"/>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76200" y="304800"/>
            <a:ext cx="8915400" cy="1143000"/>
          </a:xfrm>
        </p:spPr>
        <p:txBody>
          <a:bodyPr>
            <a:normAutofit fontScale="90000"/>
          </a:bodyPr>
          <a:lstStyle/>
          <a:p>
            <a:r>
              <a:rPr lang="en-GB" altLang="x-none" dirty="0"/>
              <a:t>SLD Heuristic: h()</a:t>
            </a:r>
            <a:br>
              <a:rPr lang="en-GB" altLang="x-none" dirty="0"/>
            </a:br>
            <a:r>
              <a:rPr lang="en-GB" altLang="x-none" dirty="0"/>
              <a:t>Straight Line Distances to Bucharest</a:t>
            </a:r>
            <a:br>
              <a:rPr lang="en-GB" altLang="x-none" dirty="0"/>
            </a:br>
            <a:endParaRPr lang="en-GB" altLang="x-none" dirty="0"/>
          </a:p>
        </p:txBody>
      </p:sp>
      <p:sp>
        <p:nvSpPr>
          <p:cNvPr id="284675" name="Rectangle 3"/>
          <p:cNvSpPr>
            <a:spLocks noGrp="1" noChangeArrowheads="1"/>
          </p:cNvSpPr>
          <p:nvPr>
            <p:ph type="body" idx="1"/>
          </p:nvPr>
        </p:nvSpPr>
        <p:spPr/>
        <p:txBody>
          <a:bodyPr/>
          <a:lstStyle/>
          <a:p>
            <a:endParaRPr lang="en-GB" altLang="x-none"/>
          </a:p>
          <a:p>
            <a:endParaRPr lang="en-GB" altLang="x-none"/>
          </a:p>
        </p:txBody>
      </p:sp>
      <p:sp>
        <p:nvSpPr>
          <p:cNvPr id="82" name="Slide Number Placeholder 5"/>
          <p:cNvSpPr>
            <a:spLocks noGrp="1"/>
          </p:cNvSpPr>
          <p:nvPr>
            <p:ph type="sldNum" sz="quarter" idx="12"/>
          </p:nvPr>
        </p:nvSpPr>
        <p:spPr/>
        <p:txBody>
          <a:bodyPr/>
          <a:lstStyle/>
          <a:p>
            <a:fld id="{DC31736C-C70F-42A3-8763-33D0A23F01B3}" type="slidenum">
              <a:rPr lang="en-GB" altLang="x-none" smtClean="0"/>
            </a:fld>
            <a:endParaRPr lang="en-GB" altLang="x-none"/>
          </a:p>
        </p:txBody>
      </p:sp>
      <p:sp>
        <p:nvSpPr>
          <p:cNvPr id="284676" name="Rectangle 4"/>
          <p:cNvSpPr>
            <a:spLocks noChangeArrowheads="1"/>
          </p:cNvSpPr>
          <p:nvPr/>
        </p:nvSpPr>
        <p:spPr bwMode="auto">
          <a:xfrm>
            <a:off x="1066800" y="1447800"/>
            <a:ext cx="6781800" cy="76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84677" name="Group 5"/>
          <p:cNvGraphicFramePr>
            <a:graphicFrameLocks noGrp="1"/>
          </p:cNvGraphicFramePr>
          <p:nvPr/>
        </p:nvGraphicFramePr>
        <p:xfrm>
          <a:off x="1524000" y="1600200"/>
          <a:ext cx="2590800" cy="4118612"/>
        </p:xfrm>
        <a:graphic>
          <a:graphicData uri="http://schemas.openxmlformats.org/drawingml/2006/table">
            <a:tbl>
              <a:tblPr/>
              <a:tblGrid>
                <a:gridCol w="1295400"/>
                <a:gridCol w="1295400"/>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2400" b="1" i="0" u="none" strike="noStrike" cap="none" normalizeH="0" baseline="0">
                          <a:ln>
                            <a:noFill/>
                          </a:ln>
                          <a:solidFill>
                            <a:schemeClr val="tx1"/>
                          </a:solidFill>
                          <a:effectLst/>
                          <a:latin typeface="Tahoma" panose="020B0604030504040204" pitchFamily="34" charset="0"/>
                          <a:cs typeface="Arial" panose="020B0604020202020204" pitchFamily="34" charset="0"/>
                        </a:rPr>
                        <a:t>Town</a:t>
                      </a:r>
                      <a:endParaRPr kumimoji="0" lang="en-GB" altLang="x-none" sz="24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2400" b="1" i="0" u="none" strike="noStrike" cap="none" normalizeH="0" baseline="0">
                          <a:ln>
                            <a:noFill/>
                          </a:ln>
                          <a:solidFill>
                            <a:schemeClr val="tx1"/>
                          </a:solidFill>
                          <a:effectLst/>
                          <a:latin typeface="Tahoma" panose="020B0604030504040204" pitchFamily="34" charset="0"/>
                          <a:cs typeface="Arial" panose="020B0604020202020204" pitchFamily="34" charset="0"/>
                        </a:rPr>
                        <a:t>SLD</a:t>
                      </a:r>
                      <a:endParaRPr kumimoji="0" lang="en-GB" altLang="x-none" sz="24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20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Arad</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366</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Bucharest</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Craiova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160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Dobreta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242</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Eforie</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161</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Fagaras</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178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Giurgiu</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77</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Hirsova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151</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Iasi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226</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Lugoj</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84715" name="Group 43"/>
          <p:cNvGraphicFramePr>
            <a:graphicFrameLocks noGrp="1"/>
          </p:cNvGraphicFramePr>
          <p:nvPr/>
        </p:nvGraphicFramePr>
        <p:xfrm>
          <a:off x="4572000" y="1600200"/>
          <a:ext cx="2743200" cy="4120199"/>
        </p:xfrm>
        <a:graphic>
          <a:graphicData uri="http://schemas.openxmlformats.org/drawingml/2006/table">
            <a:tbl>
              <a:tblPr/>
              <a:tblGrid>
                <a:gridCol w="1371600"/>
                <a:gridCol w="1371600"/>
              </a:tblGrid>
              <a:tr h="4095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2400" b="1" i="0" u="none" strike="noStrike" cap="none" normalizeH="0" baseline="0">
                          <a:ln>
                            <a:noFill/>
                          </a:ln>
                          <a:solidFill>
                            <a:schemeClr val="tx1"/>
                          </a:solidFill>
                          <a:effectLst/>
                          <a:latin typeface="Tahoma" panose="020B0604030504040204" pitchFamily="34" charset="0"/>
                          <a:cs typeface="Arial" panose="020B0604020202020204" pitchFamily="34" charset="0"/>
                        </a:rPr>
                        <a:t>Town</a:t>
                      </a:r>
                      <a:endParaRPr kumimoji="0" lang="en-GB" altLang="x-none" sz="24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2400" b="1" i="0" u="none" strike="noStrike" cap="none" normalizeH="0" baseline="0">
                          <a:ln>
                            <a:noFill/>
                          </a:ln>
                          <a:solidFill>
                            <a:schemeClr val="tx1"/>
                          </a:solidFill>
                          <a:effectLst/>
                          <a:latin typeface="Tahoma" panose="020B0604030504040204" pitchFamily="34" charset="0"/>
                          <a:cs typeface="Arial" panose="020B0604020202020204" pitchFamily="34" charset="0"/>
                        </a:rPr>
                        <a:t>SLD</a:t>
                      </a:r>
                      <a:endParaRPr kumimoji="0" lang="en-GB" altLang="x-none" sz="24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66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Mehadai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241</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Neamt</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234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Oradea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380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Pitesti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98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Rimnicu</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193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Sibiu</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253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Timisoara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329</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Urziceni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80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Vaslui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199</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Zerind</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374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4753" name="Text Box 81"/>
          <p:cNvSpPr txBox="1">
            <a:spLocks noChangeArrowheads="1"/>
          </p:cNvSpPr>
          <p:nvPr/>
        </p:nvSpPr>
        <p:spPr bwMode="auto">
          <a:xfrm>
            <a:off x="381000" y="5791200"/>
            <a:ext cx="8534400" cy="925513"/>
          </a:xfrm>
          <a:prstGeom prst="rect">
            <a:avLst/>
          </a:prstGeom>
          <a:solidFill>
            <a:srgbClr val="EAEAEA"/>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latin typeface="Times New Roman" panose="02020603050405020304" pitchFamily="18" charset="0"/>
              </a:rPr>
              <a:t>We can use straight line distances as an admissible heuristic as they will never overestimate the cost to the goal. This is because there is no shorter distance between two cities than the straight line distance</a:t>
            </a:r>
            <a:r>
              <a:rPr lang="en-US" altLang="x-none" sz="1600">
                <a:latin typeface="Times New Roman" panose="02020603050405020304" pitchFamily="18" charset="0"/>
              </a:rPr>
              <a:t>. </a:t>
            </a:r>
            <a:r>
              <a:rPr lang="en-US" altLang="x-none" sz="1800">
                <a:latin typeface="Times New Roman" panose="02020603050405020304" pitchFamily="18" charset="0"/>
              </a:rPr>
              <a:t>Press space to continue with the slideshow.</a:t>
            </a:r>
            <a:endParaRPr lang="en-US" altLang="x-none" sz="1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284675">
                                            <p:txEl>
                                              <p:pRg st="0" end="0"/>
                                            </p:txEl>
                                          </p:spTgt>
                                        </p:tgtEl>
                                        <p:attrNameLst>
                                          <p:attrName>style.visibility</p:attrName>
                                        </p:attrNameLst>
                                      </p:cBhvr>
                                      <p:to>
                                        <p:strVal val="visible"/>
                                      </p:to>
                                    </p:set>
                                    <p:anim calcmode="lin" valueType="num">
                                      <p:cBhvr additive="base">
                                        <p:cTn id="7" dur="500" fill="hold"/>
                                        <p:tgtEl>
                                          <p:spTgt spid="284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467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autoUpdateAnimBg="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29" name="Rectangle 109"/>
          <p:cNvSpPr>
            <a:spLocks noGrp="1" noChangeArrowheads="1"/>
          </p:cNvSpPr>
          <p:nvPr>
            <p:ph type="title"/>
          </p:nvPr>
        </p:nvSpPr>
        <p:spPr/>
        <p:txBody>
          <a:bodyPr>
            <a:normAutofit fontScale="90000"/>
          </a:bodyPr>
          <a:lstStyle/>
          <a:p>
            <a:r>
              <a:rPr lang="en-GB" altLang="x-none"/>
              <a:t>Distances Between Cities</a:t>
            </a:r>
            <a:br>
              <a:rPr lang="en-GB" altLang="x-none"/>
            </a:br>
            <a:endParaRPr lang="en-GB" altLang="x-none"/>
          </a:p>
        </p:txBody>
      </p:sp>
      <p:sp>
        <p:nvSpPr>
          <p:cNvPr id="110" name="Slide Number Placeholder 4"/>
          <p:cNvSpPr>
            <a:spLocks noGrp="1"/>
          </p:cNvSpPr>
          <p:nvPr>
            <p:ph type="sldNum" sz="quarter" idx="12"/>
          </p:nvPr>
        </p:nvSpPr>
        <p:spPr/>
        <p:txBody>
          <a:bodyPr/>
          <a:lstStyle/>
          <a:p>
            <a:fld id="{E105CE5B-814F-4E6B-8BB5-E502854C8ECA}" type="slidenum">
              <a:rPr lang="en-GB" altLang="x-none" smtClean="0"/>
            </a:fld>
            <a:endParaRPr lang="en-GB" altLang="x-none"/>
          </a:p>
        </p:txBody>
      </p:sp>
      <p:grpSp>
        <p:nvGrpSpPr>
          <p:cNvPr id="286722" name="Group 2"/>
          <p:cNvGrpSpPr/>
          <p:nvPr/>
        </p:nvGrpSpPr>
        <p:grpSpPr bwMode="auto">
          <a:xfrm>
            <a:off x="0" y="852488"/>
            <a:ext cx="8991600" cy="5700712"/>
            <a:chOff x="96" y="576"/>
            <a:chExt cx="5664" cy="3591"/>
          </a:xfrm>
        </p:grpSpPr>
        <p:sp>
          <p:nvSpPr>
            <p:cNvPr id="286723" name="Oval 3"/>
            <p:cNvSpPr>
              <a:spLocks noChangeArrowheads="1"/>
            </p:cNvSpPr>
            <p:nvPr/>
          </p:nvSpPr>
          <p:spPr bwMode="auto">
            <a:xfrm>
              <a:off x="3936" y="720"/>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24" name="Oval 4"/>
            <p:cNvSpPr>
              <a:spLocks noChangeArrowheads="1"/>
            </p:cNvSpPr>
            <p:nvPr/>
          </p:nvSpPr>
          <p:spPr bwMode="auto">
            <a:xfrm>
              <a:off x="4800" y="1152"/>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25" name="Oval 5"/>
            <p:cNvSpPr>
              <a:spLocks noChangeArrowheads="1"/>
            </p:cNvSpPr>
            <p:nvPr/>
          </p:nvSpPr>
          <p:spPr bwMode="auto">
            <a:xfrm>
              <a:off x="5088" y="2736"/>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286726" name="AutoShape 6"/>
            <p:cNvCxnSpPr>
              <a:cxnSpLocks noChangeShapeType="1"/>
              <a:stCxn id="286723" idx="4"/>
              <a:endCxn id="286724" idx="0"/>
            </p:cNvCxnSpPr>
            <p:nvPr/>
          </p:nvCxnSpPr>
          <p:spPr bwMode="auto">
            <a:xfrm>
              <a:off x="3984" y="816"/>
              <a:ext cx="864" cy="336"/>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727" name="Oval 7"/>
            <p:cNvSpPr>
              <a:spLocks noChangeArrowheads="1"/>
            </p:cNvSpPr>
            <p:nvPr/>
          </p:nvSpPr>
          <p:spPr bwMode="auto">
            <a:xfrm>
              <a:off x="5472" y="1920"/>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28" name="Oval 8"/>
            <p:cNvSpPr>
              <a:spLocks noChangeArrowheads="1"/>
            </p:cNvSpPr>
            <p:nvPr/>
          </p:nvSpPr>
          <p:spPr bwMode="auto">
            <a:xfrm>
              <a:off x="5136" y="3792"/>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29" name="Oval 9"/>
            <p:cNvSpPr>
              <a:spLocks noChangeArrowheads="1"/>
            </p:cNvSpPr>
            <p:nvPr/>
          </p:nvSpPr>
          <p:spPr bwMode="auto">
            <a:xfrm>
              <a:off x="4032" y="2880"/>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30" name="Oval 10"/>
            <p:cNvSpPr>
              <a:spLocks noChangeArrowheads="1"/>
            </p:cNvSpPr>
            <p:nvPr/>
          </p:nvSpPr>
          <p:spPr bwMode="auto">
            <a:xfrm>
              <a:off x="3216" y="3264"/>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31" name="Oval 11"/>
            <p:cNvSpPr>
              <a:spLocks noChangeArrowheads="1"/>
            </p:cNvSpPr>
            <p:nvPr/>
          </p:nvSpPr>
          <p:spPr bwMode="auto">
            <a:xfrm>
              <a:off x="2736" y="3984"/>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32" name="Oval 12"/>
            <p:cNvSpPr>
              <a:spLocks noChangeArrowheads="1"/>
            </p:cNvSpPr>
            <p:nvPr/>
          </p:nvSpPr>
          <p:spPr bwMode="auto">
            <a:xfrm>
              <a:off x="2448" y="2208"/>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33" name="Oval 13"/>
            <p:cNvSpPr>
              <a:spLocks noChangeArrowheads="1"/>
            </p:cNvSpPr>
            <p:nvPr/>
          </p:nvSpPr>
          <p:spPr bwMode="auto">
            <a:xfrm>
              <a:off x="2208" y="3072"/>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34" name="Oval 14"/>
            <p:cNvSpPr>
              <a:spLocks noChangeArrowheads="1"/>
            </p:cNvSpPr>
            <p:nvPr/>
          </p:nvSpPr>
          <p:spPr bwMode="auto">
            <a:xfrm>
              <a:off x="1488" y="2256"/>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6735" name="Oval 15"/>
            <p:cNvSpPr>
              <a:spLocks noChangeArrowheads="1"/>
            </p:cNvSpPr>
            <p:nvPr/>
          </p:nvSpPr>
          <p:spPr bwMode="auto">
            <a:xfrm>
              <a:off x="1344" y="2688"/>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36" name="Oval 16"/>
            <p:cNvSpPr>
              <a:spLocks noChangeArrowheads="1"/>
            </p:cNvSpPr>
            <p:nvPr/>
          </p:nvSpPr>
          <p:spPr bwMode="auto">
            <a:xfrm>
              <a:off x="1248" y="912"/>
              <a:ext cx="96" cy="96"/>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37" name="Oval 17"/>
            <p:cNvSpPr>
              <a:spLocks noChangeArrowheads="1"/>
            </p:cNvSpPr>
            <p:nvPr/>
          </p:nvSpPr>
          <p:spPr bwMode="auto">
            <a:xfrm>
              <a:off x="624" y="1728"/>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38" name="Oval 18"/>
            <p:cNvSpPr>
              <a:spLocks noChangeArrowheads="1"/>
            </p:cNvSpPr>
            <p:nvPr/>
          </p:nvSpPr>
          <p:spPr bwMode="auto">
            <a:xfrm>
              <a:off x="288" y="2208"/>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39" name="Oval 19"/>
            <p:cNvSpPr>
              <a:spLocks noChangeArrowheads="1"/>
            </p:cNvSpPr>
            <p:nvPr/>
          </p:nvSpPr>
          <p:spPr bwMode="auto">
            <a:xfrm>
              <a:off x="1488" y="3936"/>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40" name="Oval 20"/>
            <p:cNvSpPr>
              <a:spLocks noChangeArrowheads="1"/>
            </p:cNvSpPr>
            <p:nvPr/>
          </p:nvSpPr>
          <p:spPr bwMode="auto">
            <a:xfrm>
              <a:off x="768" y="3744"/>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41" name="Oval 21"/>
            <p:cNvSpPr>
              <a:spLocks noChangeArrowheads="1"/>
            </p:cNvSpPr>
            <p:nvPr/>
          </p:nvSpPr>
          <p:spPr bwMode="auto">
            <a:xfrm>
              <a:off x="576" y="3120"/>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742" name="Oval 22"/>
            <p:cNvSpPr>
              <a:spLocks noChangeArrowheads="1"/>
            </p:cNvSpPr>
            <p:nvPr/>
          </p:nvSpPr>
          <p:spPr bwMode="auto">
            <a:xfrm>
              <a:off x="480" y="2640"/>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286743" name="AutoShape 23"/>
            <p:cNvCxnSpPr>
              <a:cxnSpLocks noChangeShapeType="1"/>
              <a:stCxn id="286723" idx="5"/>
              <a:endCxn id="286724" idx="1"/>
            </p:cNvCxnSpPr>
            <p:nvPr/>
          </p:nvCxnSpPr>
          <p:spPr bwMode="auto">
            <a:xfrm>
              <a:off x="4018" y="802"/>
              <a:ext cx="796" cy="364"/>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44" name="AutoShape 24"/>
            <p:cNvCxnSpPr>
              <a:cxnSpLocks noChangeShapeType="1"/>
              <a:stCxn id="286724" idx="5"/>
              <a:endCxn id="286727" idx="1"/>
            </p:cNvCxnSpPr>
            <p:nvPr/>
          </p:nvCxnSpPr>
          <p:spPr bwMode="auto">
            <a:xfrm>
              <a:off x="4882" y="1234"/>
              <a:ext cx="604" cy="7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45" name="AutoShape 25"/>
            <p:cNvCxnSpPr>
              <a:cxnSpLocks noChangeShapeType="1"/>
              <a:stCxn id="286727" idx="4"/>
              <a:endCxn id="286725" idx="0"/>
            </p:cNvCxnSpPr>
            <p:nvPr/>
          </p:nvCxnSpPr>
          <p:spPr bwMode="auto">
            <a:xfrm flipH="1">
              <a:off x="5136" y="2016"/>
              <a:ext cx="384" cy="72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46" name="AutoShape 26"/>
            <p:cNvCxnSpPr>
              <a:cxnSpLocks noChangeShapeType="1"/>
              <a:stCxn id="286725" idx="4"/>
              <a:endCxn id="286728" idx="0"/>
            </p:cNvCxnSpPr>
            <p:nvPr/>
          </p:nvCxnSpPr>
          <p:spPr bwMode="auto">
            <a:xfrm>
              <a:off x="5136" y="2832"/>
              <a:ext cx="48" cy="96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47" name="AutoShape 27"/>
            <p:cNvCxnSpPr>
              <a:cxnSpLocks noChangeShapeType="1"/>
              <a:stCxn id="286729" idx="6"/>
              <a:endCxn id="286725" idx="2"/>
            </p:cNvCxnSpPr>
            <p:nvPr/>
          </p:nvCxnSpPr>
          <p:spPr bwMode="auto">
            <a:xfrm flipV="1">
              <a:off x="4128" y="2784"/>
              <a:ext cx="960" cy="144"/>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48" name="AutoShape 28"/>
            <p:cNvCxnSpPr>
              <a:cxnSpLocks noChangeShapeType="1"/>
              <a:stCxn id="286730" idx="7"/>
              <a:endCxn id="286729" idx="2"/>
            </p:cNvCxnSpPr>
            <p:nvPr/>
          </p:nvCxnSpPr>
          <p:spPr bwMode="auto">
            <a:xfrm flipV="1">
              <a:off x="3298" y="2928"/>
              <a:ext cx="734" cy="3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49" name="AutoShape 29"/>
            <p:cNvCxnSpPr>
              <a:cxnSpLocks noChangeShapeType="1"/>
              <a:stCxn id="286731" idx="7"/>
              <a:endCxn id="286730" idx="3"/>
            </p:cNvCxnSpPr>
            <p:nvPr/>
          </p:nvCxnSpPr>
          <p:spPr bwMode="auto">
            <a:xfrm flipV="1">
              <a:off x="2818" y="3346"/>
              <a:ext cx="412" cy="65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50" name="AutoShape 30"/>
            <p:cNvCxnSpPr>
              <a:cxnSpLocks noChangeShapeType="1"/>
              <a:stCxn id="286732" idx="5"/>
              <a:endCxn id="286730" idx="0"/>
            </p:cNvCxnSpPr>
            <p:nvPr/>
          </p:nvCxnSpPr>
          <p:spPr bwMode="auto">
            <a:xfrm>
              <a:off x="2530" y="2290"/>
              <a:ext cx="734" cy="974"/>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51" name="AutoShape 31"/>
            <p:cNvCxnSpPr>
              <a:cxnSpLocks noChangeShapeType="1"/>
              <a:stCxn id="286733" idx="6"/>
              <a:endCxn id="286730" idx="2"/>
            </p:cNvCxnSpPr>
            <p:nvPr/>
          </p:nvCxnSpPr>
          <p:spPr bwMode="auto">
            <a:xfrm>
              <a:off x="2304" y="3120"/>
              <a:ext cx="912" cy="19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52" name="AutoShape 32"/>
            <p:cNvCxnSpPr>
              <a:cxnSpLocks noChangeShapeType="1"/>
              <a:stCxn id="286734" idx="6"/>
              <a:endCxn id="286732" idx="2"/>
            </p:cNvCxnSpPr>
            <p:nvPr/>
          </p:nvCxnSpPr>
          <p:spPr bwMode="auto">
            <a:xfrm flipV="1">
              <a:off x="1584" y="2256"/>
              <a:ext cx="864" cy="4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53" name="AutoShape 33"/>
            <p:cNvCxnSpPr>
              <a:cxnSpLocks noChangeShapeType="1"/>
              <a:stCxn id="286735" idx="6"/>
              <a:endCxn id="286733" idx="2"/>
            </p:cNvCxnSpPr>
            <p:nvPr/>
          </p:nvCxnSpPr>
          <p:spPr bwMode="auto">
            <a:xfrm>
              <a:off x="1440" y="2736"/>
              <a:ext cx="768" cy="384"/>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54" name="AutoShape 34"/>
            <p:cNvCxnSpPr>
              <a:cxnSpLocks noChangeShapeType="1"/>
              <a:stCxn id="286735" idx="0"/>
              <a:endCxn id="286734" idx="3"/>
            </p:cNvCxnSpPr>
            <p:nvPr/>
          </p:nvCxnSpPr>
          <p:spPr bwMode="auto">
            <a:xfrm flipV="1">
              <a:off x="1392" y="2338"/>
              <a:ext cx="110" cy="3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55" name="AutoShape 35"/>
            <p:cNvCxnSpPr>
              <a:cxnSpLocks noChangeShapeType="1"/>
              <a:stCxn id="286734" idx="0"/>
              <a:endCxn id="286736" idx="4"/>
            </p:cNvCxnSpPr>
            <p:nvPr/>
          </p:nvCxnSpPr>
          <p:spPr bwMode="auto">
            <a:xfrm flipH="1" flipV="1">
              <a:off x="1296" y="1008"/>
              <a:ext cx="240" cy="124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56" name="AutoShape 36"/>
            <p:cNvCxnSpPr>
              <a:cxnSpLocks noChangeShapeType="1"/>
              <a:stCxn id="286737" idx="0"/>
              <a:endCxn id="286736" idx="2"/>
            </p:cNvCxnSpPr>
            <p:nvPr/>
          </p:nvCxnSpPr>
          <p:spPr bwMode="auto">
            <a:xfrm flipV="1">
              <a:off x="672" y="960"/>
              <a:ext cx="576" cy="76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57" name="AutoShape 37"/>
            <p:cNvCxnSpPr>
              <a:cxnSpLocks noChangeShapeType="1"/>
              <a:stCxn id="286739" idx="0"/>
              <a:endCxn id="286733" idx="4"/>
            </p:cNvCxnSpPr>
            <p:nvPr/>
          </p:nvCxnSpPr>
          <p:spPr bwMode="auto">
            <a:xfrm flipV="1">
              <a:off x="1536" y="3168"/>
              <a:ext cx="720" cy="76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58" name="AutoShape 38"/>
            <p:cNvCxnSpPr>
              <a:cxnSpLocks noChangeShapeType="1"/>
              <a:stCxn id="286739" idx="1"/>
              <a:endCxn id="286735" idx="4"/>
            </p:cNvCxnSpPr>
            <p:nvPr/>
          </p:nvCxnSpPr>
          <p:spPr bwMode="auto">
            <a:xfrm flipH="1" flipV="1">
              <a:off x="1392" y="2784"/>
              <a:ext cx="110" cy="116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59" name="AutoShape 39"/>
            <p:cNvCxnSpPr>
              <a:cxnSpLocks noChangeShapeType="1"/>
              <a:stCxn id="286737" idx="5"/>
              <a:endCxn id="286734" idx="1"/>
            </p:cNvCxnSpPr>
            <p:nvPr/>
          </p:nvCxnSpPr>
          <p:spPr bwMode="auto">
            <a:xfrm>
              <a:off x="706" y="1810"/>
              <a:ext cx="796" cy="46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60" name="AutoShape 40"/>
            <p:cNvCxnSpPr>
              <a:cxnSpLocks noChangeShapeType="1"/>
              <a:stCxn id="286737" idx="5"/>
              <a:endCxn id="286738" idx="0"/>
            </p:cNvCxnSpPr>
            <p:nvPr/>
          </p:nvCxnSpPr>
          <p:spPr bwMode="auto">
            <a:xfrm flipH="1">
              <a:off x="336" y="1810"/>
              <a:ext cx="370" cy="39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61" name="AutoShape 41"/>
            <p:cNvCxnSpPr>
              <a:cxnSpLocks noChangeShapeType="1"/>
              <a:stCxn id="286738" idx="4"/>
              <a:endCxn id="286742" idx="0"/>
            </p:cNvCxnSpPr>
            <p:nvPr/>
          </p:nvCxnSpPr>
          <p:spPr bwMode="auto">
            <a:xfrm>
              <a:off x="336" y="2304"/>
              <a:ext cx="192"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62" name="AutoShape 42"/>
            <p:cNvCxnSpPr>
              <a:cxnSpLocks noChangeShapeType="1"/>
              <a:stCxn id="286742" idx="4"/>
              <a:endCxn id="286741" idx="1"/>
            </p:cNvCxnSpPr>
            <p:nvPr/>
          </p:nvCxnSpPr>
          <p:spPr bwMode="auto">
            <a:xfrm>
              <a:off x="528" y="2736"/>
              <a:ext cx="62" cy="39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63" name="AutoShape 43"/>
            <p:cNvCxnSpPr>
              <a:cxnSpLocks noChangeShapeType="1"/>
              <a:stCxn id="286741" idx="4"/>
              <a:endCxn id="286740" idx="1"/>
            </p:cNvCxnSpPr>
            <p:nvPr/>
          </p:nvCxnSpPr>
          <p:spPr bwMode="auto">
            <a:xfrm>
              <a:off x="624" y="3216"/>
              <a:ext cx="158" cy="54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64" name="AutoShape 44"/>
            <p:cNvCxnSpPr>
              <a:cxnSpLocks noChangeShapeType="1"/>
              <a:stCxn id="286740" idx="5"/>
              <a:endCxn id="286739" idx="7"/>
            </p:cNvCxnSpPr>
            <p:nvPr/>
          </p:nvCxnSpPr>
          <p:spPr bwMode="auto">
            <a:xfrm>
              <a:off x="850" y="3826"/>
              <a:ext cx="720" cy="124"/>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765" name="Text Box 45"/>
            <p:cNvSpPr txBox="1">
              <a:spLocks noChangeArrowheads="1"/>
            </p:cNvSpPr>
            <p:nvPr/>
          </p:nvSpPr>
          <p:spPr bwMode="auto">
            <a:xfrm>
              <a:off x="192" y="1584"/>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2000" b="1">
                  <a:solidFill>
                    <a:srgbClr val="FF3300"/>
                  </a:solidFill>
                  <a:latin typeface="Times New Roman" panose="02020603050405020304" pitchFamily="18" charset="0"/>
                </a:rPr>
                <a:t>Arad</a:t>
              </a:r>
              <a:endParaRPr lang="en-GB" altLang="x-none" sz="2000" b="1">
                <a:solidFill>
                  <a:srgbClr val="FF3300"/>
                </a:solidFill>
                <a:latin typeface="Times New Roman" panose="02020603050405020304" pitchFamily="18" charset="0"/>
              </a:endParaRPr>
            </a:p>
          </p:txBody>
        </p:sp>
        <p:sp>
          <p:nvSpPr>
            <p:cNvPr id="286766" name="Text Box 46"/>
            <p:cNvSpPr txBox="1">
              <a:spLocks noChangeArrowheads="1"/>
            </p:cNvSpPr>
            <p:nvPr/>
          </p:nvSpPr>
          <p:spPr bwMode="auto">
            <a:xfrm>
              <a:off x="3264" y="3264"/>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2000" b="1">
                  <a:solidFill>
                    <a:srgbClr val="008000"/>
                  </a:solidFill>
                  <a:latin typeface="Times New Roman" panose="02020603050405020304" pitchFamily="18" charset="0"/>
                </a:rPr>
                <a:t>Bucharest</a:t>
              </a:r>
              <a:endParaRPr lang="en-GB" altLang="x-none" sz="2000" b="1">
                <a:solidFill>
                  <a:srgbClr val="008000"/>
                </a:solidFill>
                <a:latin typeface="Times New Roman" panose="02020603050405020304" pitchFamily="18" charset="0"/>
              </a:endParaRPr>
            </a:p>
          </p:txBody>
        </p:sp>
        <p:sp>
          <p:nvSpPr>
            <p:cNvPr id="286767" name="Text Box 47"/>
            <p:cNvSpPr txBox="1">
              <a:spLocks noChangeArrowheads="1"/>
            </p:cNvSpPr>
            <p:nvPr/>
          </p:nvSpPr>
          <p:spPr bwMode="auto">
            <a:xfrm>
              <a:off x="1296" y="768"/>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Oradea</a:t>
              </a:r>
              <a:endParaRPr lang="en-GB" altLang="x-none" sz="1800">
                <a:latin typeface="Times New Roman" panose="02020603050405020304" pitchFamily="18" charset="0"/>
              </a:endParaRPr>
            </a:p>
          </p:txBody>
        </p:sp>
        <p:sp>
          <p:nvSpPr>
            <p:cNvPr id="286768" name="Oval 48"/>
            <p:cNvSpPr>
              <a:spLocks noChangeArrowheads="1"/>
            </p:cNvSpPr>
            <p:nvPr/>
          </p:nvSpPr>
          <p:spPr bwMode="auto">
            <a:xfrm>
              <a:off x="528" y="1104"/>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286769" name="AutoShape 49"/>
            <p:cNvCxnSpPr>
              <a:cxnSpLocks noChangeShapeType="1"/>
              <a:stCxn id="286768" idx="6"/>
              <a:endCxn id="286736" idx="3"/>
            </p:cNvCxnSpPr>
            <p:nvPr/>
          </p:nvCxnSpPr>
          <p:spPr bwMode="auto">
            <a:xfrm flipV="1">
              <a:off x="624" y="994"/>
              <a:ext cx="638" cy="15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70" name="AutoShape 50"/>
            <p:cNvCxnSpPr>
              <a:cxnSpLocks noChangeShapeType="1"/>
              <a:endCxn id="286765" idx="3"/>
            </p:cNvCxnSpPr>
            <p:nvPr/>
          </p:nvCxnSpPr>
          <p:spPr bwMode="auto">
            <a:xfrm>
              <a:off x="576" y="1143"/>
              <a:ext cx="96" cy="55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771" name="Text Box 51"/>
            <p:cNvSpPr txBox="1">
              <a:spLocks noChangeArrowheads="1"/>
            </p:cNvSpPr>
            <p:nvPr/>
          </p:nvSpPr>
          <p:spPr bwMode="auto">
            <a:xfrm>
              <a:off x="96" y="912"/>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Zerind</a:t>
              </a:r>
              <a:endParaRPr lang="en-GB" altLang="x-none" sz="1800">
                <a:latin typeface="Times New Roman" panose="02020603050405020304" pitchFamily="18" charset="0"/>
              </a:endParaRPr>
            </a:p>
          </p:txBody>
        </p:sp>
        <p:sp>
          <p:nvSpPr>
            <p:cNvPr id="286772" name="Text Box 52"/>
            <p:cNvSpPr txBox="1">
              <a:spLocks noChangeArrowheads="1"/>
            </p:cNvSpPr>
            <p:nvPr/>
          </p:nvSpPr>
          <p:spPr bwMode="auto">
            <a:xfrm>
              <a:off x="2496" y="2064"/>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Faragas</a:t>
              </a:r>
              <a:endParaRPr lang="en-GB" altLang="x-none" sz="1800">
                <a:latin typeface="Times New Roman" panose="02020603050405020304" pitchFamily="18" charset="0"/>
              </a:endParaRPr>
            </a:p>
          </p:txBody>
        </p:sp>
        <p:sp>
          <p:nvSpPr>
            <p:cNvPr id="286773" name="Text Box 53"/>
            <p:cNvSpPr txBox="1">
              <a:spLocks noChangeArrowheads="1"/>
            </p:cNvSpPr>
            <p:nvPr/>
          </p:nvSpPr>
          <p:spPr bwMode="auto">
            <a:xfrm>
              <a:off x="4032" y="576"/>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Neamt</a:t>
              </a:r>
              <a:endParaRPr lang="en-GB" altLang="x-none" sz="1800">
                <a:latin typeface="Times New Roman" panose="02020603050405020304" pitchFamily="18" charset="0"/>
              </a:endParaRPr>
            </a:p>
          </p:txBody>
        </p:sp>
        <p:sp>
          <p:nvSpPr>
            <p:cNvPr id="286774" name="Text Box 54"/>
            <p:cNvSpPr txBox="1">
              <a:spLocks noChangeArrowheads="1"/>
            </p:cNvSpPr>
            <p:nvPr/>
          </p:nvSpPr>
          <p:spPr bwMode="auto">
            <a:xfrm>
              <a:off x="4896" y="1056"/>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Iasi</a:t>
              </a:r>
              <a:endParaRPr lang="en-GB" altLang="x-none" sz="1800">
                <a:latin typeface="Times New Roman" panose="02020603050405020304" pitchFamily="18" charset="0"/>
              </a:endParaRPr>
            </a:p>
          </p:txBody>
        </p:sp>
        <p:sp>
          <p:nvSpPr>
            <p:cNvPr id="286775" name="Text Box 55"/>
            <p:cNvSpPr txBox="1">
              <a:spLocks noChangeArrowheads="1"/>
            </p:cNvSpPr>
            <p:nvPr/>
          </p:nvSpPr>
          <p:spPr bwMode="auto">
            <a:xfrm>
              <a:off x="4992" y="1872"/>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Vaslui</a:t>
              </a:r>
              <a:endParaRPr lang="en-GB" altLang="x-none" sz="1800">
                <a:latin typeface="Times New Roman" panose="02020603050405020304" pitchFamily="18" charset="0"/>
              </a:endParaRPr>
            </a:p>
          </p:txBody>
        </p:sp>
        <p:sp>
          <p:nvSpPr>
            <p:cNvPr id="286776" name="Text Box 56"/>
            <p:cNvSpPr txBox="1">
              <a:spLocks noChangeArrowheads="1"/>
            </p:cNvSpPr>
            <p:nvPr/>
          </p:nvSpPr>
          <p:spPr bwMode="auto">
            <a:xfrm>
              <a:off x="5184" y="2688"/>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Hirsova</a:t>
              </a:r>
              <a:endParaRPr lang="en-GB" altLang="x-none" sz="1800">
                <a:latin typeface="Times New Roman" panose="02020603050405020304" pitchFamily="18" charset="0"/>
              </a:endParaRPr>
            </a:p>
          </p:txBody>
        </p:sp>
        <p:sp>
          <p:nvSpPr>
            <p:cNvPr id="286777" name="Text Box 57"/>
            <p:cNvSpPr txBox="1">
              <a:spLocks noChangeArrowheads="1"/>
            </p:cNvSpPr>
            <p:nvPr/>
          </p:nvSpPr>
          <p:spPr bwMode="auto">
            <a:xfrm>
              <a:off x="4944" y="3888"/>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Eforie</a:t>
              </a:r>
              <a:endParaRPr lang="en-GB" altLang="x-none" sz="1800">
                <a:latin typeface="Times New Roman" panose="02020603050405020304" pitchFamily="18" charset="0"/>
              </a:endParaRPr>
            </a:p>
          </p:txBody>
        </p:sp>
        <p:sp>
          <p:nvSpPr>
            <p:cNvPr id="286778" name="Text Box 58"/>
            <p:cNvSpPr txBox="1">
              <a:spLocks noChangeArrowheads="1"/>
            </p:cNvSpPr>
            <p:nvPr/>
          </p:nvSpPr>
          <p:spPr bwMode="auto">
            <a:xfrm>
              <a:off x="3792" y="2640"/>
              <a:ext cx="6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Urziceni</a:t>
              </a:r>
              <a:endParaRPr lang="en-GB" altLang="x-none" sz="1800">
                <a:latin typeface="Times New Roman" panose="02020603050405020304" pitchFamily="18" charset="0"/>
              </a:endParaRPr>
            </a:p>
          </p:txBody>
        </p:sp>
        <p:sp>
          <p:nvSpPr>
            <p:cNvPr id="286779" name="Text Box 59"/>
            <p:cNvSpPr txBox="1">
              <a:spLocks noChangeArrowheads="1"/>
            </p:cNvSpPr>
            <p:nvPr/>
          </p:nvSpPr>
          <p:spPr bwMode="auto">
            <a:xfrm>
              <a:off x="2784" y="3936"/>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Giurgui</a:t>
              </a:r>
              <a:endParaRPr lang="en-GB" altLang="x-none" sz="1800">
                <a:latin typeface="Times New Roman" panose="02020603050405020304" pitchFamily="18" charset="0"/>
              </a:endParaRPr>
            </a:p>
          </p:txBody>
        </p:sp>
        <p:sp>
          <p:nvSpPr>
            <p:cNvPr id="286780" name="Text Box 60"/>
            <p:cNvSpPr txBox="1">
              <a:spLocks noChangeArrowheads="1"/>
            </p:cNvSpPr>
            <p:nvPr/>
          </p:nvSpPr>
          <p:spPr bwMode="auto">
            <a:xfrm>
              <a:off x="2256" y="2928"/>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Pitesti</a:t>
              </a:r>
              <a:endParaRPr lang="en-GB" altLang="x-none" sz="1800">
                <a:latin typeface="Times New Roman" panose="02020603050405020304" pitchFamily="18" charset="0"/>
              </a:endParaRPr>
            </a:p>
          </p:txBody>
        </p:sp>
        <p:sp>
          <p:nvSpPr>
            <p:cNvPr id="286781" name="Text Box 61"/>
            <p:cNvSpPr txBox="1">
              <a:spLocks noChangeArrowheads="1"/>
            </p:cNvSpPr>
            <p:nvPr/>
          </p:nvSpPr>
          <p:spPr bwMode="auto">
            <a:xfrm>
              <a:off x="1488" y="2064"/>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Sibiu</a:t>
              </a:r>
              <a:endParaRPr lang="en-GB" altLang="x-none" sz="1800">
                <a:latin typeface="Times New Roman" panose="02020603050405020304" pitchFamily="18" charset="0"/>
              </a:endParaRPr>
            </a:p>
          </p:txBody>
        </p:sp>
        <p:sp>
          <p:nvSpPr>
            <p:cNvPr id="286782" name="Text Box 62"/>
            <p:cNvSpPr txBox="1">
              <a:spLocks noChangeArrowheads="1"/>
            </p:cNvSpPr>
            <p:nvPr/>
          </p:nvSpPr>
          <p:spPr bwMode="auto">
            <a:xfrm>
              <a:off x="816" y="3552"/>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Dobreta</a:t>
              </a:r>
              <a:endParaRPr lang="en-GB" altLang="x-none" sz="1800">
                <a:latin typeface="Times New Roman" panose="02020603050405020304" pitchFamily="18" charset="0"/>
              </a:endParaRPr>
            </a:p>
          </p:txBody>
        </p:sp>
        <p:sp>
          <p:nvSpPr>
            <p:cNvPr id="286783" name="Text Box 63"/>
            <p:cNvSpPr txBox="1">
              <a:spLocks noChangeArrowheads="1"/>
            </p:cNvSpPr>
            <p:nvPr/>
          </p:nvSpPr>
          <p:spPr bwMode="auto">
            <a:xfrm>
              <a:off x="1536" y="3840"/>
              <a:ext cx="6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Craiova</a:t>
              </a:r>
              <a:endParaRPr lang="en-GB" altLang="x-none" sz="1800">
                <a:latin typeface="Times New Roman" panose="02020603050405020304" pitchFamily="18" charset="0"/>
              </a:endParaRPr>
            </a:p>
          </p:txBody>
        </p:sp>
        <p:sp>
          <p:nvSpPr>
            <p:cNvPr id="286784" name="Text Box 64"/>
            <p:cNvSpPr txBox="1">
              <a:spLocks noChangeArrowheads="1"/>
            </p:cNvSpPr>
            <p:nvPr/>
          </p:nvSpPr>
          <p:spPr bwMode="auto">
            <a:xfrm>
              <a:off x="1392" y="2544"/>
              <a:ext cx="10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Rimnicu</a:t>
              </a:r>
              <a:endParaRPr lang="en-GB" altLang="x-none" sz="1800">
                <a:latin typeface="Times New Roman" panose="02020603050405020304" pitchFamily="18" charset="0"/>
              </a:endParaRPr>
            </a:p>
          </p:txBody>
        </p:sp>
        <p:sp>
          <p:nvSpPr>
            <p:cNvPr id="286785" name="Text Box 65"/>
            <p:cNvSpPr txBox="1">
              <a:spLocks noChangeArrowheads="1"/>
            </p:cNvSpPr>
            <p:nvPr/>
          </p:nvSpPr>
          <p:spPr bwMode="auto">
            <a:xfrm>
              <a:off x="624" y="3024"/>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Mehadia</a:t>
              </a:r>
              <a:endParaRPr lang="en-GB" altLang="x-none" sz="1800">
                <a:latin typeface="Times New Roman" panose="02020603050405020304" pitchFamily="18" charset="0"/>
              </a:endParaRPr>
            </a:p>
          </p:txBody>
        </p:sp>
        <p:sp>
          <p:nvSpPr>
            <p:cNvPr id="286786" name="Text Box 66"/>
            <p:cNvSpPr txBox="1">
              <a:spLocks noChangeArrowheads="1"/>
            </p:cNvSpPr>
            <p:nvPr/>
          </p:nvSpPr>
          <p:spPr bwMode="auto">
            <a:xfrm>
              <a:off x="336" y="2160"/>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Timisoara</a:t>
              </a:r>
              <a:endParaRPr lang="en-GB" altLang="x-none" sz="1800">
                <a:latin typeface="Times New Roman" panose="02020603050405020304" pitchFamily="18" charset="0"/>
              </a:endParaRPr>
            </a:p>
          </p:txBody>
        </p:sp>
        <p:sp>
          <p:nvSpPr>
            <p:cNvPr id="286787" name="Text Box 67"/>
            <p:cNvSpPr txBox="1">
              <a:spLocks noChangeArrowheads="1"/>
            </p:cNvSpPr>
            <p:nvPr/>
          </p:nvSpPr>
          <p:spPr bwMode="auto">
            <a:xfrm>
              <a:off x="528" y="2544"/>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Lugoj</a:t>
              </a:r>
              <a:endParaRPr lang="en-GB" altLang="x-none" sz="1800">
                <a:latin typeface="Times New Roman" panose="02020603050405020304" pitchFamily="18" charset="0"/>
              </a:endParaRPr>
            </a:p>
          </p:txBody>
        </p:sp>
        <p:sp>
          <p:nvSpPr>
            <p:cNvPr id="286788" name="Text Box 68"/>
            <p:cNvSpPr txBox="1">
              <a:spLocks noChangeArrowheads="1"/>
            </p:cNvSpPr>
            <p:nvPr/>
          </p:nvSpPr>
          <p:spPr bwMode="auto">
            <a:xfrm>
              <a:off x="4176" y="100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87</a:t>
              </a:r>
              <a:endParaRPr lang="en-GB" altLang="x-none" sz="1800">
                <a:solidFill>
                  <a:schemeClr val="bg2"/>
                </a:solidFill>
                <a:latin typeface="Times New Roman" panose="02020603050405020304" pitchFamily="18" charset="0"/>
              </a:endParaRPr>
            </a:p>
          </p:txBody>
        </p:sp>
        <p:sp>
          <p:nvSpPr>
            <p:cNvPr id="286789" name="Text Box 69"/>
            <p:cNvSpPr txBox="1">
              <a:spLocks noChangeArrowheads="1"/>
            </p:cNvSpPr>
            <p:nvPr/>
          </p:nvSpPr>
          <p:spPr bwMode="auto">
            <a:xfrm>
              <a:off x="4944" y="153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92</a:t>
              </a:r>
              <a:endParaRPr lang="en-GB" altLang="x-none" sz="1800">
                <a:solidFill>
                  <a:schemeClr val="bg2"/>
                </a:solidFill>
                <a:latin typeface="Times New Roman" panose="02020603050405020304" pitchFamily="18" charset="0"/>
              </a:endParaRPr>
            </a:p>
          </p:txBody>
        </p:sp>
        <p:sp>
          <p:nvSpPr>
            <p:cNvPr id="286790" name="Text Box 70"/>
            <p:cNvSpPr txBox="1">
              <a:spLocks noChangeArrowheads="1"/>
            </p:cNvSpPr>
            <p:nvPr/>
          </p:nvSpPr>
          <p:spPr bwMode="auto">
            <a:xfrm>
              <a:off x="4992" y="220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142</a:t>
              </a:r>
              <a:endParaRPr lang="en-GB" altLang="x-none" sz="1800">
                <a:solidFill>
                  <a:schemeClr val="bg2"/>
                </a:solidFill>
                <a:latin typeface="Times New Roman" panose="02020603050405020304" pitchFamily="18" charset="0"/>
              </a:endParaRPr>
            </a:p>
          </p:txBody>
        </p:sp>
        <p:sp>
          <p:nvSpPr>
            <p:cNvPr id="286791" name="Text Box 71"/>
            <p:cNvSpPr txBox="1">
              <a:spLocks noChangeArrowheads="1"/>
            </p:cNvSpPr>
            <p:nvPr/>
          </p:nvSpPr>
          <p:spPr bwMode="auto">
            <a:xfrm>
              <a:off x="4896" y="3264"/>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86</a:t>
              </a:r>
              <a:endParaRPr lang="en-GB" altLang="x-none" sz="1800">
                <a:solidFill>
                  <a:schemeClr val="bg2"/>
                </a:solidFill>
                <a:latin typeface="Times New Roman" panose="02020603050405020304" pitchFamily="18" charset="0"/>
              </a:endParaRPr>
            </a:p>
          </p:txBody>
        </p:sp>
        <p:sp>
          <p:nvSpPr>
            <p:cNvPr id="286792" name="Text Box 72"/>
            <p:cNvSpPr txBox="1">
              <a:spLocks noChangeArrowheads="1"/>
            </p:cNvSpPr>
            <p:nvPr/>
          </p:nvSpPr>
          <p:spPr bwMode="auto">
            <a:xfrm>
              <a:off x="4464" y="2544"/>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98</a:t>
              </a:r>
              <a:endParaRPr lang="en-GB" altLang="x-none" sz="1800">
                <a:solidFill>
                  <a:schemeClr val="bg2"/>
                </a:solidFill>
                <a:latin typeface="Times New Roman" panose="02020603050405020304" pitchFamily="18" charset="0"/>
              </a:endParaRPr>
            </a:p>
          </p:txBody>
        </p:sp>
        <p:sp>
          <p:nvSpPr>
            <p:cNvPr id="286793" name="Text Box 73"/>
            <p:cNvSpPr txBox="1">
              <a:spLocks noChangeArrowheads="1"/>
            </p:cNvSpPr>
            <p:nvPr/>
          </p:nvSpPr>
          <p:spPr bwMode="auto">
            <a:xfrm>
              <a:off x="3408" y="283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86</a:t>
              </a:r>
              <a:endParaRPr lang="en-GB" altLang="x-none" sz="1800">
                <a:solidFill>
                  <a:schemeClr val="bg2"/>
                </a:solidFill>
                <a:latin typeface="Times New Roman" panose="02020603050405020304" pitchFamily="18" charset="0"/>
              </a:endParaRPr>
            </a:p>
          </p:txBody>
        </p:sp>
        <p:sp>
          <p:nvSpPr>
            <p:cNvPr id="286794" name="Text Box 74"/>
            <p:cNvSpPr txBox="1">
              <a:spLocks noChangeArrowheads="1"/>
            </p:cNvSpPr>
            <p:nvPr/>
          </p:nvSpPr>
          <p:spPr bwMode="auto">
            <a:xfrm>
              <a:off x="2880" y="249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211</a:t>
              </a:r>
              <a:endParaRPr lang="en-GB" altLang="x-none" sz="1800">
                <a:solidFill>
                  <a:schemeClr val="bg2"/>
                </a:solidFill>
                <a:latin typeface="Times New Roman" panose="02020603050405020304" pitchFamily="18" charset="0"/>
              </a:endParaRPr>
            </a:p>
          </p:txBody>
        </p:sp>
        <p:sp>
          <p:nvSpPr>
            <p:cNvPr id="286795" name="Text Box 75"/>
            <p:cNvSpPr txBox="1">
              <a:spLocks noChangeArrowheads="1"/>
            </p:cNvSpPr>
            <p:nvPr/>
          </p:nvSpPr>
          <p:spPr bwMode="auto">
            <a:xfrm>
              <a:off x="2544" y="321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101</a:t>
              </a:r>
              <a:endParaRPr lang="en-GB" altLang="x-none" sz="1800">
                <a:solidFill>
                  <a:schemeClr val="bg2"/>
                </a:solidFill>
                <a:latin typeface="Times New Roman" panose="02020603050405020304" pitchFamily="18" charset="0"/>
              </a:endParaRPr>
            </a:p>
          </p:txBody>
        </p:sp>
        <p:sp>
          <p:nvSpPr>
            <p:cNvPr id="286796" name="Text Box 76"/>
            <p:cNvSpPr txBox="1">
              <a:spLocks noChangeArrowheads="1"/>
            </p:cNvSpPr>
            <p:nvPr/>
          </p:nvSpPr>
          <p:spPr bwMode="auto">
            <a:xfrm>
              <a:off x="3120" y="364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90</a:t>
              </a:r>
              <a:endParaRPr lang="en-GB" altLang="x-none" sz="1800">
                <a:solidFill>
                  <a:schemeClr val="bg2"/>
                </a:solidFill>
                <a:latin typeface="Times New Roman" panose="02020603050405020304" pitchFamily="18" charset="0"/>
              </a:endParaRPr>
            </a:p>
          </p:txBody>
        </p:sp>
        <p:sp>
          <p:nvSpPr>
            <p:cNvPr id="286797" name="Text Box 77"/>
            <p:cNvSpPr txBox="1">
              <a:spLocks noChangeArrowheads="1"/>
            </p:cNvSpPr>
            <p:nvPr/>
          </p:nvSpPr>
          <p:spPr bwMode="auto">
            <a:xfrm>
              <a:off x="1968" y="201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99</a:t>
              </a:r>
              <a:endParaRPr lang="en-GB" altLang="x-none" sz="1800">
                <a:solidFill>
                  <a:schemeClr val="bg2"/>
                </a:solidFill>
                <a:latin typeface="Times New Roman" panose="02020603050405020304" pitchFamily="18" charset="0"/>
              </a:endParaRPr>
            </a:p>
          </p:txBody>
        </p:sp>
        <p:sp>
          <p:nvSpPr>
            <p:cNvPr id="286798" name="Text Box 78"/>
            <p:cNvSpPr txBox="1">
              <a:spLocks noChangeArrowheads="1"/>
            </p:cNvSpPr>
            <p:nvPr/>
          </p:nvSpPr>
          <p:spPr bwMode="auto">
            <a:xfrm>
              <a:off x="1392" y="1440"/>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151</a:t>
              </a:r>
              <a:endParaRPr lang="en-GB" altLang="x-none" sz="1800">
                <a:solidFill>
                  <a:schemeClr val="bg2"/>
                </a:solidFill>
                <a:latin typeface="Times New Roman" panose="02020603050405020304" pitchFamily="18" charset="0"/>
              </a:endParaRPr>
            </a:p>
          </p:txBody>
        </p:sp>
        <p:sp>
          <p:nvSpPr>
            <p:cNvPr id="286799" name="Text Box 79"/>
            <p:cNvSpPr txBox="1">
              <a:spLocks noChangeArrowheads="1"/>
            </p:cNvSpPr>
            <p:nvPr/>
          </p:nvSpPr>
          <p:spPr bwMode="auto">
            <a:xfrm>
              <a:off x="720" y="81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71</a:t>
              </a:r>
              <a:endParaRPr lang="en-GB" altLang="x-none" sz="1800">
                <a:solidFill>
                  <a:schemeClr val="bg2"/>
                </a:solidFill>
                <a:latin typeface="Times New Roman" panose="02020603050405020304" pitchFamily="18" charset="0"/>
              </a:endParaRPr>
            </a:p>
          </p:txBody>
        </p:sp>
        <p:sp>
          <p:nvSpPr>
            <p:cNvPr id="286800" name="Text Box 80"/>
            <p:cNvSpPr txBox="1">
              <a:spLocks noChangeArrowheads="1"/>
            </p:cNvSpPr>
            <p:nvPr/>
          </p:nvSpPr>
          <p:spPr bwMode="auto">
            <a:xfrm>
              <a:off x="336" y="139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75</a:t>
              </a:r>
              <a:endParaRPr lang="en-GB" altLang="x-none" sz="1800">
                <a:solidFill>
                  <a:schemeClr val="bg2"/>
                </a:solidFill>
                <a:latin typeface="Times New Roman" panose="02020603050405020304" pitchFamily="18" charset="0"/>
              </a:endParaRPr>
            </a:p>
          </p:txBody>
        </p:sp>
        <p:sp>
          <p:nvSpPr>
            <p:cNvPr id="286801" name="Text Box 81"/>
            <p:cNvSpPr txBox="1">
              <a:spLocks noChangeArrowheads="1"/>
            </p:cNvSpPr>
            <p:nvPr/>
          </p:nvSpPr>
          <p:spPr bwMode="auto">
            <a:xfrm>
              <a:off x="960" y="177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140</a:t>
              </a:r>
              <a:endParaRPr lang="en-GB" altLang="x-none" sz="1800">
                <a:solidFill>
                  <a:schemeClr val="bg2"/>
                </a:solidFill>
                <a:latin typeface="Times New Roman" panose="02020603050405020304" pitchFamily="18" charset="0"/>
              </a:endParaRPr>
            </a:p>
          </p:txBody>
        </p:sp>
        <p:sp>
          <p:nvSpPr>
            <p:cNvPr id="286802" name="Text Box 82"/>
            <p:cNvSpPr txBox="1">
              <a:spLocks noChangeArrowheads="1"/>
            </p:cNvSpPr>
            <p:nvPr/>
          </p:nvSpPr>
          <p:spPr bwMode="auto">
            <a:xfrm>
              <a:off x="144" y="1920"/>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118</a:t>
              </a:r>
              <a:endParaRPr lang="en-GB" altLang="x-none" sz="1800">
                <a:solidFill>
                  <a:schemeClr val="bg2"/>
                </a:solidFill>
                <a:latin typeface="Times New Roman" panose="02020603050405020304" pitchFamily="18" charset="0"/>
              </a:endParaRPr>
            </a:p>
          </p:txBody>
        </p:sp>
        <p:sp>
          <p:nvSpPr>
            <p:cNvPr id="286803" name="Text Box 83"/>
            <p:cNvSpPr txBox="1">
              <a:spLocks noChangeArrowheads="1"/>
            </p:cNvSpPr>
            <p:nvPr/>
          </p:nvSpPr>
          <p:spPr bwMode="auto">
            <a:xfrm>
              <a:off x="144" y="2400"/>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111</a:t>
              </a:r>
              <a:endParaRPr lang="en-GB" altLang="x-none" sz="1800">
                <a:solidFill>
                  <a:schemeClr val="bg2"/>
                </a:solidFill>
                <a:latin typeface="Times New Roman" panose="02020603050405020304" pitchFamily="18" charset="0"/>
              </a:endParaRPr>
            </a:p>
          </p:txBody>
        </p:sp>
        <p:sp>
          <p:nvSpPr>
            <p:cNvPr id="286804" name="Text Box 84"/>
            <p:cNvSpPr txBox="1">
              <a:spLocks noChangeArrowheads="1"/>
            </p:cNvSpPr>
            <p:nvPr/>
          </p:nvSpPr>
          <p:spPr bwMode="auto">
            <a:xfrm>
              <a:off x="336" y="2832"/>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70</a:t>
              </a:r>
              <a:endParaRPr lang="en-GB" altLang="x-none" sz="1800">
                <a:solidFill>
                  <a:schemeClr val="bg2"/>
                </a:solidFill>
                <a:latin typeface="Times New Roman" panose="02020603050405020304" pitchFamily="18" charset="0"/>
              </a:endParaRPr>
            </a:p>
          </p:txBody>
        </p:sp>
        <p:sp>
          <p:nvSpPr>
            <p:cNvPr id="286805" name="Text Box 85"/>
            <p:cNvSpPr txBox="1">
              <a:spLocks noChangeArrowheads="1"/>
            </p:cNvSpPr>
            <p:nvPr/>
          </p:nvSpPr>
          <p:spPr bwMode="auto">
            <a:xfrm>
              <a:off x="480" y="336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75</a:t>
              </a:r>
              <a:endParaRPr lang="en-GB" altLang="x-none" sz="1800">
                <a:solidFill>
                  <a:schemeClr val="bg2"/>
                </a:solidFill>
                <a:latin typeface="Times New Roman" panose="02020603050405020304" pitchFamily="18" charset="0"/>
              </a:endParaRPr>
            </a:p>
          </p:txBody>
        </p:sp>
        <p:sp>
          <p:nvSpPr>
            <p:cNvPr id="286806" name="Text Box 86"/>
            <p:cNvSpPr txBox="1">
              <a:spLocks noChangeArrowheads="1"/>
            </p:cNvSpPr>
            <p:nvPr/>
          </p:nvSpPr>
          <p:spPr bwMode="auto">
            <a:xfrm>
              <a:off x="912" y="3840"/>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120</a:t>
              </a:r>
              <a:endParaRPr lang="en-GB" altLang="x-none" sz="1800">
                <a:solidFill>
                  <a:schemeClr val="bg2"/>
                </a:solidFill>
                <a:latin typeface="Times New Roman" panose="02020603050405020304" pitchFamily="18" charset="0"/>
              </a:endParaRPr>
            </a:p>
          </p:txBody>
        </p:sp>
        <p:sp>
          <p:nvSpPr>
            <p:cNvPr id="286807" name="Text Box 87"/>
            <p:cNvSpPr txBox="1">
              <a:spLocks noChangeArrowheads="1"/>
            </p:cNvSpPr>
            <p:nvPr/>
          </p:nvSpPr>
          <p:spPr bwMode="auto">
            <a:xfrm>
              <a:off x="1920" y="340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138</a:t>
              </a:r>
              <a:endParaRPr lang="en-GB" altLang="x-none" sz="1800">
                <a:solidFill>
                  <a:schemeClr val="bg2"/>
                </a:solidFill>
                <a:latin typeface="Times New Roman" panose="02020603050405020304" pitchFamily="18" charset="0"/>
              </a:endParaRPr>
            </a:p>
          </p:txBody>
        </p:sp>
        <p:sp>
          <p:nvSpPr>
            <p:cNvPr id="286808" name="Text Box 88"/>
            <p:cNvSpPr txBox="1">
              <a:spLocks noChangeArrowheads="1"/>
            </p:cNvSpPr>
            <p:nvPr/>
          </p:nvSpPr>
          <p:spPr bwMode="auto">
            <a:xfrm>
              <a:off x="1440" y="316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146</a:t>
              </a:r>
              <a:endParaRPr lang="en-GB" altLang="x-none" sz="1800">
                <a:solidFill>
                  <a:schemeClr val="bg2"/>
                </a:solidFill>
                <a:latin typeface="Times New Roman" panose="02020603050405020304" pitchFamily="18" charset="0"/>
              </a:endParaRPr>
            </a:p>
          </p:txBody>
        </p:sp>
        <p:sp>
          <p:nvSpPr>
            <p:cNvPr id="286809" name="Text Box 89"/>
            <p:cNvSpPr txBox="1">
              <a:spLocks noChangeArrowheads="1"/>
            </p:cNvSpPr>
            <p:nvPr/>
          </p:nvSpPr>
          <p:spPr bwMode="auto">
            <a:xfrm>
              <a:off x="1632" y="288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97</a:t>
              </a:r>
              <a:endParaRPr lang="en-GB" altLang="x-none" sz="1800">
                <a:solidFill>
                  <a:schemeClr val="bg2"/>
                </a:solidFill>
                <a:latin typeface="Times New Roman" panose="02020603050405020304" pitchFamily="18" charset="0"/>
              </a:endParaRPr>
            </a:p>
          </p:txBody>
        </p:sp>
        <p:sp>
          <p:nvSpPr>
            <p:cNvPr id="286810" name="Text Box 90"/>
            <p:cNvSpPr txBox="1">
              <a:spLocks noChangeArrowheads="1"/>
            </p:cNvSpPr>
            <p:nvPr/>
          </p:nvSpPr>
          <p:spPr bwMode="auto">
            <a:xfrm>
              <a:off x="1200" y="235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bg2"/>
                  </a:solidFill>
                  <a:latin typeface="Times New Roman" panose="02020603050405020304" pitchFamily="18" charset="0"/>
                </a:rPr>
                <a:t>80</a:t>
              </a:r>
              <a:endParaRPr lang="en-GB" altLang="x-none" sz="1800">
                <a:solidFill>
                  <a:schemeClr val="bg2"/>
                </a:solidFill>
                <a:latin typeface="Times New Roman" panose="02020603050405020304" pitchFamily="18" charset="0"/>
              </a:endParaRPr>
            </a:p>
          </p:txBody>
        </p:sp>
        <p:cxnSp>
          <p:nvCxnSpPr>
            <p:cNvPr id="286811" name="AutoShape 91"/>
            <p:cNvCxnSpPr>
              <a:cxnSpLocks noChangeShapeType="1"/>
              <a:stCxn id="286737" idx="5"/>
            </p:cNvCxnSpPr>
            <p:nvPr/>
          </p:nvCxnSpPr>
          <p:spPr bwMode="auto">
            <a:xfrm>
              <a:off x="706" y="1810"/>
              <a:ext cx="398" cy="35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12" name="AutoShape 92"/>
            <p:cNvCxnSpPr>
              <a:cxnSpLocks noChangeShapeType="1"/>
              <a:stCxn id="286737" idx="5"/>
              <a:endCxn id="286734" idx="1"/>
            </p:cNvCxnSpPr>
            <p:nvPr/>
          </p:nvCxnSpPr>
          <p:spPr bwMode="auto">
            <a:xfrm>
              <a:off x="706" y="1810"/>
              <a:ext cx="796" cy="46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813" name="Text Box 93"/>
            <p:cNvSpPr txBox="1">
              <a:spLocks noChangeArrowheads="1"/>
            </p:cNvSpPr>
            <p:nvPr/>
          </p:nvSpPr>
          <p:spPr bwMode="auto">
            <a:xfrm>
              <a:off x="960" y="177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140</a:t>
              </a:r>
              <a:endParaRPr lang="en-GB" altLang="x-none" sz="1800">
                <a:latin typeface="Times New Roman" panose="02020603050405020304" pitchFamily="18" charset="0"/>
              </a:endParaRPr>
            </a:p>
          </p:txBody>
        </p:sp>
        <p:cxnSp>
          <p:nvCxnSpPr>
            <p:cNvPr id="286814" name="AutoShape 94"/>
            <p:cNvCxnSpPr>
              <a:cxnSpLocks noChangeShapeType="1"/>
              <a:stCxn id="286734" idx="3"/>
              <a:endCxn id="286735" idx="0"/>
            </p:cNvCxnSpPr>
            <p:nvPr/>
          </p:nvCxnSpPr>
          <p:spPr bwMode="auto">
            <a:xfrm flipH="1">
              <a:off x="1392" y="2338"/>
              <a:ext cx="110" cy="3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815" name="Oval 95"/>
            <p:cNvSpPr>
              <a:spLocks noChangeArrowheads="1"/>
            </p:cNvSpPr>
            <p:nvPr/>
          </p:nvSpPr>
          <p:spPr bwMode="auto">
            <a:xfrm>
              <a:off x="624" y="1728"/>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816" name="Oval 96"/>
            <p:cNvSpPr>
              <a:spLocks noChangeArrowheads="1"/>
            </p:cNvSpPr>
            <p:nvPr/>
          </p:nvSpPr>
          <p:spPr bwMode="auto">
            <a:xfrm>
              <a:off x="1488" y="2256"/>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817" name="Text Box 97"/>
            <p:cNvSpPr txBox="1">
              <a:spLocks noChangeArrowheads="1"/>
            </p:cNvSpPr>
            <p:nvPr/>
          </p:nvSpPr>
          <p:spPr bwMode="auto">
            <a:xfrm>
              <a:off x="1200" y="235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80</a:t>
              </a:r>
              <a:endParaRPr lang="en-GB" altLang="x-none" sz="1800">
                <a:latin typeface="Times New Roman" panose="02020603050405020304" pitchFamily="18" charset="0"/>
              </a:endParaRPr>
            </a:p>
          </p:txBody>
        </p:sp>
        <p:sp>
          <p:nvSpPr>
            <p:cNvPr id="286818" name="Oval 98"/>
            <p:cNvSpPr>
              <a:spLocks noChangeArrowheads="1"/>
            </p:cNvSpPr>
            <p:nvPr/>
          </p:nvSpPr>
          <p:spPr bwMode="auto">
            <a:xfrm>
              <a:off x="1344" y="2688"/>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286819" name="AutoShape 99"/>
            <p:cNvCxnSpPr>
              <a:cxnSpLocks noChangeShapeType="1"/>
              <a:stCxn id="286818" idx="6"/>
              <a:endCxn id="286733" idx="2"/>
            </p:cNvCxnSpPr>
            <p:nvPr/>
          </p:nvCxnSpPr>
          <p:spPr bwMode="auto">
            <a:xfrm>
              <a:off x="1440" y="2736"/>
              <a:ext cx="768" cy="384"/>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820" name="Text Box 100"/>
            <p:cNvSpPr txBox="1">
              <a:spLocks noChangeArrowheads="1"/>
            </p:cNvSpPr>
            <p:nvPr/>
          </p:nvSpPr>
          <p:spPr bwMode="auto">
            <a:xfrm>
              <a:off x="1632" y="288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97</a:t>
              </a:r>
              <a:endParaRPr lang="en-GB" altLang="x-none" sz="1800">
                <a:latin typeface="Times New Roman" panose="02020603050405020304" pitchFamily="18" charset="0"/>
              </a:endParaRPr>
            </a:p>
          </p:txBody>
        </p:sp>
        <p:sp>
          <p:nvSpPr>
            <p:cNvPr id="286821" name="Oval 101"/>
            <p:cNvSpPr>
              <a:spLocks noChangeArrowheads="1"/>
            </p:cNvSpPr>
            <p:nvPr/>
          </p:nvSpPr>
          <p:spPr bwMode="auto">
            <a:xfrm>
              <a:off x="2208" y="3072"/>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286822" name="AutoShape 102"/>
            <p:cNvCxnSpPr>
              <a:cxnSpLocks noChangeShapeType="1"/>
              <a:stCxn id="286821" idx="6"/>
              <a:endCxn id="286766" idx="1"/>
            </p:cNvCxnSpPr>
            <p:nvPr/>
          </p:nvCxnSpPr>
          <p:spPr bwMode="auto">
            <a:xfrm>
              <a:off x="2304" y="3120"/>
              <a:ext cx="960" cy="26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23" name="AutoShape 103"/>
            <p:cNvCxnSpPr>
              <a:cxnSpLocks noChangeShapeType="1"/>
              <a:stCxn id="286821" idx="6"/>
              <a:endCxn id="286730" idx="2"/>
            </p:cNvCxnSpPr>
            <p:nvPr/>
          </p:nvCxnSpPr>
          <p:spPr bwMode="auto">
            <a:xfrm>
              <a:off x="2304" y="3120"/>
              <a:ext cx="912" cy="19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824" name="Text Box 104"/>
            <p:cNvSpPr txBox="1">
              <a:spLocks noChangeArrowheads="1"/>
            </p:cNvSpPr>
            <p:nvPr/>
          </p:nvSpPr>
          <p:spPr bwMode="auto">
            <a:xfrm>
              <a:off x="2544" y="321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101</a:t>
              </a:r>
              <a:endParaRPr lang="en-GB" altLang="x-none" sz="1800">
                <a:latin typeface="Times New Roman" panose="02020603050405020304" pitchFamily="18" charset="0"/>
              </a:endParaRPr>
            </a:p>
          </p:txBody>
        </p:sp>
        <p:sp>
          <p:nvSpPr>
            <p:cNvPr id="286825" name="Oval 105"/>
            <p:cNvSpPr>
              <a:spLocks noChangeArrowheads="1"/>
            </p:cNvSpPr>
            <p:nvPr/>
          </p:nvSpPr>
          <p:spPr bwMode="auto">
            <a:xfrm>
              <a:off x="3216" y="3264"/>
              <a:ext cx="96" cy="96"/>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6826" name="Text Box 106"/>
            <p:cNvSpPr txBox="1">
              <a:spLocks noChangeArrowheads="1"/>
            </p:cNvSpPr>
            <p:nvPr/>
          </p:nvSpPr>
          <p:spPr bwMode="auto">
            <a:xfrm>
              <a:off x="1488" y="2064"/>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Sibiu</a:t>
              </a:r>
              <a:endParaRPr lang="en-GB" altLang="x-none" sz="1800">
                <a:latin typeface="Times New Roman" panose="02020603050405020304" pitchFamily="18" charset="0"/>
              </a:endParaRPr>
            </a:p>
          </p:txBody>
        </p:sp>
        <p:sp>
          <p:nvSpPr>
            <p:cNvPr id="286827" name="Text Box 107"/>
            <p:cNvSpPr txBox="1">
              <a:spLocks noChangeArrowheads="1"/>
            </p:cNvSpPr>
            <p:nvPr/>
          </p:nvSpPr>
          <p:spPr bwMode="auto">
            <a:xfrm>
              <a:off x="1392" y="2544"/>
              <a:ext cx="10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Rimnicu</a:t>
              </a:r>
              <a:r>
                <a:rPr lang="en-GB" altLang="x-none" sz="1800">
                  <a:solidFill>
                    <a:srgbClr val="FF3300"/>
                  </a:solidFill>
                  <a:latin typeface="Times New Roman" panose="02020603050405020304" pitchFamily="18" charset="0"/>
                </a:rPr>
                <a:t> </a:t>
              </a:r>
              <a:endParaRPr lang="en-GB" altLang="x-none" sz="1800">
                <a:solidFill>
                  <a:srgbClr val="FF3300"/>
                </a:solidFill>
                <a:latin typeface="Times New Roman" panose="02020603050405020304" pitchFamily="18" charset="0"/>
              </a:endParaRPr>
            </a:p>
          </p:txBody>
        </p:sp>
        <p:sp>
          <p:nvSpPr>
            <p:cNvPr id="286828" name="Text Box 108"/>
            <p:cNvSpPr txBox="1">
              <a:spLocks noChangeArrowheads="1"/>
            </p:cNvSpPr>
            <p:nvPr/>
          </p:nvSpPr>
          <p:spPr bwMode="auto">
            <a:xfrm>
              <a:off x="2256" y="2928"/>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Pitesti</a:t>
              </a:r>
              <a:endParaRPr lang="en-GB" altLang="x-none" sz="1800">
                <a:latin typeface="Times New Roman" panose="02020603050405020304" pitchFamily="18" charset="0"/>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ctrTitle"/>
          </p:nvPr>
        </p:nvSpPr>
        <p:spPr/>
        <p:txBody>
          <a:bodyPr/>
          <a:lstStyle/>
          <a:p>
            <a:r>
              <a:rPr lang="en-US" altLang="x-none"/>
              <a:t>Greedy Search in Action …</a:t>
            </a:r>
            <a:endParaRPr lang="en-GB" altLang="x-none"/>
          </a:p>
        </p:txBody>
      </p:sp>
      <p:sp>
        <p:nvSpPr>
          <p:cNvPr id="290819" name="Rectangle 3"/>
          <p:cNvSpPr>
            <a:spLocks noGrp="1" noChangeArrowheads="1"/>
          </p:cNvSpPr>
          <p:nvPr>
            <p:ph type="subTitle" idx="1"/>
          </p:nvPr>
        </p:nvSpPr>
        <p:spPr/>
        <p:txBody>
          <a:bodyPr/>
          <a:lstStyle/>
          <a:p>
            <a:r>
              <a:rPr lang="en-US" altLang="x-none"/>
              <a:t>Map Searching</a:t>
            </a:r>
            <a:endParaRPr lang="en-GB" altLang="x-none"/>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 name="Slide Number Placeholder 3"/>
          <p:cNvSpPr>
            <a:spLocks noGrp="1"/>
          </p:cNvSpPr>
          <p:nvPr>
            <p:ph type="sldNum" sz="quarter" idx="12"/>
          </p:nvPr>
        </p:nvSpPr>
        <p:spPr/>
        <p:txBody>
          <a:bodyPr/>
          <a:lstStyle/>
          <a:p>
            <a:fld id="{678C93F2-88F4-4233-A0DA-2868C7424A48}" type="slidenum">
              <a:rPr lang="en-GB" altLang="x-none" smtClean="0"/>
            </a:fld>
            <a:endParaRPr lang="en-GB" altLang="x-none"/>
          </a:p>
        </p:txBody>
      </p:sp>
      <p:sp>
        <p:nvSpPr>
          <p:cNvPr id="289794" name="Text Box 2"/>
          <p:cNvSpPr txBox="1">
            <a:spLocks noChangeArrowheads="1"/>
          </p:cNvSpPr>
          <p:nvPr/>
        </p:nvSpPr>
        <p:spPr bwMode="auto">
          <a:xfrm>
            <a:off x="228600" y="152400"/>
            <a:ext cx="8686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Press space to see an Greedy search of the Romanian map featured in the previous slide. </a:t>
            </a:r>
            <a:r>
              <a:rPr lang="en-GB" altLang="x-none" sz="1800" b="1">
                <a:latin typeface="Times New Roman" panose="02020603050405020304" pitchFamily="18" charset="0"/>
              </a:rPr>
              <a:t>Note:</a:t>
            </a:r>
            <a:r>
              <a:rPr lang="en-GB" altLang="x-none" sz="1800">
                <a:latin typeface="Times New Roman" panose="02020603050405020304" pitchFamily="18" charset="0"/>
              </a:rPr>
              <a:t> Throughout the animation all nodes are labelled with  </a:t>
            </a:r>
            <a:r>
              <a:rPr lang="en-GB" altLang="x-none" sz="1800" b="1" i="1">
                <a:solidFill>
                  <a:srgbClr val="009900"/>
                </a:solidFill>
                <a:latin typeface="Times New Roman" panose="02020603050405020304" pitchFamily="18" charset="0"/>
              </a:rPr>
              <a:t>f(n)</a:t>
            </a:r>
            <a:r>
              <a:rPr lang="en-GB" altLang="x-none" sz="1800" b="1" i="1">
                <a:latin typeface="Times New Roman" panose="02020603050405020304" pitchFamily="18" charset="0"/>
              </a:rPr>
              <a:t> = </a:t>
            </a:r>
            <a:r>
              <a:rPr lang="en-GB" altLang="x-none" sz="1800" b="1" i="1">
                <a:solidFill>
                  <a:srgbClr val="FF3300"/>
                </a:solidFill>
                <a:latin typeface="Times New Roman" panose="02020603050405020304" pitchFamily="18" charset="0"/>
              </a:rPr>
              <a:t>h(n)</a:t>
            </a:r>
            <a:r>
              <a:rPr lang="en-GB" altLang="x-none" sz="1800">
                <a:latin typeface="Times New Roman" panose="02020603050405020304" pitchFamily="18" charset="0"/>
              </a:rPr>
              <a:t>. However,we will be using the abbreviations </a:t>
            </a:r>
            <a:r>
              <a:rPr lang="en-GB" altLang="x-none" sz="1800" b="1" i="1">
                <a:solidFill>
                  <a:srgbClr val="009900"/>
                </a:solidFill>
                <a:latin typeface="Times New Roman" panose="02020603050405020304" pitchFamily="18" charset="0"/>
              </a:rPr>
              <a:t>f</a:t>
            </a:r>
            <a:r>
              <a:rPr lang="en-GB" altLang="x-none" sz="1800">
                <a:latin typeface="Times New Roman" panose="02020603050405020304" pitchFamily="18" charset="0"/>
              </a:rPr>
              <a:t>, and </a:t>
            </a:r>
            <a:r>
              <a:rPr lang="en-GB" altLang="x-none" sz="1800" b="1" i="1">
                <a:solidFill>
                  <a:srgbClr val="FF3300"/>
                </a:solidFill>
                <a:latin typeface="Times New Roman" panose="02020603050405020304" pitchFamily="18" charset="0"/>
              </a:rPr>
              <a:t>h</a:t>
            </a:r>
            <a:r>
              <a:rPr lang="en-GB" altLang="x-none" sz="1800">
                <a:latin typeface="Times New Roman" panose="02020603050405020304" pitchFamily="18" charset="0"/>
              </a:rPr>
              <a:t> to make the notation simpler</a:t>
            </a:r>
            <a:endParaRPr lang="en-GB" altLang="x-none" sz="1200" i="1">
              <a:latin typeface="Times New Roman" panose="02020603050405020304" pitchFamily="18" charset="0"/>
            </a:endParaRPr>
          </a:p>
        </p:txBody>
      </p:sp>
      <p:cxnSp>
        <p:nvCxnSpPr>
          <p:cNvPr id="289795" name="AutoShape 3"/>
          <p:cNvCxnSpPr>
            <a:cxnSpLocks noChangeShapeType="1"/>
          </p:cNvCxnSpPr>
          <p:nvPr/>
        </p:nvCxnSpPr>
        <p:spPr bwMode="auto">
          <a:xfrm>
            <a:off x="6324600" y="1295400"/>
            <a:ext cx="1371600" cy="533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9796" name="Oval 4"/>
          <p:cNvSpPr>
            <a:spLocks noChangeArrowheads="1"/>
          </p:cNvSpPr>
          <p:nvPr/>
        </p:nvSpPr>
        <p:spPr bwMode="auto">
          <a:xfrm>
            <a:off x="6553200" y="29718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9797" name="Oval 5"/>
          <p:cNvSpPr>
            <a:spLocks noChangeArrowheads="1"/>
          </p:cNvSpPr>
          <p:nvPr/>
        </p:nvSpPr>
        <p:spPr bwMode="auto">
          <a:xfrm>
            <a:off x="3505200" y="33528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9798" name="Oval 6"/>
          <p:cNvSpPr>
            <a:spLocks noChangeArrowheads="1"/>
          </p:cNvSpPr>
          <p:nvPr/>
        </p:nvSpPr>
        <p:spPr bwMode="auto">
          <a:xfrm>
            <a:off x="2133600" y="42672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9799" name="Oval 7"/>
          <p:cNvSpPr>
            <a:spLocks noChangeArrowheads="1"/>
          </p:cNvSpPr>
          <p:nvPr/>
        </p:nvSpPr>
        <p:spPr bwMode="auto">
          <a:xfrm>
            <a:off x="2133600" y="1752600"/>
            <a:ext cx="152400" cy="152400"/>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9800" name="Oval 8"/>
          <p:cNvSpPr>
            <a:spLocks noChangeArrowheads="1"/>
          </p:cNvSpPr>
          <p:nvPr/>
        </p:nvSpPr>
        <p:spPr bwMode="auto">
          <a:xfrm>
            <a:off x="990600" y="27432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9801" name="Oval 9"/>
          <p:cNvSpPr>
            <a:spLocks noChangeArrowheads="1"/>
          </p:cNvSpPr>
          <p:nvPr/>
        </p:nvSpPr>
        <p:spPr bwMode="auto">
          <a:xfrm>
            <a:off x="381000" y="40386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289802" name="AutoShape 10"/>
          <p:cNvCxnSpPr>
            <a:cxnSpLocks noChangeShapeType="1"/>
          </p:cNvCxnSpPr>
          <p:nvPr/>
        </p:nvCxnSpPr>
        <p:spPr bwMode="auto">
          <a:xfrm flipV="1">
            <a:off x="3657600" y="3048000"/>
            <a:ext cx="2895600" cy="3810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9803" name="AutoShape 11"/>
          <p:cNvCxnSpPr>
            <a:cxnSpLocks noChangeShapeType="1"/>
            <a:stCxn id="289798" idx="0"/>
            <a:endCxn id="289797" idx="3"/>
          </p:cNvCxnSpPr>
          <p:nvPr/>
        </p:nvCxnSpPr>
        <p:spPr bwMode="auto">
          <a:xfrm flipV="1">
            <a:off x="2209800" y="3482975"/>
            <a:ext cx="1317625" cy="7842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9804" name="AutoShape 12"/>
          <p:cNvCxnSpPr>
            <a:cxnSpLocks noChangeShapeType="1"/>
            <a:stCxn id="289797" idx="0"/>
            <a:endCxn id="289799" idx="4"/>
          </p:cNvCxnSpPr>
          <p:nvPr/>
        </p:nvCxnSpPr>
        <p:spPr bwMode="auto">
          <a:xfrm flipH="1" flipV="1">
            <a:off x="2209800" y="1905000"/>
            <a:ext cx="1371600" cy="14478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9805" name="AutoShape 13"/>
          <p:cNvCxnSpPr>
            <a:cxnSpLocks noChangeShapeType="1"/>
            <a:stCxn id="289817" idx="3"/>
            <a:endCxn id="289799" idx="2"/>
          </p:cNvCxnSpPr>
          <p:nvPr/>
        </p:nvCxnSpPr>
        <p:spPr bwMode="auto">
          <a:xfrm flipV="1">
            <a:off x="1066800" y="1828800"/>
            <a:ext cx="1066800" cy="96043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9806" name="AutoShape 14"/>
          <p:cNvCxnSpPr>
            <a:cxnSpLocks noChangeShapeType="1"/>
            <a:stCxn id="289800" idx="5"/>
            <a:endCxn id="289797" idx="1"/>
          </p:cNvCxnSpPr>
          <p:nvPr/>
        </p:nvCxnSpPr>
        <p:spPr bwMode="auto">
          <a:xfrm>
            <a:off x="1120775" y="2873375"/>
            <a:ext cx="2406650" cy="5016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9807" name="AutoShape 15"/>
          <p:cNvCxnSpPr>
            <a:cxnSpLocks noChangeShapeType="1"/>
          </p:cNvCxnSpPr>
          <p:nvPr/>
        </p:nvCxnSpPr>
        <p:spPr bwMode="auto">
          <a:xfrm flipH="1">
            <a:off x="457200" y="2895600"/>
            <a:ext cx="663575" cy="11652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9808" name="Text Box 16"/>
          <p:cNvSpPr txBox="1">
            <a:spLocks noChangeArrowheads="1"/>
          </p:cNvSpPr>
          <p:nvPr/>
        </p:nvSpPr>
        <p:spPr bwMode="auto">
          <a:xfrm>
            <a:off x="2209800" y="15240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Oradea</a:t>
            </a:r>
            <a:endParaRPr lang="en-GB" altLang="x-none" sz="1800">
              <a:latin typeface="Times New Roman" panose="02020603050405020304" pitchFamily="18" charset="0"/>
            </a:endParaRPr>
          </a:p>
        </p:txBody>
      </p:sp>
      <p:sp>
        <p:nvSpPr>
          <p:cNvPr id="289809" name="Oval 17"/>
          <p:cNvSpPr>
            <a:spLocks noChangeArrowheads="1"/>
          </p:cNvSpPr>
          <p:nvPr/>
        </p:nvSpPr>
        <p:spPr bwMode="auto">
          <a:xfrm>
            <a:off x="762000" y="16764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289810" name="AutoShape 18"/>
          <p:cNvCxnSpPr>
            <a:cxnSpLocks noChangeShapeType="1"/>
            <a:stCxn id="289809" idx="4"/>
            <a:endCxn id="289824" idx="1"/>
          </p:cNvCxnSpPr>
          <p:nvPr/>
        </p:nvCxnSpPr>
        <p:spPr bwMode="auto">
          <a:xfrm>
            <a:off x="838200" y="1828800"/>
            <a:ext cx="174625" cy="9366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9811" name="Text Box 19"/>
          <p:cNvSpPr txBox="1">
            <a:spLocks noChangeArrowheads="1"/>
          </p:cNvSpPr>
          <p:nvPr/>
        </p:nvSpPr>
        <p:spPr bwMode="auto">
          <a:xfrm>
            <a:off x="0" y="14478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Zerind</a:t>
            </a:r>
            <a:endParaRPr lang="en-GB" altLang="x-none" sz="1800">
              <a:latin typeface="Times New Roman" panose="02020603050405020304" pitchFamily="18" charset="0"/>
            </a:endParaRPr>
          </a:p>
        </p:txBody>
      </p:sp>
      <p:sp>
        <p:nvSpPr>
          <p:cNvPr id="289812" name="Text Box 20"/>
          <p:cNvSpPr txBox="1">
            <a:spLocks noChangeArrowheads="1"/>
          </p:cNvSpPr>
          <p:nvPr/>
        </p:nvSpPr>
        <p:spPr bwMode="auto">
          <a:xfrm>
            <a:off x="6400800" y="26670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Fagaras</a:t>
            </a:r>
            <a:endParaRPr lang="en-GB" altLang="x-none" sz="1800">
              <a:latin typeface="Times New Roman" panose="02020603050405020304" pitchFamily="18" charset="0"/>
            </a:endParaRPr>
          </a:p>
        </p:txBody>
      </p:sp>
      <p:sp>
        <p:nvSpPr>
          <p:cNvPr id="289813" name="Text Box 21"/>
          <p:cNvSpPr txBox="1">
            <a:spLocks noChangeArrowheads="1"/>
          </p:cNvSpPr>
          <p:nvPr/>
        </p:nvSpPr>
        <p:spPr bwMode="auto">
          <a:xfrm>
            <a:off x="3505200" y="3048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Sibiu</a:t>
            </a:r>
            <a:endParaRPr lang="en-GB" altLang="x-none" sz="1800">
              <a:latin typeface="Times New Roman" panose="02020603050405020304" pitchFamily="18" charset="0"/>
            </a:endParaRPr>
          </a:p>
        </p:txBody>
      </p:sp>
      <p:sp>
        <p:nvSpPr>
          <p:cNvPr id="289814" name="Text Box 22"/>
          <p:cNvSpPr txBox="1">
            <a:spLocks noChangeArrowheads="1"/>
          </p:cNvSpPr>
          <p:nvPr/>
        </p:nvSpPr>
        <p:spPr bwMode="auto">
          <a:xfrm>
            <a:off x="2286000" y="41148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Rimnicu</a:t>
            </a:r>
            <a:endParaRPr lang="en-GB" altLang="x-none" sz="1800">
              <a:latin typeface="Times New Roman" panose="02020603050405020304" pitchFamily="18" charset="0"/>
            </a:endParaRPr>
          </a:p>
        </p:txBody>
      </p:sp>
      <p:sp>
        <p:nvSpPr>
          <p:cNvPr id="289815" name="Text Box 23"/>
          <p:cNvSpPr txBox="1">
            <a:spLocks noChangeArrowheads="1"/>
          </p:cNvSpPr>
          <p:nvPr/>
        </p:nvSpPr>
        <p:spPr bwMode="auto">
          <a:xfrm>
            <a:off x="152400" y="42672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Timisoara</a:t>
            </a:r>
            <a:endParaRPr lang="en-GB" altLang="x-none" sz="1800">
              <a:latin typeface="Times New Roman" panose="02020603050405020304" pitchFamily="18" charset="0"/>
            </a:endParaRPr>
          </a:p>
        </p:txBody>
      </p:sp>
      <p:cxnSp>
        <p:nvCxnSpPr>
          <p:cNvPr id="289816" name="AutoShape 24"/>
          <p:cNvCxnSpPr>
            <a:cxnSpLocks noChangeShapeType="1"/>
            <a:stCxn id="289800" idx="5"/>
          </p:cNvCxnSpPr>
          <p:nvPr/>
        </p:nvCxnSpPr>
        <p:spPr bwMode="auto">
          <a:xfrm>
            <a:off x="1120775" y="2873375"/>
            <a:ext cx="631825" cy="555625"/>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9817" name="Text Box 25"/>
          <p:cNvSpPr txBox="1">
            <a:spLocks noChangeArrowheads="1"/>
          </p:cNvSpPr>
          <p:nvPr/>
        </p:nvSpPr>
        <p:spPr bwMode="auto">
          <a:xfrm>
            <a:off x="304800" y="25908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2000">
                <a:latin typeface="Times New Roman" panose="02020603050405020304" pitchFamily="18" charset="0"/>
              </a:rPr>
              <a:t>Arad</a:t>
            </a:r>
            <a:endParaRPr lang="en-GB" altLang="x-none" sz="2000">
              <a:latin typeface="Times New Roman" panose="02020603050405020304" pitchFamily="18" charset="0"/>
            </a:endParaRPr>
          </a:p>
        </p:txBody>
      </p:sp>
      <p:sp>
        <p:nvSpPr>
          <p:cNvPr id="289818" name="Text Box 26"/>
          <p:cNvSpPr txBox="1">
            <a:spLocks noChangeArrowheads="1"/>
          </p:cNvSpPr>
          <p:nvPr/>
        </p:nvSpPr>
        <p:spPr bwMode="auto">
          <a:xfrm>
            <a:off x="304800" y="228600"/>
            <a:ext cx="8686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We begin with the initial state of Arad. The straight line distance from Arad to Bucharest (or </a:t>
            </a:r>
            <a:r>
              <a:rPr lang="en-GB" altLang="x-none" sz="1800" b="1" i="1">
                <a:solidFill>
                  <a:srgbClr val="FF3300"/>
                </a:solidFill>
                <a:latin typeface="Times New Roman" panose="02020603050405020304" pitchFamily="18" charset="0"/>
              </a:rPr>
              <a:t>h</a:t>
            </a:r>
            <a:r>
              <a:rPr lang="en-GB" altLang="x-none" sz="1800">
                <a:latin typeface="Times New Roman" panose="02020603050405020304" pitchFamily="18" charset="0"/>
              </a:rPr>
              <a:t> value) is </a:t>
            </a:r>
            <a:r>
              <a:rPr lang="en-GB" altLang="x-none" sz="1800">
                <a:solidFill>
                  <a:srgbClr val="FF3300"/>
                </a:solidFill>
                <a:latin typeface="Times New Roman" panose="02020603050405020304" pitchFamily="18" charset="0"/>
              </a:rPr>
              <a:t>366 </a:t>
            </a:r>
            <a:r>
              <a:rPr lang="en-GB" altLang="x-none" sz="1800">
                <a:latin typeface="Times New Roman" panose="02020603050405020304" pitchFamily="18" charset="0"/>
              </a:rPr>
              <a:t>miles. This gives us a total value of ( </a:t>
            </a:r>
            <a:r>
              <a:rPr lang="en-GB" altLang="x-none" sz="1800" b="1" i="1">
                <a:solidFill>
                  <a:srgbClr val="009900"/>
                </a:solidFill>
                <a:latin typeface="Times New Roman" panose="02020603050405020304" pitchFamily="18" charset="0"/>
              </a:rPr>
              <a:t>f</a:t>
            </a:r>
            <a:r>
              <a:rPr lang="en-GB" altLang="x-none" sz="1800" b="1" i="1">
                <a:latin typeface="Times New Roman" panose="02020603050405020304" pitchFamily="18" charset="0"/>
              </a:rPr>
              <a:t> = </a:t>
            </a:r>
            <a:r>
              <a:rPr lang="en-GB" altLang="x-none" sz="1800" b="1" i="1">
                <a:solidFill>
                  <a:srgbClr val="FF3300"/>
                </a:solidFill>
                <a:latin typeface="Times New Roman" panose="02020603050405020304" pitchFamily="18" charset="0"/>
              </a:rPr>
              <a:t>h </a:t>
            </a:r>
            <a:r>
              <a:rPr lang="en-GB" altLang="x-none" sz="1800" b="1" i="1">
                <a:solidFill>
                  <a:schemeClr val="tx2"/>
                </a:solidFill>
                <a:latin typeface="Times New Roman" panose="02020603050405020304" pitchFamily="18" charset="0"/>
              </a:rPr>
              <a:t>)</a:t>
            </a:r>
            <a:r>
              <a:rPr lang="en-GB" altLang="x-none" sz="1800">
                <a:latin typeface="Times New Roman" panose="02020603050405020304" pitchFamily="18" charset="0"/>
              </a:rPr>
              <a:t> </a:t>
            </a:r>
            <a:r>
              <a:rPr lang="en-GB" altLang="x-none" sz="1800">
                <a:solidFill>
                  <a:srgbClr val="009900"/>
                </a:solidFill>
                <a:latin typeface="Times New Roman" panose="02020603050405020304" pitchFamily="18" charset="0"/>
              </a:rPr>
              <a:t>366 miles. </a:t>
            </a:r>
            <a:r>
              <a:rPr lang="en-GB" altLang="x-none" sz="1800">
                <a:solidFill>
                  <a:schemeClr val="tx2"/>
                </a:solidFill>
                <a:latin typeface="Times New Roman" panose="02020603050405020304" pitchFamily="18" charset="0"/>
              </a:rPr>
              <a:t>Press space to expand the initial state of Arad.</a:t>
            </a:r>
            <a:endParaRPr lang="en-GB" altLang="x-none" sz="1800">
              <a:solidFill>
                <a:schemeClr val="tx2"/>
              </a:solidFill>
              <a:latin typeface="Times New Roman" panose="02020603050405020304" pitchFamily="18" charset="0"/>
            </a:endParaRPr>
          </a:p>
        </p:txBody>
      </p:sp>
      <p:sp>
        <p:nvSpPr>
          <p:cNvPr id="289819" name="Text Box 27"/>
          <p:cNvSpPr txBox="1">
            <a:spLocks noChangeArrowheads="1"/>
          </p:cNvSpPr>
          <p:nvPr/>
        </p:nvSpPr>
        <p:spPr bwMode="auto">
          <a:xfrm>
            <a:off x="1066800" y="2438400"/>
            <a:ext cx="9144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rgbClr val="FF3300"/>
                </a:solidFill>
                <a:latin typeface="Times New Roman" panose="02020603050405020304" pitchFamily="18" charset="0"/>
              </a:rPr>
              <a:t>366</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366</a:t>
            </a:r>
            <a:endParaRPr lang="en-US" altLang="x-none" sz="1000">
              <a:solidFill>
                <a:srgbClr val="009900"/>
              </a:solidFill>
              <a:latin typeface="Times New Roman" panose="02020603050405020304" pitchFamily="18" charset="0"/>
            </a:endParaRPr>
          </a:p>
        </p:txBody>
      </p:sp>
      <p:sp>
        <p:nvSpPr>
          <p:cNvPr id="289820" name="Text Box 28"/>
          <p:cNvSpPr txBox="1">
            <a:spLocks noChangeArrowheads="1"/>
          </p:cNvSpPr>
          <p:nvPr/>
        </p:nvSpPr>
        <p:spPr bwMode="auto">
          <a:xfrm>
            <a:off x="914400" y="1600200"/>
            <a:ext cx="9906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rgbClr val="FF3300"/>
                </a:solidFill>
                <a:latin typeface="Times New Roman" panose="02020603050405020304" pitchFamily="18" charset="0"/>
              </a:rPr>
              <a:t>374</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374</a:t>
            </a:r>
            <a:endParaRPr lang="en-US" altLang="x-none" sz="1000">
              <a:solidFill>
                <a:srgbClr val="009900"/>
              </a:solidFill>
              <a:latin typeface="Times New Roman" panose="02020603050405020304" pitchFamily="18" charset="0"/>
            </a:endParaRPr>
          </a:p>
        </p:txBody>
      </p:sp>
      <p:sp>
        <p:nvSpPr>
          <p:cNvPr id="289821" name="Text Box 29"/>
          <p:cNvSpPr txBox="1">
            <a:spLocks noChangeArrowheads="1"/>
          </p:cNvSpPr>
          <p:nvPr/>
        </p:nvSpPr>
        <p:spPr bwMode="auto">
          <a:xfrm>
            <a:off x="3581400" y="3505200"/>
            <a:ext cx="9144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rgbClr val="FF3300"/>
                </a:solidFill>
                <a:latin typeface="Times New Roman" panose="02020603050405020304" pitchFamily="18" charset="0"/>
              </a:rPr>
              <a:t>253</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a:t>
            </a:r>
            <a:r>
              <a:rPr lang="en-US" altLang="x-none" sz="1000">
                <a:solidFill>
                  <a:srgbClr val="009900"/>
                </a:solidFill>
                <a:latin typeface="Times New Roman" panose="02020603050405020304" pitchFamily="18" charset="0"/>
              </a:rPr>
              <a:t>253</a:t>
            </a:r>
            <a:endParaRPr lang="en-US" altLang="x-none" sz="1000">
              <a:solidFill>
                <a:srgbClr val="009900"/>
              </a:solidFill>
              <a:latin typeface="Times New Roman" panose="02020603050405020304" pitchFamily="18" charset="0"/>
            </a:endParaRPr>
          </a:p>
        </p:txBody>
      </p:sp>
      <p:sp>
        <p:nvSpPr>
          <p:cNvPr id="289822" name="Text Box 30"/>
          <p:cNvSpPr txBox="1">
            <a:spLocks noChangeArrowheads="1"/>
          </p:cNvSpPr>
          <p:nvPr/>
        </p:nvSpPr>
        <p:spPr bwMode="auto">
          <a:xfrm>
            <a:off x="533400" y="3886200"/>
            <a:ext cx="9906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rgbClr val="FF3300"/>
                </a:solidFill>
                <a:latin typeface="Times New Roman" panose="02020603050405020304" pitchFamily="18" charset="0"/>
              </a:rPr>
              <a:t>329</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329</a:t>
            </a:r>
            <a:endParaRPr lang="en-US" altLang="x-none" sz="1000">
              <a:solidFill>
                <a:srgbClr val="009900"/>
              </a:solidFill>
              <a:latin typeface="Times New Roman" panose="02020603050405020304" pitchFamily="18" charset="0"/>
            </a:endParaRPr>
          </a:p>
        </p:txBody>
      </p:sp>
      <p:sp>
        <p:nvSpPr>
          <p:cNvPr id="289823" name="Text Box 31"/>
          <p:cNvSpPr txBox="1">
            <a:spLocks noChangeArrowheads="1"/>
          </p:cNvSpPr>
          <p:nvPr/>
        </p:nvSpPr>
        <p:spPr bwMode="auto">
          <a:xfrm>
            <a:off x="304800" y="152400"/>
            <a:ext cx="8686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tx2"/>
                </a:solidFill>
                <a:latin typeface="Times New Roman" panose="02020603050405020304" pitchFamily="18" charset="0"/>
              </a:rPr>
              <a:t>Once Arad is expanded we look for the node with the lowest cost. Sibiu has the lowest value for </a:t>
            </a:r>
            <a:r>
              <a:rPr lang="en-GB" altLang="x-none" sz="1800">
                <a:solidFill>
                  <a:srgbClr val="009900"/>
                </a:solidFill>
                <a:latin typeface="Times New Roman" panose="02020603050405020304" pitchFamily="18" charset="0"/>
              </a:rPr>
              <a:t>f</a:t>
            </a:r>
            <a:r>
              <a:rPr lang="en-GB" altLang="x-none" sz="1800">
                <a:solidFill>
                  <a:schemeClr val="tx2"/>
                </a:solidFill>
                <a:latin typeface="Times New Roman" panose="02020603050405020304" pitchFamily="18" charset="0"/>
              </a:rPr>
              <a:t>. (The straight line distance from Sibiu to the goal state is </a:t>
            </a:r>
            <a:r>
              <a:rPr lang="en-GB" altLang="x-none" sz="1800">
                <a:solidFill>
                  <a:srgbClr val="FF3300"/>
                </a:solidFill>
                <a:latin typeface="Times New Roman" panose="02020603050405020304" pitchFamily="18" charset="0"/>
              </a:rPr>
              <a:t>253</a:t>
            </a:r>
            <a:r>
              <a:rPr lang="en-GB" altLang="x-none" sz="1800">
                <a:solidFill>
                  <a:schemeClr val="tx2"/>
                </a:solidFill>
                <a:latin typeface="Times New Roman" panose="02020603050405020304" pitchFamily="18" charset="0"/>
              </a:rPr>
              <a:t> miles. This gives a total of </a:t>
            </a:r>
            <a:r>
              <a:rPr lang="en-GB" altLang="x-none" sz="1800">
                <a:solidFill>
                  <a:srgbClr val="009900"/>
                </a:solidFill>
                <a:latin typeface="Times New Roman" panose="02020603050405020304" pitchFamily="18" charset="0"/>
              </a:rPr>
              <a:t>253 miles</a:t>
            </a:r>
            <a:r>
              <a:rPr lang="en-GB" altLang="x-none" sz="1800">
                <a:solidFill>
                  <a:schemeClr val="tx2"/>
                </a:solidFill>
                <a:latin typeface="Times New Roman" panose="02020603050405020304" pitchFamily="18" charset="0"/>
              </a:rPr>
              <a:t>). Press space to move to this node and expand it.</a:t>
            </a:r>
            <a:endParaRPr lang="en-GB" altLang="x-none" sz="1800">
              <a:solidFill>
                <a:schemeClr val="tx2"/>
              </a:solidFill>
              <a:latin typeface="Times New Roman" panose="02020603050405020304" pitchFamily="18" charset="0"/>
            </a:endParaRPr>
          </a:p>
        </p:txBody>
      </p:sp>
      <p:sp>
        <p:nvSpPr>
          <p:cNvPr id="289824" name="Oval 32"/>
          <p:cNvSpPr>
            <a:spLocks noChangeArrowheads="1"/>
          </p:cNvSpPr>
          <p:nvPr/>
        </p:nvSpPr>
        <p:spPr bwMode="auto">
          <a:xfrm>
            <a:off x="990600" y="2743200"/>
            <a:ext cx="152400" cy="152400"/>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9825" name="Oval 33"/>
          <p:cNvSpPr>
            <a:spLocks noChangeArrowheads="1"/>
          </p:cNvSpPr>
          <p:nvPr/>
        </p:nvSpPr>
        <p:spPr bwMode="auto">
          <a:xfrm>
            <a:off x="3505200" y="3352800"/>
            <a:ext cx="152400" cy="152400"/>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9826" name="Text Box 34"/>
          <p:cNvSpPr txBox="1">
            <a:spLocks noChangeArrowheads="1"/>
          </p:cNvSpPr>
          <p:nvPr/>
        </p:nvSpPr>
        <p:spPr bwMode="auto">
          <a:xfrm>
            <a:off x="228600" y="304800"/>
            <a:ext cx="868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tx2"/>
                </a:solidFill>
                <a:latin typeface="Times New Roman" panose="02020603050405020304" pitchFamily="18" charset="0"/>
              </a:rPr>
              <a:t>We now expand Sibiu (that is, we expand the node with the lowest value of </a:t>
            </a:r>
            <a:r>
              <a:rPr lang="en-GB" altLang="x-none" sz="1800" b="1" i="1">
                <a:solidFill>
                  <a:srgbClr val="009900"/>
                </a:solidFill>
                <a:latin typeface="Times New Roman" panose="02020603050405020304" pitchFamily="18" charset="0"/>
              </a:rPr>
              <a:t>f </a:t>
            </a:r>
            <a:r>
              <a:rPr lang="en-GB" altLang="x-none" sz="1800">
                <a:solidFill>
                  <a:schemeClr val="tx2"/>
                </a:solidFill>
                <a:latin typeface="Times New Roman" panose="02020603050405020304" pitchFamily="18" charset="0"/>
              </a:rPr>
              <a:t>). Press space to continue the search.</a:t>
            </a:r>
            <a:endParaRPr lang="en-GB" altLang="x-none" sz="1800">
              <a:solidFill>
                <a:schemeClr val="tx2"/>
              </a:solidFill>
              <a:latin typeface="Times New Roman" panose="02020603050405020304" pitchFamily="18" charset="0"/>
            </a:endParaRPr>
          </a:p>
        </p:txBody>
      </p:sp>
      <p:sp>
        <p:nvSpPr>
          <p:cNvPr id="289827" name="Text Box 35"/>
          <p:cNvSpPr txBox="1">
            <a:spLocks noChangeArrowheads="1"/>
          </p:cNvSpPr>
          <p:nvPr/>
        </p:nvSpPr>
        <p:spPr bwMode="auto">
          <a:xfrm>
            <a:off x="5943600" y="3124200"/>
            <a:ext cx="9906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rgbClr val="FF3300"/>
                </a:solidFill>
                <a:latin typeface="Times New Roman" panose="02020603050405020304" pitchFamily="18" charset="0"/>
              </a:rPr>
              <a:t>178</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178</a:t>
            </a:r>
            <a:endParaRPr lang="en-US" altLang="x-none" sz="1000">
              <a:solidFill>
                <a:srgbClr val="009900"/>
              </a:solidFill>
              <a:latin typeface="Times New Roman" panose="02020603050405020304" pitchFamily="18" charset="0"/>
            </a:endParaRPr>
          </a:p>
        </p:txBody>
      </p:sp>
      <p:sp>
        <p:nvSpPr>
          <p:cNvPr id="289828" name="Text Box 36"/>
          <p:cNvSpPr txBox="1">
            <a:spLocks noChangeArrowheads="1"/>
          </p:cNvSpPr>
          <p:nvPr/>
        </p:nvSpPr>
        <p:spPr bwMode="auto">
          <a:xfrm>
            <a:off x="2514600" y="1828800"/>
            <a:ext cx="1066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rgbClr val="FF3300"/>
                </a:solidFill>
                <a:latin typeface="Times New Roman" panose="02020603050405020304" pitchFamily="18" charset="0"/>
              </a:rPr>
              <a:t>380</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380</a:t>
            </a:r>
            <a:endParaRPr lang="en-US" altLang="x-none" sz="1000">
              <a:solidFill>
                <a:srgbClr val="009900"/>
              </a:solidFill>
              <a:latin typeface="Times New Roman" panose="02020603050405020304" pitchFamily="18" charset="0"/>
            </a:endParaRPr>
          </a:p>
        </p:txBody>
      </p:sp>
      <p:sp>
        <p:nvSpPr>
          <p:cNvPr id="289829" name="Text Box 37"/>
          <p:cNvSpPr txBox="1">
            <a:spLocks noChangeArrowheads="1"/>
          </p:cNvSpPr>
          <p:nvPr/>
        </p:nvSpPr>
        <p:spPr bwMode="auto">
          <a:xfrm>
            <a:off x="1676400" y="3810000"/>
            <a:ext cx="9906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rgbClr val="FF3300"/>
                </a:solidFill>
                <a:latin typeface="Times New Roman" panose="02020603050405020304" pitchFamily="18" charset="0"/>
              </a:rPr>
              <a:t>193</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193</a:t>
            </a:r>
            <a:endParaRPr lang="en-US" altLang="x-none" sz="1000">
              <a:solidFill>
                <a:srgbClr val="009900"/>
              </a:solidFill>
              <a:latin typeface="Times New Roman" panose="02020603050405020304" pitchFamily="18" charset="0"/>
            </a:endParaRPr>
          </a:p>
        </p:txBody>
      </p:sp>
      <p:sp>
        <p:nvSpPr>
          <p:cNvPr id="289830" name="Oval 38"/>
          <p:cNvSpPr>
            <a:spLocks noChangeArrowheads="1"/>
          </p:cNvSpPr>
          <p:nvPr/>
        </p:nvSpPr>
        <p:spPr bwMode="auto">
          <a:xfrm>
            <a:off x="6553200" y="2971800"/>
            <a:ext cx="152400" cy="152400"/>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9831" name="Text Box 39"/>
          <p:cNvSpPr txBox="1">
            <a:spLocks noChangeArrowheads="1"/>
          </p:cNvSpPr>
          <p:nvPr/>
        </p:nvSpPr>
        <p:spPr bwMode="auto">
          <a:xfrm>
            <a:off x="304800" y="304800"/>
            <a:ext cx="868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tx2"/>
                </a:solidFill>
                <a:latin typeface="Times New Roman" panose="02020603050405020304" pitchFamily="18" charset="0"/>
              </a:rPr>
              <a:t>We now expand Fagaras (that is, we expand the node with the lowest value of </a:t>
            </a:r>
            <a:r>
              <a:rPr lang="en-GB" altLang="x-none" sz="1800" b="1" i="1">
                <a:solidFill>
                  <a:srgbClr val="009900"/>
                </a:solidFill>
                <a:latin typeface="Times New Roman" panose="02020603050405020304" pitchFamily="18" charset="0"/>
              </a:rPr>
              <a:t>f </a:t>
            </a:r>
            <a:r>
              <a:rPr lang="en-GB" altLang="x-none" sz="1800">
                <a:solidFill>
                  <a:schemeClr val="tx2"/>
                </a:solidFill>
                <a:latin typeface="Times New Roman" panose="02020603050405020304" pitchFamily="18" charset="0"/>
              </a:rPr>
              <a:t>). Press space to continue the search.</a:t>
            </a:r>
            <a:endParaRPr lang="en-GB" altLang="x-none" sz="1800">
              <a:solidFill>
                <a:schemeClr val="tx2"/>
              </a:solidFill>
              <a:latin typeface="Times New Roman" panose="02020603050405020304" pitchFamily="18" charset="0"/>
            </a:endParaRPr>
          </a:p>
        </p:txBody>
      </p:sp>
      <p:sp>
        <p:nvSpPr>
          <p:cNvPr id="289832" name="Oval 40"/>
          <p:cNvSpPr>
            <a:spLocks noChangeArrowheads="1"/>
          </p:cNvSpPr>
          <p:nvPr/>
        </p:nvSpPr>
        <p:spPr bwMode="auto">
          <a:xfrm>
            <a:off x="6553200" y="2971800"/>
            <a:ext cx="152400" cy="152400"/>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9833" name="Oval 41"/>
          <p:cNvSpPr>
            <a:spLocks noChangeArrowheads="1"/>
          </p:cNvSpPr>
          <p:nvPr/>
        </p:nvSpPr>
        <p:spPr bwMode="auto">
          <a:xfrm>
            <a:off x="7543800" y="39624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289834" name="AutoShape 42"/>
          <p:cNvCxnSpPr>
            <a:cxnSpLocks noChangeShapeType="1"/>
            <a:stCxn id="289832" idx="5"/>
            <a:endCxn id="289833" idx="0"/>
          </p:cNvCxnSpPr>
          <p:nvPr/>
        </p:nvCxnSpPr>
        <p:spPr bwMode="auto">
          <a:xfrm>
            <a:off x="6683375" y="3101975"/>
            <a:ext cx="936625" cy="8604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9835" name="Text Box 43"/>
          <p:cNvSpPr txBox="1">
            <a:spLocks noChangeArrowheads="1"/>
          </p:cNvSpPr>
          <p:nvPr/>
        </p:nvSpPr>
        <p:spPr bwMode="auto">
          <a:xfrm>
            <a:off x="7543800" y="36576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2000">
                <a:solidFill>
                  <a:srgbClr val="FF0000"/>
                </a:solidFill>
                <a:latin typeface="Times New Roman" panose="02020603050405020304" pitchFamily="18" charset="0"/>
              </a:rPr>
              <a:t>Bucharest</a:t>
            </a:r>
            <a:endParaRPr lang="en-GB" altLang="x-none" sz="1600">
              <a:solidFill>
                <a:srgbClr val="FF0000"/>
              </a:solidFill>
              <a:latin typeface="Times New Roman" panose="02020603050405020304" pitchFamily="18" charset="0"/>
            </a:endParaRPr>
          </a:p>
        </p:txBody>
      </p:sp>
      <p:sp>
        <p:nvSpPr>
          <p:cNvPr id="289836" name="Text Box 44"/>
          <p:cNvSpPr txBox="1">
            <a:spLocks noChangeArrowheads="1"/>
          </p:cNvSpPr>
          <p:nvPr/>
        </p:nvSpPr>
        <p:spPr bwMode="auto">
          <a:xfrm>
            <a:off x="7696200" y="4038600"/>
            <a:ext cx="9144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rgbClr val="FF3300"/>
                </a:solidFill>
                <a:latin typeface="Times New Roman" panose="02020603050405020304" pitchFamily="18" charset="0"/>
              </a:rPr>
              <a:t>0</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0</a:t>
            </a:r>
            <a:endParaRPr lang="en-US" altLang="x-none" sz="1000">
              <a:solidFill>
                <a:srgbClr val="009900"/>
              </a:solidFill>
              <a:latin typeface="Times New Roman" panose="02020603050405020304" pitchFamily="18" charset="0"/>
            </a:endParaRPr>
          </a:p>
        </p:txBody>
      </p:sp>
      <p:cxnSp>
        <p:nvCxnSpPr>
          <p:cNvPr id="289837" name="AutoShape 45"/>
          <p:cNvCxnSpPr>
            <a:cxnSpLocks noChangeShapeType="1"/>
            <a:stCxn id="289824" idx="5"/>
            <a:endCxn id="289825" idx="1"/>
          </p:cNvCxnSpPr>
          <p:nvPr/>
        </p:nvCxnSpPr>
        <p:spPr bwMode="auto">
          <a:xfrm>
            <a:off x="1120775" y="2873375"/>
            <a:ext cx="2406650" cy="501650"/>
          </a:xfrm>
          <a:prstGeom prst="straightConnector1">
            <a:avLst/>
          </a:prstGeom>
          <a:noFill/>
          <a:ln w="952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9838" name="AutoShape 46"/>
          <p:cNvCxnSpPr>
            <a:cxnSpLocks noChangeShapeType="1"/>
            <a:stCxn id="289825" idx="6"/>
            <a:endCxn id="289832" idx="2"/>
          </p:cNvCxnSpPr>
          <p:nvPr/>
        </p:nvCxnSpPr>
        <p:spPr bwMode="auto">
          <a:xfrm flipV="1">
            <a:off x="3657600" y="3048000"/>
            <a:ext cx="2895600" cy="381000"/>
          </a:xfrm>
          <a:prstGeom prst="straightConnector1">
            <a:avLst/>
          </a:prstGeom>
          <a:noFill/>
          <a:ln w="952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9839" name="AutoShape 47"/>
          <p:cNvCxnSpPr>
            <a:cxnSpLocks noChangeShapeType="1"/>
            <a:stCxn id="289832" idx="5"/>
          </p:cNvCxnSpPr>
          <p:nvPr/>
        </p:nvCxnSpPr>
        <p:spPr bwMode="auto">
          <a:xfrm>
            <a:off x="6683375" y="3101975"/>
            <a:ext cx="936625" cy="860425"/>
          </a:xfrm>
          <a:prstGeom prst="straightConnector1">
            <a:avLst/>
          </a:prstGeom>
          <a:noFill/>
          <a:ln w="952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9840" name="Oval 48"/>
          <p:cNvSpPr>
            <a:spLocks noChangeArrowheads="1"/>
          </p:cNvSpPr>
          <p:nvPr/>
        </p:nvSpPr>
        <p:spPr bwMode="auto">
          <a:xfrm>
            <a:off x="7543800" y="3962400"/>
            <a:ext cx="152400" cy="152400"/>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89794"/>
                                        </p:tgtEl>
                                        <p:attrNameLst>
                                          <p:attrName>style.visibility</p:attrName>
                                        </p:attrNameLst>
                                      </p:cBhvr>
                                      <p:to>
                                        <p:strVal val="visible"/>
                                      </p:to>
                                    </p:set>
                                  </p:childTnLst>
                                  <p:subTnLst>
                                    <p:set>
                                      <p:cBhvr override="childStyle">
                                        <p:cTn dur="1" fill="hold" display="0" masterRel="nextClick" afterEffect="1"/>
                                        <p:tgtEl>
                                          <p:spTgt spid="28979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9800"/>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289817"/>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289819"/>
                                        </p:tgtEl>
                                        <p:attrNameLst>
                                          <p:attrName>style.visibility</p:attrName>
                                        </p:attrNameLst>
                                      </p:cBhvr>
                                      <p:to>
                                        <p:strVal val="visible"/>
                                      </p:to>
                                    </p:se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499"/>
                                          </p:stCondLst>
                                        </p:cTn>
                                        <p:tgtEl>
                                          <p:spTgt spid="289818"/>
                                        </p:tgtEl>
                                        <p:attrNameLst>
                                          <p:attrName>style.visibility</p:attrName>
                                        </p:attrNameLst>
                                      </p:cBhvr>
                                      <p:to>
                                        <p:strVal val="visible"/>
                                      </p:to>
                                    </p:set>
                                  </p:childTnLst>
                                  <p:subTnLst>
                                    <p:set>
                                      <p:cBhvr override="childStyle">
                                        <p:cTn dur="1" fill="hold" display="0" masterRel="nextClick" afterEffect="1"/>
                                        <p:tgtEl>
                                          <p:spTgt spid="289818"/>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89824"/>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499"/>
                                          </p:stCondLst>
                                        </p:cTn>
                                        <p:tgtEl>
                                          <p:spTgt spid="289810"/>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499"/>
                                          </p:stCondLst>
                                        </p:cTn>
                                        <p:tgtEl>
                                          <p:spTgt spid="289809"/>
                                        </p:tgtEl>
                                        <p:attrNameLst>
                                          <p:attrName>style.visibility</p:attrName>
                                        </p:attrNameLst>
                                      </p:cBhvr>
                                      <p:to>
                                        <p:strVal val="visible"/>
                                      </p:to>
                                    </p:set>
                                  </p:childTnLst>
                                </p:cTn>
                              </p:par>
                            </p:childTnLst>
                          </p:cTn>
                        </p:par>
                        <p:par>
                          <p:cTn id="30" fill="hold">
                            <p:stCondLst>
                              <p:cond delay="1500"/>
                            </p:stCondLst>
                            <p:childTnLst>
                              <p:par>
                                <p:cTn id="31" presetID="1" presetClass="entr" presetSubtype="0" fill="hold" grpId="0" nodeType="afterEffect">
                                  <p:stCondLst>
                                    <p:cond delay="0"/>
                                  </p:stCondLst>
                                  <p:childTnLst>
                                    <p:set>
                                      <p:cBhvr>
                                        <p:cTn id="32" dur="1" fill="hold">
                                          <p:stCondLst>
                                            <p:cond delay="499"/>
                                          </p:stCondLst>
                                        </p:cTn>
                                        <p:tgtEl>
                                          <p:spTgt spid="289811"/>
                                        </p:tgtEl>
                                        <p:attrNameLst>
                                          <p:attrName>style.visibility</p:attrName>
                                        </p:attrNameLst>
                                      </p:cBhvr>
                                      <p:to>
                                        <p:strVal val="visible"/>
                                      </p:to>
                                    </p:set>
                                  </p:childTnLst>
                                </p:cTn>
                              </p:par>
                            </p:childTnLst>
                          </p:cTn>
                        </p:par>
                        <p:par>
                          <p:cTn id="33" fill="hold">
                            <p:stCondLst>
                              <p:cond delay="2000"/>
                            </p:stCondLst>
                            <p:childTnLst>
                              <p:par>
                                <p:cTn id="34" presetID="1" presetClass="entr" presetSubtype="0" fill="hold" grpId="0" nodeType="afterEffect">
                                  <p:stCondLst>
                                    <p:cond delay="0"/>
                                  </p:stCondLst>
                                  <p:childTnLst>
                                    <p:set>
                                      <p:cBhvr>
                                        <p:cTn id="35" dur="1" fill="hold">
                                          <p:stCondLst>
                                            <p:cond delay="499"/>
                                          </p:stCondLst>
                                        </p:cTn>
                                        <p:tgtEl>
                                          <p:spTgt spid="289820"/>
                                        </p:tgtEl>
                                        <p:attrNameLst>
                                          <p:attrName>style.visibility</p:attrName>
                                        </p:attrNameLst>
                                      </p:cBhvr>
                                      <p:to>
                                        <p:strVal val="visible"/>
                                      </p:to>
                                    </p:set>
                                  </p:childTnLst>
                                </p:cTn>
                              </p:par>
                            </p:childTnLst>
                          </p:cTn>
                        </p:par>
                        <p:par>
                          <p:cTn id="36" fill="hold">
                            <p:stCondLst>
                              <p:cond delay="2500"/>
                            </p:stCondLst>
                            <p:childTnLst>
                              <p:par>
                                <p:cTn id="37" presetID="1" presetClass="entr" presetSubtype="0" fill="hold" nodeType="afterEffect">
                                  <p:stCondLst>
                                    <p:cond delay="0"/>
                                  </p:stCondLst>
                                  <p:childTnLst>
                                    <p:set>
                                      <p:cBhvr>
                                        <p:cTn id="38" dur="1" fill="hold">
                                          <p:stCondLst>
                                            <p:cond delay="499"/>
                                          </p:stCondLst>
                                        </p:cTn>
                                        <p:tgtEl>
                                          <p:spTgt spid="289806"/>
                                        </p:tgtEl>
                                        <p:attrNameLst>
                                          <p:attrName>style.visibility</p:attrName>
                                        </p:attrNameLst>
                                      </p:cBhvr>
                                      <p:to>
                                        <p:strVal val="visible"/>
                                      </p:to>
                                    </p:set>
                                  </p:childTnLst>
                                </p:cTn>
                              </p:par>
                            </p:childTnLst>
                          </p:cTn>
                        </p:par>
                        <p:par>
                          <p:cTn id="39" fill="hold">
                            <p:stCondLst>
                              <p:cond delay="3000"/>
                            </p:stCondLst>
                            <p:childTnLst>
                              <p:par>
                                <p:cTn id="40" presetID="1" presetClass="entr" presetSubtype="0" fill="hold" grpId="0" nodeType="afterEffect">
                                  <p:stCondLst>
                                    <p:cond delay="0"/>
                                  </p:stCondLst>
                                  <p:childTnLst>
                                    <p:set>
                                      <p:cBhvr>
                                        <p:cTn id="41" dur="1" fill="hold">
                                          <p:stCondLst>
                                            <p:cond delay="499"/>
                                          </p:stCondLst>
                                        </p:cTn>
                                        <p:tgtEl>
                                          <p:spTgt spid="289797"/>
                                        </p:tgtEl>
                                        <p:attrNameLst>
                                          <p:attrName>style.visibility</p:attrName>
                                        </p:attrNameLst>
                                      </p:cBhvr>
                                      <p:to>
                                        <p:strVal val="visible"/>
                                      </p:to>
                                    </p:set>
                                  </p:childTnLst>
                                </p:cTn>
                              </p:par>
                            </p:childTnLst>
                          </p:cTn>
                        </p:par>
                        <p:par>
                          <p:cTn id="42" fill="hold">
                            <p:stCondLst>
                              <p:cond delay="3500"/>
                            </p:stCondLst>
                            <p:childTnLst>
                              <p:par>
                                <p:cTn id="43" presetID="1" presetClass="entr" presetSubtype="0" fill="hold" grpId="0" nodeType="afterEffect">
                                  <p:stCondLst>
                                    <p:cond delay="0"/>
                                  </p:stCondLst>
                                  <p:childTnLst>
                                    <p:set>
                                      <p:cBhvr>
                                        <p:cTn id="44" dur="1" fill="hold">
                                          <p:stCondLst>
                                            <p:cond delay="499"/>
                                          </p:stCondLst>
                                        </p:cTn>
                                        <p:tgtEl>
                                          <p:spTgt spid="289813"/>
                                        </p:tgtEl>
                                        <p:attrNameLst>
                                          <p:attrName>style.visibility</p:attrName>
                                        </p:attrNameLst>
                                      </p:cBhvr>
                                      <p:to>
                                        <p:strVal val="visible"/>
                                      </p:to>
                                    </p:set>
                                  </p:childTnLst>
                                </p:cTn>
                              </p:par>
                            </p:childTnLst>
                          </p:cTn>
                        </p:par>
                        <p:par>
                          <p:cTn id="45" fill="hold">
                            <p:stCondLst>
                              <p:cond delay="4000"/>
                            </p:stCondLst>
                            <p:childTnLst>
                              <p:par>
                                <p:cTn id="46" presetID="1" presetClass="entr" presetSubtype="0" fill="hold" grpId="0" nodeType="afterEffect">
                                  <p:stCondLst>
                                    <p:cond delay="0"/>
                                  </p:stCondLst>
                                  <p:childTnLst>
                                    <p:set>
                                      <p:cBhvr>
                                        <p:cTn id="47" dur="1" fill="hold">
                                          <p:stCondLst>
                                            <p:cond delay="499"/>
                                          </p:stCondLst>
                                        </p:cTn>
                                        <p:tgtEl>
                                          <p:spTgt spid="289821"/>
                                        </p:tgtEl>
                                        <p:attrNameLst>
                                          <p:attrName>style.visibility</p:attrName>
                                        </p:attrNameLst>
                                      </p:cBhvr>
                                      <p:to>
                                        <p:strVal val="visible"/>
                                      </p:to>
                                    </p:set>
                                  </p:childTnLst>
                                </p:cTn>
                              </p:par>
                            </p:childTnLst>
                          </p:cTn>
                        </p:par>
                        <p:par>
                          <p:cTn id="48" fill="hold">
                            <p:stCondLst>
                              <p:cond delay="4500"/>
                            </p:stCondLst>
                            <p:childTnLst>
                              <p:par>
                                <p:cTn id="49" presetID="1" presetClass="entr" presetSubtype="0" fill="hold" nodeType="afterEffect">
                                  <p:stCondLst>
                                    <p:cond delay="0"/>
                                  </p:stCondLst>
                                  <p:childTnLst>
                                    <p:set>
                                      <p:cBhvr>
                                        <p:cTn id="50" dur="1" fill="hold">
                                          <p:stCondLst>
                                            <p:cond delay="499"/>
                                          </p:stCondLst>
                                        </p:cTn>
                                        <p:tgtEl>
                                          <p:spTgt spid="289807"/>
                                        </p:tgtEl>
                                        <p:attrNameLst>
                                          <p:attrName>style.visibility</p:attrName>
                                        </p:attrNameLst>
                                      </p:cBhvr>
                                      <p:to>
                                        <p:strVal val="visible"/>
                                      </p:to>
                                    </p:set>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499"/>
                                          </p:stCondLst>
                                        </p:cTn>
                                        <p:tgtEl>
                                          <p:spTgt spid="289801"/>
                                        </p:tgtEl>
                                        <p:attrNameLst>
                                          <p:attrName>style.visibility</p:attrName>
                                        </p:attrNameLst>
                                      </p:cBhvr>
                                      <p:to>
                                        <p:strVal val="visible"/>
                                      </p:to>
                                    </p:set>
                                  </p:childTnLst>
                                </p:cTn>
                              </p:par>
                            </p:childTnLst>
                          </p:cTn>
                        </p:par>
                        <p:par>
                          <p:cTn id="54" fill="hold">
                            <p:stCondLst>
                              <p:cond delay="5500"/>
                            </p:stCondLst>
                            <p:childTnLst>
                              <p:par>
                                <p:cTn id="55" presetID="1" presetClass="entr" presetSubtype="0" fill="hold" grpId="0" nodeType="afterEffect">
                                  <p:stCondLst>
                                    <p:cond delay="0"/>
                                  </p:stCondLst>
                                  <p:childTnLst>
                                    <p:set>
                                      <p:cBhvr>
                                        <p:cTn id="56" dur="1" fill="hold">
                                          <p:stCondLst>
                                            <p:cond delay="499"/>
                                          </p:stCondLst>
                                        </p:cTn>
                                        <p:tgtEl>
                                          <p:spTgt spid="289815"/>
                                        </p:tgtEl>
                                        <p:attrNameLst>
                                          <p:attrName>style.visibility</p:attrName>
                                        </p:attrNameLst>
                                      </p:cBhvr>
                                      <p:to>
                                        <p:strVal val="visible"/>
                                      </p:to>
                                    </p:set>
                                  </p:childTnLst>
                                </p:cTn>
                              </p:par>
                            </p:childTnLst>
                          </p:cTn>
                        </p:par>
                        <p:par>
                          <p:cTn id="57" fill="hold">
                            <p:stCondLst>
                              <p:cond delay="6000"/>
                            </p:stCondLst>
                            <p:childTnLst>
                              <p:par>
                                <p:cTn id="58" presetID="1" presetClass="entr" presetSubtype="0" fill="hold" grpId="0" nodeType="afterEffect">
                                  <p:stCondLst>
                                    <p:cond delay="0"/>
                                  </p:stCondLst>
                                  <p:childTnLst>
                                    <p:set>
                                      <p:cBhvr>
                                        <p:cTn id="59" dur="1" fill="hold">
                                          <p:stCondLst>
                                            <p:cond delay="499"/>
                                          </p:stCondLst>
                                        </p:cTn>
                                        <p:tgtEl>
                                          <p:spTgt spid="289822"/>
                                        </p:tgtEl>
                                        <p:attrNameLst>
                                          <p:attrName>style.visibility</p:attrName>
                                        </p:attrNameLst>
                                      </p:cBhvr>
                                      <p:to>
                                        <p:strVal val="visible"/>
                                      </p:to>
                                    </p:set>
                                  </p:childTnLst>
                                </p:cTn>
                              </p:par>
                            </p:childTnLst>
                          </p:cTn>
                        </p:par>
                        <p:par>
                          <p:cTn id="60" fill="hold">
                            <p:stCondLst>
                              <p:cond delay="6500"/>
                            </p:stCondLst>
                            <p:childTnLst>
                              <p:par>
                                <p:cTn id="61" presetID="1" presetClass="entr" presetSubtype="0" fill="hold" grpId="0" nodeType="afterEffect">
                                  <p:stCondLst>
                                    <p:cond delay="0"/>
                                  </p:stCondLst>
                                  <p:childTnLst>
                                    <p:set>
                                      <p:cBhvr>
                                        <p:cTn id="62" dur="1" fill="hold">
                                          <p:stCondLst>
                                            <p:cond delay="499"/>
                                          </p:stCondLst>
                                        </p:cTn>
                                        <p:tgtEl>
                                          <p:spTgt spid="289823"/>
                                        </p:tgtEl>
                                        <p:attrNameLst>
                                          <p:attrName>style.visibility</p:attrName>
                                        </p:attrNameLst>
                                      </p:cBhvr>
                                      <p:to>
                                        <p:strVal val="visible"/>
                                      </p:to>
                                    </p:set>
                                  </p:childTnLst>
                                  <p:subTnLst>
                                    <p:set>
                                      <p:cBhvr override="childStyle">
                                        <p:cTn dur="1" fill="hold" display="0" masterRel="nextClick" afterEffect="1"/>
                                        <p:tgtEl>
                                          <p:spTgt spid="289823"/>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89825"/>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grpId="0" nodeType="afterEffect">
                                  <p:stCondLst>
                                    <p:cond delay="0"/>
                                  </p:stCondLst>
                                  <p:childTnLst>
                                    <p:set>
                                      <p:cBhvr>
                                        <p:cTn id="69" dur="1" fill="hold">
                                          <p:stCondLst>
                                            <p:cond delay="499"/>
                                          </p:stCondLst>
                                        </p:cTn>
                                        <p:tgtEl>
                                          <p:spTgt spid="289826"/>
                                        </p:tgtEl>
                                        <p:attrNameLst>
                                          <p:attrName>style.visibility</p:attrName>
                                        </p:attrNameLst>
                                      </p:cBhvr>
                                      <p:to>
                                        <p:strVal val="visible"/>
                                      </p:to>
                                    </p:set>
                                  </p:childTnLst>
                                  <p:subTnLst>
                                    <p:set>
                                      <p:cBhvr override="childStyle">
                                        <p:cTn dur="1" fill="hold" display="0" masterRel="nextClick" afterEffect="1"/>
                                        <p:tgtEl>
                                          <p:spTgt spid="289826"/>
                                        </p:tgtEl>
                                        <p:attrNameLst>
                                          <p:attrName>style.visibility</p:attrName>
                                        </p:attrNameLst>
                                      </p:cBhvr>
                                      <p:to>
                                        <p:strVal val="hidden"/>
                                      </p:to>
                                    </p:set>
                                  </p:sub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499"/>
                                          </p:stCondLst>
                                        </p:cTn>
                                        <p:tgtEl>
                                          <p:spTgt spid="289804"/>
                                        </p:tgtEl>
                                        <p:attrNameLst>
                                          <p:attrName>style.visibility</p:attrName>
                                        </p:attrNameLst>
                                      </p:cBhvr>
                                      <p:to>
                                        <p:strVal val="visible"/>
                                      </p:to>
                                    </p:se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499"/>
                                          </p:stCondLst>
                                        </p:cTn>
                                        <p:tgtEl>
                                          <p:spTgt spid="289799"/>
                                        </p:tgtEl>
                                        <p:attrNameLst>
                                          <p:attrName>style.visibility</p:attrName>
                                        </p:attrNameLst>
                                      </p:cBhvr>
                                      <p:to>
                                        <p:strVal val="visible"/>
                                      </p:to>
                                    </p:se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499"/>
                                          </p:stCondLst>
                                        </p:cTn>
                                        <p:tgtEl>
                                          <p:spTgt spid="289808"/>
                                        </p:tgtEl>
                                        <p:attrNameLst>
                                          <p:attrName>style.visibility</p:attrName>
                                        </p:attrNameLst>
                                      </p:cBhvr>
                                      <p:to>
                                        <p:strVal val="visible"/>
                                      </p:to>
                                    </p:set>
                                  </p:childTnLst>
                                </p:cTn>
                              </p:par>
                            </p:childTnLst>
                          </p:cTn>
                        </p:par>
                        <p:par>
                          <p:cTn id="80" fill="hold">
                            <p:stCondLst>
                              <p:cond delay="1500"/>
                            </p:stCondLst>
                            <p:childTnLst>
                              <p:par>
                                <p:cTn id="81" presetID="1" presetClass="entr" presetSubtype="0" fill="hold" grpId="0" nodeType="afterEffect">
                                  <p:stCondLst>
                                    <p:cond delay="0"/>
                                  </p:stCondLst>
                                  <p:childTnLst>
                                    <p:set>
                                      <p:cBhvr>
                                        <p:cTn id="82" dur="1" fill="hold">
                                          <p:stCondLst>
                                            <p:cond delay="499"/>
                                          </p:stCondLst>
                                        </p:cTn>
                                        <p:tgtEl>
                                          <p:spTgt spid="289828"/>
                                        </p:tgtEl>
                                        <p:attrNameLst>
                                          <p:attrName>style.visibility</p:attrName>
                                        </p:attrNameLst>
                                      </p:cBhvr>
                                      <p:to>
                                        <p:strVal val="visible"/>
                                      </p:to>
                                    </p:set>
                                  </p:childTnLst>
                                </p:cTn>
                              </p:par>
                            </p:childTnLst>
                          </p:cTn>
                        </p:par>
                        <p:par>
                          <p:cTn id="83" fill="hold">
                            <p:stCondLst>
                              <p:cond delay="2000"/>
                            </p:stCondLst>
                            <p:childTnLst>
                              <p:par>
                                <p:cTn id="84" presetID="1" presetClass="entr" presetSubtype="0" fill="hold" nodeType="afterEffect">
                                  <p:stCondLst>
                                    <p:cond delay="0"/>
                                  </p:stCondLst>
                                  <p:childTnLst>
                                    <p:set>
                                      <p:cBhvr>
                                        <p:cTn id="85" dur="1" fill="hold">
                                          <p:stCondLst>
                                            <p:cond delay="499"/>
                                          </p:stCondLst>
                                        </p:cTn>
                                        <p:tgtEl>
                                          <p:spTgt spid="289802"/>
                                        </p:tgtEl>
                                        <p:attrNameLst>
                                          <p:attrName>style.visibility</p:attrName>
                                        </p:attrNameLst>
                                      </p:cBhvr>
                                      <p:to>
                                        <p:strVal val="visible"/>
                                      </p:to>
                                    </p:set>
                                  </p:childTnLst>
                                </p:cTn>
                              </p:par>
                            </p:childTnLst>
                          </p:cTn>
                        </p:par>
                        <p:par>
                          <p:cTn id="86" fill="hold">
                            <p:stCondLst>
                              <p:cond delay="2500"/>
                            </p:stCondLst>
                            <p:childTnLst>
                              <p:par>
                                <p:cTn id="87" presetID="1" presetClass="entr" presetSubtype="0" fill="hold" grpId="0" nodeType="afterEffect">
                                  <p:stCondLst>
                                    <p:cond delay="0"/>
                                  </p:stCondLst>
                                  <p:childTnLst>
                                    <p:set>
                                      <p:cBhvr>
                                        <p:cTn id="88" dur="1" fill="hold">
                                          <p:stCondLst>
                                            <p:cond delay="499"/>
                                          </p:stCondLst>
                                        </p:cTn>
                                        <p:tgtEl>
                                          <p:spTgt spid="289796"/>
                                        </p:tgtEl>
                                        <p:attrNameLst>
                                          <p:attrName>style.visibility</p:attrName>
                                        </p:attrNameLst>
                                      </p:cBhvr>
                                      <p:to>
                                        <p:strVal val="visible"/>
                                      </p:to>
                                    </p:set>
                                  </p:childTnLst>
                                </p:cTn>
                              </p:par>
                            </p:childTnLst>
                          </p:cTn>
                        </p:par>
                        <p:par>
                          <p:cTn id="89" fill="hold">
                            <p:stCondLst>
                              <p:cond delay="3000"/>
                            </p:stCondLst>
                            <p:childTnLst>
                              <p:par>
                                <p:cTn id="90" presetID="1" presetClass="entr" presetSubtype="0" fill="hold" grpId="0" nodeType="afterEffect">
                                  <p:stCondLst>
                                    <p:cond delay="0"/>
                                  </p:stCondLst>
                                  <p:childTnLst>
                                    <p:set>
                                      <p:cBhvr>
                                        <p:cTn id="91" dur="1" fill="hold">
                                          <p:stCondLst>
                                            <p:cond delay="499"/>
                                          </p:stCondLst>
                                        </p:cTn>
                                        <p:tgtEl>
                                          <p:spTgt spid="289812"/>
                                        </p:tgtEl>
                                        <p:attrNameLst>
                                          <p:attrName>style.visibility</p:attrName>
                                        </p:attrNameLst>
                                      </p:cBhvr>
                                      <p:to>
                                        <p:strVal val="visible"/>
                                      </p:to>
                                    </p:set>
                                  </p:childTnLst>
                                </p:cTn>
                              </p:par>
                            </p:childTnLst>
                          </p:cTn>
                        </p:par>
                        <p:par>
                          <p:cTn id="92" fill="hold">
                            <p:stCondLst>
                              <p:cond delay="3500"/>
                            </p:stCondLst>
                            <p:childTnLst>
                              <p:par>
                                <p:cTn id="93" presetID="1" presetClass="entr" presetSubtype="0" fill="hold" nodeType="afterEffect">
                                  <p:stCondLst>
                                    <p:cond delay="0"/>
                                  </p:stCondLst>
                                  <p:childTnLst>
                                    <p:set>
                                      <p:cBhvr>
                                        <p:cTn id="94" dur="1" fill="hold">
                                          <p:stCondLst>
                                            <p:cond delay="499"/>
                                          </p:stCondLst>
                                        </p:cTn>
                                        <p:tgtEl>
                                          <p:spTgt spid="289803"/>
                                        </p:tgtEl>
                                        <p:attrNameLst>
                                          <p:attrName>style.visibility</p:attrName>
                                        </p:attrNameLst>
                                      </p:cBhvr>
                                      <p:to>
                                        <p:strVal val="visible"/>
                                      </p:to>
                                    </p:set>
                                  </p:childTnLst>
                                </p:cTn>
                              </p:par>
                            </p:childTnLst>
                          </p:cTn>
                        </p:par>
                        <p:par>
                          <p:cTn id="95" fill="hold">
                            <p:stCondLst>
                              <p:cond delay="4000"/>
                            </p:stCondLst>
                            <p:childTnLst>
                              <p:par>
                                <p:cTn id="96" presetID="1" presetClass="entr" presetSubtype="0" fill="hold" grpId="0" nodeType="afterEffect">
                                  <p:stCondLst>
                                    <p:cond delay="0"/>
                                  </p:stCondLst>
                                  <p:childTnLst>
                                    <p:set>
                                      <p:cBhvr>
                                        <p:cTn id="97" dur="1" fill="hold">
                                          <p:stCondLst>
                                            <p:cond delay="499"/>
                                          </p:stCondLst>
                                        </p:cTn>
                                        <p:tgtEl>
                                          <p:spTgt spid="289827"/>
                                        </p:tgtEl>
                                        <p:attrNameLst>
                                          <p:attrName>style.visibility</p:attrName>
                                        </p:attrNameLst>
                                      </p:cBhvr>
                                      <p:to>
                                        <p:strVal val="visible"/>
                                      </p:to>
                                    </p:set>
                                  </p:childTnLst>
                                </p:cTn>
                              </p:par>
                            </p:childTnLst>
                          </p:cTn>
                        </p:par>
                        <p:par>
                          <p:cTn id="98" fill="hold">
                            <p:stCondLst>
                              <p:cond delay="4500"/>
                            </p:stCondLst>
                            <p:childTnLst>
                              <p:par>
                                <p:cTn id="99" presetID="1" presetClass="entr" presetSubtype="0" fill="hold" grpId="0" nodeType="afterEffect">
                                  <p:stCondLst>
                                    <p:cond delay="0"/>
                                  </p:stCondLst>
                                  <p:childTnLst>
                                    <p:set>
                                      <p:cBhvr>
                                        <p:cTn id="100" dur="1" fill="hold">
                                          <p:stCondLst>
                                            <p:cond delay="499"/>
                                          </p:stCondLst>
                                        </p:cTn>
                                        <p:tgtEl>
                                          <p:spTgt spid="289798"/>
                                        </p:tgtEl>
                                        <p:attrNameLst>
                                          <p:attrName>style.visibility</p:attrName>
                                        </p:attrNameLst>
                                      </p:cBhvr>
                                      <p:to>
                                        <p:strVal val="visible"/>
                                      </p:to>
                                    </p:set>
                                  </p:childTnLst>
                                </p:cTn>
                              </p:par>
                            </p:childTnLst>
                          </p:cTn>
                        </p:par>
                        <p:par>
                          <p:cTn id="101" fill="hold">
                            <p:stCondLst>
                              <p:cond delay="5000"/>
                            </p:stCondLst>
                            <p:childTnLst>
                              <p:par>
                                <p:cTn id="102" presetID="1" presetClass="entr" presetSubtype="0" fill="hold" grpId="0" nodeType="afterEffect">
                                  <p:stCondLst>
                                    <p:cond delay="0"/>
                                  </p:stCondLst>
                                  <p:childTnLst>
                                    <p:set>
                                      <p:cBhvr>
                                        <p:cTn id="103" dur="1" fill="hold">
                                          <p:stCondLst>
                                            <p:cond delay="499"/>
                                          </p:stCondLst>
                                        </p:cTn>
                                        <p:tgtEl>
                                          <p:spTgt spid="289814"/>
                                        </p:tgtEl>
                                        <p:attrNameLst>
                                          <p:attrName>style.visibility</p:attrName>
                                        </p:attrNameLst>
                                      </p:cBhvr>
                                      <p:to>
                                        <p:strVal val="visible"/>
                                      </p:to>
                                    </p:set>
                                  </p:childTnLst>
                                </p:cTn>
                              </p:par>
                            </p:childTnLst>
                          </p:cTn>
                        </p:par>
                        <p:par>
                          <p:cTn id="104" fill="hold">
                            <p:stCondLst>
                              <p:cond delay="5500"/>
                            </p:stCondLst>
                            <p:childTnLst>
                              <p:par>
                                <p:cTn id="105" presetID="1" presetClass="entr" presetSubtype="0" fill="hold" grpId="0" nodeType="afterEffect">
                                  <p:stCondLst>
                                    <p:cond delay="0"/>
                                  </p:stCondLst>
                                  <p:childTnLst>
                                    <p:set>
                                      <p:cBhvr>
                                        <p:cTn id="106" dur="1" fill="hold">
                                          <p:stCondLst>
                                            <p:cond delay="499"/>
                                          </p:stCondLst>
                                        </p:cTn>
                                        <p:tgtEl>
                                          <p:spTgt spid="289829"/>
                                        </p:tgtEl>
                                        <p:attrNameLst>
                                          <p:attrName>style.visibility</p:attrName>
                                        </p:attrNameLst>
                                      </p:cBhvr>
                                      <p:to>
                                        <p:strVal val="visible"/>
                                      </p:to>
                                    </p:set>
                                  </p:childTnLst>
                                </p:cTn>
                              </p:par>
                            </p:childTnLst>
                          </p:cTn>
                        </p:par>
                        <p:par>
                          <p:cTn id="107" fill="hold">
                            <p:stCondLst>
                              <p:cond delay="6000"/>
                            </p:stCondLst>
                            <p:childTnLst>
                              <p:par>
                                <p:cTn id="108" presetID="1" presetClass="entr" presetSubtype="0" fill="hold" grpId="0" nodeType="afterEffect">
                                  <p:stCondLst>
                                    <p:cond delay="0"/>
                                  </p:stCondLst>
                                  <p:childTnLst>
                                    <p:set>
                                      <p:cBhvr>
                                        <p:cTn id="109" dur="1" fill="hold">
                                          <p:stCondLst>
                                            <p:cond delay="499"/>
                                          </p:stCondLst>
                                        </p:cTn>
                                        <p:tgtEl>
                                          <p:spTgt spid="289831"/>
                                        </p:tgtEl>
                                        <p:attrNameLst>
                                          <p:attrName>style.visibility</p:attrName>
                                        </p:attrNameLst>
                                      </p:cBhvr>
                                      <p:to>
                                        <p:strVal val="visible"/>
                                      </p:to>
                                    </p:set>
                                  </p:childTnLst>
                                  <p:subTnLst>
                                    <p:set>
                                      <p:cBhvr override="childStyle">
                                        <p:cTn dur="1" fill="hold" display="0" masterRel="nextClick" afterEffect="1"/>
                                        <p:tgtEl>
                                          <p:spTgt spid="289831"/>
                                        </p:tgtEl>
                                        <p:attrNameLst>
                                          <p:attrName>style.visibility</p:attrName>
                                        </p:attrNameLst>
                                      </p:cBhvr>
                                      <p:to>
                                        <p:strVal val="hidden"/>
                                      </p:to>
                                    </p:set>
                                  </p:sub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499"/>
                                          </p:stCondLst>
                                        </p:cTn>
                                        <p:tgtEl>
                                          <p:spTgt spid="289830"/>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499"/>
                                          </p:stCondLst>
                                        </p:cTn>
                                        <p:tgtEl>
                                          <p:spTgt spid="289832"/>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499"/>
                                          </p:stCondLst>
                                        </p:cTn>
                                        <p:tgtEl>
                                          <p:spTgt spid="289834"/>
                                        </p:tgtEl>
                                        <p:attrNameLst>
                                          <p:attrName>style.visibility</p:attrName>
                                        </p:attrNameLst>
                                      </p:cBhvr>
                                      <p:to>
                                        <p:strVal val="visible"/>
                                      </p:to>
                                    </p:set>
                                  </p:childTnLst>
                                </p:cTn>
                              </p:par>
                            </p:childTnLst>
                          </p:cTn>
                        </p:par>
                        <p:par>
                          <p:cTn id="122" fill="hold">
                            <p:stCondLst>
                              <p:cond delay="500"/>
                            </p:stCondLst>
                            <p:childTnLst>
                              <p:par>
                                <p:cTn id="123" presetID="1" presetClass="entr" presetSubtype="0" fill="hold" grpId="0" nodeType="afterEffect">
                                  <p:stCondLst>
                                    <p:cond delay="0"/>
                                  </p:stCondLst>
                                  <p:childTnLst>
                                    <p:set>
                                      <p:cBhvr>
                                        <p:cTn id="124" dur="1" fill="hold">
                                          <p:stCondLst>
                                            <p:cond delay="499"/>
                                          </p:stCondLst>
                                        </p:cTn>
                                        <p:tgtEl>
                                          <p:spTgt spid="289833"/>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499"/>
                                          </p:stCondLst>
                                        </p:cTn>
                                        <p:tgtEl>
                                          <p:spTgt spid="289840"/>
                                        </p:tgtEl>
                                        <p:attrNameLst>
                                          <p:attrName>style.visibility</p:attrName>
                                        </p:attrNameLst>
                                      </p:cBhvr>
                                      <p:to>
                                        <p:strVal val="visible"/>
                                      </p:to>
                                    </p:set>
                                  </p:childTnLst>
                                </p:cTn>
                              </p:par>
                            </p:childTnLst>
                          </p:cTn>
                        </p:par>
                        <p:par>
                          <p:cTn id="129" fill="hold">
                            <p:stCondLst>
                              <p:cond delay="500"/>
                            </p:stCondLst>
                            <p:childTnLst>
                              <p:par>
                                <p:cTn id="130" presetID="1" presetClass="entr" presetSubtype="0" fill="hold" grpId="0" nodeType="afterEffect">
                                  <p:stCondLst>
                                    <p:cond delay="0"/>
                                  </p:stCondLst>
                                  <p:childTnLst>
                                    <p:set>
                                      <p:cBhvr>
                                        <p:cTn id="131" dur="1" fill="hold">
                                          <p:stCondLst>
                                            <p:cond delay="499"/>
                                          </p:stCondLst>
                                        </p:cTn>
                                        <p:tgtEl>
                                          <p:spTgt spid="289835"/>
                                        </p:tgtEl>
                                        <p:attrNameLst>
                                          <p:attrName>style.visibility</p:attrName>
                                        </p:attrNameLst>
                                      </p:cBhvr>
                                      <p:to>
                                        <p:strVal val="visible"/>
                                      </p:to>
                                    </p:set>
                                  </p:childTnLst>
                                </p:cTn>
                              </p:par>
                            </p:childTnLst>
                          </p:cTn>
                        </p:par>
                        <p:par>
                          <p:cTn id="132" fill="hold">
                            <p:stCondLst>
                              <p:cond delay="1000"/>
                            </p:stCondLst>
                            <p:childTnLst>
                              <p:par>
                                <p:cTn id="133" presetID="1" presetClass="entr" presetSubtype="0" fill="hold" grpId="0" nodeType="afterEffect">
                                  <p:stCondLst>
                                    <p:cond delay="0"/>
                                  </p:stCondLst>
                                  <p:childTnLst>
                                    <p:set>
                                      <p:cBhvr>
                                        <p:cTn id="134" dur="1" fill="hold">
                                          <p:stCondLst>
                                            <p:cond delay="499"/>
                                          </p:stCondLst>
                                        </p:cTn>
                                        <p:tgtEl>
                                          <p:spTgt spid="289836"/>
                                        </p:tgtEl>
                                        <p:attrNameLst>
                                          <p:attrName>style.visibility</p:attrName>
                                        </p:attrNameLst>
                                      </p:cBhvr>
                                      <p:to>
                                        <p:strVal val="visible"/>
                                      </p:to>
                                    </p:set>
                                  </p:childTnLst>
                                </p:cTn>
                              </p:par>
                            </p:childTnLst>
                          </p:cTn>
                        </p:par>
                        <p:par>
                          <p:cTn id="135" fill="hold">
                            <p:stCondLst>
                              <p:cond delay="1500"/>
                            </p:stCondLst>
                            <p:childTnLst>
                              <p:par>
                                <p:cTn id="136" presetID="1" presetClass="entr" presetSubtype="0" fill="hold" nodeType="afterEffect">
                                  <p:stCondLst>
                                    <p:cond delay="0"/>
                                  </p:stCondLst>
                                  <p:childTnLst>
                                    <p:set>
                                      <p:cBhvr>
                                        <p:cTn id="137" dur="1" fill="hold">
                                          <p:stCondLst>
                                            <p:cond delay="499"/>
                                          </p:stCondLst>
                                        </p:cTn>
                                        <p:tgtEl>
                                          <p:spTgt spid="289837"/>
                                        </p:tgtEl>
                                        <p:attrNameLst>
                                          <p:attrName>style.visibility</p:attrName>
                                        </p:attrNameLst>
                                      </p:cBhvr>
                                      <p:to>
                                        <p:strVal val="visible"/>
                                      </p:to>
                                    </p:set>
                                  </p:childTnLst>
                                </p:cTn>
                              </p:par>
                            </p:childTnLst>
                          </p:cTn>
                        </p:par>
                        <p:par>
                          <p:cTn id="138" fill="hold">
                            <p:stCondLst>
                              <p:cond delay="2000"/>
                            </p:stCondLst>
                            <p:childTnLst>
                              <p:par>
                                <p:cTn id="139" presetID="1" presetClass="entr" presetSubtype="0" fill="hold" nodeType="afterEffect">
                                  <p:stCondLst>
                                    <p:cond delay="0"/>
                                  </p:stCondLst>
                                  <p:childTnLst>
                                    <p:set>
                                      <p:cBhvr>
                                        <p:cTn id="140" dur="1" fill="hold">
                                          <p:stCondLst>
                                            <p:cond delay="499"/>
                                          </p:stCondLst>
                                        </p:cTn>
                                        <p:tgtEl>
                                          <p:spTgt spid="289838"/>
                                        </p:tgtEl>
                                        <p:attrNameLst>
                                          <p:attrName>style.visibility</p:attrName>
                                        </p:attrNameLst>
                                      </p:cBhvr>
                                      <p:to>
                                        <p:strVal val="visible"/>
                                      </p:to>
                                    </p:set>
                                  </p:childTnLst>
                                </p:cTn>
                              </p:par>
                            </p:childTnLst>
                          </p:cTn>
                        </p:par>
                        <p:par>
                          <p:cTn id="141" fill="hold">
                            <p:stCondLst>
                              <p:cond delay="2500"/>
                            </p:stCondLst>
                            <p:childTnLst>
                              <p:par>
                                <p:cTn id="142" presetID="1" presetClass="entr" presetSubtype="0" fill="hold" nodeType="afterEffect">
                                  <p:stCondLst>
                                    <p:cond delay="0"/>
                                  </p:stCondLst>
                                  <p:childTnLst>
                                    <p:set>
                                      <p:cBhvr>
                                        <p:cTn id="143" dur="1" fill="hold">
                                          <p:stCondLst>
                                            <p:cond delay="499"/>
                                          </p:stCondLst>
                                        </p:cTn>
                                        <p:tgtEl>
                                          <p:spTgt spid="2898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4" grpId="0" autoUpdateAnimBg="0"/>
      <p:bldP spid="289796" grpId="0" animBg="1"/>
      <p:bldP spid="289797" grpId="0" animBg="1"/>
      <p:bldP spid="289798" grpId="0" animBg="1"/>
      <p:bldP spid="289799" grpId="0" animBg="1"/>
      <p:bldP spid="289800" grpId="0" animBg="1"/>
      <p:bldP spid="289801" grpId="0" animBg="1"/>
      <p:bldP spid="289808" grpId="0" autoUpdateAnimBg="0"/>
      <p:bldP spid="289809" grpId="0" animBg="1"/>
      <p:bldP spid="289811" grpId="0" autoUpdateAnimBg="0"/>
      <p:bldP spid="289812" grpId="0" autoUpdateAnimBg="0"/>
      <p:bldP spid="289813" grpId="0" autoUpdateAnimBg="0"/>
      <p:bldP spid="289814" grpId="0" autoUpdateAnimBg="0"/>
      <p:bldP spid="289815" grpId="0" autoUpdateAnimBg="0"/>
      <p:bldP spid="289817" grpId="0" autoUpdateAnimBg="0"/>
      <p:bldP spid="289818" grpId="0" autoUpdateAnimBg="0"/>
      <p:bldP spid="289819" grpId="0" autoUpdateAnimBg="0"/>
      <p:bldP spid="289820" grpId="0" autoUpdateAnimBg="0"/>
      <p:bldP spid="289821" grpId="0" autoUpdateAnimBg="0"/>
      <p:bldP spid="289822" grpId="0" autoUpdateAnimBg="0"/>
      <p:bldP spid="289823" grpId="0" autoUpdateAnimBg="0"/>
      <p:bldP spid="289824" grpId="0" animBg="1"/>
      <p:bldP spid="289825" grpId="0" animBg="1"/>
      <p:bldP spid="289826" grpId="0" autoUpdateAnimBg="0"/>
      <p:bldP spid="289827" grpId="0" autoUpdateAnimBg="0"/>
      <p:bldP spid="289828" grpId="0" autoUpdateAnimBg="0"/>
      <p:bldP spid="289829" grpId="0" autoUpdateAnimBg="0"/>
      <p:bldP spid="289830" grpId="0" animBg="1"/>
      <p:bldP spid="289831" grpId="0" autoUpdateAnimBg="0"/>
      <p:bldP spid="289832" grpId="0" animBg="1"/>
      <p:bldP spid="289833" grpId="0" animBg="1"/>
      <p:bldP spid="289835" grpId="0" autoUpdateAnimBg="0"/>
      <p:bldP spid="289836" grpId="0" autoUpdateAnimBg="0"/>
      <p:bldP spid="28984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8" name="Rectangle 4"/>
          <p:cNvSpPr>
            <a:spLocks noGrp="1" noChangeArrowheads="1"/>
          </p:cNvSpPr>
          <p:nvPr>
            <p:ph type="ctrTitle"/>
          </p:nvPr>
        </p:nvSpPr>
        <p:spPr/>
        <p:txBody>
          <a:bodyPr/>
          <a:lstStyle/>
          <a:p>
            <a:r>
              <a:rPr lang="en-US" altLang="x-none"/>
              <a:t>A* in Action …</a:t>
            </a:r>
            <a:endParaRPr lang="en-GB" altLang="x-none"/>
          </a:p>
        </p:txBody>
      </p:sp>
      <p:sp>
        <p:nvSpPr>
          <p:cNvPr id="287749" name="Rectangle 5"/>
          <p:cNvSpPr>
            <a:spLocks noGrp="1" noChangeArrowheads="1"/>
          </p:cNvSpPr>
          <p:nvPr>
            <p:ph type="subTitle" idx="1"/>
          </p:nvPr>
        </p:nvSpPr>
        <p:spPr/>
        <p:txBody>
          <a:bodyPr/>
          <a:lstStyle/>
          <a:p>
            <a:r>
              <a:rPr lang="en-US" altLang="x-none"/>
              <a:t>Map Searching</a:t>
            </a:r>
            <a:endParaRPr lang="en-GB" altLang="x-none"/>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lide Number Placeholder 3"/>
          <p:cNvSpPr>
            <a:spLocks noGrp="1"/>
          </p:cNvSpPr>
          <p:nvPr>
            <p:ph type="sldNum" sz="quarter" idx="12"/>
          </p:nvPr>
        </p:nvSpPr>
        <p:spPr/>
        <p:txBody>
          <a:bodyPr/>
          <a:lstStyle/>
          <a:p>
            <a:fld id="{DC8ED41A-0CA8-4EB5-A335-3129CD8B7B5E}" type="slidenum">
              <a:rPr lang="en-GB" altLang="x-none" smtClean="0"/>
            </a:fld>
            <a:endParaRPr lang="en-GB" altLang="x-none"/>
          </a:p>
        </p:txBody>
      </p:sp>
      <p:sp>
        <p:nvSpPr>
          <p:cNvPr id="285698" name="Text Box 2"/>
          <p:cNvSpPr txBox="1">
            <a:spLocks noChangeArrowheads="1"/>
          </p:cNvSpPr>
          <p:nvPr/>
        </p:nvSpPr>
        <p:spPr bwMode="auto">
          <a:xfrm>
            <a:off x="228600" y="152400"/>
            <a:ext cx="8686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Press space to see an A* search of the Romanian map featured in the previous slide. </a:t>
            </a:r>
            <a:r>
              <a:rPr lang="en-GB" altLang="x-none" sz="1800" b="1">
                <a:latin typeface="Times New Roman" panose="02020603050405020304" pitchFamily="18" charset="0"/>
              </a:rPr>
              <a:t>Note:</a:t>
            </a:r>
            <a:r>
              <a:rPr lang="en-GB" altLang="x-none" sz="1800">
                <a:latin typeface="Times New Roman" panose="02020603050405020304" pitchFamily="18" charset="0"/>
              </a:rPr>
              <a:t> Throughout the animation all nodes are labelled with  </a:t>
            </a:r>
            <a:r>
              <a:rPr lang="en-GB" altLang="x-none" sz="1800" b="1" i="1">
                <a:solidFill>
                  <a:srgbClr val="009900"/>
                </a:solidFill>
                <a:latin typeface="Times New Roman" panose="02020603050405020304" pitchFamily="18" charset="0"/>
              </a:rPr>
              <a:t>f(n)</a:t>
            </a:r>
            <a:r>
              <a:rPr lang="en-GB" altLang="x-none" sz="1800" b="1" i="1">
                <a:latin typeface="Times New Roman" panose="02020603050405020304" pitchFamily="18" charset="0"/>
              </a:rPr>
              <a:t> = </a:t>
            </a:r>
            <a:r>
              <a:rPr lang="en-GB" altLang="x-none" sz="1800" b="1" i="1">
                <a:solidFill>
                  <a:schemeClr val="accent2"/>
                </a:solidFill>
                <a:latin typeface="Times New Roman" panose="02020603050405020304" pitchFamily="18" charset="0"/>
              </a:rPr>
              <a:t>g(n) </a:t>
            </a:r>
            <a:r>
              <a:rPr lang="en-GB" altLang="x-none" sz="1800" b="1" i="1">
                <a:latin typeface="Times New Roman" panose="02020603050405020304" pitchFamily="18" charset="0"/>
              </a:rPr>
              <a:t>+ </a:t>
            </a:r>
            <a:r>
              <a:rPr lang="en-GB" altLang="x-none" sz="1800" b="1" i="1">
                <a:solidFill>
                  <a:srgbClr val="FF3300"/>
                </a:solidFill>
                <a:latin typeface="Times New Roman" panose="02020603050405020304" pitchFamily="18" charset="0"/>
              </a:rPr>
              <a:t>h(n)</a:t>
            </a:r>
            <a:r>
              <a:rPr lang="en-GB" altLang="x-none" sz="1800">
                <a:latin typeface="Times New Roman" panose="02020603050405020304" pitchFamily="18" charset="0"/>
              </a:rPr>
              <a:t>. However,we will be using the abbreviations </a:t>
            </a:r>
            <a:r>
              <a:rPr lang="en-GB" altLang="x-none" sz="1800" b="1" i="1">
                <a:solidFill>
                  <a:srgbClr val="009900"/>
                </a:solidFill>
                <a:latin typeface="Times New Roman" panose="02020603050405020304" pitchFamily="18" charset="0"/>
              </a:rPr>
              <a:t>f</a:t>
            </a:r>
            <a:r>
              <a:rPr lang="en-GB" altLang="x-none" sz="1800">
                <a:latin typeface="Times New Roman" panose="02020603050405020304" pitchFamily="18" charset="0"/>
              </a:rPr>
              <a:t>, </a:t>
            </a:r>
            <a:r>
              <a:rPr lang="en-GB" altLang="x-none" sz="1800" b="1" i="1">
                <a:solidFill>
                  <a:schemeClr val="accent2"/>
                </a:solidFill>
                <a:latin typeface="Times New Roman" panose="02020603050405020304" pitchFamily="18" charset="0"/>
              </a:rPr>
              <a:t>g</a:t>
            </a:r>
            <a:r>
              <a:rPr lang="en-GB" altLang="x-none" sz="1800">
                <a:latin typeface="Times New Roman" panose="02020603050405020304" pitchFamily="18" charset="0"/>
              </a:rPr>
              <a:t> and </a:t>
            </a:r>
            <a:r>
              <a:rPr lang="en-GB" altLang="x-none" sz="1800" b="1" i="1">
                <a:solidFill>
                  <a:srgbClr val="FF3300"/>
                </a:solidFill>
                <a:latin typeface="Times New Roman" panose="02020603050405020304" pitchFamily="18" charset="0"/>
              </a:rPr>
              <a:t>h</a:t>
            </a:r>
            <a:r>
              <a:rPr lang="en-GB" altLang="x-none" sz="1800">
                <a:latin typeface="Times New Roman" panose="02020603050405020304" pitchFamily="18" charset="0"/>
              </a:rPr>
              <a:t> to make the notation simpler</a:t>
            </a:r>
            <a:endParaRPr lang="en-GB" altLang="x-none" sz="1200" i="1">
              <a:latin typeface="Times New Roman" panose="02020603050405020304" pitchFamily="18" charset="0"/>
            </a:endParaRPr>
          </a:p>
        </p:txBody>
      </p:sp>
      <p:cxnSp>
        <p:nvCxnSpPr>
          <p:cNvPr id="285699" name="AutoShape 3"/>
          <p:cNvCxnSpPr>
            <a:cxnSpLocks noChangeShapeType="1"/>
          </p:cNvCxnSpPr>
          <p:nvPr/>
        </p:nvCxnSpPr>
        <p:spPr bwMode="auto">
          <a:xfrm>
            <a:off x="6324600" y="1295400"/>
            <a:ext cx="1371600" cy="533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5700" name="Oval 4"/>
          <p:cNvSpPr>
            <a:spLocks noChangeArrowheads="1"/>
          </p:cNvSpPr>
          <p:nvPr/>
        </p:nvSpPr>
        <p:spPr bwMode="auto">
          <a:xfrm>
            <a:off x="7543800" y="48006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5701" name="Oval 5"/>
          <p:cNvSpPr>
            <a:spLocks noChangeArrowheads="1"/>
          </p:cNvSpPr>
          <p:nvPr/>
        </p:nvSpPr>
        <p:spPr bwMode="auto">
          <a:xfrm>
            <a:off x="6553200" y="29718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5702" name="Oval 6"/>
          <p:cNvSpPr>
            <a:spLocks noChangeArrowheads="1"/>
          </p:cNvSpPr>
          <p:nvPr/>
        </p:nvSpPr>
        <p:spPr bwMode="auto">
          <a:xfrm>
            <a:off x="4267200" y="54102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5703" name="Oval 7"/>
          <p:cNvSpPr>
            <a:spLocks noChangeArrowheads="1"/>
          </p:cNvSpPr>
          <p:nvPr/>
        </p:nvSpPr>
        <p:spPr bwMode="auto">
          <a:xfrm>
            <a:off x="3505200" y="33528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5704" name="Oval 8"/>
          <p:cNvSpPr>
            <a:spLocks noChangeArrowheads="1"/>
          </p:cNvSpPr>
          <p:nvPr/>
        </p:nvSpPr>
        <p:spPr bwMode="auto">
          <a:xfrm>
            <a:off x="2133600" y="42672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5705" name="Oval 9"/>
          <p:cNvSpPr>
            <a:spLocks noChangeArrowheads="1"/>
          </p:cNvSpPr>
          <p:nvPr/>
        </p:nvSpPr>
        <p:spPr bwMode="auto">
          <a:xfrm>
            <a:off x="2133600" y="1752600"/>
            <a:ext cx="152400" cy="152400"/>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5706" name="Oval 10"/>
          <p:cNvSpPr>
            <a:spLocks noChangeArrowheads="1"/>
          </p:cNvSpPr>
          <p:nvPr/>
        </p:nvSpPr>
        <p:spPr bwMode="auto">
          <a:xfrm>
            <a:off x="990600" y="27432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5707" name="Oval 11"/>
          <p:cNvSpPr>
            <a:spLocks noChangeArrowheads="1"/>
          </p:cNvSpPr>
          <p:nvPr/>
        </p:nvSpPr>
        <p:spPr bwMode="auto">
          <a:xfrm>
            <a:off x="381000" y="40386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5708" name="Oval 12"/>
          <p:cNvSpPr>
            <a:spLocks noChangeArrowheads="1"/>
          </p:cNvSpPr>
          <p:nvPr/>
        </p:nvSpPr>
        <p:spPr bwMode="auto">
          <a:xfrm>
            <a:off x="1981200" y="57912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285709" name="AutoShape 13"/>
          <p:cNvCxnSpPr>
            <a:cxnSpLocks noChangeShapeType="1"/>
            <a:stCxn id="285702" idx="6"/>
            <a:endCxn id="285700" idx="2"/>
          </p:cNvCxnSpPr>
          <p:nvPr/>
        </p:nvCxnSpPr>
        <p:spPr bwMode="auto">
          <a:xfrm flipV="1">
            <a:off x="4419600" y="4876800"/>
            <a:ext cx="3124200" cy="6096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5710" name="AutoShape 14"/>
          <p:cNvCxnSpPr>
            <a:cxnSpLocks noChangeShapeType="1"/>
          </p:cNvCxnSpPr>
          <p:nvPr/>
        </p:nvCxnSpPr>
        <p:spPr bwMode="auto">
          <a:xfrm flipV="1">
            <a:off x="3657600" y="3048000"/>
            <a:ext cx="2895600" cy="3810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5711" name="AutoShape 15"/>
          <p:cNvCxnSpPr>
            <a:cxnSpLocks noChangeShapeType="1"/>
            <a:stCxn id="285704" idx="6"/>
            <a:endCxn id="285702" idx="2"/>
          </p:cNvCxnSpPr>
          <p:nvPr/>
        </p:nvCxnSpPr>
        <p:spPr bwMode="auto">
          <a:xfrm>
            <a:off x="2286000" y="4343400"/>
            <a:ext cx="1981200" cy="11430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5712" name="AutoShape 16"/>
          <p:cNvCxnSpPr>
            <a:cxnSpLocks noChangeShapeType="1"/>
            <a:stCxn id="285704" idx="0"/>
            <a:endCxn id="285703" idx="3"/>
          </p:cNvCxnSpPr>
          <p:nvPr/>
        </p:nvCxnSpPr>
        <p:spPr bwMode="auto">
          <a:xfrm flipV="1">
            <a:off x="2209800" y="3482975"/>
            <a:ext cx="1317625" cy="7842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5713" name="AutoShape 17"/>
          <p:cNvCxnSpPr>
            <a:cxnSpLocks noChangeShapeType="1"/>
            <a:stCxn id="285703" idx="0"/>
            <a:endCxn id="285705" idx="4"/>
          </p:cNvCxnSpPr>
          <p:nvPr/>
        </p:nvCxnSpPr>
        <p:spPr bwMode="auto">
          <a:xfrm flipH="1" flipV="1">
            <a:off x="2209800" y="1905000"/>
            <a:ext cx="1371600" cy="14478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5714" name="AutoShape 18"/>
          <p:cNvCxnSpPr>
            <a:cxnSpLocks noChangeShapeType="1"/>
            <a:stCxn id="285731" idx="3"/>
            <a:endCxn id="285705" idx="2"/>
          </p:cNvCxnSpPr>
          <p:nvPr/>
        </p:nvCxnSpPr>
        <p:spPr bwMode="auto">
          <a:xfrm flipV="1">
            <a:off x="1066800" y="1828800"/>
            <a:ext cx="1066800" cy="96043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5715" name="AutoShape 19"/>
          <p:cNvCxnSpPr>
            <a:cxnSpLocks noChangeShapeType="1"/>
            <a:stCxn id="285708" idx="1"/>
            <a:endCxn id="285704" idx="4"/>
          </p:cNvCxnSpPr>
          <p:nvPr/>
        </p:nvCxnSpPr>
        <p:spPr bwMode="auto">
          <a:xfrm flipV="1">
            <a:off x="2003425" y="4419600"/>
            <a:ext cx="206375" cy="13938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5716" name="AutoShape 20"/>
          <p:cNvCxnSpPr>
            <a:cxnSpLocks noChangeShapeType="1"/>
            <a:stCxn id="285706" idx="5"/>
            <a:endCxn id="285703" idx="1"/>
          </p:cNvCxnSpPr>
          <p:nvPr/>
        </p:nvCxnSpPr>
        <p:spPr bwMode="auto">
          <a:xfrm>
            <a:off x="1120775" y="2873375"/>
            <a:ext cx="2406650" cy="5016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5717" name="AutoShape 21"/>
          <p:cNvCxnSpPr>
            <a:cxnSpLocks noChangeShapeType="1"/>
          </p:cNvCxnSpPr>
          <p:nvPr/>
        </p:nvCxnSpPr>
        <p:spPr bwMode="auto">
          <a:xfrm flipH="1">
            <a:off x="457200" y="2895600"/>
            <a:ext cx="663575" cy="11652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5718" name="Text Box 22"/>
          <p:cNvSpPr txBox="1">
            <a:spLocks noChangeArrowheads="1"/>
          </p:cNvSpPr>
          <p:nvPr/>
        </p:nvSpPr>
        <p:spPr bwMode="auto">
          <a:xfrm>
            <a:off x="2209800" y="15240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Oradea</a:t>
            </a:r>
            <a:endParaRPr lang="en-GB" altLang="x-none" sz="1800">
              <a:latin typeface="Times New Roman" panose="02020603050405020304" pitchFamily="18" charset="0"/>
            </a:endParaRPr>
          </a:p>
        </p:txBody>
      </p:sp>
      <p:sp>
        <p:nvSpPr>
          <p:cNvPr id="285719" name="Oval 23"/>
          <p:cNvSpPr>
            <a:spLocks noChangeArrowheads="1"/>
          </p:cNvSpPr>
          <p:nvPr/>
        </p:nvSpPr>
        <p:spPr bwMode="auto">
          <a:xfrm>
            <a:off x="762000" y="16764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285720" name="AutoShape 24"/>
          <p:cNvCxnSpPr>
            <a:cxnSpLocks noChangeShapeType="1"/>
            <a:stCxn id="285719" idx="4"/>
            <a:endCxn id="285738" idx="1"/>
          </p:cNvCxnSpPr>
          <p:nvPr/>
        </p:nvCxnSpPr>
        <p:spPr bwMode="auto">
          <a:xfrm>
            <a:off x="838200" y="1828800"/>
            <a:ext cx="174625" cy="9366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5721" name="Text Box 25"/>
          <p:cNvSpPr txBox="1">
            <a:spLocks noChangeArrowheads="1"/>
          </p:cNvSpPr>
          <p:nvPr/>
        </p:nvSpPr>
        <p:spPr bwMode="auto">
          <a:xfrm>
            <a:off x="0" y="14478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Zerind</a:t>
            </a:r>
            <a:endParaRPr lang="en-GB" altLang="x-none" sz="1800">
              <a:latin typeface="Times New Roman" panose="02020603050405020304" pitchFamily="18" charset="0"/>
            </a:endParaRPr>
          </a:p>
        </p:txBody>
      </p:sp>
      <p:sp>
        <p:nvSpPr>
          <p:cNvPr id="285722" name="Text Box 26"/>
          <p:cNvSpPr txBox="1">
            <a:spLocks noChangeArrowheads="1"/>
          </p:cNvSpPr>
          <p:nvPr/>
        </p:nvSpPr>
        <p:spPr bwMode="auto">
          <a:xfrm>
            <a:off x="6400800" y="26670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Fagaras</a:t>
            </a:r>
            <a:endParaRPr lang="en-GB" altLang="x-none" sz="1800">
              <a:latin typeface="Times New Roman" panose="02020603050405020304" pitchFamily="18" charset="0"/>
            </a:endParaRPr>
          </a:p>
        </p:txBody>
      </p:sp>
      <p:sp>
        <p:nvSpPr>
          <p:cNvPr id="285723" name="Text Box 27"/>
          <p:cNvSpPr txBox="1">
            <a:spLocks noChangeArrowheads="1"/>
          </p:cNvSpPr>
          <p:nvPr/>
        </p:nvSpPr>
        <p:spPr bwMode="auto">
          <a:xfrm>
            <a:off x="4191000" y="510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Pitesti</a:t>
            </a:r>
            <a:endParaRPr lang="en-GB" altLang="x-none" sz="1800">
              <a:latin typeface="Times New Roman" panose="02020603050405020304" pitchFamily="18" charset="0"/>
            </a:endParaRPr>
          </a:p>
        </p:txBody>
      </p:sp>
      <p:sp>
        <p:nvSpPr>
          <p:cNvPr id="285724" name="Text Box 28"/>
          <p:cNvSpPr txBox="1">
            <a:spLocks noChangeArrowheads="1"/>
          </p:cNvSpPr>
          <p:nvPr/>
        </p:nvSpPr>
        <p:spPr bwMode="auto">
          <a:xfrm>
            <a:off x="3505200" y="3048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Sibiu</a:t>
            </a:r>
            <a:endParaRPr lang="en-GB" altLang="x-none" sz="1800">
              <a:latin typeface="Times New Roman" panose="02020603050405020304" pitchFamily="18" charset="0"/>
            </a:endParaRPr>
          </a:p>
        </p:txBody>
      </p:sp>
      <p:sp>
        <p:nvSpPr>
          <p:cNvPr id="285725" name="Text Box 29"/>
          <p:cNvSpPr txBox="1">
            <a:spLocks noChangeArrowheads="1"/>
          </p:cNvSpPr>
          <p:nvPr/>
        </p:nvSpPr>
        <p:spPr bwMode="auto">
          <a:xfrm>
            <a:off x="2057400" y="56388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Craiova</a:t>
            </a:r>
            <a:endParaRPr lang="en-GB" altLang="x-none" sz="1800">
              <a:latin typeface="Times New Roman" panose="02020603050405020304" pitchFamily="18" charset="0"/>
            </a:endParaRPr>
          </a:p>
        </p:txBody>
      </p:sp>
      <p:sp>
        <p:nvSpPr>
          <p:cNvPr id="285726" name="Text Box 30"/>
          <p:cNvSpPr txBox="1">
            <a:spLocks noChangeArrowheads="1"/>
          </p:cNvSpPr>
          <p:nvPr/>
        </p:nvSpPr>
        <p:spPr bwMode="auto">
          <a:xfrm>
            <a:off x="2286000" y="41148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Rimnicu</a:t>
            </a:r>
            <a:endParaRPr lang="en-GB" altLang="x-none" sz="1800">
              <a:latin typeface="Times New Roman" panose="02020603050405020304" pitchFamily="18" charset="0"/>
            </a:endParaRPr>
          </a:p>
        </p:txBody>
      </p:sp>
      <p:sp>
        <p:nvSpPr>
          <p:cNvPr id="285727" name="Text Box 31"/>
          <p:cNvSpPr txBox="1">
            <a:spLocks noChangeArrowheads="1"/>
          </p:cNvSpPr>
          <p:nvPr/>
        </p:nvSpPr>
        <p:spPr bwMode="auto">
          <a:xfrm>
            <a:off x="152400" y="42672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Timisoara</a:t>
            </a:r>
            <a:endParaRPr lang="en-GB" altLang="x-none" sz="1800">
              <a:latin typeface="Times New Roman" panose="02020603050405020304" pitchFamily="18" charset="0"/>
            </a:endParaRPr>
          </a:p>
        </p:txBody>
      </p:sp>
      <p:cxnSp>
        <p:nvCxnSpPr>
          <p:cNvPr id="285728" name="AutoShape 32"/>
          <p:cNvCxnSpPr>
            <a:cxnSpLocks noChangeShapeType="1"/>
            <a:stCxn id="285706" idx="5"/>
          </p:cNvCxnSpPr>
          <p:nvPr/>
        </p:nvCxnSpPr>
        <p:spPr bwMode="auto">
          <a:xfrm>
            <a:off x="1120775" y="2873375"/>
            <a:ext cx="631825" cy="555625"/>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5729" name="AutoShape 33"/>
          <p:cNvCxnSpPr>
            <a:cxnSpLocks noChangeShapeType="1"/>
          </p:cNvCxnSpPr>
          <p:nvPr/>
        </p:nvCxnSpPr>
        <p:spPr bwMode="auto">
          <a:xfrm>
            <a:off x="3657600" y="4953000"/>
            <a:ext cx="1524000" cy="42703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5730" name="Text Box 34"/>
          <p:cNvSpPr txBox="1">
            <a:spLocks noChangeArrowheads="1"/>
          </p:cNvSpPr>
          <p:nvPr/>
        </p:nvSpPr>
        <p:spPr bwMode="auto">
          <a:xfrm>
            <a:off x="7620000" y="457200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2000">
                <a:latin typeface="Times New Roman" panose="02020603050405020304" pitchFamily="18" charset="0"/>
              </a:rPr>
              <a:t>Bucharest</a:t>
            </a:r>
            <a:endParaRPr lang="en-GB" altLang="x-none" sz="2000">
              <a:latin typeface="Times New Roman" panose="02020603050405020304" pitchFamily="18" charset="0"/>
            </a:endParaRPr>
          </a:p>
        </p:txBody>
      </p:sp>
      <p:sp>
        <p:nvSpPr>
          <p:cNvPr id="285731" name="Text Box 35"/>
          <p:cNvSpPr txBox="1">
            <a:spLocks noChangeArrowheads="1"/>
          </p:cNvSpPr>
          <p:nvPr/>
        </p:nvSpPr>
        <p:spPr bwMode="auto">
          <a:xfrm>
            <a:off x="304800" y="25908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2000">
                <a:latin typeface="Times New Roman" panose="02020603050405020304" pitchFamily="18" charset="0"/>
              </a:rPr>
              <a:t>Arad</a:t>
            </a:r>
            <a:endParaRPr lang="en-GB" altLang="x-none" sz="2000">
              <a:latin typeface="Times New Roman" panose="02020603050405020304" pitchFamily="18" charset="0"/>
            </a:endParaRPr>
          </a:p>
        </p:txBody>
      </p:sp>
      <p:sp>
        <p:nvSpPr>
          <p:cNvPr id="285732" name="Text Box 36"/>
          <p:cNvSpPr txBox="1">
            <a:spLocks noChangeArrowheads="1"/>
          </p:cNvSpPr>
          <p:nvPr/>
        </p:nvSpPr>
        <p:spPr bwMode="auto">
          <a:xfrm>
            <a:off x="228600" y="152400"/>
            <a:ext cx="8686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latin typeface="Times New Roman" panose="02020603050405020304" pitchFamily="18" charset="0"/>
              </a:rPr>
              <a:t>We begin with the initial state of Arad. The cost of reaching Arad </a:t>
            </a:r>
            <a:r>
              <a:rPr lang="en-GB" altLang="x-none" sz="1800" i="1">
                <a:latin typeface="Times New Roman" panose="02020603050405020304" pitchFamily="18" charset="0"/>
              </a:rPr>
              <a:t>from</a:t>
            </a:r>
            <a:r>
              <a:rPr lang="en-GB" altLang="x-none" sz="1800">
                <a:latin typeface="Times New Roman" panose="02020603050405020304" pitchFamily="18" charset="0"/>
              </a:rPr>
              <a:t> Arad (or </a:t>
            </a:r>
            <a:r>
              <a:rPr lang="en-GB" altLang="x-none" sz="1800" b="1" i="1">
                <a:solidFill>
                  <a:schemeClr val="accent2"/>
                </a:solidFill>
                <a:latin typeface="Times New Roman" panose="02020603050405020304" pitchFamily="18" charset="0"/>
              </a:rPr>
              <a:t>g</a:t>
            </a:r>
            <a:r>
              <a:rPr lang="en-GB" altLang="x-none" sz="1800">
                <a:latin typeface="Times New Roman" panose="02020603050405020304" pitchFamily="18" charset="0"/>
              </a:rPr>
              <a:t> value) is </a:t>
            </a:r>
            <a:r>
              <a:rPr lang="en-GB" altLang="x-none" sz="1800">
                <a:solidFill>
                  <a:schemeClr val="accent2"/>
                </a:solidFill>
                <a:latin typeface="Times New Roman" panose="02020603050405020304" pitchFamily="18" charset="0"/>
              </a:rPr>
              <a:t>0 </a:t>
            </a:r>
            <a:r>
              <a:rPr lang="en-GB" altLang="x-none" sz="1800">
                <a:latin typeface="Times New Roman" panose="02020603050405020304" pitchFamily="18" charset="0"/>
              </a:rPr>
              <a:t>miles. The straight line distance from Arad to Bucharest (or </a:t>
            </a:r>
            <a:r>
              <a:rPr lang="en-GB" altLang="x-none" sz="1800" b="1" i="1">
                <a:solidFill>
                  <a:srgbClr val="FF3300"/>
                </a:solidFill>
                <a:latin typeface="Times New Roman" panose="02020603050405020304" pitchFamily="18" charset="0"/>
              </a:rPr>
              <a:t>h</a:t>
            </a:r>
            <a:r>
              <a:rPr lang="en-GB" altLang="x-none" sz="1800">
                <a:latin typeface="Times New Roman" panose="02020603050405020304" pitchFamily="18" charset="0"/>
              </a:rPr>
              <a:t> value) is </a:t>
            </a:r>
            <a:r>
              <a:rPr lang="en-GB" altLang="x-none" sz="1800">
                <a:solidFill>
                  <a:srgbClr val="FF3300"/>
                </a:solidFill>
                <a:latin typeface="Times New Roman" panose="02020603050405020304" pitchFamily="18" charset="0"/>
              </a:rPr>
              <a:t>366 </a:t>
            </a:r>
            <a:r>
              <a:rPr lang="en-GB" altLang="x-none" sz="1800">
                <a:latin typeface="Times New Roman" panose="02020603050405020304" pitchFamily="18" charset="0"/>
              </a:rPr>
              <a:t>miles. This gives us a total value of ( </a:t>
            </a:r>
            <a:r>
              <a:rPr lang="en-GB" altLang="x-none" sz="1800" b="1" i="1">
                <a:solidFill>
                  <a:srgbClr val="009900"/>
                </a:solidFill>
                <a:latin typeface="Times New Roman" panose="02020603050405020304" pitchFamily="18" charset="0"/>
              </a:rPr>
              <a:t>f</a:t>
            </a:r>
            <a:r>
              <a:rPr lang="en-GB" altLang="x-none" sz="1800" b="1" i="1">
                <a:latin typeface="Times New Roman" panose="02020603050405020304" pitchFamily="18" charset="0"/>
              </a:rPr>
              <a:t> = </a:t>
            </a:r>
            <a:r>
              <a:rPr lang="en-GB" altLang="x-none" sz="1800" b="1" i="1">
                <a:solidFill>
                  <a:schemeClr val="accent2"/>
                </a:solidFill>
                <a:latin typeface="Times New Roman" panose="02020603050405020304" pitchFamily="18" charset="0"/>
              </a:rPr>
              <a:t>g </a:t>
            </a:r>
            <a:r>
              <a:rPr lang="en-GB" altLang="x-none" sz="1800" b="1" i="1">
                <a:latin typeface="Times New Roman" panose="02020603050405020304" pitchFamily="18" charset="0"/>
              </a:rPr>
              <a:t>+ </a:t>
            </a:r>
            <a:r>
              <a:rPr lang="en-GB" altLang="x-none" sz="1800" b="1" i="1">
                <a:solidFill>
                  <a:srgbClr val="FF3300"/>
                </a:solidFill>
                <a:latin typeface="Times New Roman" panose="02020603050405020304" pitchFamily="18" charset="0"/>
              </a:rPr>
              <a:t>h </a:t>
            </a:r>
            <a:r>
              <a:rPr lang="en-GB" altLang="x-none" sz="1800" b="1" i="1">
                <a:solidFill>
                  <a:schemeClr val="tx2"/>
                </a:solidFill>
                <a:latin typeface="Times New Roman" panose="02020603050405020304" pitchFamily="18" charset="0"/>
              </a:rPr>
              <a:t>)</a:t>
            </a:r>
            <a:r>
              <a:rPr lang="en-GB" altLang="x-none" sz="1800">
                <a:latin typeface="Times New Roman" panose="02020603050405020304" pitchFamily="18" charset="0"/>
              </a:rPr>
              <a:t> </a:t>
            </a:r>
            <a:r>
              <a:rPr lang="en-GB" altLang="x-none" sz="1800">
                <a:solidFill>
                  <a:srgbClr val="009900"/>
                </a:solidFill>
                <a:latin typeface="Times New Roman" panose="02020603050405020304" pitchFamily="18" charset="0"/>
              </a:rPr>
              <a:t>366 miles. </a:t>
            </a:r>
            <a:r>
              <a:rPr lang="en-GB" altLang="x-none" sz="1800">
                <a:solidFill>
                  <a:schemeClr val="tx2"/>
                </a:solidFill>
                <a:latin typeface="Times New Roman" panose="02020603050405020304" pitchFamily="18" charset="0"/>
              </a:rPr>
              <a:t>Press space to expand the initial state of Arad.</a:t>
            </a:r>
            <a:endParaRPr lang="en-GB" altLang="x-none" sz="1800">
              <a:solidFill>
                <a:schemeClr val="tx2"/>
              </a:solidFill>
              <a:latin typeface="Times New Roman" panose="02020603050405020304" pitchFamily="18" charset="0"/>
            </a:endParaRPr>
          </a:p>
        </p:txBody>
      </p:sp>
      <p:sp>
        <p:nvSpPr>
          <p:cNvPr id="285733" name="Text Box 37"/>
          <p:cNvSpPr txBox="1">
            <a:spLocks noChangeArrowheads="1"/>
          </p:cNvSpPr>
          <p:nvPr/>
        </p:nvSpPr>
        <p:spPr bwMode="auto">
          <a:xfrm>
            <a:off x="1066800" y="2438400"/>
            <a:ext cx="9144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chemeClr val="accent2"/>
                </a:solidFill>
                <a:latin typeface="Times New Roman" panose="02020603050405020304" pitchFamily="18" charset="0"/>
              </a:rPr>
              <a:t>0 </a:t>
            </a:r>
            <a:r>
              <a:rPr lang="en-US" altLang="x-none" sz="1000">
                <a:latin typeface="Times New Roman" panose="02020603050405020304" pitchFamily="18" charset="0"/>
              </a:rPr>
              <a:t>+ </a:t>
            </a:r>
            <a:r>
              <a:rPr lang="en-US" altLang="x-none" sz="1000">
                <a:solidFill>
                  <a:srgbClr val="FF3300"/>
                </a:solidFill>
                <a:latin typeface="Times New Roman" panose="02020603050405020304" pitchFamily="18" charset="0"/>
              </a:rPr>
              <a:t>366</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366</a:t>
            </a:r>
            <a:endParaRPr lang="en-US" altLang="x-none" sz="1000">
              <a:solidFill>
                <a:srgbClr val="009900"/>
              </a:solidFill>
              <a:latin typeface="Times New Roman" panose="02020603050405020304" pitchFamily="18" charset="0"/>
            </a:endParaRPr>
          </a:p>
        </p:txBody>
      </p:sp>
      <p:sp>
        <p:nvSpPr>
          <p:cNvPr id="285734" name="Text Box 38"/>
          <p:cNvSpPr txBox="1">
            <a:spLocks noChangeArrowheads="1"/>
          </p:cNvSpPr>
          <p:nvPr/>
        </p:nvSpPr>
        <p:spPr bwMode="auto">
          <a:xfrm>
            <a:off x="914400" y="1600200"/>
            <a:ext cx="9906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chemeClr val="accent2"/>
                </a:solidFill>
                <a:latin typeface="Times New Roman" panose="02020603050405020304" pitchFamily="18" charset="0"/>
              </a:rPr>
              <a:t>75 </a:t>
            </a:r>
            <a:r>
              <a:rPr lang="en-US" altLang="x-none" sz="1000">
                <a:latin typeface="Times New Roman" panose="02020603050405020304" pitchFamily="18" charset="0"/>
              </a:rPr>
              <a:t>+ </a:t>
            </a:r>
            <a:r>
              <a:rPr lang="en-US" altLang="x-none" sz="1000">
                <a:solidFill>
                  <a:srgbClr val="FF3300"/>
                </a:solidFill>
                <a:latin typeface="Times New Roman" panose="02020603050405020304" pitchFamily="18" charset="0"/>
              </a:rPr>
              <a:t>374</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449</a:t>
            </a:r>
            <a:endParaRPr lang="en-US" altLang="x-none" sz="1000">
              <a:solidFill>
                <a:srgbClr val="009900"/>
              </a:solidFill>
              <a:latin typeface="Times New Roman" panose="02020603050405020304" pitchFamily="18" charset="0"/>
            </a:endParaRPr>
          </a:p>
        </p:txBody>
      </p:sp>
      <p:sp>
        <p:nvSpPr>
          <p:cNvPr id="285735" name="Text Box 39"/>
          <p:cNvSpPr txBox="1">
            <a:spLocks noChangeArrowheads="1"/>
          </p:cNvSpPr>
          <p:nvPr/>
        </p:nvSpPr>
        <p:spPr bwMode="auto">
          <a:xfrm>
            <a:off x="3581400" y="3505200"/>
            <a:ext cx="9144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chemeClr val="accent2"/>
                </a:solidFill>
                <a:latin typeface="Times New Roman" panose="02020603050405020304" pitchFamily="18" charset="0"/>
              </a:rPr>
              <a:t>140 </a:t>
            </a:r>
            <a:r>
              <a:rPr lang="en-US" altLang="x-none" sz="1000">
                <a:latin typeface="Times New Roman" panose="02020603050405020304" pitchFamily="18" charset="0"/>
              </a:rPr>
              <a:t>+ </a:t>
            </a:r>
            <a:r>
              <a:rPr lang="en-US" altLang="x-none" sz="1000">
                <a:solidFill>
                  <a:srgbClr val="FF3300"/>
                </a:solidFill>
                <a:latin typeface="Times New Roman" panose="02020603050405020304" pitchFamily="18" charset="0"/>
              </a:rPr>
              <a:t>253</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393</a:t>
            </a:r>
            <a:endParaRPr lang="en-US" altLang="x-none" sz="1000">
              <a:solidFill>
                <a:srgbClr val="009900"/>
              </a:solidFill>
              <a:latin typeface="Times New Roman" panose="02020603050405020304" pitchFamily="18" charset="0"/>
            </a:endParaRPr>
          </a:p>
        </p:txBody>
      </p:sp>
      <p:sp>
        <p:nvSpPr>
          <p:cNvPr id="285736" name="Text Box 40"/>
          <p:cNvSpPr txBox="1">
            <a:spLocks noChangeArrowheads="1"/>
          </p:cNvSpPr>
          <p:nvPr/>
        </p:nvSpPr>
        <p:spPr bwMode="auto">
          <a:xfrm>
            <a:off x="533400" y="3886200"/>
            <a:ext cx="9906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chemeClr val="accent2"/>
                </a:solidFill>
                <a:latin typeface="Times New Roman" panose="02020603050405020304" pitchFamily="18" charset="0"/>
              </a:rPr>
              <a:t>118 </a:t>
            </a:r>
            <a:r>
              <a:rPr lang="en-US" altLang="x-none" sz="1000">
                <a:latin typeface="Times New Roman" panose="02020603050405020304" pitchFamily="18" charset="0"/>
              </a:rPr>
              <a:t>+ </a:t>
            </a:r>
            <a:r>
              <a:rPr lang="en-US" altLang="x-none" sz="1000">
                <a:solidFill>
                  <a:srgbClr val="FF3300"/>
                </a:solidFill>
                <a:latin typeface="Times New Roman" panose="02020603050405020304" pitchFamily="18" charset="0"/>
              </a:rPr>
              <a:t>329</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447</a:t>
            </a:r>
            <a:endParaRPr lang="en-US" altLang="x-none" sz="1000">
              <a:solidFill>
                <a:srgbClr val="009900"/>
              </a:solidFill>
              <a:latin typeface="Times New Roman" panose="02020603050405020304" pitchFamily="18" charset="0"/>
            </a:endParaRPr>
          </a:p>
        </p:txBody>
      </p:sp>
      <p:sp>
        <p:nvSpPr>
          <p:cNvPr id="285737" name="Text Box 41"/>
          <p:cNvSpPr txBox="1">
            <a:spLocks noChangeArrowheads="1"/>
          </p:cNvSpPr>
          <p:nvPr/>
        </p:nvSpPr>
        <p:spPr bwMode="auto">
          <a:xfrm>
            <a:off x="152400" y="152400"/>
            <a:ext cx="8686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tx2"/>
                </a:solidFill>
                <a:latin typeface="Times New Roman" panose="02020603050405020304" pitchFamily="18" charset="0"/>
              </a:rPr>
              <a:t>Once Arad is expanded we look for the node with the lowest cost. Sibiu has the lowest value for </a:t>
            </a:r>
            <a:r>
              <a:rPr lang="en-GB" altLang="x-none" sz="1800">
                <a:solidFill>
                  <a:srgbClr val="009900"/>
                </a:solidFill>
                <a:latin typeface="Times New Roman" panose="02020603050405020304" pitchFamily="18" charset="0"/>
              </a:rPr>
              <a:t>f</a:t>
            </a:r>
            <a:r>
              <a:rPr lang="en-GB" altLang="x-none" sz="1800">
                <a:solidFill>
                  <a:schemeClr val="tx2"/>
                </a:solidFill>
                <a:latin typeface="Times New Roman" panose="02020603050405020304" pitchFamily="18" charset="0"/>
              </a:rPr>
              <a:t>. (The cost to reach Sibiu from Arad is </a:t>
            </a:r>
            <a:r>
              <a:rPr lang="en-GB" altLang="x-none" sz="1800">
                <a:solidFill>
                  <a:schemeClr val="accent2"/>
                </a:solidFill>
                <a:latin typeface="Times New Roman" panose="02020603050405020304" pitchFamily="18" charset="0"/>
              </a:rPr>
              <a:t>140 </a:t>
            </a:r>
            <a:r>
              <a:rPr lang="en-GB" altLang="x-none" sz="1800">
                <a:solidFill>
                  <a:schemeClr val="tx2"/>
                </a:solidFill>
                <a:latin typeface="Times New Roman" panose="02020603050405020304" pitchFamily="18" charset="0"/>
              </a:rPr>
              <a:t>miles, and the straight line distance from Sibiu to the goal state is </a:t>
            </a:r>
            <a:r>
              <a:rPr lang="en-GB" altLang="x-none" sz="1800">
                <a:solidFill>
                  <a:srgbClr val="FF3300"/>
                </a:solidFill>
                <a:latin typeface="Times New Roman" panose="02020603050405020304" pitchFamily="18" charset="0"/>
              </a:rPr>
              <a:t>253</a:t>
            </a:r>
            <a:r>
              <a:rPr lang="en-GB" altLang="x-none" sz="1800">
                <a:solidFill>
                  <a:schemeClr val="tx2"/>
                </a:solidFill>
                <a:latin typeface="Times New Roman" panose="02020603050405020304" pitchFamily="18" charset="0"/>
              </a:rPr>
              <a:t> miles. This gives a total of </a:t>
            </a:r>
            <a:r>
              <a:rPr lang="en-GB" altLang="x-none" sz="1800">
                <a:solidFill>
                  <a:srgbClr val="009900"/>
                </a:solidFill>
                <a:latin typeface="Times New Roman" panose="02020603050405020304" pitchFamily="18" charset="0"/>
              </a:rPr>
              <a:t>393 miles</a:t>
            </a:r>
            <a:r>
              <a:rPr lang="en-GB" altLang="x-none" sz="1800">
                <a:solidFill>
                  <a:schemeClr val="tx2"/>
                </a:solidFill>
                <a:latin typeface="Times New Roman" panose="02020603050405020304" pitchFamily="18" charset="0"/>
              </a:rPr>
              <a:t>). Press space to move to this node and expand it.</a:t>
            </a:r>
            <a:endParaRPr lang="en-GB" altLang="x-none" sz="1800">
              <a:solidFill>
                <a:schemeClr val="tx2"/>
              </a:solidFill>
              <a:latin typeface="Times New Roman" panose="02020603050405020304" pitchFamily="18" charset="0"/>
            </a:endParaRPr>
          </a:p>
        </p:txBody>
      </p:sp>
      <p:sp>
        <p:nvSpPr>
          <p:cNvPr id="285738" name="Oval 42"/>
          <p:cNvSpPr>
            <a:spLocks noChangeArrowheads="1"/>
          </p:cNvSpPr>
          <p:nvPr/>
        </p:nvSpPr>
        <p:spPr bwMode="auto">
          <a:xfrm>
            <a:off x="990600" y="2743200"/>
            <a:ext cx="152400" cy="152400"/>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5739" name="Oval 43"/>
          <p:cNvSpPr>
            <a:spLocks noChangeArrowheads="1"/>
          </p:cNvSpPr>
          <p:nvPr/>
        </p:nvSpPr>
        <p:spPr bwMode="auto">
          <a:xfrm>
            <a:off x="3505200" y="3352800"/>
            <a:ext cx="152400" cy="152400"/>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5740" name="Text Box 44"/>
          <p:cNvSpPr txBox="1">
            <a:spLocks noChangeArrowheads="1"/>
          </p:cNvSpPr>
          <p:nvPr/>
        </p:nvSpPr>
        <p:spPr bwMode="auto">
          <a:xfrm>
            <a:off x="228600" y="152400"/>
            <a:ext cx="868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tx2"/>
                </a:solidFill>
                <a:latin typeface="Times New Roman" panose="02020603050405020304" pitchFamily="18" charset="0"/>
              </a:rPr>
              <a:t>We now expand Sibiu (that is, we expand the node with the lowest value of </a:t>
            </a:r>
            <a:r>
              <a:rPr lang="en-GB" altLang="x-none" sz="1800" b="1" i="1">
                <a:solidFill>
                  <a:srgbClr val="009900"/>
                </a:solidFill>
                <a:latin typeface="Times New Roman" panose="02020603050405020304" pitchFamily="18" charset="0"/>
              </a:rPr>
              <a:t>f </a:t>
            </a:r>
            <a:r>
              <a:rPr lang="en-GB" altLang="x-none" sz="1800">
                <a:solidFill>
                  <a:schemeClr val="tx2"/>
                </a:solidFill>
                <a:latin typeface="Times New Roman" panose="02020603050405020304" pitchFamily="18" charset="0"/>
              </a:rPr>
              <a:t>). Press space to continue the search.</a:t>
            </a:r>
            <a:endParaRPr lang="en-GB" altLang="x-none" sz="1800">
              <a:solidFill>
                <a:schemeClr val="tx2"/>
              </a:solidFill>
              <a:latin typeface="Times New Roman" panose="02020603050405020304" pitchFamily="18" charset="0"/>
            </a:endParaRPr>
          </a:p>
        </p:txBody>
      </p:sp>
      <p:sp>
        <p:nvSpPr>
          <p:cNvPr id="285741" name="Text Box 45"/>
          <p:cNvSpPr txBox="1">
            <a:spLocks noChangeArrowheads="1"/>
          </p:cNvSpPr>
          <p:nvPr/>
        </p:nvSpPr>
        <p:spPr bwMode="auto">
          <a:xfrm>
            <a:off x="5943600" y="3124200"/>
            <a:ext cx="9906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chemeClr val="accent2"/>
                </a:solidFill>
                <a:latin typeface="Times New Roman" panose="02020603050405020304" pitchFamily="18" charset="0"/>
              </a:rPr>
              <a:t>239 </a:t>
            </a:r>
            <a:r>
              <a:rPr lang="en-US" altLang="x-none" sz="1000">
                <a:latin typeface="Times New Roman" panose="02020603050405020304" pitchFamily="18" charset="0"/>
              </a:rPr>
              <a:t>+ </a:t>
            </a:r>
            <a:r>
              <a:rPr lang="en-US" altLang="x-none" sz="1000">
                <a:solidFill>
                  <a:srgbClr val="FF3300"/>
                </a:solidFill>
                <a:latin typeface="Times New Roman" panose="02020603050405020304" pitchFamily="18" charset="0"/>
              </a:rPr>
              <a:t>178</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417</a:t>
            </a:r>
            <a:endParaRPr lang="en-US" altLang="x-none" sz="1000">
              <a:solidFill>
                <a:srgbClr val="009900"/>
              </a:solidFill>
              <a:latin typeface="Times New Roman" panose="02020603050405020304" pitchFamily="18" charset="0"/>
            </a:endParaRPr>
          </a:p>
        </p:txBody>
      </p:sp>
      <p:sp>
        <p:nvSpPr>
          <p:cNvPr id="285742" name="Text Box 46"/>
          <p:cNvSpPr txBox="1">
            <a:spLocks noChangeArrowheads="1"/>
          </p:cNvSpPr>
          <p:nvPr/>
        </p:nvSpPr>
        <p:spPr bwMode="auto">
          <a:xfrm>
            <a:off x="2514600" y="1828800"/>
            <a:ext cx="1066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chemeClr val="accent2"/>
                </a:solidFill>
                <a:latin typeface="Times New Roman" panose="02020603050405020304" pitchFamily="18" charset="0"/>
              </a:rPr>
              <a:t>291 </a:t>
            </a:r>
            <a:r>
              <a:rPr lang="en-US" altLang="x-none" sz="1000">
                <a:latin typeface="Times New Roman" panose="02020603050405020304" pitchFamily="18" charset="0"/>
              </a:rPr>
              <a:t>+ </a:t>
            </a:r>
            <a:r>
              <a:rPr lang="en-US" altLang="x-none" sz="1000">
                <a:solidFill>
                  <a:srgbClr val="FF3300"/>
                </a:solidFill>
                <a:latin typeface="Times New Roman" panose="02020603050405020304" pitchFamily="18" charset="0"/>
              </a:rPr>
              <a:t>380</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671</a:t>
            </a:r>
            <a:endParaRPr lang="en-US" altLang="x-none" sz="1000">
              <a:solidFill>
                <a:srgbClr val="009900"/>
              </a:solidFill>
              <a:latin typeface="Times New Roman" panose="02020603050405020304" pitchFamily="18" charset="0"/>
            </a:endParaRPr>
          </a:p>
        </p:txBody>
      </p:sp>
      <p:sp>
        <p:nvSpPr>
          <p:cNvPr id="285743" name="Text Box 47"/>
          <p:cNvSpPr txBox="1">
            <a:spLocks noChangeArrowheads="1"/>
          </p:cNvSpPr>
          <p:nvPr/>
        </p:nvSpPr>
        <p:spPr bwMode="auto">
          <a:xfrm>
            <a:off x="1676400" y="3810000"/>
            <a:ext cx="9906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chemeClr val="accent2"/>
                </a:solidFill>
                <a:latin typeface="Times New Roman" panose="02020603050405020304" pitchFamily="18" charset="0"/>
              </a:rPr>
              <a:t>220 </a:t>
            </a:r>
            <a:r>
              <a:rPr lang="en-US" altLang="x-none" sz="1000">
                <a:latin typeface="Times New Roman" panose="02020603050405020304" pitchFamily="18" charset="0"/>
              </a:rPr>
              <a:t>+ </a:t>
            </a:r>
            <a:r>
              <a:rPr lang="en-US" altLang="x-none" sz="1000">
                <a:solidFill>
                  <a:srgbClr val="FF3300"/>
                </a:solidFill>
                <a:latin typeface="Times New Roman" panose="02020603050405020304" pitchFamily="18" charset="0"/>
              </a:rPr>
              <a:t>193</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413</a:t>
            </a:r>
            <a:endParaRPr lang="en-US" altLang="x-none" sz="1000">
              <a:solidFill>
                <a:srgbClr val="009900"/>
              </a:solidFill>
              <a:latin typeface="Times New Roman" panose="02020603050405020304" pitchFamily="18" charset="0"/>
            </a:endParaRPr>
          </a:p>
        </p:txBody>
      </p:sp>
      <p:sp>
        <p:nvSpPr>
          <p:cNvPr id="285744" name="Oval 48"/>
          <p:cNvSpPr>
            <a:spLocks noChangeArrowheads="1"/>
          </p:cNvSpPr>
          <p:nvPr/>
        </p:nvSpPr>
        <p:spPr bwMode="auto">
          <a:xfrm>
            <a:off x="2133600" y="4267200"/>
            <a:ext cx="152400" cy="152400"/>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5745" name="Text Box 49"/>
          <p:cNvSpPr txBox="1">
            <a:spLocks noChangeArrowheads="1"/>
          </p:cNvSpPr>
          <p:nvPr/>
        </p:nvSpPr>
        <p:spPr bwMode="auto">
          <a:xfrm>
            <a:off x="228600" y="152400"/>
            <a:ext cx="868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tx2"/>
                </a:solidFill>
                <a:latin typeface="Times New Roman" panose="02020603050405020304" pitchFamily="18" charset="0"/>
              </a:rPr>
              <a:t>We now expand Rimnicu (that is, we expand the node with the lowest value of </a:t>
            </a:r>
            <a:r>
              <a:rPr lang="en-GB" altLang="x-none" sz="1800" b="1" i="1">
                <a:solidFill>
                  <a:srgbClr val="009900"/>
                </a:solidFill>
                <a:latin typeface="Times New Roman" panose="02020603050405020304" pitchFamily="18" charset="0"/>
              </a:rPr>
              <a:t>f </a:t>
            </a:r>
            <a:r>
              <a:rPr lang="en-GB" altLang="x-none" sz="1800">
                <a:solidFill>
                  <a:schemeClr val="tx2"/>
                </a:solidFill>
                <a:latin typeface="Times New Roman" panose="02020603050405020304" pitchFamily="18" charset="0"/>
              </a:rPr>
              <a:t>). Press space to continue the search.</a:t>
            </a:r>
            <a:endParaRPr lang="en-GB" altLang="x-none" sz="1800">
              <a:solidFill>
                <a:schemeClr val="tx2"/>
              </a:solidFill>
              <a:latin typeface="Times New Roman" panose="02020603050405020304" pitchFamily="18" charset="0"/>
            </a:endParaRPr>
          </a:p>
        </p:txBody>
      </p:sp>
      <p:sp>
        <p:nvSpPr>
          <p:cNvPr id="285746" name="Text Box 50"/>
          <p:cNvSpPr txBox="1">
            <a:spLocks noChangeArrowheads="1"/>
          </p:cNvSpPr>
          <p:nvPr/>
        </p:nvSpPr>
        <p:spPr bwMode="auto">
          <a:xfrm>
            <a:off x="4191000" y="5562600"/>
            <a:ext cx="9144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chemeClr val="accent2"/>
                </a:solidFill>
                <a:latin typeface="Times New Roman" panose="02020603050405020304" pitchFamily="18" charset="0"/>
              </a:rPr>
              <a:t>317 </a:t>
            </a:r>
            <a:r>
              <a:rPr lang="en-US" altLang="x-none" sz="1000">
                <a:latin typeface="Times New Roman" panose="02020603050405020304" pitchFamily="18" charset="0"/>
              </a:rPr>
              <a:t>+ </a:t>
            </a:r>
            <a:r>
              <a:rPr lang="en-US" altLang="x-none" sz="1000">
                <a:solidFill>
                  <a:srgbClr val="FF3300"/>
                </a:solidFill>
                <a:latin typeface="Times New Roman" panose="02020603050405020304" pitchFamily="18" charset="0"/>
              </a:rPr>
              <a:t>98</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415</a:t>
            </a:r>
            <a:endParaRPr lang="en-US" altLang="x-none" sz="1000">
              <a:solidFill>
                <a:srgbClr val="009900"/>
              </a:solidFill>
              <a:latin typeface="Times New Roman" panose="02020603050405020304" pitchFamily="18" charset="0"/>
            </a:endParaRPr>
          </a:p>
        </p:txBody>
      </p:sp>
      <p:sp>
        <p:nvSpPr>
          <p:cNvPr id="285747" name="Text Box 51"/>
          <p:cNvSpPr txBox="1">
            <a:spLocks noChangeArrowheads="1"/>
          </p:cNvSpPr>
          <p:nvPr/>
        </p:nvSpPr>
        <p:spPr bwMode="auto">
          <a:xfrm>
            <a:off x="2057400" y="5943600"/>
            <a:ext cx="9144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chemeClr val="accent2"/>
                </a:solidFill>
                <a:latin typeface="Times New Roman" panose="02020603050405020304" pitchFamily="18" charset="0"/>
              </a:rPr>
              <a:t>366 </a:t>
            </a:r>
            <a:r>
              <a:rPr lang="en-US" altLang="x-none" sz="1000">
                <a:latin typeface="Times New Roman" panose="02020603050405020304" pitchFamily="18" charset="0"/>
              </a:rPr>
              <a:t>+ </a:t>
            </a:r>
            <a:r>
              <a:rPr lang="en-US" altLang="x-none" sz="1000">
                <a:solidFill>
                  <a:srgbClr val="FF3300"/>
                </a:solidFill>
                <a:latin typeface="Times New Roman" panose="02020603050405020304" pitchFamily="18" charset="0"/>
              </a:rPr>
              <a:t>160</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526</a:t>
            </a:r>
            <a:endParaRPr lang="en-US" altLang="x-none" sz="1000">
              <a:solidFill>
                <a:srgbClr val="009900"/>
              </a:solidFill>
              <a:latin typeface="Times New Roman" panose="02020603050405020304" pitchFamily="18" charset="0"/>
            </a:endParaRPr>
          </a:p>
        </p:txBody>
      </p:sp>
      <p:sp>
        <p:nvSpPr>
          <p:cNvPr id="285748" name="Text Box 52"/>
          <p:cNvSpPr txBox="1">
            <a:spLocks noChangeArrowheads="1"/>
          </p:cNvSpPr>
          <p:nvPr/>
        </p:nvSpPr>
        <p:spPr bwMode="auto">
          <a:xfrm>
            <a:off x="152400" y="152400"/>
            <a:ext cx="8686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tx2"/>
                </a:solidFill>
                <a:latin typeface="Times New Roman" panose="02020603050405020304" pitchFamily="18" charset="0"/>
              </a:rPr>
              <a:t>Once Rimnicu is expanded we look for the node with the lowest cost. As you can see, Pitesti has the lowest value for </a:t>
            </a:r>
            <a:r>
              <a:rPr lang="en-GB" altLang="x-none" sz="1800">
                <a:solidFill>
                  <a:srgbClr val="009900"/>
                </a:solidFill>
                <a:latin typeface="Times New Roman" panose="02020603050405020304" pitchFamily="18" charset="0"/>
              </a:rPr>
              <a:t>f</a:t>
            </a:r>
            <a:r>
              <a:rPr lang="en-GB" altLang="x-none" sz="1800">
                <a:solidFill>
                  <a:schemeClr val="tx2"/>
                </a:solidFill>
                <a:latin typeface="Times New Roman" panose="02020603050405020304" pitchFamily="18" charset="0"/>
              </a:rPr>
              <a:t>. (The cost to reach Pitesti from Arad is </a:t>
            </a:r>
            <a:r>
              <a:rPr lang="en-GB" altLang="x-none" sz="1800">
                <a:solidFill>
                  <a:schemeClr val="accent2"/>
                </a:solidFill>
                <a:latin typeface="Times New Roman" panose="02020603050405020304" pitchFamily="18" charset="0"/>
              </a:rPr>
              <a:t>317 </a:t>
            </a:r>
            <a:r>
              <a:rPr lang="en-GB" altLang="x-none" sz="1800">
                <a:solidFill>
                  <a:schemeClr val="tx2"/>
                </a:solidFill>
                <a:latin typeface="Times New Roman" panose="02020603050405020304" pitchFamily="18" charset="0"/>
              </a:rPr>
              <a:t>miles, and the straight line distance from Pitesti to the goal state is </a:t>
            </a:r>
            <a:r>
              <a:rPr lang="en-GB" altLang="x-none" sz="1800">
                <a:solidFill>
                  <a:srgbClr val="FF3300"/>
                </a:solidFill>
                <a:latin typeface="Times New Roman" panose="02020603050405020304" pitchFamily="18" charset="0"/>
              </a:rPr>
              <a:t>98</a:t>
            </a:r>
            <a:r>
              <a:rPr lang="en-GB" altLang="x-none" sz="1800">
                <a:solidFill>
                  <a:schemeClr val="tx2"/>
                </a:solidFill>
                <a:latin typeface="Times New Roman" panose="02020603050405020304" pitchFamily="18" charset="0"/>
              </a:rPr>
              <a:t> miles. This gives a total of </a:t>
            </a:r>
            <a:r>
              <a:rPr lang="en-GB" altLang="x-none" sz="1800">
                <a:solidFill>
                  <a:srgbClr val="009900"/>
                </a:solidFill>
                <a:latin typeface="Times New Roman" panose="02020603050405020304" pitchFamily="18" charset="0"/>
              </a:rPr>
              <a:t>415 miles</a:t>
            </a:r>
            <a:r>
              <a:rPr lang="en-GB" altLang="x-none" sz="1800">
                <a:solidFill>
                  <a:schemeClr val="tx2"/>
                </a:solidFill>
                <a:latin typeface="Times New Roman" panose="02020603050405020304" pitchFamily="18" charset="0"/>
              </a:rPr>
              <a:t>). Press space to move to this node and expand it.</a:t>
            </a:r>
            <a:endParaRPr lang="en-GB" altLang="x-none" sz="1800">
              <a:solidFill>
                <a:schemeClr val="tx2"/>
              </a:solidFill>
              <a:latin typeface="Times New Roman" panose="02020603050405020304" pitchFamily="18" charset="0"/>
            </a:endParaRPr>
          </a:p>
        </p:txBody>
      </p:sp>
      <p:sp>
        <p:nvSpPr>
          <p:cNvPr id="285749" name="Oval 53"/>
          <p:cNvSpPr>
            <a:spLocks noChangeArrowheads="1"/>
          </p:cNvSpPr>
          <p:nvPr/>
        </p:nvSpPr>
        <p:spPr bwMode="auto">
          <a:xfrm>
            <a:off x="4267200" y="5410200"/>
            <a:ext cx="152400" cy="15240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5750" name="Text Box 54"/>
          <p:cNvSpPr txBox="1">
            <a:spLocks noChangeArrowheads="1"/>
          </p:cNvSpPr>
          <p:nvPr/>
        </p:nvSpPr>
        <p:spPr bwMode="auto">
          <a:xfrm>
            <a:off x="228600" y="152400"/>
            <a:ext cx="868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tx2"/>
                </a:solidFill>
                <a:latin typeface="Times New Roman" panose="02020603050405020304" pitchFamily="18" charset="0"/>
              </a:rPr>
              <a:t>We now expand Pitesti (that is, we expand the node with the lowest value of </a:t>
            </a:r>
            <a:r>
              <a:rPr lang="en-GB" altLang="x-none" sz="1800" b="1" i="1">
                <a:solidFill>
                  <a:srgbClr val="009900"/>
                </a:solidFill>
                <a:latin typeface="Times New Roman" panose="02020603050405020304" pitchFamily="18" charset="0"/>
              </a:rPr>
              <a:t>f </a:t>
            </a:r>
            <a:r>
              <a:rPr lang="en-GB" altLang="x-none" sz="1800">
                <a:solidFill>
                  <a:schemeClr val="tx2"/>
                </a:solidFill>
                <a:latin typeface="Times New Roman" panose="02020603050405020304" pitchFamily="18" charset="0"/>
              </a:rPr>
              <a:t>). Press space to continue the search.</a:t>
            </a:r>
            <a:endParaRPr lang="en-GB" altLang="x-none" sz="1800">
              <a:solidFill>
                <a:schemeClr val="tx2"/>
              </a:solidFill>
              <a:latin typeface="Times New Roman" panose="02020603050405020304" pitchFamily="18" charset="0"/>
            </a:endParaRPr>
          </a:p>
        </p:txBody>
      </p:sp>
      <p:sp>
        <p:nvSpPr>
          <p:cNvPr id="285751" name="Text Box 55"/>
          <p:cNvSpPr txBox="1">
            <a:spLocks noChangeArrowheads="1"/>
          </p:cNvSpPr>
          <p:nvPr/>
        </p:nvSpPr>
        <p:spPr bwMode="auto">
          <a:xfrm>
            <a:off x="152400" y="152400"/>
            <a:ext cx="8686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tx2"/>
                </a:solidFill>
                <a:latin typeface="Times New Roman" panose="02020603050405020304" pitchFamily="18" charset="0"/>
              </a:rPr>
              <a:t>We have just expanded a node (Pitesti) that revealed Bucharest, but it has a cost of </a:t>
            </a:r>
            <a:r>
              <a:rPr lang="en-GB" altLang="x-none" sz="1800">
                <a:solidFill>
                  <a:srgbClr val="009900"/>
                </a:solidFill>
                <a:latin typeface="Times New Roman" panose="02020603050405020304" pitchFamily="18" charset="0"/>
              </a:rPr>
              <a:t>418</a:t>
            </a:r>
            <a:r>
              <a:rPr lang="en-GB" altLang="x-none" sz="1800">
                <a:solidFill>
                  <a:schemeClr val="tx2"/>
                </a:solidFill>
                <a:latin typeface="Times New Roman" panose="02020603050405020304" pitchFamily="18" charset="0"/>
              </a:rPr>
              <a:t>. If there is any other lower cost node (and in this case there is one cheaper node, Fagaras, with a cost of </a:t>
            </a:r>
            <a:r>
              <a:rPr lang="en-GB" altLang="x-none" sz="1800">
                <a:solidFill>
                  <a:srgbClr val="009900"/>
                </a:solidFill>
                <a:latin typeface="Times New Roman" panose="02020603050405020304" pitchFamily="18" charset="0"/>
              </a:rPr>
              <a:t>417</a:t>
            </a:r>
            <a:r>
              <a:rPr lang="en-GB" altLang="x-none" sz="1800">
                <a:solidFill>
                  <a:schemeClr val="tx2"/>
                </a:solidFill>
                <a:latin typeface="Times New Roman" panose="02020603050405020304" pitchFamily="18" charset="0"/>
              </a:rPr>
              <a:t>) then we need to expand it in case it leads to a better solution to Bucharest than the </a:t>
            </a:r>
            <a:r>
              <a:rPr lang="en-GB" altLang="x-none" sz="1800">
                <a:solidFill>
                  <a:srgbClr val="009900"/>
                </a:solidFill>
                <a:latin typeface="Times New Roman" panose="02020603050405020304" pitchFamily="18" charset="0"/>
              </a:rPr>
              <a:t>418</a:t>
            </a:r>
            <a:r>
              <a:rPr lang="en-GB" altLang="x-none" sz="1800">
                <a:solidFill>
                  <a:schemeClr val="tx2"/>
                </a:solidFill>
                <a:latin typeface="Times New Roman" panose="02020603050405020304" pitchFamily="18" charset="0"/>
              </a:rPr>
              <a:t> solution we have already found. Press space to continue.</a:t>
            </a:r>
            <a:endParaRPr lang="en-GB" altLang="x-none" sz="1800">
              <a:solidFill>
                <a:schemeClr val="tx2"/>
              </a:solidFill>
              <a:latin typeface="Times New Roman" panose="02020603050405020304" pitchFamily="18" charset="0"/>
            </a:endParaRPr>
          </a:p>
        </p:txBody>
      </p:sp>
      <p:sp>
        <p:nvSpPr>
          <p:cNvPr id="285752" name="Text Box 56"/>
          <p:cNvSpPr txBox="1">
            <a:spLocks noChangeArrowheads="1"/>
          </p:cNvSpPr>
          <p:nvPr/>
        </p:nvSpPr>
        <p:spPr bwMode="auto">
          <a:xfrm>
            <a:off x="7315200" y="4953000"/>
            <a:ext cx="9144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chemeClr val="accent2"/>
                </a:solidFill>
                <a:latin typeface="Times New Roman" panose="02020603050405020304" pitchFamily="18" charset="0"/>
              </a:rPr>
              <a:t>418 </a:t>
            </a:r>
            <a:r>
              <a:rPr lang="en-US" altLang="x-none" sz="1000">
                <a:latin typeface="Times New Roman" panose="02020603050405020304" pitchFamily="18" charset="0"/>
              </a:rPr>
              <a:t>+ </a:t>
            </a:r>
            <a:r>
              <a:rPr lang="en-US" altLang="x-none" sz="1000">
                <a:solidFill>
                  <a:srgbClr val="FF3300"/>
                </a:solidFill>
                <a:latin typeface="Times New Roman" panose="02020603050405020304" pitchFamily="18" charset="0"/>
              </a:rPr>
              <a:t>0</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418</a:t>
            </a:r>
            <a:endParaRPr lang="en-US" altLang="x-none" sz="1000">
              <a:solidFill>
                <a:srgbClr val="009900"/>
              </a:solidFill>
              <a:latin typeface="Times New Roman" panose="02020603050405020304" pitchFamily="18" charset="0"/>
            </a:endParaRPr>
          </a:p>
        </p:txBody>
      </p:sp>
      <p:sp>
        <p:nvSpPr>
          <p:cNvPr id="285753" name="Text Box 57"/>
          <p:cNvSpPr txBox="1">
            <a:spLocks noChangeArrowheads="1"/>
          </p:cNvSpPr>
          <p:nvPr/>
        </p:nvSpPr>
        <p:spPr bwMode="auto">
          <a:xfrm>
            <a:off x="152400" y="152400"/>
            <a:ext cx="8686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tx2"/>
                </a:solidFill>
                <a:latin typeface="Times New Roman" panose="02020603050405020304" pitchFamily="18" charset="0"/>
              </a:rPr>
              <a:t>In actual fact, the algorithm will not really recognise that we have found Bucharest. It just keeps expanding the lowest cost nodes (based on </a:t>
            </a:r>
            <a:r>
              <a:rPr lang="en-GB" altLang="x-none" sz="1800" b="1" i="1">
                <a:solidFill>
                  <a:srgbClr val="009900"/>
                </a:solidFill>
                <a:latin typeface="Times New Roman" panose="02020603050405020304" pitchFamily="18" charset="0"/>
              </a:rPr>
              <a:t>f</a:t>
            </a:r>
            <a:r>
              <a:rPr lang="en-GB" altLang="x-none" sz="1800">
                <a:solidFill>
                  <a:schemeClr val="tx2"/>
                </a:solidFill>
                <a:latin typeface="Times New Roman" panose="02020603050405020304" pitchFamily="18" charset="0"/>
              </a:rPr>
              <a:t> ) until it finds a goal state AND it has the lowest value of </a:t>
            </a:r>
            <a:r>
              <a:rPr lang="en-GB" altLang="x-none" sz="1800" b="1" i="1">
                <a:solidFill>
                  <a:srgbClr val="009900"/>
                </a:solidFill>
                <a:latin typeface="Times New Roman" panose="02020603050405020304" pitchFamily="18" charset="0"/>
              </a:rPr>
              <a:t>f</a:t>
            </a:r>
            <a:r>
              <a:rPr lang="en-GB" altLang="x-none" sz="1800">
                <a:solidFill>
                  <a:schemeClr val="tx2"/>
                </a:solidFill>
                <a:latin typeface="Times New Roman" panose="02020603050405020304" pitchFamily="18" charset="0"/>
              </a:rPr>
              <a:t>. So, we must now move to Fagaras and expand it. Press space to continue.</a:t>
            </a:r>
            <a:endParaRPr lang="en-GB" altLang="x-none" sz="1800">
              <a:solidFill>
                <a:schemeClr val="tx2"/>
              </a:solidFill>
              <a:latin typeface="Times New Roman" panose="02020603050405020304" pitchFamily="18" charset="0"/>
            </a:endParaRPr>
          </a:p>
        </p:txBody>
      </p:sp>
      <p:sp>
        <p:nvSpPr>
          <p:cNvPr id="285754" name="Text Box 58"/>
          <p:cNvSpPr txBox="1">
            <a:spLocks noChangeArrowheads="1"/>
          </p:cNvSpPr>
          <p:nvPr/>
        </p:nvSpPr>
        <p:spPr bwMode="auto">
          <a:xfrm>
            <a:off x="152400" y="152400"/>
            <a:ext cx="868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tx2"/>
                </a:solidFill>
                <a:latin typeface="Times New Roman" panose="02020603050405020304" pitchFamily="18" charset="0"/>
              </a:rPr>
              <a:t>We now expand Fagaras (that is, we expand the node with the lowest value of </a:t>
            </a:r>
            <a:r>
              <a:rPr lang="en-GB" altLang="x-none" sz="1800" b="1" i="1">
                <a:solidFill>
                  <a:srgbClr val="009900"/>
                </a:solidFill>
                <a:latin typeface="Times New Roman" panose="02020603050405020304" pitchFamily="18" charset="0"/>
              </a:rPr>
              <a:t>f </a:t>
            </a:r>
            <a:r>
              <a:rPr lang="en-GB" altLang="x-none" sz="1800">
                <a:solidFill>
                  <a:schemeClr val="tx2"/>
                </a:solidFill>
                <a:latin typeface="Times New Roman" panose="02020603050405020304" pitchFamily="18" charset="0"/>
              </a:rPr>
              <a:t>). Press space to continue the search.</a:t>
            </a:r>
            <a:endParaRPr lang="en-GB" altLang="x-none" sz="1800">
              <a:solidFill>
                <a:schemeClr val="tx2"/>
              </a:solidFill>
              <a:latin typeface="Times New Roman" panose="02020603050405020304" pitchFamily="18" charset="0"/>
            </a:endParaRPr>
          </a:p>
        </p:txBody>
      </p:sp>
      <p:sp>
        <p:nvSpPr>
          <p:cNvPr id="285755" name="Oval 59"/>
          <p:cNvSpPr>
            <a:spLocks noChangeArrowheads="1"/>
          </p:cNvSpPr>
          <p:nvPr/>
        </p:nvSpPr>
        <p:spPr bwMode="auto">
          <a:xfrm>
            <a:off x="6553200" y="2971800"/>
            <a:ext cx="152400" cy="152400"/>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5756" name="Oval 60"/>
          <p:cNvSpPr>
            <a:spLocks noChangeArrowheads="1"/>
          </p:cNvSpPr>
          <p:nvPr/>
        </p:nvSpPr>
        <p:spPr bwMode="auto">
          <a:xfrm>
            <a:off x="7543800" y="39624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285757" name="AutoShape 61"/>
          <p:cNvCxnSpPr>
            <a:cxnSpLocks noChangeShapeType="1"/>
            <a:stCxn id="285755" idx="5"/>
            <a:endCxn id="285756" idx="0"/>
          </p:cNvCxnSpPr>
          <p:nvPr/>
        </p:nvCxnSpPr>
        <p:spPr bwMode="auto">
          <a:xfrm>
            <a:off x="6683375" y="3101975"/>
            <a:ext cx="936625" cy="8604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5758" name="Text Box 62"/>
          <p:cNvSpPr txBox="1">
            <a:spLocks noChangeArrowheads="1"/>
          </p:cNvSpPr>
          <p:nvPr/>
        </p:nvSpPr>
        <p:spPr bwMode="auto">
          <a:xfrm>
            <a:off x="7543800" y="36576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2000">
                <a:latin typeface="Times New Roman" panose="02020603050405020304" pitchFamily="18" charset="0"/>
              </a:rPr>
              <a:t>Bucharest</a:t>
            </a:r>
            <a:r>
              <a:rPr lang="en-GB" altLang="x-none" sz="1600">
                <a:latin typeface="Times New Roman" panose="02020603050405020304" pitchFamily="18" charset="0"/>
              </a:rPr>
              <a:t>(2)</a:t>
            </a:r>
            <a:endParaRPr lang="en-GB" altLang="x-none" sz="1600">
              <a:latin typeface="Times New Roman" panose="02020603050405020304" pitchFamily="18" charset="0"/>
            </a:endParaRPr>
          </a:p>
        </p:txBody>
      </p:sp>
      <p:sp>
        <p:nvSpPr>
          <p:cNvPr id="285759" name="Text Box 63"/>
          <p:cNvSpPr txBox="1">
            <a:spLocks noChangeArrowheads="1"/>
          </p:cNvSpPr>
          <p:nvPr/>
        </p:nvSpPr>
        <p:spPr bwMode="auto">
          <a:xfrm>
            <a:off x="7696200" y="4038600"/>
            <a:ext cx="9144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000">
                <a:latin typeface="Times New Roman" panose="02020603050405020304" pitchFamily="18" charset="0"/>
              </a:rPr>
              <a:t>F= </a:t>
            </a:r>
            <a:r>
              <a:rPr lang="en-US" altLang="x-none" sz="1000">
                <a:solidFill>
                  <a:schemeClr val="accent2"/>
                </a:solidFill>
                <a:latin typeface="Times New Roman" panose="02020603050405020304" pitchFamily="18" charset="0"/>
              </a:rPr>
              <a:t>450 </a:t>
            </a:r>
            <a:r>
              <a:rPr lang="en-US" altLang="x-none" sz="1000">
                <a:latin typeface="Times New Roman" panose="02020603050405020304" pitchFamily="18" charset="0"/>
              </a:rPr>
              <a:t>+ </a:t>
            </a:r>
            <a:r>
              <a:rPr lang="en-US" altLang="x-none" sz="1000">
                <a:solidFill>
                  <a:srgbClr val="FF3300"/>
                </a:solidFill>
                <a:latin typeface="Times New Roman" panose="02020603050405020304" pitchFamily="18" charset="0"/>
              </a:rPr>
              <a:t>0</a:t>
            </a:r>
            <a:endParaRPr lang="en-US" altLang="x-none" sz="1000">
              <a:solidFill>
                <a:srgbClr val="FF3300"/>
              </a:solidFill>
              <a:latin typeface="Times New Roman" panose="02020603050405020304" pitchFamily="18" charset="0"/>
            </a:endParaRPr>
          </a:p>
          <a:p>
            <a:pPr>
              <a:spcBef>
                <a:spcPct val="50000"/>
              </a:spcBef>
            </a:pPr>
            <a:r>
              <a:rPr lang="en-US" altLang="x-none" sz="1000">
                <a:latin typeface="Times New Roman" panose="02020603050405020304" pitchFamily="18" charset="0"/>
              </a:rPr>
              <a:t>F= </a:t>
            </a:r>
            <a:r>
              <a:rPr lang="en-US" altLang="x-none" sz="1000">
                <a:solidFill>
                  <a:srgbClr val="009900"/>
                </a:solidFill>
                <a:latin typeface="Times New Roman" panose="02020603050405020304" pitchFamily="18" charset="0"/>
              </a:rPr>
              <a:t>450</a:t>
            </a:r>
            <a:endParaRPr lang="en-US" altLang="x-none" sz="1000">
              <a:solidFill>
                <a:srgbClr val="009900"/>
              </a:solidFill>
              <a:latin typeface="Times New Roman" panose="02020603050405020304" pitchFamily="18" charset="0"/>
            </a:endParaRPr>
          </a:p>
        </p:txBody>
      </p:sp>
      <p:sp>
        <p:nvSpPr>
          <p:cNvPr id="285760" name="Text Box 64"/>
          <p:cNvSpPr txBox="1">
            <a:spLocks noChangeArrowheads="1"/>
          </p:cNvSpPr>
          <p:nvPr/>
        </p:nvSpPr>
        <p:spPr bwMode="auto">
          <a:xfrm>
            <a:off x="152400" y="152400"/>
            <a:ext cx="8686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tx2"/>
                </a:solidFill>
                <a:latin typeface="Times New Roman" panose="02020603050405020304" pitchFamily="18" charset="0"/>
              </a:rPr>
              <a:t>Once Fagaras is expanded we look for the lowest cost node. As you can see, we now have </a:t>
            </a:r>
            <a:r>
              <a:rPr lang="en-GB" altLang="x-none" sz="1800" b="1">
                <a:solidFill>
                  <a:schemeClr val="tx2"/>
                </a:solidFill>
                <a:latin typeface="Times New Roman" panose="02020603050405020304" pitchFamily="18" charset="0"/>
              </a:rPr>
              <a:t>two</a:t>
            </a:r>
            <a:r>
              <a:rPr lang="en-GB" altLang="x-none" sz="1800">
                <a:solidFill>
                  <a:schemeClr val="tx2"/>
                </a:solidFill>
                <a:latin typeface="Times New Roman" panose="02020603050405020304" pitchFamily="18" charset="0"/>
              </a:rPr>
              <a:t> Bucharest nodes. One of these nodes ( Arad – Sibiu – Rimnicu – Pitesti – Bucharest ) has an </a:t>
            </a:r>
            <a:r>
              <a:rPr lang="en-GB" altLang="x-none" sz="1800" b="1" i="1">
                <a:solidFill>
                  <a:srgbClr val="009900"/>
                </a:solidFill>
                <a:latin typeface="Times New Roman" panose="02020603050405020304" pitchFamily="18" charset="0"/>
              </a:rPr>
              <a:t>f</a:t>
            </a:r>
            <a:r>
              <a:rPr lang="en-GB" altLang="x-none" sz="1800">
                <a:solidFill>
                  <a:schemeClr val="tx2"/>
                </a:solidFill>
                <a:latin typeface="Times New Roman" panose="02020603050405020304" pitchFamily="18" charset="0"/>
              </a:rPr>
              <a:t> value of </a:t>
            </a:r>
            <a:r>
              <a:rPr lang="en-GB" altLang="x-none" sz="1800">
                <a:solidFill>
                  <a:srgbClr val="009900"/>
                </a:solidFill>
                <a:latin typeface="Times New Roman" panose="02020603050405020304" pitchFamily="18" charset="0"/>
              </a:rPr>
              <a:t>418</a:t>
            </a:r>
            <a:r>
              <a:rPr lang="en-GB" altLang="x-none" sz="1800">
                <a:solidFill>
                  <a:schemeClr val="tx2"/>
                </a:solidFill>
                <a:latin typeface="Times New Roman" panose="02020603050405020304" pitchFamily="18" charset="0"/>
              </a:rPr>
              <a:t>. The other node (Arad – Sibiu – Fagaras – Bucharest</a:t>
            </a:r>
            <a:r>
              <a:rPr lang="en-GB" altLang="x-none" sz="1400">
                <a:solidFill>
                  <a:schemeClr val="tx2"/>
                </a:solidFill>
                <a:latin typeface="Times New Roman" panose="02020603050405020304" pitchFamily="18" charset="0"/>
              </a:rPr>
              <a:t>(2) </a:t>
            </a:r>
            <a:r>
              <a:rPr lang="en-GB" altLang="x-none" sz="1800">
                <a:solidFill>
                  <a:schemeClr val="tx2"/>
                </a:solidFill>
                <a:latin typeface="Times New Roman" panose="02020603050405020304" pitchFamily="18" charset="0"/>
              </a:rPr>
              <a:t>) has an </a:t>
            </a:r>
            <a:r>
              <a:rPr lang="en-GB" altLang="x-none" sz="1800" b="1" i="1">
                <a:solidFill>
                  <a:srgbClr val="009900"/>
                </a:solidFill>
                <a:latin typeface="Times New Roman" panose="02020603050405020304" pitchFamily="18" charset="0"/>
              </a:rPr>
              <a:t>f</a:t>
            </a:r>
            <a:r>
              <a:rPr lang="en-GB" altLang="x-none" sz="1800">
                <a:solidFill>
                  <a:schemeClr val="tx2"/>
                </a:solidFill>
                <a:latin typeface="Times New Roman" panose="02020603050405020304" pitchFamily="18" charset="0"/>
              </a:rPr>
              <a:t> value of </a:t>
            </a:r>
            <a:r>
              <a:rPr lang="en-GB" altLang="x-none" sz="1800">
                <a:solidFill>
                  <a:srgbClr val="009900"/>
                </a:solidFill>
                <a:latin typeface="Times New Roman" panose="02020603050405020304" pitchFamily="18" charset="0"/>
              </a:rPr>
              <a:t>450</a:t>
            </a:r>
            <a:r>
              <a:rPr lang="en-GB" altLang="x-none" sz="1800">
                <a:solidFill>
                  <a:schemeClr val="tx2"/>
                </a:solidFill>
                <a:latin typeface="Times New Roman" panose="02020603050405020304" pitchFamily="18" charset="0"/>
              </a:rPr>
              <a:t>. We therefore move to the first Bucharest node and expand it. Press space to continue</a:t>
            </a:r>
            <a:endParaRPr lang="en-GB" altLang="x-none" sz="1800">
              <a:solidFill>
                <a:schemeClr val="tx2"/>
              </a:solidFill>
              <a:latin typeface="Times New Roman" panose="02020603050405020304" pitchFamily="18" charset="0"/>
            </a:endParaRPr>
          </a:p>
        </p:txBody>
      </p:sp>
      <p:sp>
        <p:nvSpPr>
          <p:cNvPr id="285761" name="Oval 65"/>
          <p:cNvSpPr>
            <a:spLocks noChangeArrowheads="1"/>
          </p:cNvSpPr>
          <p:nvPr/>
        </p:nvSpPr>
        <p:spPr bwMode="auto">
          <a:xfrm>
            <a:off x="7543800" y="4800600"/>
            <a:ext cx="152400" cy="152400"/>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5762" name="Text Box 66"/>
          <p:cNvSpPr txBox="1">
            <a:spLocks noChangeArrowheads="1"/>
          </p:cNvSpPr>
          <p:nvPr/>
        </p:nvSpPr>
        <p:spPr bwMode="auto">
          <a:xfrm>
            <a:off x="7620000" y="457200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2000">
                <a:solidFill>
                  <a:srgbClr val="FF3300"/>
                </a:solidFill>
                <a:latin typeface="Times New Roman" panose="02020603050405020304" pitchFamily="18" charset="0"/>
              </a:rPr>
              <a:t>Bucharest</a:t>
            </a:r>
            <a:endParaRPr lang="en-GB" altLang="x-none" sz="2000">
              <a:solidFill>
                <a:srgbClr val="FF3300"/>
              </a:solidFill>
              <a:latin typeface="Times New Roman" panose="02020603050405020304" pitchFamily="18" charset="0"/>
            </a:endParaRPr>
          </a:p>
        </p:txBody>
      </p:sp>
      <p:sp>
        <p:nvSpPr>
          <p:cNvPr id="285763" name="Text Box 67"/>
          <p:cNvSpPr txBox="1">
            <a:spLocks noChangeArrowheads="1"/>
          </p:cNvSpPr>
          <p:nvPr/>
        </p:nvSpPr>
        <p:spPr bwMode="auto">
          <a:xfrm>
            <a:off x="7620000" y="457200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2000">
                <a:latin typeface="Times New Roman" panose="02020603050405020304" pitchFamily="18" charset="0"/>
              </a:rPr>
              <a:t>Bucharest</a:t>
            </a:r>
            <a:endParaRPr lang="en-GB" altLang="x-none" sz="2000">
              <a:latin typeface="Times New Roman" panose="02020603050405020304" pitchFamily="18" charset="0"/>
            </a:endParaRPr>
          </a:p>
        </p:txBody>
      </p:sp>
      <p:sp>
        <p:nvSpPr>
          <p:cNvPr id="285764" name="Text Box 68"/>
          <p:cNvSpPr txBox="1">
            <a:spLocks noChangeArrowheads="1"/>
          </p:cNvSpPr>
          <p:nvPr/>
        </p:nvSpPr>
        <p:spPr bwMode="auto">
          <a:xfrm>
            <a:off x="7620000" y="457200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2000">
                <a:solidFill>
                  <a:srgbClr val="FF3300"/>
                </a:solidFill>
                <a:latin typeface="Times New Roman" panose="02020603050405020304" pitchFamily="18" charset="0"/>
              </a:rPr>
              <a:t>Bucharest</a:t>
            </a:r>
            <a:endParaRPr lang="en-GB" altLang="x-none" sz="2000">
              <a:solidFill>
                <a:srgbClr val="FF3300"/>
              </a:solidFill>
              <a:latin typeface="Times New Roman" panose="02020603050405020304" pitchFamily="18" charset="0"/>
            </a:endParaRPr>
          </a:p>
        </p:txBody>
      </p:sp>
      <p:sp>
        <p:nvSpPr>
          <p:cNvPr id="285765" name="Text Box 69"/>
          <p:cNvSpPr txBox="1">
            <a:spLocks noChangeArrowheads="1"/>
          </p:cNvSpPr>
          <p:nvPr/>
        </p:nvSpPr>
        <p:spPr bwMode="auto">
          <a:xfrm>
            <a:off x="152400" y="152400"/>
            <a:ext cx="8686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x-none" sz="1800">
                <a:solidFill>
                  <a:schemeClr val="tx2"/>
                </a:solidFill>
                <a:latin typeface="Times New Roman" panose="02020603050405020304" pitchFamily="18" charset="0"/>
              </a:rPr>
              <a:t>We have now arrived at Bucharest. As this is the lowest cost node AND the goal state we can terminate the search. If you look back over the slides you will see that the solution returned by the A* search pattern ( Arad – Sibiu – Rimnicu – Pitesti – Bucharest ), is in fact the optimal solution. Press space to continue with the slideshow.</a:t>
            </a:r>
            <a:endParaRPr lang="en-GB" altLang="x-none" sz="1800">
              <a:solidFill>
                <a:schemeClr val="tx2"/>
              </a:solidFill>
              <a:latin typeface="Times New Roman" panose="02020603050405020304" pitchFamily="18" charset="0"/>
            </a:endParaRPr>
          </a:p>
        </p:txBody>
      </p:sp>
      <p:cxnSp>
        <p:nvCxnSpPr>
          <p:cNvPr id="285766" name="AutoShape 70"/>
          <p:cNvCxnSpPr>
            <a:cxnSpLocks noChangeShapeType="1"/>
            <a:stCxn id="285738" idx="5"/>
            <a:endCxn id="285739" idx="1"/>
          </p:cNvCxnSpPr>
          <p:nvPr/>
        </p:nvCxnSpPr>
        <p:spPr bwMode="auto">
          <a:xfrm>
            <a:off x="1120775" y="2873375"/>
            <a:ext cx="2406650" cy="501650"/>
          </a:xfrm>
          <a:prstGeom prst="straightConnector1">
            <a:avLst/>
          </a:prstGeom>
          <a:noFill/>
          <a:ln w="952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5767" name="AutoShape 71"/>
          <p:cNvCxnSpPr>
            <a:cxnSpLocks noChangeShapeType="1"/>
            <a:stCxn id="285739" idx="3"/>
            <a:endCxn id="285744" idx="0"/>
          </p:cNvCxnSpPr>
          <p:nvPr/>
        </p:nvCxnSpPr>
        <p:spPr bwMode="auto">
          <a:xfrm flipH="1">
            <a:off x="2209800" y="3482975"/>
            <a:ext cx="1317625" cy="784225"/>
          </a:xfrm>
          <a:prstGeom prst="straightConnector1">
            <a:avLst/>
          </a:prstGeom>
          <a:noFill/>
          <a:ln w="952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5768" name="AutoShape 72"/>
          <p:cNvCxnSpPr>
            <a:cxnSpLocks noChangeShapeType="1"/>
            <a:stCxn id="285744" idx="6"/>
            <a:endCxn id="285749" idx="2"/>
          </p:cNvCxnSpPr>
          <p:nvPr/>
        </p:nvCxnSpPr>
        <p:spPr bwMode="auto">
          <a:xfrm>
            <a:off x="2286000" y="4343400"/>
            <a:ext cx="1981200" cy="1143000"/>
          </a:xfrm>
          <a:prstGeom prst="straightConnector1">
            <a:avLst/>
          </a:prstGeom>
          <a:noFill/>
          <a:ln w="952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5769" name="AutoShape 73"/>
          <p:cNvCxnSpPr>
            <a:cxnSpLocks noChangeShapeType="1"/>
            <a:stCxn id="285749" idx="6"/>
            <a:endCxn id="285761" idx="2"/>
          </p:cNvCxnSpPr>
          <p:nvPr/>
        </p:nvCxnSpPr>
        <p:spPr bwMode="auto">
          <a:xfrm flipV="1">
            <a:off x="4419600" y="4876800"/>
            <a:ext cx="3124200" cy="609600"/>
          </a:xfrm>
          <a:prstGeom prst="straightConnector1">
            <a:avLst/>
          </a:prstGeom>
          <a:noFill/>
          <a:ln w="952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85698"/>
                                        </p:tgtEl>
                                        <p:attrNameLst>
                                          <p:attrName>style.visibility</p:attrName>
                                        </p:attrNameLst>
                                      </p:cBhvr>
                                      <p:to>
                                        <p:strVal val="visible"/>
                                      </p:to>
                                    </p:set>
                                  </p:childTnLst>
                                  <p:subTnLst>
                                    <p:set>
                                      <p:cBhvr override="childStyle">
                                        <p:cTn dur="1" fill="hold" display="0" masterRel="nextClick" afterEffect="1"/>
                                        <p:tgtEl>
                                          <p:spTgt spid="28569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5706"/>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285731"/>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285733"/>
                                        </p:tgtEl>
                                        <p:attrNameLst>
                                          <p:attrName>style.visibility</p:attrName>
                                        </p:attrNameLst>
                                      </p:cBhvr>
                                      <p:to>
                                        <p:strVal val="visible"/>
                                      </p:to>
                                    </p:se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499"/>
                                          </p:stCondLst>
                                        </p:cTn>
                                        <p:tgtEl>
                                          <p:spTgt spid="285732"/>
                                        </p:tgtEl>
                                        <p:attrNameLst>
                                          <p:attrName>style.visibility</p:attrName>
                                        </p:attrNameLst>
                                      </p:cBhvr>
                                      <p:to>
                                        <p:strVal val="visible"/>
                                      </p:to>
                                    </p:set>
                                  </p:childTnLst>
                                  <p:subTnLst>
                                    <p:set>
                                      <p:cBhvr override="childStyle">
                                        <p:cTn dur="1" fill="hold" display="0" masterRel="nextClick" afterEffect="1"/>
                                        <p:tgtEl>
                                          <p:spTgt spid="285732"/>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85738"/>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499"/>
                                          </p:stCondLst>
                                        </p:cTn>
                                        <p:tgtEl>
                                          <p:spTgt spid="285720"/>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499"/>
                                          </p:stCondLst>
                                        </p:cTn>
                                        <p:tgtEl>
                                          <p:spTgt spid="285719"/>
                                        </p:tgtEl>
                                        <p:attrNameLst>
                                          <p:attrName>style.visibility</p:attrName>
                                        </p:attrNameLst>
                                      </p:cBhvr>
                                      <p:to>
                                        <p:strVal val="visible"/>
                                      </p:to>
                                    </p:set>
                                  </p:childTnLst>
                                </p:cTn>
                              </p:par>
                            </p:childTnLst>
                          </p:cTn>
                        </p:par>
                        <p:par>
                          <p:cTn id="30" fill="hold">
                            <p:stCondLst>
                              <p:cond delay="1500"/>
                            </p:stCondLst>
                            <p:childTnLst>
                              <p:par>
                                <p:cTn id="31" presetID="1" presetClass="entr" presetSubtype="0" fill="hold" grpId="0" nodeType="afterEffect">
                                  <p:stCondLst>
                                    <p:cond delay="0"/>
                                  </p:stCondLst>
                                  <p:childTnLst>
                                    <p:set>
                                      <p:cBhvr>
                                        <p:cTn id="32" dur="1" fill="hold">
                                          <p:stCondLst>
                                            <p:cond delay="499"/>
                                          </p:stCondLst>
                                        </p:cTn>
                                        <p:tgtEl>
                                          <p:spTgt spid="285721"/>
                                        </p:tgtEl>
                                        <p:attrNameLst>
                                          <p:attrName>style.visibility</p:attrName>
                                        </p:attrNameLst>
                                      </p:cBhvr>
                                      <p:to>
                                        <p:strVal val="visible"/>
                                      </p:to>
                                    </p:set>
                                  </p:childTnLst>
                                </p:cTn>
                              </p:par>
                            </p:childTnLst>
                          </p:cTn>
                        </p:par>
                        <p:par>
                          <p:cTn id="33" fill="hold">
                            <p:stCondLst>
                              <p:cond delay="2000"/>
                            </p:stCondLst>
                            <p:childTnLst>
                              <p:par>
                                <p:cTn id="34" presetID="1" presetClass="entr" presetSubtype="0" fill="hold" grpId="0" nodeType="afterEffect">
                                  <p:stCondLst>
                                    <p:cond delay="0"/>
                                  </p:stCondLst>
                                  <p:childTnLst>
                                    <p:set>
                                      <p:cBhvr>
                                        <p:cTn id="35" dur="1" fill="hold">
                                          <p:stCondLst>
                                            <p:cond delay="499"/>
                                          </p:stCondLst>
                                        </p:cTn>
                                        <p:tgtEl>
                                          <p:spTgt spid="285734"/>
                                        </p:tgtEl>
                                        <p:attrNameLst>
                                          <p:attrName>style.visibility</p:attrName>
                                        </p:attrNameLst>
                                      </p:cBhvr>
                                      <p:to>
                                        <p:strVal val="visible"/>
                                      </p:to>
                                    </p:set>
                                  </p:childTnLst>
                                </p:cTn>
                              </p:par>
                            </p:childTnLst>
                          </p:cTn>
                        </p:par>
                        <p:par>
                          <p:cTn id="36" fill="hold">
                            <p:stCondLst>
                              <p:cond delay="2500"/>
                            </p:stCondLst>
                            <p:childTnLst>
                              <p:par>
                                <p:cTn id="37" presetID="1" presetClass="entr" presetSubtype="0" fill="hold" nodeType="afterEffect">
                                  <p:stCondLst>
                                    <p:cond delay="0"/>
                                  </p:stCondLst>
                                  <p:childTnLst>
                                    <p:set>
                                      <p:cBhvr>
                                        <p:cTn id="38" dur="1" fill="hold">
                                          <p:stCondLst>
                                            <p:cond delay="499"/>
                                          </p:stCondLst>
                                        </p:cTn>
                                        <p:tgtEl>
                                          <p:spTgt spid="285716"/>
                                        </p:tgtEl>
                                        <p:attrNameLst>
                                          <p:attrName>style.visibility</p:attrName>
                                        </p:attrNameLst>
                                      </p:cBhvr>
                                      <p:to>
                                        <p:strVal val="visible"/>
                                      </p:to>
                                    </p:set>
                                  </p:childTnLst>
                                </p:cTn>
                              </p:par>
                            </p:childTnLst>
                          </p:cTn>
                        </p:par>
                        <p:par>
                          <p:cTn id="39" fill="hold">
                            <p:stCondLst>
                              <p:cond delay="3000"/>
                            </p:stCondLst>
                            <p:childTnLst>
                              <p:par>
                                <p:cTn id="40" presetID="1" presetClass="entr" presetSubtype="0" fill="hold" grpId="0" nodeType="afterEffect">
                                  <p:stCondLst>
                                    <p:cond delay="0"/>
                                  </p:stCondLst>
                                  <p:childTnLst>
                                    <p:set>
                                      <p:cBhvr>
                                        <p:cTn id="41" dur="1" fill="hold">
                                          <p:stCondLst>
                                            <p:cond delay="499"/>
                                          </p:stCondLst>
                                        </p:cTn>
                                        <p:tgtEl>
                                          <p:spTgt spid="285703"/>
                                        </p:tgtEl>
                                        <p:attrNameLst>
                                          <p:attrName>style.visibility</p:attrName>
                                        </p:attrNameLst>
                                      </p:cBhvr>
                                      <p:to>
                                        <p:strVal val="visible"/>
                                      </p:to>
                                    </p:set>
                                  </p:childTnLst>
                                </p:cTn>
                              </p:par>
                            </p:childTnLst>
                          </p:cTn>
                        </p:par>
                        <p:par>
                          <p:cTn id="42" fill="hold">
                            <p:stCondLst>
                              <p:cond delay="3500"/>
                            </p:stCondLst>
                            <p:childTnLst>
                              <p:par>
                                <p:cTn id="43" presetID="1" presetClass="entr" presetSubtype="0" fill="hold" grpId="0" nodeType="afterEffect">
                                  <p:stCondLst>
                                    <p:cond delay="0"/>
                                  </p:stCondLst>
                                  <p:childTnLst>
                                    <p:set>
                                      <p:cBhvr>
                                        <p:cTn id="44" dur="1" fill="hold">
                                          <p:stCondLst>
                                            <p:cond delay="499"/>
                                          </p:stCondLst>
                                        </p:cTn>
                                        <p:tgtEl>
                                          <p:spTgt spid="285724"/>
                                        </p:tgtEl>
                                        <p:attrNameLst>
                                          <p:attrName>style.visibility</p:attrName>
                                        </p:attrNameLst>
                                      </p:cBhvr>
                                      <p:to>
                                        <p:strVal val="visible"/>
                                      </p:to>
                                    </p:set>
                                  </p:childTnLst>
                                </p:cTn>
                              </p:par>
                            </p:childTnLst>
                          </p:cTn>
                        </p:par>
                        <p:par>
                          <p:cTn id="45" fill="hold">
                            <p:stCondLst>
                              <p:cond delay="4000"/>
                            </p:stCondLst>
                            <p:childTnLst>
                              <p:par>
                                <p:cTn id="46" presetID="1" presetClass="entr" presetSubtype="0" fill="hold" grpId="0" nodeType="afterEffect">
                                  <p:stCondLst>
                                    <p:cond delay="0"/>
                                  </p:stCondLst>
                                  <p:childTnLst>
                                    <p:set>
                                      <p:cBhvr>
                                        <p:cTn id="47" dur="1" fill="hold">
                                          <p:stCondLst>
                                            <p:cond delay="499"/>
                                          </p:stCondLst>
                                        </p:cTn>
                                        <p:tgtEl>
                                          <p:spTgt spid="285735"/>
                                        </p:tgtEl>
                                        <p:attrNameLst>
                                          <p:attrName>style.visibility</p:attrName>
                                        </p:attrNameLst>
                                      </p:cBhvr>
                                      <p:to>
                                        <p:strVal val="visible"/>
                                      </p:to>
                                    </p:set>
                                  </p:childTnLst>
                                </p:cTn>
                              </p:par>
                            </p:childTnLst>
                          </p:cTn>
                        </p:par>
                        <p:par>
                          <p:cTn id="48" fill="hold">
                            <p:stCondLst>
                              <p:cond delay="4500"/>
                            </p:stCondLst>
                            <p:childTnLst>
                              <p:par>
                                <p:cTn id="49" presetID="1" presetClass="entr" presetSubtype="0" fill="hold" nodeType="afterEffect">
                                  <p:stCondLst>
                                    <p:cond delay="0"/>
                                  </p:stCondLst>
                                  <p:childTnLst>
                                    <p:set>
                                      <p:cBhvr>
                                        <p:cTn id="50" dur="1" fill="hold">
                                          <p:stCondLst>
                                            <p:cond delay="499"/>
                                          </p:stCondLst>
                                        </p:cTn>
                                        <p:tgtEl>
                                          <p:spTgt spid="285717"/>
                                        </p:tgtEl>
                                        <p:attrNameLst>
                                          <p:attrName>style.visibility</p:attrName>
                                        </p:attrNameLst>
                                      </p:cBhvr>
                                      <p:to>
                                        <p:strVal val="visible"/>
                                      </p:to>
                                    </p:set>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499"/>
                                          </p:stCondLst>
                                        </p:cTn>
                                        <p:tgtEl>
                                          <p:spTgt spid="285707"/>
                                        </p:tgtEl>
                                        <p:attrNameLst>
                                          <p:attrName>style.visibility</p:attrName>
                                        </p:attrNameLst>
                                      </p:cBhvr>
                                      <p:to>
                                        <p:strVal val="visible"/>
                                      </p:to>
                                    </p:set>
                                  </p:childTnLst>
                                </p:cTn>
                              </p:par>
                            </p:childTnLst>
                          </p:cTn>
                        </p:par>
                        <p:par>
                          <p:cTn id="54" fill="hold">
                            <p:stCondLst>
                              <p:cond delay="5500"/>
                            </p:stCondLst>
                            <p:childTnLst>
                              <p:par>
                                <p:cTn id="55" presetID="1" presetClass="entr" presetSubtype="0" fill="hold" grpId="0" nodeType="afterEffect">
                                  <p:stCondLst>
                                    <p:cond delay="0"/>
                                  </p:stCondLst>
                                  <p:childTnLst>
                                    <p:set>
                                      <p:cBhvr>
                                        <p:cTn id="56" dur="1" fill="hold">
                                          <p:stCondLst>
                                            <p:cond delay="499"/>
                                          </p:stCondLst>
                                        </p:cTn>
                                        <p:tgtEl>
                                          <p:spTgt spid="285727"/>
                                        </p:tgtEl>
                                        <p:attrNameLst>
                                          <p:attrName>style.visibility</p:attrName>
                                        </p:attrNameLst>
                                      </p:cBhvr>
                                      <p:to>
                                        <p:strVal val="visible"/>
                                      </p:to>
                                    </p:set>
                                  </p:childTnLst>
                                </p:cTn>
                              </p:par>
                            </p:childTnLst>
                          </p:cTn>
                        </p:par>
                        <p:par>
                          <p:cTn id="57" fill="hold">
                            <p:stCondLst>
                              <p:cond delay="6000"/>
                            </p:stCondLst>
                            <p:childTnLst>
                              <p:par>
                                <p:cTn id="58" presetID="1" presetClass="entr" presetSubtype="0" fill="hold" grpId="0" nodeType="afterEffect">
                                  <p:stCondLst>
                                    <p:cond delay="0"/>
                                  </p:stCondLst>
                                  <p:childTnLst>
                                    <p:set>
                                      <p:cBhvr>
                                        <p:cTn id="59" dur="1" fill="hold">
                                          <p:stCondLst>
                                            <p:cond delay="499"/>
                                          </p:stCondLst>
                                        </p:cTn>
                                        <p:tgtEl>
                                          <p:spTgt spid="285736"/>
                                        </p:tgtEl>
                                        <p:attrNameLst>
                                          <p:attrName>style.visibility</p:attrName>
                                        </p:attrNameLst>
                                      </p:cBhvr>
                                      <p:to>
                                        <p:strVal val="visible"/>
                                      </p:to>
                                    </p:set>
                                  </p:childTnLst>
                                </p:cTn>
                              </p:par>
                            </p:childTnLst>
                          </p:cTn>
                        </p:par>
                        <p:par>
                          <p:cTn id="60" fill="hold">
                            <p:stCondLst>
                              <p:cond delay="6500"/>
                            </p:stCondLst>
                            <p:childTnLst>
                              <p:par>
                                <p:cTn id="61" presetID="1" presetClass="entr" presetSubtype="0" fill="hold" grpId="0" nodeType="afterEffect">
                                  <p:stCondLst>
                                    <p:cond delay="0"/>
                                  </p:stCondLst>
                                  <p:childTnLst>
                                    <p:set>
                                      <p:cBhvr>
                                        <p:cTn id="62" dur="1" fill="hold">
                                          <p:stCondLst>
                                            <p:cond delay="499"/>
                                          </p:stCondLst>
                                        </p:cTn>
                                        <p:tgtEl>
                                          <p:spTgt spid="285737"/>
                                        </p:tgtEl>
                                        <p:attrNameLst>
                                          <p:attrName>style.visibility</p:attrName>
                                        </p:attrNameLst>
                                      </p:cBhvr>
                                      <p:to>
                                        <p:strVal val="visible"/>
                                      </p:to>
                                    </p:set>
                                  </p:childTnLst>
                                  <p:subTnLst>
                                    <p:set>
                                      <p:cBhvr override="childStyle">
                                        <p:cTn dur="1" fill="hold" display="0" masterRel="nextClick" afterEffect="1"/>
                                        <p:tgtEl>
                                          <p:spTgt spid="285737"/>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85739"/>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grpId="0" nodeType="afterEffect">
                                  <p:stCondLst>
                                    <p:cond delay="0"/>
                                  </p:stCondLst>
                                  <p:childTnLst>
                                    <p:set>
                                      <p:cBhvr>
                                        <p:cTn id="69" dur="1" fill="hold">
                                          <p:stCondLst>
                                            <p:cond delay="499"/>
                                          </p:stCondLst>
                                        </p:cTn>
                                        <p:tgtEl>
                                          <p:spTgt spid="285740"/>
                                        </p:tgtEl>
                                        <p:attrNameLst>
                                          <p:attrName>style.visibility</p:attrName>
                                        </p:attrNameLst>
                                      </p:cBhvr>
                                      <p:to>
                                        <p:strVal val="visible"/>
                                      </p:to>
                                    </p:set>
                                  </p:childTnLst>
                                  <p:subTnLst>
                                    <p:set>
                                      <p:cBhvr override="childStyle">
                                        <p:cTn dur="1" fill="hold" display="0" masterRel="nextClick" afterEffect="1"/>
                                        <p:tgtEl>
                                          <p:spTgt spid="285740"/>
                                        </p:tgtEl>
                                        <p:attrNameLst>
                                          <p:attrName>style.visibility</p:attrName>
                                        </p:attrNameLst>
                                      </p:cBhvr>
                                      <p:to>
                                        <p:strVal val="hidden"/>
                                      </p:to>
                                    </p:set>
                                  </p:sub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499"/>
                                          </p:stCondLst>
                                        </p:cTn>
                                        <p:tgtEl>
                                          <p:spTgt spid="285713"/>
                                        </p:tgtEl>
                                        <p:attrNameLst>
                                          <p:attrName>style.visibility</p:attrName>
                                        </p:attrNameLst>
                                      </p:cBhvr>
                                      <p:to>
                                        <p:strVal val="visible"/>
                                      </p:to>
                                    </p:se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499"/>
                                          </p:stCondLst>
                                        </p:cTn>
                                        <p:tgtEl>
                                          <p:spTgt spid="285705"/>
                                        </p:tgtEl>
                                        <p:attrNameLst>
                                          <p:attrName>style.visibility</p:attrName>
                                        </p:attrNameLst>
                                      </p:cBhvr>
                                      <p:to>
                                        <p:strVal val="visible"/>
                                      </p:to>
                                    </p:se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499"/>
                                          </p:stCondLst>
                                        </p:cTn>
                                        <p:tgtEl>
                                          <p:spTgt spid="285718"/>
                                        </p:tgtEl>
                                        <p:attrNameLst>
                                          <p:attrName>style.visibility</p:attrName>
                                        </p:attrNameLst>
                                      </p:cBhvr>
                                      <p:to>
                                        <p:strVal val="visible"/>
                                      </p:to>
                                    </p:set>
                                  </p:childTnLst>
                                </p:cTn>
                              </p:par>
                            </p:childTnLst>
                          </p:cTn>
                        </p:par>
                        <p:par>
                          <p:cTn id="80" fill="hold">
                            <p:stCondLst>
                              <p:cond delay="1500"/>
                            </p:stCondLst>
                            <p:childTnLst>
                              <p:par>
                                <p:cTn id="81" presetID="1" presetClass="entr" presetSubtype="0" fill="hold" grpId="0" nodeType="afterEffect">
                                  <p:stCondLst>
                                    <p:cond delay="0"/>
                                  </p:stCondLst>
                                  <p:childTnLst>
                                    <p:set>
                                      <p:cBhvr>
                                        <p:cTn id="82" dur="1" fill="hold">
                                          <p:stCondLst>
                                            <p:cond delay="499"/>
                                          </p:stCondLst>
                                        </p:cTn>
                                        <p:tgtEl>
                                          <p:spTgt spid="285742"/>
                                        </p:tgtEl>
                                        <p:attrNameLst>
                                          <p:attrName>style.visibility</p:attrName>
                                        </p:attrNameLst>
                                      </p:cBhvr>
                                      <p:to>
                                        <p:strVal val="visible"/>
                                      </p:to>
                                    </p:set>
                                  </p:childTnLst>
                                </p:cTn>
                              </p:par>
                            </p:childTnLst>
                          </p:cTn>
                        </p:par>
                        <p:par>
                          <p:cTn id="83" fill="hold">
                            <p:stCondLst>
                              <p:cond delay="2000"/>
                            </p:stCondLst>
                            <p:childTnLst>
                              <p:par>
                                <p:cTn id="84" presetID="1" presetClass="entr" presetSubtype="0" fill="hold" nodeType="afterEffect">
                                  <p:stCondLst>
                                    <p:cond delay="0"/>
                                  </p:stCondLst>
                                  <p:childTnLst>
                                    <p:set>
                                      <p:cBhvr>
                                        <p:cTn id="85" dur="1" fill="hold">
                                          <p:stCondLst>
                                            <p:cond delay="499"/>
                                          </p:stCondLst>
                                        </p:cTn>
                                        <p:tgtEl>
                                          <p:spTgt spid="285710"/>
                                        </p:tgtEl>
                                        <p:attrNameLst>
                                          <p:attrName>style.visibility</p:attrName>
                                        </p:attrNameLst>
                                      </p:cBhvr>
                                      <p:to>
                                        <p:strVal val="visible"/>
                                      </p:to>
                                    </p:set>
                                  </p:childTnLst>
                                </p:cTn>
                              </p:par>
                            </p:childTnLst>
                          </p:cTn>
                        </p:par>
                        <p:par>
                          <p:cTn id="86" fill="hold">
                            <p:stCondLst>
                              <p:cond delay="2500"/>
                            </p:stCondLst>
                            <p:childTnLst>
                              <p:par>
                                <p:cTn id="87" presetID="1" presetClass="entr" presetSubtype="0" fill="hold" grpId="0" nodeType="afterEffect">
                                  <p:stCondLst>
                                    <p:cond delay="0"/>
                                  </p:stCondLst>
                                  <p:childTnLst>
                                    <p:set>
                                      <p:cBhvr>
                                        <p:cTn id="88" dur="1" fill="hold">
                                          <p:stCondLst>
                                            <p:cond delay="499"/>
                                          </p:stCondLst>
                                        </p:cTn>
                                        <p:tgtEl>
                                          <p:spTgt spid="285701"/>
                                        </p:tgtEl>
                                        <p:attrNameLst>
                                          <p:attrName>style.visibility</p:attrName>
                                        </p:attrNameLst>
                                      </p:cBhvr>
                                      <p:to>
                                        <p:strVal val="visible"/>
                                      </p:to>
                                    </p:set>
                                  </p:childTnLst>
                                </p:cTn>
                              </p:par>
                            </p:childTnLst>
                          </p:cTn>
                        </p:par>
                        <p:par>
                          <p:cTn id="89" fill="hold">
                            <p:stCondLst>
                              <p:cond delay="3000"/>
                            </p:stCondLst>
                            <p:childTnLst>
                              <p:par>
                                <p:cTn id="90" presetID="1" presetClass="entr" presetSubtype="0" fill="hold" grpId="0" nodeType="afterEffect">
                                  <p:stCondLst>
                                    <p:cond delay="0"/>
                                  </p:stCondLst>
                                  <p:childTnLst>
                                    <p:set>
                                      <p:cBhvr>
                                        <p:cTn id="91" dur="1" fill="hold">
                                          <p:stCondLst>
                                            <p:cond delay="499"/>
                                          </p:stCondLst>
                                        </p:cTn>
                                        <p:tgtEl>
                                          <p:spTgt spid="285722"/>
                                        </p:tgtEl>
                                        <p:attrNameLst>
                                          <p:attrName>style.visibility</p:attrName>
                                        </p:attrNameLst>
                                      </p:cBhvr>
                                      <p:to>
                                        <p:strVal val="visible"/>
                                      </p:to>
                                    </p:set>
                                  </p:childTnLst>
                                </p:cTn>
                              </p:par>
                            </p:childTnLst>
                          </p:cTn>
                        </p:par>
                        <p:par>
                          <p:cTn id="92" fill="hold">
                            <p:stCondLst>
                              <p:cond delay="3500"/>
                            </p:stCondLst>
                            <p:childTnLst>
                              <p:par>
                                <p:cTn id="93" presetID="1" presetClass="entr" presetSubtype="0" fill="hold" grpId="0" nodeType="afterEffect">
                                  <p:stCondLst>
                                    <p:cond delay="0"/>
                                  </p:stCondLst>
                                  <p:childTnLst>
                                    <p:set>
                                      <p:cBhvr>
                                        <p:cTn id="94" dur="1" fill="hold">
                                          <p:stCondLst>
                                            <p:cond delay="499"/>
                                          </p:stCondLst>
                                        </p:cTn>
                                        <p:tgtEl>
                                          <p:spTgt spid="285741"/>
                                        </p:tgtEl>
                                        <p:attrNameLst>
                                          <p:attrName>style.visibility</p:attrName>
                                        </p:attrNameLst>
                                      </p:cBhvr>
                                      <p:to>
                                        <p:strVal val="visible"/>
                                      </p:to>
                                    </p:set>
                                  </p:childTnLst>
                                </p:cTn>
                              </p:par>
                            </p:childTnLst>
                          </p:cTn>
                        </p:par>
                        <p:par>
                          <p:cTn id="95" fill="hold">
                            <p:stCondLst>
                              <p:cond delay="4000"/>
                            </p:stCondLst>
                            <p:childTnLst>
                              <p:par>
                                <p:cTn id="96" presetID="1" presetClass="entr" presetSubtype="0" fill="hold" nodeType="afterEffect">
                                  <p:stCondLst>
                                    <p:cond delay="0"/>
                                  </p:stCondLst>
                                  <p:childTnLst>
                                    <p:set>
                                      <p:cBhvr>
                                        <p:cTn id="97" dur="1" fill="hold">
                                          <p:stCondLst>
                                            <p:cond delay="499"/>
                                          </p:stCondLst>
                                        </p:cTn>
                                        <p:tgtEl>
                                          <p:spTgt spid="285712"/>
                                        </p:tgtEl>
                                        <p:attrNameLst>
                                          <p:attrName>style.visibility</p:attrName>
                                        </p:attrNameLst>
                                      </p:cBhvr>
                                      <p:to>
                                        <p:strVal val="visible"/>
                                      </p:to>
                                    </p:set>
                                  </p:childTnLst>
                                </p:cTn>
                              </p:par>
                            </p:childTnLst>
                          </p:cTn>
                        </p:par>
                        <p:par>
                          <p:cTn id="98" fill="hold">
                            <p:stCondLst>
                              <p:cond delay="4500"/>
                            </p:stCondLst>
                            <p:childTnLst>
                              <p:par>
                                <p:cTn id="99" presetID="1" presetClass="entr" presetSubtype="0" fill="hold" grpId="0" nodeType="afterEffect">
                                  <p:stCondLst>
                                    <p:cond delay="0"/>
                                  </p:stCondLst>
                                  <p:childTnLst>
                                    <p:set>
                                      <p:cBhvr>
                                        <p:cTn id="100" dur="1" fill="hold">
                                          <p:stCondLst>
                                            <p:cond delay="499"/>
                                          </p:stCondLst>
                                        </p:cTn>
                                        <p:tgtEl>
                                          <p:spTgt spid="285704"/>
                                        </p:tgtEl>
                                        <p:attrNameLst>
                                          <p:attrName>style.visibility</p:attrName>
                                        </p:attrNameLst>
                                      </p:cBhvr>
                                      <p:to>
                                        <p:strVal val="visible"/>
                                      </p:to>
                                    </p:set>
                                  </p:childTnLst>
                                </p:cTn>
                              </p:par>
                            </p:childTnLst>
                          </p:cTn>
                        </p:par>
                        <p:par>
                          <p:cTn id="101" fill="hold">
                            <p:stCondLst>
                              <p:cond delay="5000"/>
                            </p:stCondLst>
                            <p:childTnLst>
                              <p:par>
                                <p:cTn id="102" presetID="1" presetClass="entr" presetSubtype="0" fill="hold" grpId="0" nodeType="afterEffect">
                                  <p:stCondLst>
                                    <p:cond delay="0"/>
                                  </p:stCondLst>
                                  <p:childTnLst>
                                    <p:set>
                                      <p:cBhvr>
                                        <p:cTn id="103" dur="1" fill="hold">
                                          <p:stCondLst>
                                            <p:cond delay="499"/>
                                          </p:stCondLst>
                                        </p:cTn>
                                        <p:tgtEl>
                                          <p:spTgt spid="285726"/>
                                        </p:tgtEl>
                                        <p:attrNameLst>
                                          <p:attrName>style.visibility</p:attrName>
                                        </p:attrNameLst>
                                      </p:cBhvr>
                                      <p:to>
                                        <p:strVal val="visible"/>
                                      </p:to>
                                    </p:set>
                                  </p:childTnLst>
                                </p:cTn>
                              </p:par>
                            </p:childTnLst>
                          </p:cTn>
                        </p:par>
                        <p:par>
                          <p:cTn id="104" fill="hold">
                            <p:stCondLst>
                              <p:cond delay="5500"/>
                            </p:stCondLst>
                            <p:childTnLst>
                              <p:par>
                                <p:cTn id="105" presetID="1" presetClass="entr" presetSubtype="0" fill="hold" grpId="0" nodeType="afterEffect">
                                  <p:stCondLst>
                                    <p:cond delay="0"/>
                                  </p:stCondLst>
                                  <p:childTnLst>
                                    <p:set>
                                      <p:cBhvr>
                                        <p:cTn id="106" dur="1" fill="hold">
                                          <p:stCondLst>
                                            <p:cond delay="499"/>
                                          </p:stCondLst>
                                        </p:cTn>
                                        <p:tgtEl>
                                          <p:spTgt spid="285743"/>
                                        </p:tgtEl>
                                        <p:attrNameLst>
                                          <p:attrName>style.visibility</p:attrName>
                                        </p:attrNameLst>
                                      </p:cBhvr>
                                      <p:to>
                                        <p:strVal val="visible"/>
                                      </p:to>
                                    </p:set>
                                  </p:childTnLst>
                                </p:cTn>
                              </p:par>
                            </p:childTnLst>
                          </p:cTn>
                        </p:par>
                        <p:par>
                          <p:cTn id="107" fill="hold">
                            <p:stCondLst>
                              <p:cond delay="6000"/>
                            </p:stCondLst>
                            <p:childTnLst>
                              <p:par>
                                <p:cTn id="108" presetID="1" presetClass="entr" presetSubtype="0" fill="hold" grpId="0" nodeType="afterEffect">
                                  <p:stCondLst>
                                    <p:cond delay="0"/>
                                  </p:stCondLst>
                                  <p:childTnLst>
                                    <p:set>
                                      <p:cBhvr>
                                        <p:cTn id="109" dur="1" fill="hold">
                                          <p:stCondLst>
                                            <p:cond delay="499"/>
                                          </p:stCondLst>
                                        </p:cTn>
                                        <p:tgtEl>
                                          <p:spTgt spid="285745"/>
                                        </p:tgtEl>
                                        <p:attrNameLst>
                                          <p:attrName>style.visibility</p:attrName>
                                        </p:attrNameLst>
                                      </p:cBhvr>
                                      <p:to>
                                        <p:strVal val="visible"/>
                                      </p:to>
                                    </p:set>
                                  </p:childTnLst>
                                  <p:subTnLst>
                                    <p:set>
                                      <p:cBhvr override="childStyle">
                                        <p:cTn dur="1" fill="hold" display="0" masterRel="nextClick" afterEffect="1"/>
                                        <p:tgtEl>
                                          <p:spTgt spid="285745"/>
                                        </p:tgtEl>
                                        <p:attrNameLst>
                                          <p:attrName>style.visibility</p:attrName>
                                        </p:attrNameLst>
                                      </p:cBhvr>
                                      <p:to>
                                        <p:strVal val="hidden"/>
                                      </p:to>
                                    </p:set>
                                  </p:sub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499"/>
                                          </p:stCondLst>
                                        </p:cTn>
                                        <p:tgtEl>
                                          <p:spTgt spid="285744"/>
                                        </p:tgtEl>
                                        <p:attrNameLst>
                                          <p:attrName>style.visibility</p:attrName>
                                        </p:attrNameLst>
                                      </p:cBhvr>
                                      <p:to>
                                        <p:strVal val="visible"/>
                                      </p:to>
                                    </p:set>
                                  </p:childTnLst>
                                </p:cTn>
                              </p:par>
                            </p:childTnLst>
                          </p:cTn>
                        </p:par>
                        <p:par>
                          <p:cTn id="114" fill="hold">
                            <p:stCondLst>
                              <p:cond delay="500"/>
                            </p:stCondLst>
                            <p:childTnLst>
                              <p:par>
                                <p:cTn id="115" presetID="1" presetClass="entr" presetSubtype="0" fill="hold" nodeType="afterEffect">
                                  <p:stCondLst>
                                    <p:cond delay="0"/>
                                  </p:stCondLst>
                                  <p:childTnLst>
                                    <p:set>
                                      <p:cBhvr>
                                        <p:cTn id="116" dur="1" fill="hold">
                                          <p:stCondLst>
                                            <p:cond delay="499"/>
                                          </p:stCondLst>
                                        </p:cTn>
                                        <p:tgtEl>
                                          <p:spTgt spid="285711"/>
                                        </p:tgtEl>
                                        <p:attrNameLst>
                                          <p:attrName>style.visibility</p:attrName>
                                        </p:attrNameLst>
                                      </p:cBhvr>
                                      <p:to>
                                        <p:strVal val="visible"/>
                                      </p:to>
                                    </p:set>
                                  </p:childTnLst>
                                </p:cTn>
                              </p:par>
                            </p:childTnLst>
                          </p:cTn>
                        </p:par>
                        <p:par>
                          <p:cTn id="117" fill="hold">
                            <p:stCondLst>
                              <p:cond delay="1000"/>
                            </p:stCondLst>
                            <p:childTnLst>
                              <p:par>
                                <p:cTn id="118" presetID="1" presetClass="entr" presetSubtype="0" fill="hold" grpId="0" nodeType="afterEffect">
                                  <p:stCondLst>
                                    <p:cond delay="0"/>
                                  </p:stCondLst>
                                  <p:childTnLst>
                                    <p:set>
                                      <p:cBhvr>
                                        <p:cTn id="119" dur="1" fill="hold">
                                          <p:stCondLst>
                                            <p:cond delay="499"/>
                                          </p:stCondLst>
                                        </p:cTn>
                                        <p:tgtEl>
                                          <p:spTgt spid="285702"/>
                                        </p:tgtEl>
                                        <p:attrNameLst>
                                          <p:attrName>style.visibility</p:attrName>
                                        </p:attrNameLst>
                                      </p:cBhvr>
                                      <p:to>
                                        <p:strVal val="visible"/>
                                      </p:to>
                                    </p:set>
                                  </p:childTnLst>
                                </p:cTn>
                              </p:par>
                            </p:childTnLst>
                          </p:cTn>
                        </p:par>
                        <p:par>
                          <p:cTn id="120" fill="hold">
                            <p:stCondLst>
                              <p:cond delay="1500"/>
                            </p:stCondLst>
                            <p:childTnLst>
                              <p:par>
                                <p:cTn id="121" presetID="1" presetClass="entr" presetSubtype="0" fill="hold" grpId="0" nodeType="afterEffect">
                                  <p:stCondLst>
                                    <p:cond delay="0"/>
                                  </p:stCondLst>
                                  <p:childTnLst>
                                    <p:set>
                                      <p:cBhvr>
                                        <p:cTn id="122" dur="1" fill="hold">
                                          <p:stCondLst>
                                            <p:cond delay="499"/>
                                          </p:stCondLst>
                                        </p:cTn>
                                        <p:tgtEl>
                                          <p:spTgt spid="285723"/>
                                        </p:tgtEl>
                                        <p:attrNameLst>
                                          <p:attrName>style.visibility</p:attrName>
                                        </p:attrNameLst>
                                      </p:cBhvr>
                                      <p:to>
                                        <p:strVal val="visible"/>
                                      </p:to>
                                    </p:set>
                                  </p:childTnLst>
                                </p:cTn>
                              </p:par>
                            </p:childTnLst>
                          </p:cTn>
                        </p:par>
                        <p:par>
                          <p:cTn id="123" fill="hold">
                            <p:stCondLst>
                              <p:cond delay="2000"/>
                            </p:stCondLst>
                            <p:childTnLst>
                              <p:par>
                                <p:cTn id="124" presetID="1" presetClass="entr" presetSubtype="0" fill="hold" grpId="0" nodeType="afterEffect">
                                  <p:stCondLst>
                                    <p:cond delay="0"/>
                                  </p:stCondLst>
                                  <p:childTnLst>
                                    <p:set>
                                      <p:cBhvr>
                                        <p:cTn id="125" dur="1" fill="hold">
                                          <p:stCondLst>
                                            <p:cond delay="499"/>
                                          </p:stCondLst>
                                        </p:cTn>
                                        <p:tgtEl>
                                          <p:spTgt spid="285746"/>
                                        </p:tgtEl>
                                        <p:attrNameLst>
                                          <p:attrName>style.visibility</p:attrName>
                                        </p:attrNameLst>
                                      </p:cBhvr>
                                      <p:to>
                                        <p:strVal val="visible"/>
                                      </p:to>
                                    </p:set>
                                  </p:childTnLst>
                                </p:cTn>
                              </p:par>
                            </p:childTnLst>
                          </p:cTn>
                        </p:par>
                        <p:par>
                          <p:cTn id="126" fill="hold">
                            <p:stCondLst>
                              <p:cond delay="2500"/>
                            </p:stCondLst>
                            <p:childTnLst>
                              <p:par>
                                <p:cTn id="127" presetID="1" presetClass="entr" presetSubtype="0" fill="hold" nodeType="afterEffect">
                                  <p:stCondLst>
                                    <p:cond delay="0"/>
                                  </p:stCondLst>
                                  <p:childTnLst>
                                    <p:set>
                                      <p:cBhvr>
                                        <p:cTn id="128" dur="1" fill="hold">
                                          <p:stCondLst>
                                            <p:cond delay="499"/>
                                          </p:stCondLst>
                                        </p:cTn>
                                        <p:tgtEl>
                                          <p:spTgt spid="285715"/>
                                        </p:tgtEl>
                                        <p:attrNameLst>
                                          <p:attrName>style.visibility</p:attrName>
                                        </p:attrNameLst>
                                      </p:cBhvr>
                                      <p:to>
                                        <p:strVal val="visible"/>
                                      </p:to>
                                    </p:set>
                                  </p:childTnLst>
                                </p:cTn>
                              </p:par>
                            </p:childTnLst>
                          </p:cTn>
                        </p:par>
                        <p:par>
                          <p:cTn id="129" fill="hold">
                            <p:stCondLst>
                              <p:cond delay="3000"/>
                            </p:stCondLst>
                            <p:childTnLst>
                              <p:par>
                                <p:cTn id="130" presetID="1" presetClass="entr" presetSubtype="0" fill="hold" grpId="0" nodeType="afterEffect">
                                  <p:stCondLst>
                                    <p:cond delay="0"/>
                                  </p:stCondLst>
                                  <p:childTnLst>
                                    <p:set>
                                      <p:cBhvr>
                                        <p:cTn id="131" dur="1" fill="hold">
                                          <p:stCondLst>
                                            <p:cond delay="499"/>
                                          </p:stCondLst>
                                        </p:cTn>
                                        <p:tgtEl>
                                          <p:spTgt spid="285708"/>
                                        </p:tgtEl>
                                        <p:attrNameLst>
                                          <p:attrName>style.visibility</p:attrName>
                                        </p:attrNameLst>
                                      </p:cBhvr>
                                      <p:to>
                                        <p:strVal val="visible"/>
                                      </p:to>
                                    </p:set>
                                  </p:childTnLst>
                                </p:cTn>
                              </p:par>
                            </p:childTnLst>
                          </p:cTn>
                        </p:par>
                        <p:par>
                          <p:cTn id="132" fill="hold">
                            <p:stCondLst>
                              <p:cond delay="3500"/>
                            </p:stCondLst>
                            <p:childTnLst>
                              <p:par>
                                <p:cTn id="133" presetID="1" presetClass="entr" presetSubtype="0" fill="hold" grpId="0" nodeType="afterEffect">
                                  <p:stCondLst>
                                    <p:cond delay="0"/>
                                  </p:stCondLst>
                                  <p:childTnLst>
                                    <p:set>
                                      <p:cBhvr>
                                        <p:cTn id="134" dur="1" fill="hold">
                                          <p:stCondLst>
                                            <p:cond delay="499"/>
                                          </p:stCondLst>
                                        </p:cTn>
                                        <p:tgtEl>
                                          <p:spTgt spid="285725"/>
                                        </p:tgtEl>
                                        <p:attrNameLst>
                                          <p:attrName>style.visibility</p:attrName>
                                        </p:attrNameLst>
                                      </p:cBhvr>
                                      <p:to>
                                        <p:strVal val="visible"/>
                                      </p:to>
                                    </p:set>
                                  </p:childTnLst>
                                </p:cTn>
                              </p:par>
                            </p:childTnLst>
                          </p:cTn>
                        </p:par>
                        <p:par>
                          <p:cTn id="135" fill="hold">
                            <p:stCondLst>
                              <p:cond delay="4000"/>
                            </p:stCondLst>
                            <p:childTnLst>
                              <p:par>
                                <p:cTn id="136" presetID="1" presetClass="entr" presetSubtype="0" fill="hold" grpId="0" nodeType="afterEffect">
                                  <p:stCondLst>
                                    <p:cond delay="0"/>
                                  </p:stCondLst>
                                  <p:childTnLst>
                                    <p:set>
                                      <p:cBhvr>
                                        <p:cTn id="137" dur="1" fill="hold">
                                          <p:stCondLst>
                                            <p:cond delay="499"/>
                                          </p:stCondLst>
                                        </p:cTn>
                                        <p:tgtEl>
                                          <p:spTgt spid="285747"/>
                                        </p:tgtEl>
                                        <p:attrNameLst>
                                          <p:attrName>style.visibility</p:attrName>
                                        </p:attrNameLst>
                                      </p:cBhvr>
                                      <p:to>
                                        <p:strVal val="visible"/>
                                      </p:to>
                                    </p:set>
                                  </p:childTnLst>
                                </p:cTn>
                              </p:par>
                            </p:childTnLst>
                          </p:cTn>
                        </p:par>
                        <p:par>
                          <p:cTn id="138" fill="hold">
                            <p:stCondLst>
                              <p:cond delay="4500"/>
                            </p:stCondLst>
                            <p:childTnLst>
                              <p:par>
                                <p:cTn id="139" presetID="1" presetClass="entr" presetSubtype="0" fill="hold" grpId="0" nodeType="afterEffect">
                                  <p:stCondLst>
                                    <p:cond delay="0"/>
                                  </p:stCondLst>
                                  <p:childTnLst>
                                    <p:set>
                                      <p:cBhvr>
                                        <p:cTn id="140" dur="1" fill="hold">
                                          <p:stCondLst>
                                            <p:cond delay="499"/>
                                          </p:stCondLst>
                                        </p:cTn>
                                        <p:tgtEl>
                                          <p:spTgt spid="285748"/>
                                        </p:tgtEl>
                                        <p:attrNameLst>
                                          <p:attrName>style.visibility</p:attrName>
                                        </p:attrNameLst>
                                      </p:cBhvr>
                                      <p:to>
                                        <p:strVal val="visible"/>
                                      </p:to>
                                    </p:set>
                                  </p:childTnLst>
                                  <p:subTnLst>
                                    <p:set>
                                      <p:cBhvr override="childStyle">
                                        <p:cTn dur="1" fill="hold" display="0" masterRel="nextClick" afterEffect="1"/>
                                        <p:tgtEl>
                                          <p:spTgt spid="285748"/>
                                        </p:tgtEl>
                                        <p:attrNameLst>
                                          <p:attrName>style.visibility</p:attrName>
                                        </p:attrNameLst>
                                      </p:cBhvr>
                                      <p:to>
                                        <p:strVal val="hidden"/>
                                      </p:to>
                                    </p:set>
                                  </p:sub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499"/>
                                          </p:stCondLst>
                                        </p:cTn>
                                        <p:tgtEl>
                                          <p:spTgt spid="285749"/>
                                        </p:tgtEl>
                                        <p:attrNameLst>
                                          <p:attrName>style.visibility</p:attrName>
                                        </p:attrNameLst>
                                      </p:cBhvr>
                                      <p:to>
                                        <p:strVal val="visible"/>
                                      </p:to>
                                    </p:set>
                                  </p:childTnLst>
                                </p:cTn>
                              </p:par>
                            </p:childTnLst>
                          </p:cTn>
                        </p:par>
                        <p:par>
                          <p:cTn id="145" fill="hold">
                            <p:stCondLst>
                              <p:cond delay="500"/>
                            </p:stCondLst>
                            <p:childTnLst>
                              <p:par>
                                <p:cTn id="146" presetID="1" presetClass="entr" presetSubtype="0" fill="hold" grpId="0" nodeType="afterEffect">
                                  <p:stCondLst>
                                    <p:cond delay="0"/>
                                  </p:stCondLst>
                                  <p:childTnLst>
                                    <p:set>
                                      <p:cBhvr>
                                        <p:cTn id="147" dur="1" fill="hold">
                                          <p:stCondLst>
                                            <p:cond delay="499"/>
                                          </p:stCondLst>
                                        </p:cTn>
                                        <p:tgtEl>
                                          <p:spTgt spid="285750"/>
                                        </p:tgtEl>
                                        <p:attrNameLst>
                                          <p:attrName>style.visibility</p:attrName>
                                        </p:attrNameLst>
                                      </p:cBhvr>
                                      <p:to>
                                        <p:strVal val="visible"/>
                                      </p:to>
                                    </p:set>
                                  </p:childTnLst>
                                  <p:subTnLst>
                                    <p:set>
                                      <p:cBhvr override="childStyle">
                                        <p:cTn dur="1" fill="hold" display="0" masterRel="nextClick" afterEffect="1"/>
                                        <p:tgtEl>
                                          <p:spTgt spid="285750"/>
                                        </p:tgtEl>
                                        <p:attrNameLst>
                                          <p:attrName>style.visibility</p:attrName>
                                        </p:attrNameLst>
                                      </p:cBhvr>
                                      <p:to>
                                        <p:strVal val="hidden"/>
                                      </p:to>
                                    </p:set>
                                  </p:sub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499"/>
                                          </p:stCondLst>
                                        </p:cTn>
                                        <p:tgtEl>
                                          <p:spTgt spid="285709"/>
                                        </p:tgtEl>
                                        <p:attrNameLst>
                                          <p:attrName>style.visibility</p:attrName>
                                        </p:attrNameLst>
                                      </p:cBhvr>
                                      <p:to>
                                        <p:strVal val="visible"/>
                                      </p:to>
                                    </p:set>
                                  </p:childTnLst>
                                </p:cTn>
                              </p:par>
                            </p:childTnLst>
                          </p:cTn>
                        </p:par>
                        <p:par>
                          <p:cTn id="152" fill="hold">
                            <p:stCondLst>
                              <p:cond delay="500"/>
                            </p:stCondLst>
                            <p:childTnLst>
                              <p:par>
                                <p:cTn id="153" presetID="1" presetClass="entr" presetSubtype="0" fill="hold" grpId="0" nodeType="afterEffect">
                                  <p:stCondLst>
                                    <p:cond delay="0"/>
                                  </p:stCondLst>
                                  <p:childTnLst>
                                    <p:set>
                                      <p:cBhvr>
                                        <p:cTn id="154" dur="1" fill="hold">
                                          <p:stCondLst>
                                            <p:cond delay="499"/>
                                          </p:stCondLst>
                                        </p:cTn>
                                        <p:tgtEl>
                                          <p:spTgt spid="285700"/>
                                        </p:tgtEl>
                                        <p:attrNameLst>
                                          <p:attrName>style.visibility</p:attrName>
                                        </p:attrNameLst>
                                      </p:cBhvr>
                                      <p:to>
                                        <p:strVal val="visible"/>
                                      </p:to>
                                    </p:set>
                                  </p:childTnLst>
                                </p:cTn>
                              </p:par>
                            </p:childTnLst>
                          </p:cTn>
                        </p:par>
                        <p:par>
                          <p:cTn id="155" fill="hold">
                            <p:stCondLst>
                              <p:cond delay="1000"/>
                            </p:stCondLst>
                            <p:childTnLst>
                              <p:par>
                                <p:cTn id="156" presetID="1" presetClass="entr" presetSubtype="0" fill="hold" grpId="0" nodeType="afterEffect">
                                  <p:stCondLst>
                                    <p:cond delay="0"/>
                                  </p:stCondLst>
                                  <p:childTnLst>
                                    <p:set>
                                      <p:cBhvr>
                                        <p:cTn id="157" dur="1" fill="hold">
                                          <p:stCondLst>
                                            <p:cond delay="499"/>
                                          </p:stCondLst>
                                        </p:cTn>
                                        <p:tgtEl>
                                          <p:spTgt spid="285730"/>
                                        </p:tgtEl>
                                        <p:attrNameLst>
                                          <p:attrName>style.visibility</p:attrName>
                                        </p:attrNameLst>
                                      </p:cBhvr>
                                      <p:to>
                                        <p:strVal val="visible"/>
                                      </p:to>
                                    </p:set>
                                  </p:childTnLst>
                                </p:cTn>
                              </p:par>
                            </p:childTnLst>
                          </p:cTn>
                        </p:par>
                        <p:par>
                          <p:cTn id="158" fill="hold">
                            <p:stCondLst>
                              <p:cond delay="1500"/>
                            </p:stCondLst>
                            <p:childTnLst>
                              <p:par>
                                <p:cTn id="159" presetID="1" presetClass="entr" presetSubtype="0" fill="hold" grpId="0" nodeType="afterEffect">
                                  <p:stCondLst>
                                    <p:cond delay="0"/>
                                  </p:stCondLst>
                                  <p:childTnLst>
                                    <p:set>
                                      <p:cBhvr>
                                        <p:cTn id="160" dur="1" fill="hold">
                                          <p:stCondLst>
                                            <p:cond delay="499"/>
                                          </p:stCondLst>
                                        </p:cTn>
                                        <p:tgtEl>
                                          <p:spTgt spid="285752"/>
                                        </p:tgtEl>
                                        <p:attrNameLst>
                                          <p:attrName>style.visibility</p:attrName>
                                        </p:attrNameLst>
                                      </p:cBhvr>
                                      <p:to>
                                        <p:strVal val="visible"/>
                                      </p:to>
                                    </p:set>
                                  </p:childTnLst>
                                </p:cTn>
                              </p:par>
                            </p:childTnLst>
                          </p:cTn>
                        </p:par>
                        <p:par>
                          <p:cTn id="161" fill="hold">
                            <p:stCondLst>
                              <p:cond delay="2000"/>
                            </p:stCondLst>
                            <p:childTnLst>
                              <p:par>
                                <p:cTn id="162" presetID="1" presetClass="entr" presetSubtype="0" fill="hold" grpId="0" nodeType="afterEffect">
                                  <p:stCondLst>
                                    <p:cond delay="0"/>
                                  </p:stCondLst>
                                  <p:childTnLst>
                                    <p:set>
                                      <p:cBhvr>
                                        <p:cTn id="163" dur="1" fill="hold">
                                          <p:stCondLst>
                                            <p:cond delay="499"/>
                                          </p:stCondLst>
                                        </p:cTn>
                                        <p:tgtEl>
                                          <p:spTgt spid="285751"/>
                                        </p:tgtEl>
                                        <p:attrNameLst>
                                          <p:attrName>style.visibility</p:attrName>
                                        </p:attrNameLst>
                                      </p:cBhvr>
                                      <p:to>
                                        <p:strVal val="visible"/>
                                      </p:to>
                                    </p:set>
                                  </p:childTnLst>
                                  <p:subTnLst>
                                    <p:set>
                                      <p:cBhvr override="childStyle">
                                        <p:cTn dur="1" fill="hold" display="0" masterRel="nextClick" afterEffect="1"/>
                                        <p:tgtEl>
                                          <p:spTgt spid="285751"/>
                                        </p:tgtEl>
                                        <p:attrNameLst>
                                          <p:attrName>style.visibility</p:attrName>
                                        </p:attrNameLst>
                                      </p:cBhvr>
                                      <p:to>
                                        <p:strVal val="hidden"/>
                                      </p:to>
                                    </p:set>
                                  </p:sub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499"/>
                                          </p:stCondLst>
                                        </p:cTn>
                                        <p:tgtEl>
                                          <p:spTgt spid="285753"/>
                                        </p:tgtEl>
                                        <p:attrNameLst>
                                          <p:attrName>style.visibility</p:attrName>
                                        </p:attrNameLst>
                                      </p:cBhvr>
                                      <p:to>
                                        <p:strVal val="visible"/>
                                      </p:to>
                                    </p:set>
                                  </p:childTnLst>
                                  <p:subTnLst>
                                    <p:set>
                                      <p:cBhvr override="childStyle">
                                        <p:cTn dur="1" fill="hold" display="0" masterRel="nextClick" afterEffect="1"/>
                                        <p:tgtEl>
                                          <p:spTgt spid="285753"/>
                                        </p:tgtEl>
                                        <p:attrNameLst>
                                          <p:attrName>style.visibility</p:attrName>
                                        </p:attrNameLst>
                                      </p:cBhvr>
                                      <p:to>
                                        <p:strVal val="hidden"/>
                                      </p:to>
                                    </p:set>
                                  </p:sub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499"/>
                                          </p:stCondLst>
                                        </p:cTn>
                                        <p:tgtEl>
                                          <p:spTgt spid="285755"/>
                                        </p:tgtEl>
                                        <p:attrNameLst>
                                          <p:attrName>style.visibility</p:attrName>
                                        </p:attrNameLst>
                                      </p:cBhvr>
                                      <p:to>
                                        <p:strVal val="visible"/>
                                      </p:to>
                                    </p:set>
                                  </p:childTnLst>
                                </p:cTn>
                              </p:par>
                            </p:childTnLst>
                          </p:cTn>
                        </p:par>
                        <p:par>
                          <p:cTn id="172" fill="hold">
                            <p:stCondLst>
                              <p:cond delay="500"/>
                            </p:stCondLst>
                            <p:childTnLst>
                              <p:par>
                                <p:cTn id="173" presetID="1" presetClass="entr" presetSubtype="0" fill="hold" grpId="0" nodeType="afterEffect">
                                  <p:stCondLst>
                                    <p:cond delay="0"/>
                                  </p:stCondLst>
                                  <p:childTnLst>
                                    <p:set>
                                      <p:cBhvr>
                                        <p:cTn id="174" dur="1" fill="hold">
                                          <p:stCondLst>
                                            <p:cond delay="499"/>
                                          </p:stCondLst>
                                        </p:cTn>
                                        <p:tgtEl>
                                          <p:spTgt spid="285754"/>
                                        </p:tgtEl>
                                        <p:attrNameLst>
                                          <p:attrName>style.visibility</p:attrName>
                                        </p:attrNameLst>
                                      </p:cBhvr>
                                      <p:to>
                                        <p:strVal val="visible"/>
                                      </p:to>
                                    </p:set>
                                  </p:childTnLst>
                                  <p:subTnLst>
                                    <p:set>
                                      <p:cBhvr override="childStyle">
                                        <p:cTn dur="1" fill="hold" display="0" masterRel="nextClick" afterEffect="1"/>
                                        <p:tgtEl>
                                          <p:spTgt spid="285754"/>
                                        </p:tgtEl>
                                        <p:attrNameLst>
                                          <p:attrName>style.visibility</p:attrName>
                                        </p:attrNameLst>
                                      </p:cBhvr>
                                      <p:to>
                                        <p:strVal val="hidden"/>
                                      </p:to>
                                    </p:set>
                                  </p:sub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499"/>
                                          </p:stCondLst>
                                        </p:cTn>
                                        <p:tgtEl>
                                          <p:spTgt spid="285757"/>
                                        </p:tgtEl>
                                        <p:attrNameLst>
                                          <p:attrName>style.visibility</p:attrName>
                                        </p:attrNameLst>
                                      </p:cBhvr>
                                      <p:to>
                                        <p:strVal val="visible"/>
                                      </p:to>
                                    </p:set>
                                  </p:childTnLst>
                                </p:cTn>
                              </p:par>
                            </p:childTnLst>
                          </p:cTn>
                        </p:par>
                        <p:par>
                          <p:cTn id="179" fill="hold">
                            <p:stCondLst>
                              <p:cond delay="500"/>
                            </p:stCondLst>
                            <p:childTnLst>
                              <p:par>
                                <p:cTn id="180" presetID="1" presetClass="entr" presetSubtype="0" fill="hold" grpId="0" nodeType="afterEffect">
                                  <p:stCondLst>
                                    <p:cond delay="0"/>
                                  </p:stCondLst>
                                  <p:childTnLst>
                                    <p:set>
                                      <p:cBhvr>
                                        <p:cTn id="181" dur="1" fill="hold">
                                          <p:stCondLst>
                                            <p:cond delay="499"/>
                                          </p:stCondLst>
                                        </p:cTn>
                                        <p:tgtEl>
                                          <p:spTgt spid="285756"/>
                                        </p:tgtEl>
                                        <p:attrNameLst>
                                          <p:attrName>style.visibility</p:attrName>
                                        </p:attrNameLst>
                                      </p:cBhvr>
                                      <p:to>
                                        <p:strVal val="visible"/>
                                      </p:to>
                                    </p:set>
                                  </p:childTnLst>
                                </p:cTn>
                              </p:par>
                            </p:childTnLst>
                          </p:cTn>
                        </p:par>
                        <p:par>
                          <p:cTn id="182" fill="hold">
                            <p:stCondLst>
                              <p:cond delay="1000"/>
                            </p:stCondLst>
                            <p:childTnLst>
                              <p:par>
                                <p:cTn id="183" presetID="1" presetClass="entr" presetSubtype="0" fill="hold" grpId="0" nodeType="afterEffect">
                                  <p:stCondLst>
                                    <p:cond delay="0"/>
                                  </p:stCondLst>
                                  <p:childTnLst>
                                    <p:set>
                                      <p:cBhvr>
                                        <p:cTn id="184" dur="1" fill="hold">
                                          <p:stCondLst>
                                            <p:cond delay="499"/>
                                          </p:stCondLst>
                                        </p:cTn>
                                        <p:tgtEl>
                                          <p:spTgt spid="285758"/>
                                        </p:tgtEl>
                                        <p:attrNameLst>
                                          <p:attrName>style.visibility</p:attrName>
                                        </p:attrNameLst>
                                      </p:cBhvr>
                                      <p:to>
                                        <p:strVal val="visible"/>
                                      </p:to>
                                    </p:set>
                                  </p:childTnLst>
                                </p:cTn>
                              </p:par>
                            </p:childTnLst>
                          </p:cTn>
                        </p:par>
                        <p:par>
                          <p:cTn id="185" fill="hold">
                            <p:stCondLst>
                              <p:cond delay="1500"/>
                            </p:stCondLst>
                            <p:childTnLst>
                              <p:par>
                                <p:cTn id="186" presetID="1" presetClass="entr" presetSubtype="0" fill="hold" grpId="0" nodeType="afterEffect">
                                  <p:stCondLst>
                                    <p:cond delay="0"/>
                                  </p:stCondLst>
                                  <p:childTnLst>
                                    <p:set>
                                      <p:cBhvr>
                                        <p:cTn id="187" dur="1" fill="hold">
                                          <p:stCondLst>
                                            <p:cond delay="499"/>
                                          </p:stCondLst>
                                        </p:cTn>
                                        <p:tgtEl>
                                          <p:spTgt spid="285759"/>
                                        </p:tgtEl>
                                        <p:attrNameLst>
                                          <p:attrName>style.visibility</p:attrName>
                                        </p:attrNameLst>
                                      </p:cBhvr>
                                      <p:to>
                                        <p:strVal val="visible"/>
                                      </p:to>
                                    </p:set>
                                  </p:childTnLst>
                                </p:cTn>
                              </p:par>
                            </p:childTnLst>
                          </p:cTn>
                        </p:par>
                        <p:par>
                          <p:cTn id="188" fill="hold">
                            <p:stCondLst>
                              <p:cond delay="2000"/>
                            </p:stCondLst>
                            <p:childTnLst>
                              <p:par>
                                <p:cTn id="189" presetID="1" presetClass="entr" presetSubtype="0" fill="hold" grpId="0" nodeType="afterEffect">
                                  <p:stCondLst>
                                    <p:cond delay="0"/>
                                  </p:stCondLst>
                                  <p:childTnLst>
                                    <p:set>
                                      <p:cBhvr>
                                        <p:cTn id="190" dur="1" fill="hold">
                                          <p:stCondLst>
                                            <p:cond delay="499"/>
                                          </p:stCondLst>
                                        </p:cTn>
                                        <p:tgtEl>
                                          <p:spTgt spid="285760"/>
                                        </p:tgtEl>
                                        <p:attrNameLst>
                                          <p:attrName>style.visibility</p:attrName>
                                        </p:attrNameLst>
                                      </p:cBhvr>
                                      <p:to>
                                        <p:strVal val="visible"/>
                                      </p:to>
                                    </p:set>
                                  </p:childTnLst>
                                  <p:subTnLst>
                                    <p:set>
                                      <p:cBhvr override="childStyle">
                                        <p:cTn dur="1" fill="hold" display="0" masterRel="nextClick" afterEffect="1"/>
                                        <p:tgtEl>
                                          <p:spTgt spid="285760"/>
                                        </p:tgtEl>
                                        <p:attrNameLst>
                                          <p:attrName>style.visibility</p:attrName>
                                        </p:attrNameLst>
                                      </p:cBhvr>
                                      <p:to>
                                        <p:strVal val="hidden"/>
                                      </p:to>
                                    </p:set>
                                  </p:sub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499"/>
                                          </p:stCondLst>
                                        </p:cTn>
                                        <p:tgtEl>
                                          <p:spTgt spid="285761"/>
                                        </p:tgtEl>
                                        <p:attrNameLst>
                                          <p:attrName>style.visibility</p:attrName>
                                        </p:attrNameLst>
                                      </p:cBhvr>
                                      <p:to>
                                        <p:strVal val="visible"/>
                                      </p:to>
                                    </p:set>
                                  </p:childTnLst>
                                </p:cTn>
                              </p:par>
                            </p:childTnLst>
                          </p:cTn>
                        </p:par>
                        <p:par>
                          <p:cTn id="195" fill="hold">
                            <p:stCondLst>
                              <p:cond delay="500"/>
                            </p:stCondLst>
                            <p:childTnLst>
                              <p:par>
                                <p:cTn id="196" presetID="1" presetClass="entr" presetSubtype="0" fill="hold" grpId="0" nodeType="afterEffect">
                                  <p:stCondLst>
                                    <p:cond delay="0"/>
                                  </p:stCondLst>
                                  <p:childTnLst>
                                    <p:set>
                                      <p:cBhvr>
                                        <p:cTn id="197" dur="1" fill="hold">
                                          <p:stCondLst>
                                            <p:cond delay="499"/>
                                          </p:stCondLst>
                                        </p:cTn>
                                        <p:tgtEl>
                                          <p:spTgt spid="285762"/>
                                        </p:tgtEl>
                                        <p:attrNameLst>
                                          <p:attrName>style.visibility</p:attrName>
                                        </p:attrNameLst>
                                      </p:cBhvr>
                                      <p:to>
                                        <p:strVal val="visible"/>
                                      </p:to>
                                    </p:set>
                                  </p:childTnLst>
                                </p:cTn>
                              </p:par>
                            </p:childTnLst>
                          </p:cTn>
                        </p:par>
                        <p:par>
                          <p:cTn id="198" fill="hold">
                            <p:stCondLst>
                              <p:cond delay="1000"/>
                            </p:stCondLst>
                            <p:childTnLst>
                              <p:par>
                                <p:cTn id="199" presetID="1" presetClass="entr" presetSubtype="0" fill="hold" grpId="0" nodeType="afterEffect">
                                  <p:stCondLst>
                                    <p:cond delay="0"/>
                                  </p:stCondLst>
                                  <p:childTnLst>
                                    <p:set>
                                      <p:cBhvr>
                                        <p:cTn id="200" dur="1" fill="hold">
                                          <p:stCondLst>
                                            <p:cond delay="499"/>
                                          </p:stCondLst>
                                        </p:cTn>
                                        <p:tgtEl>
                                          <p:spTgt spid="285763"/>
                                        </p:tgtEl>
                                        <p:attrNameLst>
                                          <p:attrName>style.visibility</p:attrName>
                                        </p:attrNameLst>
                                      </p:cBhvr>
                                      <p:to>
                                        <p:strVal val="visible"/>
                                      </p:to>
                                    </p:set>
                                  </p:childTnLst>
                                </p:cTn>
                              </p:par>
                            </p:childTnLst>
                          </p:cTn>
                        </p:par>
                        <p:par>
                          <p:cTn id="201" fill="hold">
                            <p:stCondLst>
                              <p:cond delay="1500"/>
                            </p:stCondLst>
                            <p:childTnLst>
                              <p:par>
                                <p:cTn id="202" presetID="1" presetClass="entr" presetSubtype="0" fill="hold" grpId="0" nodeType="afterEffect">
                                  <p:stCondLst>
                                    <p:cond delay="0"/>
                                  </p:stCondLst>
                                  <p:childTnLst>
                                    <p:set>
                                      <p:cBhvr>
                                        <p:cTn id="203" dur="1" fill="hold">
                                          <p:stCondLst>
                                            <p:cond delay="499"/>
                                          </p:stCondLst>
                                        </p:cTn>
                                        <p:tgtEl>
                                          <p:spTgt spid="285764"/>
                                        </p:tgtEl>
                                        <p:attrNameLst>
                                          <p:attrName>style.visibility</p:attrName>
                                        </p:attrNameLst>
                                      </p:cBhvr>
                                      <p:to>
                                        <p:strVal val="visible"/>
                                      </p:to>
                                    </p:set>
                                  </p:childTnLst>
                                </p:cTn>
                              </p:par>
                            </p:childTnLst>
                          </p:cTn>
                        </p:par>
                        <p:par>
                          <p:cTn id="204" fill="hold">
                            <p:stCondLst>
                              <p:cond delay="2000"/>
                            </p:stCondLst>
                            <p:childTnLst>
                              <p:par>
                                <p:cTn id="205" presetID="1" presetClass="entr" presetSubtype="0" fill="hold" nodeType="afterEffect">
                                  <p:stCondLst>
                                    <p:cond delay="0"/>
                                  </p:stCondLst>
                                  <p:childTnLst>
                                    <p:set>
                                      <p:cBhvr>
                                        <p:cTn id="206" dur="1" fill="hold">
                                          <p:stCondLst>
                                            <p:cond delay="499"/>
                                          </p:stCondLst>
                                        </p:cTn>
                                        <p:tgtEl>
                                          <p:spTgt spid="285766"/>
                                        </p:tgtEl>
                                        <p:attrNameLst>
                                          <p:attrName>style.visibility</p:attrName>
                                        </p:attrNameLst>
                                      </p:cBhvr>
                                      <p:to>
                                        <p:strVal val="visible"/>
                                      </p:to>
                                    </p:set>
                                  </p:childTnLst>
                                </p:cTn>
                              </p:par>
                            </p:childTnLst>
                          </p:cTn>
                        </p:par>
                        <p:par>
                          <p:cTn id="207" fill="hold">
                            <p:stCondLst>
                              <p:cond delay="2500"/>
                            </p:stCondLst>
                            <p:childTnLst>
                              <p:par>
                                <p:cTn id="208" presetID="1" presetClass="entr" presetSubtype="0" fill="hold" nodeType="afterEffect">
                                  <p:stCondLst>
                                    <p:cond delay="0"/>
                                  </p:stCondLst>
                                  <p:childTnLst>
                                    <p:set>
                                      <p:cBhvr>
                                        <p:cTn id="209" dur="1" fill="hold">
                                          <p:stCondLst>
                                            <p:cond delay="499"/>
                                          </p:stCondLst>
                                        </p:cTn>
                                        <p:tgtEl>
                                          <p:spTgt spid="285767"/>
                                        </p:tgtEl>
                                        <p:attrNameLst>
                                          <p:attrName>style.visibility</p:attrName>
                                        </p:attrNameLst>
                                      </p:cBhvr>
                                      <p:to>
                                        <p:strVal val="visible"/>
                                      </p:to>
                                    </p:set>
                                  </p:childTnLst>
                                </p:cTn>
                              </p:par>
                            </p:childTnLst>
                          </p:cTn>
                        </p:par>
                        <p:par>
                          <p:cTn id="210" fill="hold">
                            <p:stCondLst>
                              <p:cond delay="3000"/>
                            </p:stCondLst>
                            <p:childTnLst>
                              <p:par>
                                <p:cTn id="211" presetID="1" presetClass="entr" presetSubtype="0" fill="hold" nodeType="afterEffect">
                                  <p:stCondLst>
                                    <p:cond delay="0"/>
                                  </p:stCondLst>
                                  <p:childTnLst>
                                    <p:set>
                                      <p:cBhvr>
                                        <p:cTn id="212" dur="1" fill="hold">
                                          <p:stCondLst>
                                            <p:cond delay="499"/>
                                          </p:stCondLst>
                                        </p:cTn>
                                        <p:tgtEl>
                                          <p:spTgt spid="285768"/>
                                        </p:tgtEl>
                                        <p:attrNameLst>
                                          <p:attrName>style.visibility</p:attrName>
                                        </p:attrNameLst>
                                      </p:cBhvr>
                                      <p:to>
                                        <p:strVal val="visible"/>
                                      </p:to>
                                    </p:set>
                                  </p:childTnLst>
                                </p:cTn>
                              </p:par>
                            </p:childTnLst>
                          </p:cTn>
                        </p:par>
                        <p:par>
                          <p:cTn id="213" fill="hold">
                            <p:stCondLst>
                              <p:cond delay="3500"/>
                            </p:stCondLst>
                            <p:childTnLst>
                              <p:par>
                                <p:cTn id="214" presetID="1" presetClass="entr" presetSubtype="0" fill="hold" nodeType="afterEffect">
                                  <p:stCondLst>
                                    <p:cond delay="0"/>
                                  </p:stCondLst>
                                  <p:childTnLst>
                                    <p:set>
                                      <p:cBhvr>
                                        <p:cTn id="215" dur="1" fill="hold">
                                          <p:stCondLst>
                                            <p:cond delay="499"/>
                                          </p:stCondLst>
                                        </p:cTn>
                                        <p:tgtEl>
                                          <p:spTgt spid="285769"/>
                                        </p:tgtEl>
                                        <p:attrNameLst>
                                          <p:attrName>style.visibility</p:attrName>
                                        </p:attrNameLst>
                                      </p:cBhvr>
                                      <p:to>
                                        <p:strVal val="visible"/>
                                      </p:to>
                                    </p:set>
                                  </p:childTnLst>
                                </p:cTn>
                              </p:par>
                            </p:childTnLst>
                          </p:cTn>
                        </p:par>
                        <p:par>
                          <p:cTn id="216" fill="hold">
                            <p:stCondLst>
                              <p:cond delay="4000"/>
                            </p:stCondLst>
                            <p:childTnLst>
                              <p:par>
                                <p:cTn id="217" presetID="1" presetClass="entr" presetSubtype="0" fill="hold" grpId="0" nodeType="afterEffect">
                                  <p:stCondLst>
                                    <p:cond delay="0"/>
                                  </p:stCondLst>
                                  <p:childTnLst>
                                    <p:set>
                                      <p:cBhvr>
                                        <p:cTn id="218" dur="1" fill="hold">
                                          <p:stCondLst>
                                            <p:cond delay="499"/>
                                          </p:stCondLst>
                                        </p:cTn>
                                        <p:tgtEl>
                                          <p:spTgt spid="285765"/>
                                        </p:tgtEl>
                                        <p:attrNameLst>
                                          <p:attrName>style.visibility</p:attrName>
                                        </p:attrNameLst>
                                      </p:cBhvr>
                                      <p:to>
                                        <p:strVal val="visible"/>
                                      </p:to>
                                    </p:set>
                                  </p:childTnLst>
                                  <p:subTnLst>
                                    <p:set>
                                      <p:cBhvr override="childStyle">
                                        <p:cTn dur="1" fill="hold" display="0" masterRel="nextClick" afterEffect="1"/>
                                        <p:tgtEl>
                                          <p:spTgt spid="28576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8" grpId="0" autoUpdateAnimBg="0"/>
      <p:bldP spid="285700" grpId="0" animBg="1"/>
      <p:bldP spid="285701" grpId="0" animBg="1"/>
      <p:bldP spid="285702" grpId="0" animBg="1"/>
      <p:bldP spid="285703" grpId="0" animBg="1"/>
      <p:bldP spid="285704" grpId="0" animBg="1"/>
      <p:bldP spid="285705" grpId="0" animBg="1"/>
      <p:bldP spid="285706" grpId="0" animBg="1"/>
      <p:bldP spid="285707" grpId="0" animBg="1"/>
      <p:bldP spid="285708" grpId="0" animBg="1"/>
      <p:bldP spid="285718" grpId="0" autoUpdateAnimBg="0"/>
      <p:bldP spid="285719" grpId="0" animBg="1"/>
      <p:bldP spid="285721" grpId="0" autoUpdateAnimBg="0"/>
      <p:bldP spid="285722" grpId="0" autoUpdateAnimBg="0"/>
      <p:bldP spid="285723" grpId="0" autoUpdateAnimBg="0"/>
      <p:bldP spid="285724" grpId="0" autoUpdateAnimBg="0"/>
      <p:bldP spid="285725" grpId="0" autoUpdateAnimBg="0"/>
      <p:bldP spid="285726" grpId="0" autoUpdateAnimBg="0"/>
      <p:bldP spid="285727" grpId="0" autoUpdateAnimBg="0"/>
      <p:bldP spid="285730" grpId="0" autoUpdateAnimBg="0"/>
      <p:bldP spid="285731" grpId="0" autoUpdateAnimBg="0"/>
      <p:bldP spid="285732" grpId="0" autoUpdateAnimBg="0"/>
      <p:bldP spid="285733" grpId="0" autoUpdateAnimBg="0"/>
      <p:bldP spid="285734" grpId="0" autoUpdateAnimBg="0"/>
      <p:bldP spid="285735" grpId="0" autoUpdateAnimBg="0"/>
      <p:bldP spid="285736" grpId="0" autoUpdateAnimBg="0"/>
      <p:bldP spid="285737" grpId="0" autoUpdateAnimBg="0"/>
      <p:bldP spid="285738" grpId="0" animBg="1"/>
      <p:bldP spid="285739" grpId="0" animBg="1"/>
      <p:bldP spid="285740" grpId="0" autoUpdateAnimBg="0"/>
      <p:bldP spid="285741" grpId="0" autoUpdateAnimBg="0"/>
      <p:bldP spid="285742" grpId="0" autoUpdateAnimBg="0"/>
      <p:bldP spid="285743" grpId="0" autoUpdateAnimBg="0"/>
      <p:bldP spid="285744" grpId="0" animBg="1"/>
      <p:bldP spid="285745" grpId="0" autoUpdateAnimBg="0"/>
      <p:bldP spid="285746" grpId="0" autoUpdateAnimBg="0"/>
      <p:bldP spid="285747" grpId="0" autoUpdateAnimBg="0"/>
      <p:bldP spid="285748" grpId="0" autoUpdateAnimBg="0"/>
      <p:bldP spid="285749" grpId="0" animBg="1"/>
      <p:bldP spid="285750" grpId="0" autoUpdateAnimBg="0"/>
      <p:bldP spid="285751" grpId="0" autoUpdateAnimBg="0"/>
      <p:bldP spid="285752" grpId="0" autoUpdateAnimBg="0"/>
      <p:bldP spid="285753" grpId="0" autoUpdateAnimBg="0"/>
      <p:bldP spid="285754" grpId="0" autoUpdateAnimBg="0"/>
      <p:bldP spid="285755" grpId="0" animBg="1"/>
      <p:bldP spid="285756" grpId="0" animBg="1"/>
      <p:bldP spid="285758" grpId="0" autoUpdateAnimBg="0"/>
      <p:bldP spid="285759" grpId="0" autoUpdateAnimBg="0"/>
      <p:bldP spid="285760" grpId="0" autoUpdateAnimBg="0"/>
      <p:bldP spid="285761" grpId="0" animBg="1"/>
      <p:bldP spid="285762" grpId="0" autoUpdateAnimBg="0"/>
      <p:bldP spid="285763" grpId="0" autoUpdateAnimBg="0"/>
      <p:bldP spid="285764" grpId="0" autoUpdateAnimBg="0"/>
      <p:bldP spid="28576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ctrTitle"/>
          </p:nvPr>
        </p:nvSpPr>
        <p:spPr/>
        <p:txBody>
          <a:bodyPr/>
          <a:lstStyle/>
          <a:p>
            <a:r>
              <a:rPr lang="en-US" altLang="x-none"/>
              <a:t>Informed Search Strategies</a:t>
            </a:r>
            <a:endParaRPr lang="en-GB" altLang="x-none"/>
          </a:p>
        </p:txBody>
      </p:sp>
      <p:sp>
        <p:nvSpPr>
          <p:cNvPr id="250883" name="Rectangle 3"/>
          <p:cNvSpPr>
            <a:spLocks noGrp="1" noChangeArrowheads="1"/>
          </p:cNvSpPr>
          <p:nvPr>
            <p:ph type="subTitle" idx="1"/>
          </p:nvPr>
        </p:nvSpPr>
        <p:spPr>
          <a:xfrm>
            <a:off x="1371600" y="3733800"/>
            <a:ext cx="6400800" cy="1752600"/>
          </a:xfrm>
        </p:spPr>
        <p:txBody>
          <a:bodyPr>
            <a:normAutofit/>
          </a:bodyPr>
          <a:lstStyle/>
          <a:p>
            <a:r>
              <a:rPr lang="en-US" altLang="x-none" sz="4400" dirty="0">
                <a:solidFill>
                  <a:srgbClr val="FF0000"/>
                </a:solidFill>
              </a:rPr>
              <a:t>Greedy Search</a:t>
            </a:r>
            <a:endParaRPr lang="en-US" altLang="x-none" sz="4400" dirty="0">
              <a:solidFill>
                <a:srgbClr val="FF0000"/>
              </a:solidFill>
            </a:endParaRPr>
          </a:p>
          <a:p>
            <a:r>
              <a:rPr lang="en-US" altLang="x-none" sz="4400" dirty="0" err="1">
                <a:solidFill>
                  <a:srgbClr val="FF0000"/>
                </a:solidFill>
              </a:rPr>
              <a:t>eval-fn</a:t>
            </a:r>
            <a:r>
              <a:rPr lang="en-US" altLang="x-none" sz="4400" dirty="0">
                <a:solidFill>
                  <a:srgbClr val="FF0000"/>
                </a:solidFill>
              </a:rPr>
              <a:t>: f(n) = h(n)</a:t>
            </a:r>
            <a:endParaRPr lang="en-GB" altLang="x-none" sz="4400"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ltLang="x-none"/>
              <a:t>Greedy Search</a:t>
            </a:r>
            <a:endParaRPr lang="en-GB" altLang="x-none"/>
          </a:p>
        </p:txBody>
      </p:sp>
      <p:sp>
        <p:nvSpPr>
          <p:cNvPr id="5" name="Content Placeholder 4"/>
          <p:cNvSpPr>
            <a:spLocks noGrp="1"/>
          </p:cNvSpPr>
          <p:nvPr>
            <p:ph sz="half" idx="1"/>
          </p:nvPr>
        </p:nvSpPr>
        <p:spPr/>
        <p:txBody>
          <a:bodyPr/>
          <a:lstStyle/>
          <a:p>
            <a:endParaRPr lang="en-US"/>
          </a:p>
        </p:txBody>
      </p:sp>
      <p:graphicFrame>
        <p:nvGraphicFramePr>
          <p:cNvPr id="189490" name="Group 50"/>
          <p:cNvGraphicFramePr>
            <a:graphicFrameLocks noGrp="1"/>
          </p:cNvGraphicFramePr>
          <p:nvPr>
            <p:ph sz="half" idx="2"/>
          </p:nvPr>
        </p:nvGraphicFramePr>
        <p:xfrm>
          <a:off x="4648200" y="1600200"/>
          <a:ext cx="3810000" cy="4064000"/>
        </p:xfrm>
        <a:graphic>
          <a:graphicData uri="http://schemas.openxmlformats.org/drawingml/2006/table">
            <a:tbl>
              <a:tblPr/>
              <a:tblGrid>
                <a:gridCol w="1905000"/>
                <a:gridCol w="1905000"/>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State</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Heuristic: h(n)</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A</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366</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B</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374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C</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329</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D</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E</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253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F</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178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G</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193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H</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98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 name="Slide Number Placeholder 6"/>
          <p:cNvSpPr>
            <a:spLocks noGrp="1"/>
          </p:cNvSpPr>
          <p:nvPr>
            <p:ph type="sldNum" sz="quarter" idx="12"/>
          </p:nvPr>
        </p:nvSpPr>
        <p:spPr/>
        <p:txBody>
          <a:bodyPr/>
          <a:lstStyle/>
          <a:p>
            <a:fld id="{2DB5A0CC-D737-4A97-A9A7-12C52F5E1C3C}" type="slidenum">
              <a:rPr lang="en-GB" altLang="x-none" smtClean="0"/>
            </a:fld>
            <a:endParaRPr lang="en-GB" altLang="x-none"/>
          </a:p>
        </p:txBody>
      </p:sp>
      <p:grpSp>
        <p:nvGrpSpPr>
          <p:cNvPr id="189443" name="Group 3"/>
          <p:cNvGrpSpPr/>
          <p:nvPr/>
        </p:nvGrpSpPr>
        <p:grpSpPr bwMode="auto">
          <a:xfrm>
            <a:off x="2133600" y="1981200"/>
            <a:ext cx="457200" cy="457200"/>
            <a:chOff x="1344" y="1248"/>
            <a:chExt cx="288" cy="288"/>
          </a:xfrm>
        </p:grpSpPr>
        <p:sp>
          <p:nvSpPr>
            <p:cNvPr id="189444" name="Oval 4"/>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45" name="Text Box 5"/>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189446" name="Group 6"/>
          <p:cNvGrpSpPr/>
          <p:nvPr/>
        </p:nvGrpSpPr>
        <p:grpSpPr bwMode="auto">
          <a:xfrm>
            <a:off x="3200400" y="2514600"/>
            <a:ext cx="457200" cy="457200"/>
            <a:chOff x="1344" y="1248"/>
            <a:chExt cx="288" cy="288"/>
          </a:xfrm>
        </p:grpSpPr>
        <p:sp>
          <p:nvSpPr>
            <p:cNvPr id="189447" name="Oval 7"/>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48" name="Text Box 8"/>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189449" name="Group 9"/>
          <p:cNvGrpSpPr/>
          <p:nvPr/>
        </p:nvGrpSpPr>
        <p:grpSpPr bwMode="auto">
          <a:xfrm>
            <a:off x="533400" y="3429000"/>
            <a:ext cx="457200" cy="457200"/>
            <a:chOff x="1344" y="1248"/>
            <a:chExt cx="288" cy="288"/>
          </a:xfrm>
        </p:grpSpPr>
        <p:sp>
          <p:nvSpPr>
            <p:cNvPr id="189450"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51"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189452" name="Group 12"/>
          <p:cNvGrpSpPr/>
          <p:nvPr/>
        </p:nvGrpSpPr>
        <p:grpSpPr bwMode="auto">
          <a:xfrm>
            <a:off x="1066800" y="2667000"/>
            <a:ext cx="457200" cy="457200"/>
            <a:chOff x="1344" y="1248"/>
            <a:chExt cx="288" cy="288"/>
          </a:xfrm>
        </p:grpSpPr>
        <p:sp>
          <p:nvSpPr>
            <p:cNvPr id="189453"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54"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189455" name="Group 15"/>
          <p:cNvGrpSpPr/>
          <p:nvPr/>
        </p:nvGrpSpPr>
        <p:grpSpPr bwMode="auto">
          <a:xfrm>
            <a:off x="2209800" y="3124200"/>
            <a:ext cx="457200" cy="457200"/>
            <a:chOff x="1344" y="1248"/>
            <a:chExt cx="288" cy="288"/>
          </a:xfrm>
        </p:grpSpPr>
        <p:sp>
          <p:nvSpPr>
            <p:cNvPr id="189456"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57"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189458" name="Group 18"/>
          <p:cNvGrpSpPr/>
          <p:nvPr/>
        </p:nvGrpSpPr>
        <p:grpSpPr bwMode="auto">
          <a:xfrm>
            <a:off x="2895600" y="4038600"/>
            <a:ext cx="457200" cy="457200"/>
            <a:chOff x="1344" y="1248"/>
            <a:chExt cx="288" cy="288"/>
          </a:xfrm>
        </p:grpSpPr>
        <p:sp>
          <p:nvSpPr>
            <p:cNvPr id="189459"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60"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189461" name="Group 21"/>
          <p:cNvGrpSpPr/>
          <p:nvPr/>
        </p:nvGrpSpPr>
        <p:grpSpPr bwMode="auto">
          <a:xfrm>
            <a:off x="1905000" y="5715000"/>
            <a:ext cx="457200" cy="457200"/>
            <a:chOff x="1344" y="1248"/>
            <a:chExt cx="288" cy="288"/>
          </a:xfrm>
        </p:grpSpPr>
        <p:sp>
          <p:nvSpPr>
            <p:cNvPr id="189462" name="Oval 22"/>
            <p:cNvSpPr>
              <a:spLocks noChangeArrowheads="1"/>
            </p:cNvSpPr>
            <p:nvPr/>
          </p:nvSpPr>
          <p:spPr bwMode="auto">
            <a:xfrm>
              <a:off x="1344" y="1248"/>
              <a:ext cx="288" cy="28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63" name="Text Box 23"/>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189464" name="Line 24"/>
          <p:cNvSpPr>
            <a:spLocks noChangeShapeType="1"/>
          </p:cNvSpPr>
          <p:nvPr/>
        </p:nvSpPr>
        <p:spPr bwMode="auto">
          <a:xfrm>
            <a:off x="2438400" y="3581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465" name="Line 25"/>
          <p:cNvSpPr>
            <a:spLocks noChangeShapeType="1"/>
          </p:cNvSpPr>
          <p:nvPr/>
        </p:nvSpPr>
        <p:spPr bwMode="auto">
          <a:xfrm flipH="1">
            <a:off x="2133600" y="4495800"/>
            <a:ext cx="990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466" name="Text Box 26"/>
          <p:cNvSpPr txBox="1">
            <a:spLocks noChangeArrowheads="1"/>
          </p:cNvSpPr>
          <p:nvPr/>
        </p:nvSpPr>
        <p:spPr bwMode="auto">
          <a:xfrm>
            <a:off x="2667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189467" name="Text Box 27"/>
          <p:cNvSpPr txBox="1">
            <a:spLocks noChangeArrowheads="1"/>
          </p:cNvSpPr>
          <p:nvPr/>
        </p:nvSpPr>
        <p:spPr bwMode="auto">
          <a:xfrm>
            <a:off x="26670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211</a:t>
            </a:r>
            <a:endParaRPr lang="en-GB" altLang="x-none" sz="1800" b="1">
              <a:solidFill>
                <a:schemeClr val="hlink"/>
              </a:solidFill>
            </a:endParaRPr>
          </a:p>
        </p:txBody>
      </p:sp>
      <p:grpSp>
        <p:nvGrpSpPr>
          <p:cNvPr id="189468" name="Group 28"/>
          <p:cNvGrpSpPr/>
          <p:nvPr/>
        </p:nvGrpSpPr>
        <p:grpSpPr bwMode="auto">
          <a:xfrm>
            <a:off x="1371600" y="4038600"/>
            <a:ext cx="457200" cy="457200"/>
            <a:chOff x="1344" y="1248"/>
            <a:chExt cx="288" cy="288"/>
          </a:xfrm>
        </p:grpSpPr>
        <p:sp>
          <p:nvSpPr>
            <p:cNvPr id="189469" name="Oval 2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70" name="Text Box 3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189471" name="Group 31"/>
          <p:cNvGrpSpPr/>
          <p:nvPr/>
        </p:nvGrpSpPr>
        <p:grpSpPr bwMode="auto">
          <a:xfrm>
            <a:off x="1143000" y="4953000"/>
            <a:ext cx="457200" cy="457200"/>
            <a:chOff x="1344" y="1248"/>
            <a:chExt cx="288" cy="288"/>
          </a:xfrm>
        </p:grpSpPr>
        <p:sp>
          <p:nvSpPr>
            <p:cNvPr id="189472"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73"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189474" name="Line 34"/>
          <p:cNvSpPr>
            <a:spLocks noChangeShapeType="1"/>
          </p:cNvSpPr>
          <p:nvPr/>
        </p:nvSpPr>
        <p:spPr bwMode="auto">
          <a:xfrm flipH="1">
            <a:off x="1524000" y="3581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475" name="Line 35"/>
          <p:cNvSpPr>
            <a:spLocks noChangeShapeType="1"/>
          </p:cNvSpPr>
          <p:nvPr/>
        </p:nvSpPr>
        <p:spPr bwMode="auto">
          <a:xfrm flipH="1">
            <a:off x="1371600" y="44958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476" name="Line 36"/>
          <p:cNvSpPr>
            <a:spLocks noChangeShapeType="1"/>
          </p:cNvSpPr>
          <p:nvPr/>
        </p:nvSpPr>
        <p:spPr bwMode="auto">
          <a:xfrm>
            <a:off x="1371600" y="5410200"/>
            <a:ext cx="762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477" name="Text Box 37"/>
          <p:cNvSpPr txBox="1">
            <a:spLocks noChangeArrowheads="1"/>
          </p:cNvSpPr>
          <p:nvPr/>
        </p:nvSpPr>
        <p:spPr bwMode="auto">
          <a:xfrm>
            <a:off x="1600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189478" name="Line 38"/>
          <p:cNvSpPr>
            <a:spLocks noChangeShapeType="1"/>
          </p:cNvSpPr>
          <p:nvPr/>
        </p:nvSpPr>
        <p:spPr bwMode="auto">
          <a:xfrm>
            <a:off x="2362200" y="2438400"/>
            <a:ext cx="1066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479" name="Line 39"/>
          <p:cNvSpPr>
            <a:spLocks noChangeShapeType="1"/>
          </p:cNvSpPr>
          <p:nvPr/>
        </p:nvSpPr>
        <p:spPr bwMode="auto">
          <a:xfrm>
            <a:off x="23622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480" name="Line 40"/>
          <p:cNvSpPr>
            <a:spLocks noChangeShapeType="1"/>
          </p:cNvSpPr>
          <p:nvPr/>
        </p:nvSpPr>
        <p:spPr bwMode="auto">
          <a:xfrm flipH="1">
            <a:off x="1295400" y="2438400"/>
            <a:ext cx="1066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481" name="Line 41"/>
          <p:cNvSpPr>
            <a:spLocks noChangeShapeType="1"/>
          </p:cNvSpPr>
          <p:nvPr/>
        </p:nvSpPr>
        <p:spPr bwMode="auto">
          <a:xfrm flipH="1">
            <a:off x="762000" y="31242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482" name="Text Box 42"/>
          <p:cNvSpPr txBox="1">
            <a:spLocks noChangeArrowheads="1"/>
          </p:cNvSpPr>
          <p:nvPr/>
        </p:nvSpPr>
        <p:spPr bwMode="auto">
          <a:xfrm>
            <a:off x="2590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189483" name="Text Box 43"/>
          <p:cNvSpPr txBox="1">
            <a:spLocks noChangeArrowheads="1"/>
          </p:cNvSpPr>
          <p:nvPr/>
        </p:nvSpPr>
        <p:spPr bwMode="auto">
          <a:xfrm>
            <a:off x="2438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189484" name="Text Box 44"/>
          <p:cNvSpPr txBox="1">
            <a:spLocks noChangeArrowheads="1"/>
          </p:cNvSpPr>
          <p:nvPr/>
        </p:nvSpPr>
        <p:spPr bwMode="auto">
          <a:xfrm>
            <a:off x="990600" y="4572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189485" name="Text Box 45"/>
          <p:cNvSpPr txBox="1">
            <a:spLocks noChangeArrowheads="1"/>
          </p:cNvSpPr>
          <p:nvPr/>
        </p:nvSpPr>
        <p:spPr bwMode="auto">
          <a:xfrm>
            <a:off x="1295400" y="548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189486" name="Text Box 46"/>
          <p:cNvSpPr txBox="1">
            <a:spLocks noChangeArrowheads="1"/>
          </p:cNvSpPr>
          <p:nvPr/>
        </p:nvSpPr>
        <p:spPr bwMode="auto">
          <a:xfrm>
            <a:off x="28194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189487" name="Text Box 47"/>
          <p:cNvSpPr txBox="1">
            <a:spLocks noChangeArrowheads="1"/>
          </p:cNvSpPr>
          <p:nvPr/>
        </p:nvSpPr>
        <p:spPr bwMode="auto">
          <a:xfrm>
            <a:off x="1371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189488" name="Text Box 48"/>
          <p:cNvSpPr txBox="1">
            <a:spLocks noChangeArrowheads="1"/>
          </p:cNvSpPr>
          <p:nvPr/>
        </p:nvSpPr>
        <p:spPr bwMode="auto">
          <a:xfrm>
            <a:off x="381000" y="3048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189489" name="Text Box 49"/>
          <p:cNvSpPr txBox="1">
            <a:spLocks noChangeArrowheads="1"/>
          </p:cNvSpPr>
          <p:nvPr/>
        </p:nvSpPr>
        <p:spPr bwMode="auto">
          <a:xfrm>
            <a:off x="3657600" y="59436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i="1"/>
              <a:t>f(n) = h </a:t>
            </a:r>
            <a:r>
              <a:rPr lang="en-US" altLang="x-none" sz="1800" b="1"/>
              <a:t>(</a:t>
            </a:r>
            <a:r>
              <a:rPr lang="en-US" altLang="x-none" sz="1800" b="1" i="1"/>
              <a:t>n</a:t>
            </a:r>
            <a:r>
              <a:rPr lang="en-US" altLang="x-none" sz="1800" b="1"/>
              <a:t>) = straight-line distance heuristic</a:t>
            </a:r>
            <a:endParaRPr lang="en-GB" altLang="x-none" sz="1800" b="1"/>
          </a:p>
        </p:txBody>
      </p:sp>
      <p:sp>
        <p:nvSpPr>
          <p:cNvPr id="189525" name="Text Box 85"/>
          <p:cNvSpPr txBox="1">
            <a:spLocks noChangeArrowheads="1"/>
          </p:cNvSpPr>
          <p:nvPr/>
        </p:nvSpPr>
        <p:spPr bwMode="auto">
          <a:xfrm>
            <a:off x="2362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ltLang="x-none"/>
              <a:t>Greedy Search</a:t>
            </a:r>
            <a:endParaRPr lang="en-GB" altLang="x-none"/>
          </a:p>
        </p:txBody>
      </p:sp>
      <p:sp>
        <p:nvSpPr>
          <p:cNvPr id="5" name="Content Placeholder 4"/>
          <p:cNvSpPr>
            <a:spLocks noGrp="1"/>
          </p:cNvSpPr>
          <p:nvPr>
            <p:ph sz="half" idx="1"/>
          </p:nvPr>
        </p:nvSpPr>
        <p:spPr/>
        <p:txBody>
          <a:bodyPr/>
          <a:lstStyle/>
          <a:p>
            <a:endParaRPr lang="en-US"/>
          </a:p>
        </p:txBody>
      </p:sp>
      <p:graphicFrame>
        <p:nvGraphicFramePr>
          <p:cNvPr id="177280" name="Group 128"/>
          <p:cNvGraphicFramePr>
            <a:graphicFrameLocks noGrp="1"/>
          </p:cNvGraphicFramePr>
          <p:nvPr>
            <p:ph sz="half" idx="2"/>
          </p:nvPr>
        </p:nvGraphicFramePr>
        <p:xfrm>
          <a:off x="4648200" y="1600200"/>
          <a:ext cx="3810000" cy="4064000"/>
        </p:xfrm>
        <a:graphic>
          <a:graphicData uri="http://schemas.openxmlformats.org/drawingml/2006/table">
            <a:tbl>
              <a:tblPr/>
              <a:tblGrid>
                <a:gridCol w="1905000"/>
                <a:gridCol w="1905000"/>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State</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rPr>
                        <a:t>Heuristic: h(n)</a:t>
                      </a:r>
                      <a:endParaRPr kumimoji="0" lang="en-GB" altLang="x-none" sz="1800" b="1"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A</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rPr>
                        <a:t>366</a:t>
                      </a:r>
                      <a:endParaRPr kumimoji="0" lang="en-GB" altLang="x-none" sz="1800" b="1" i="0" u="none" strike="noStrike" cap="none" normalizeH="0" baseline="0">
                        <a:ln>
                          <a:noFill/>
                        </a:ln>
                        <a:solidFill>
                          <a:schemeClr val="hlink"/>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B</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374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C</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329</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D</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244</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E</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253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F</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178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G</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193</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H</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98</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I</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rPr>
                        <a:t>0</a:t>
                      </a:r>
                      <a:endParaRPr kumimoji="0" lang="en-GB" altLang="x-none" sz="1800" b="0" i="0" u="none" strike="noStrike" cap="none" normalizeH="0" baseline="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7" name="Slide Number Placeholder 6"/>
          <p:cNvSpPr>
            <a:spLocks noGrp="1"/>
          </p:cNvSpPr>
          <p:nvPr>
            <p:ph type="sldNum" sz="quarter" idx="12"/>
          </p:nvPr>
        </p:nvSpPr>
        <p:spPr/>
        <p:txBody>
          <a:bodyPr/>
          <a:lstStyle/>
          <a:p>
            <a:fld id="{CF3DD706-6C9D-4616-8901-34A71C0CD19D}" type="slidenum">
              <a:rPr lang="en-GB" altLang="x-none" smtClean="0"/>
            </a:fld>
            <a:endParaRPr lang="en-GB" altLang="x-none"/>
          </a:p>
        </p:txBody>
      </p:sp>
      <p:grpSp>
        <p:nvGrpSpPr>
          <p:cNvPr id="177160" name="Group 8"/>
          <p:cNvGrpSpPr/>
          <p:nvPr/>
        </p:nvGrpSpPr>
        <p:grpSpPr bwMode="auto">
          <a:xfrm>
            <a:off x="2133600" y="1981200"/>
            <a:ext cx="457200" cy="457200"/>
            <a:chOff x="1344" y="1248"/>
            <a:chExt cx="288" cy="288"/>
          </a:xfrm>
        </p:grpSpPr>
        <p:sp>
          <p:nvSpPr>
            <p:cNvPr id="177158" name="Oval 6"/>
            <p:cNvSpPr>
              <a:spLocks noChangeArrowheads="1"/>
            </p:cNvSpPr>
            <p:nvPr/>
          </p:nvSpPr>
          <p:spPr bwMode="auto">
            <a:xfrm>
              <a:off x="1344" y="1248"/>
              <a:ext cx="288"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59" name="Text Box 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A</a:t>
              </a:r>
              <a:endParaRPr lang="en-GB" altLang="x-none" sz="1800"/>
            </a:p>
          </p:txBody>
        </p:sp>
      </p:grpSp>
      <p:grpSp>
        <p:nvGrpSpPr>
          <p:cNvPr id="177161" name="Group 9"/>
          <p:cNvGrpSpPr/>
          <p:nvPr/>
        </p:nvGrpSpPr>
        <p:grpSpPr bwMode="auto">
          <a:xfrm>
            <a:off x="3200400" y="2514600"/>
            <a:ext cx="457200" cy="457200"/>
            <a:chOff x="1344" y="1248"/>
            <a:chExt cx="288" cy="288"/>
          </a:xfrm>
        </p:grpSpPr>
        <p:sp>
          <p:nvSpPr>
            <p:cNvPr id="177162" name="Oval 10"/>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63" name="Text Box 11"/>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B</a:t>
              </a:r>
              <a:endParaRPr lang="en-GB" altLang="x-none" sz="1800"/>
            </a:p>
          </p:txBody>
        </p:sp>
      </p:grpSp>
      <p:grpSp>
        <p:nvGrpSpPr>
          <p:cNvPr id="177164" name="Group 12"/>
          <p:cNvGrpSpPr/>
          <p:nvPr/>
        </p:nvGrpSpPr>
        <p:grpSpPr bwMode="auto">
          <a:xfrm>
            <a:off x="533400" y="3429000"/>
            <a:ext cx="457200" cy="457200"/>
            <a:chOff x="1344" y="1248"/>
            <a:chExt cx="288" cy="288"/>
          </a:xfrm>
        </p:grpSpPr>
        <p:sp>
          <p:nvSpPr>
            <p:cNvPr id="177165" name="Oval 13"/>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66" name="Text Box 14"/>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D</a:t>
              </a:r>
              <a:endParaRPr lang="en-GB" altLang="x-none" sz="1800"/>
            </a:p>
          </p:txBody>
        </p:sp>
      </p:grpSp>
      <p:grpSp>
        <p:nvGrpSpPr>
          <p:cNvPr id="177167" name="Group 15"/>
          <p:cNvGrpSpPr/>
          <p:nvPr/>
        </p:nvGrpSpPr>
        <p:grpSpPr bwMode="auto">
          <a:xfrm>
            <a:off x="1066800" y="2667000"/>
            <a:ext cx="457200" cy="457200"/>
            <a:chOff x="1344" y="1248"/>
            <a:chExt cx="288" cy="288"/>
          </a:xfrm>
        </p:grpSpPr>
        <p:sp>
          <p:nvSpPr>
            <p:cNvPr id="177168" name="Oval 16"/>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69" name="Text Box 17"/>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C</a:t>
              </a:r>
              <a:endParaRPr lang="en-GB" altLang="x-none" sz="1800"/>
            </a:p>
          </p:txBody>
        </p:sp>
      </p:grpSp>
      <p:grpSp>
        <p:nvGrpSpPr>
          <p:cNvPr id="177170" name="Group 18"/>
          <p:cNvGrpSpPr/>
          <p:nvPr/>
        </p:nvGrpSpPr>
        <p:grpSpPr bwMode="auto">
          <a:xfrm>
            <a:off x="2209800" y="3124200"/>
            <a:ext cx="457200" cy="457200"/>
            <a:chOff x="1344" y="1248"/>
            <a:chExt cx="288" cy="288"/>
          </a:xfrm>
        </p:grpSpPr>
        <p:sp>
          <p:nvSpPr>
            <p:cNvPr id="177171" name="Oval 19"/>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72" name="Text Box 20"/>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E</a:t>
              </a:r>
              <a:endParaRPr lang="en-GB" altLang="x-none" sz="1800"/>
            </a:p>
          </p:txBody>
        </p:sp>
      </p:grpSp>
      <p:grpSp>
        <p:nvGrpSpPr>
          <p:cNvPr id="177173" name="Group 21"/>
          <p:cNvGrpSpPr/>
          <p:nvPr/>
        </p:nvGrpSpPr>
        <p:grpSpPr bwMode="auto">
          <a:xfrm>
            <a:off x="2895600" y="4038600"/>
            <a:ext cx="457200" cy="457200"/>
            <a:chOff x="1344" y="1248"/>
            <a:chExt cx="288" cy="288"/>
          </a:xfrm>
        </p:grpSpPr>
        <p:sp>
          <p:nvSpPr>
            <p:cNvPr id="177174" name="Oval 2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75" name="Text Box 2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F</a:t>
              </a:r>
              <a:endParaRPr lang="en-GB" altLang="x-none" sz="1800"/>
            </a:p>
          </p:txBody>
        </p:sp>
      </p:grpSp>
      <p:grpSp>
        <p:nvGrpSpPr>
          <p:cNvPr id="177176" name="Group 24"/>
          <p:cNvGrpSpPr/>
          <p:nvPr/>
        </p:nvGrpSpPr>
        <p:grpSpPr bwMode="auto">
          <a:xfrm>
            <a:off x="1905000" y="5715000"/>
            <a:ext cx="457200" cy="457200"/>
            <a:chOff x="1344" y="1248"/>
            <a:chExt cx="288" cy="288"/>
          </a:xfrm>
        </p:grpSpPr>
        <p:sp>
          <p:nvSpPr>
            <p:cNvPr id="177177" name="Oval 25"/>
            <p:cNvSpPr>
              <a:spLocks noChangeArrowheads="1"/>
            </p:cNvSpPr>
            <p:nvPr/>
          </p:nvSpPr>
          <p:spPr bwMode="auto">
            <a:xfrm>
              <a:off x="1344" y="1248"/>
              <a:ext cx="288" cy="288"/>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78" name="Text Box 26"/>
            <p:cNvSpPr txBox="1">
              <a:spLocks noChangeArrowheads="1"/>
            </p:cNvSpPr>
            <p:nvPr/>
          </p:nvSpPr>
          <p:spPr bwMode="auto">
            <a:xfrm>
              <a:off x="1392" y="1296"/>
              <a:ext cx="192" cy="23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I</a:t>
              </a:r>
              <a:endParaRPr lang="en-GB" altLang="x-none" sz="1800"/>
            </a:p>
          </p:txBody>
        </p:sp>
      </p:grpSp>
      <p:sp>
        <p:nvSpPr>
          <p:cNvPr id="177179" name="Line 27"/>
          <p:cNvSpPr>
            <a:spLocks noChangeShapeType="1"/>
          </p:cNvSpPr>
          <p:nvPr/>
        </p:nvSpPr>
        <p:spPr bwMode="auto">
          <a:xfrm>
            <a:off x="2438400" y="35814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80" name="Line 28"/>
          <p:cNvSpPr>
            <a:spLocks noChangeShapeType="1"/>
          </p:cNvSpPr>
          <p:nvPr/>
        </p:nvSpPr>
        <p:spPr bwMode="auto">
          <a:xfrm flipH="1">
            <a:off x="2133600" y="4495800"/>
            <a:ext cx="990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81" name="Text Box 29"/>
          <p:cNvSpPr txBox="1">
            <a:spLocks noChangeArrowheads="1"/>
          </p:cNvSpPr>
          <p:nvPr/>
        </p:nvSpPr>
        <p:spPr bwMode="auto">
          <a:xfrm>
            <a:off x="26670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99</a:t>
            </a:r>
            <a:endParaRPr lang="en-GB" altLang="x-none" sz="1800" b="1">
              <a:solidFill>
                <a:schemeClr val="hlink"/>
              </a:solidFill>
            </a:endParaRPr>
          </a:p>
        </p:txBody>
      </p:sp>
      <p:sp>
        <p:nvSpPr>
          <p:cNvPr id="177182" name="Text Box 30"/>
          <p:cNvSpPr txBox="1">
            <a:spLocks noChangeArrowheads="1"/>
          </p:cNvSpPr>
          <p:nvPr/>
        </p:nvSpPr>
        <p:spPr bwMode="auto">
          <a:xfrm>
            <a:off x="26670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211</a:t>
            </a:r>
            <a:endParaRPr lang="en-GB" altLang="x-none" sz="1800" b="1">
              <a:solidFill>
                <a:schemeClr val="hlink"/>
              </a:solidFill>
            </a:endParaRPr>
          </a:p>
        </p:txBody>
      </p:sp>
      <p:grpSp>
        <p:nvGrpSpPr>
          <p:cNvPr id="177183" name="Group 31"/>
          <p:cNvGrpSpPr/>
          <p:nvPr/>
        </p:nvGrpSpPr>
        <p:grpSpPr bwMode="auto">
          <a:xfrm>
            <a:off x="1371600" y="4038600"/>
            <a:ext cx="457200" cy="457200"/>
            <a:chOff x="1344" y="1248"/>
            <a:chExt cx="288" cy="288"/>
          </a:xfrm>
        </p:grpSpPr>
        <p:sp>
          <p:nvSpPr>
            <p:cNvPr id="177184" name="Oval 32"/>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85" name="Text Box 33"/>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a:t>
              </a:r>
              <a:endParaRPr lang="en-GB" altLang="x-none" sz="1800"/>
            </a:p>
          </p:txBody>
        </p:sp>
      </p:grpSp>
      <p:grpSp>
        <p:nvGrpSpPr>
          <p:cNvPr id="177186" name="Group 34"/>
          <p:cNvGrpSpPr/>
          <p:nvPr/>
        </p:nvGrpSpPr>
        <p:grpSpPr bwMode="auto">
          <a:xfrm>
            <a:off x="1143000" y="4953000"/>
            <a:ext cx="457200" cy="457200"/>
            <a:chOff x="1344" y="1248"/>
            <a:chExt cx="288" cy="288"/>
          </a:xfrm>
        </p:grpSpPr>
        <p:sp>
          <p:nvSpPr>
            <p:cNvPr id="177187" name="Oval 35"/>
            <p:cNvSpPr>
              <a:spLocks noChangeArrowheads="1"/>
            </p:cNvSpPr>
            <p:nvPr/>
          </p:nvSpPr>
          <p:spPr bwMode="auto">
            <a:xfrm>
              <a:off x="1344" y="124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88" name="Text Box 36"/>
            <p:cNvSpPr txBox="1">
              <a:spLocks noChangeArrowheads="1"/>
            </p:cNvSpPr>
            <p:nvPr/>
          </p:nvSpPr>
          <p:spPr bwMode="auto">
            <a:xfrm>
              <a:off x="1392" y="129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H</a:t>
              </a:r>
              <a:endParaRPr lang="en-GB" altLang="x-none" sz="1800"/>
            </a:p>
          </p:txBody>
        </p:sp>
      </p:grpSp>
      <p:sp>
        <p:nvSpPr>
          <p:cNvPr id="177189" name="Line 37"/>
          <p:cNvSpPr>
            <a:spLocks noChangeShapeType="1"/>
          </p:cNvSpPr>
          <p:nvPr/>
        </p:nvSpPr>
        <p:spPr bwMode="auto">
          <a:xfrm flipH="1">
            <a:off x="1524000" y="3581400"/>
            <a:ext cx="914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90" name="Line 38"/>
          <p:cNvSpPr>
            <a:spLocks noChangeShapeType="1"/>
          </p:cNvSpPr>
          <p:nvPr/>
        </p:nvSpPr>
        <p:spPr bwMode="auto">
          <a:xfrm flipH="1">
            <a:off x="1371600" y="44958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91" name="Line 39"/>
          <p:cNvSpPr>
            <a:spLocks noChangeShapeType="1"/>
          </p:cNvSpPr>
          <p:nvPr/>
        </p:nvSpPr>
        <p:spPr bwMode="auto">
          <a:xfrm>
            <a:off x="1371600" y="5410200"/>
            <a:ext cx="762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92" name="Text Box 40"/>
          <p:cNvSpPr txBox="1">
            <a:spLocks noChangeArrowheads="1"/>
          </p:cNvSpPr>
          <p:nvPr/>
        </p:nvSpPr>
        <p:spPr bwMode="auto">
          <a:xfrm>
            <a:off x="1600200" y="3505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80</a:t>
            </a:r>
            <a:endParaRPr lang="en-GB" altLang="x-none" sz="1800" b="1">
              <a:solidFill>
                <a:schemeClr val="hlink"/>
              </a:solidFill>
            </a:endParaRPr>
          </a:p>
        </p:txBody>
      </p:sp>
      <p:sp>
        <p:nvSpPr>
          <p:cNvPr id="177193" name="Line 41"/>
          <p:cNvSpPr>
            <a:spLocks noChangeShapeType="1"/>
          </p:cNvSpPr>
          <p:nvPr/>
        </p:nvSpPr>
        <p:spPr bwMode="auto">
          <a:xfrm>
            <a:off x="2362200" y="2438400"/>
            <a:ext cx="1066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94" name="Line 42"/>
          <p:cNvSpPr>
            <a:spLocks noChangeShapeType="1"/>
          </p:cNvSpPr>
          <p:nvPr/>
        </p:nvSpPr>
        <p:spPr bwMode="auto">
          <a:xfrm>
            <a:off x="2362200" y="2438400"/>
            <a:ext cx="76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95" name="Line 43"/>
          <p:cNvSpPr>
            <a:spLocks noChangeShapeType="1"/>
          </p:cNvSpPr>
          <p:nvPr/>
        </p:nvSpPr>
        <p:spPr bwMode="auto">
          <a:xfrm flipH="1">
            <a:off x="1295400" y="2438400"/>
            <a:ext cx="1066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96" name="Line 44"/>
          <p:cNvSpPr>
            <a:spLocks noChangeShapeType="1"/>
          </p:cNvSpPr>
          <p:nvPr/>
        </p:nvSpPr>
        <p:spPr bwMode="auto">
          <a:xfrm flipH="1">
            <a:off x="762000" y="31242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197" name="Text Box 45"/>
          <p:cNvSpPr txBox="1">
            <a:spLocks noChangeArrowheads="1"/>
          </p:cNvSpPr>
          <p:nvPr/>
        </p:nvSpPr>
        <p:spPr bwMode="auto">
          <a:xfrm>
            <a:off x="2590800" y="1828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Start</a:t>
            </a:r>
            <a:endParaRPr lang="en-GB" altLang="x-none" sz="1800"/>
          </a:p>
        </p:txBody>
      </p:sp>
      <p:sp>
        <p:nvSpPr>
          <p:cNvPr id="177198" name="Text Box 46"/>
          <p:cNvSpPr txBox="1">
            <a:spLocks noChangeArrowheads="1"/>
          </p:cNvSpPr>
          <p:nvPr/>
        </p:nvSpPr>
        <p:spPr bwMode="auto">
          <a:xfrm>
            <a:off x="2438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a:t>Goal</a:t>
            </a:r>
            <a:endParaRPr lang="en-GB" altLang="x-none" sz="1800"/>
          </a:p>
        </p:txBody>
      </p:sp>
      <p:sp>
        <p:nvSpPr>
          <p:cNvPr id="177199" name="Text Box 47"/>
          <p:cNvSpPr txBox="1">
            <a:spLocks noChangeArrowheads="1"/>
          </p:cNvSpPr>
          <p:nvPr/>
        </p:nvSpPr>
        <p:spPr bwMode="auto">
          <a:xfrm>
            <a:off x="990600" y="4572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97</a:t>
            </a:r>
            <a:endParaRPr lang="en-GB" altLang="x-none" sz="1800" b="1">
              <a:solidFill>
                <a:schemeClr val="hlink"/>
              </a:solidFill>
            </a:endParaRPr>
          </a:p>
        </p:txBody>
      </p:sp>
      <p:sp>
        <p:nvSpPr>
          <p:cNvPr id="177200" name="Text Box 48"/>
          <p:cNvSpPr txBox="1">
            <a:spLocks noChangeArrowheads="1"/>
          </p:cNvSpPr>
          <p:nvPr/>
        </p:nvSpPr>
        <p:spPr bwMode="auto">
          <a:xfrm>
            <a:off x="1295400" y="548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101</a:t>
            </a:r>
            <a:endParaRPr lang="en-GB" altLang="x-none" sz="1800" b="1">
              <a:solidFill>
                <a:schemeClr val="hlink"/>
              </a:solidFill>
            </a:endParaRPr>
          </a:p>
        </p:txBody>
      </p:sp>
      <p:sp>
        <p:nvSpPr>
          <p:cNvPr id="177201" name="Text Box 49"/>
          <p:cNvSpPr txBox="1">
            <a:spLocks noChangeArrowheads="1"/>
          </p:cNvSpPr>
          <p:nvPr/>
        </p:nvSpPr>
        <p:spPr bwMode="auto">
          <a:xfrm>
            <a:off x="2819400" y="2133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75</a:t>
            </a:r>
            <a:endParaRPr lang="en-GB" altLang="x-none" sz="1800" b="1">
              <a:solidFill>
                <a:schemeClr val="hlink"/>
              </a:solidFill>
            </a:endParaRPr>
          </a:p>
        </p:txBody>
      </p:sp>
      <p:sp>
        <p:nvSpPr>
          <p:cNvPr id="177202" name="Text Box 50"/>
          <p:cNvSpPr txBox="1">
            <a:spLocks noChangeArrowheads="1"/>
          </p:cNvSpPr>
          <p:nvPr/>
        </p:nvSpPr>
        <p:spPr bwMode="auto">
          <a:xfrm>
            <a:off x="1371600" y="220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118</a:t>
            </a:r>
            <a:endParaRPr lang="en-GB" altLang="x-none" sz="1800" b="1">
              <a:solidFill>
                <a:schemeClr val="hlink"/>
              </a:solidFill>
            </a:endParaRPr>
          </a:p>
        </p:txBody>
      </p:sp>
      <p:sp>
        <p:nvSpPr>
          <p:cNvPr id="177203" name="Text Box 51"/>
          <p:cNvSpPr txBox="1">
            <a:spLocks noChangeArrowheads="1"/>
          </p:cNvSpPr>
          <p:nvPr/>
        </p:nvSpPr>
        <p:spPr bwMode="auto">
          <a:xfrm>
            <a:off x="381000" y="3048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111</a:t>
            </a:r>
            <a:endParaRPr lang="en-GB" altLang="x-none" sz="1800" b="1">
              <a:solidFill>
                <a:schemeClr val="hlink"/>
              </a:solidFill>
            </a:endParaRPr>
          </a:p>
        </p:txBody>
      </p:sp>
      <p:sp>
        <p:nvSpPr>
          <p:cNvPr id="177204" name="Text Box 52"/>
          <p:cNvSpPr txBox="1">
            <a:spLocks noChangeArrowheads="1"/>
          </p:cNvSpPr>
          <p:nvPr/>
        </p:nvSpPr>
        <p:spPr bwMode="auto">
          <a:xfrm>
            <a:off x="3657600" y="59436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i="1"/>
              <a:t>f(n) = h </a:t>
            </a:r>
            <a:r>
              <a:rPr lang="en-US" altLang="x-none" sz="1800" b="1"/>
              <a:t>(</a:t>
            </a:r>
            <a:r>
              <a:rPr lang="en-US" altLang="x-none" sz="1800" b="1" i="1"/>
              <a:t>n</a:t>
            </a:r>
            <a:r>
              <a:rPr lang="en-US" altLang="x-none" sz="1800" b="1"/>
              <a:t>) = straight-line distance heuristic</a:t>
            </a:r>
            <a:endParaRPr lang="en-GB" altLang="x-none" sz="1800" b="1"/>
          </a:p>
        </p:txBody>
      </p:sp>
      <p:sp>
        <p:nvSpPr>
          <p:cNvPr id="177281" name="Line 129"/>
          <p:cNvSpPr>
            <a:spLocks noChangeShapeType="1"/>
          </p:cNvSpPr>
          <p:nvPr/>
        </p:nvSpPr>
        <p:spPr bwMode="auto">
          <a:xfrm flipH="1">
            <a:off x="2057400" y="2286000"/>
            <a:ext cx="228600" cy="3581400"/>
          </a:xfrm>
          <a:prstGeom prst="line">
            <a:avLst/>
          </a:prstGeom>
          <a:noFill/>
          <a:ln w="9525">
            <a:solidFill>
              <a:schemeClr val="hlink"/>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282" name="Text Box 130"/>
          <p:cNvSpPr txBox="1">
            <a:spLocks noChangeArrowheads="1"/>
          </p:cNvSpPr>
          <p:nvPr/>
        </p:nvSpPr>
        <p:spPr bwMode="auto">
          <a:xfrm>
            <a:off x="2362200" y="2681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x-none" sz="1800" b="1">
                <a:solidFill>
                  <a:schemeClr val="hlink"/>
                </a:solidFill>
              </a:rPr>
              <a:t>140</a:t>
            </a:r>
            <a:endParaRPr lang="en-GB" altLang="x-none" sz="1800" b="1">
              <a:solidFill>
                <a:schemeClr val="hlink"/>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14438</Words>
  <Application>WPS Presentation</Application>
  <PresentationFormat>On-screen Show (4:3)</PresentationFormat>
  <Paragraphs>2950</Paragraphs>
  <Slides>67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67</vt:i4>
      </vt:variant>
    </vt:vector>
  </HeadingPairs>
  <TitlesOfParts>
    <vt:vector size="76" baseType="lpstr">
      <vt:lpstr>Arial</vt:lpstr>
      <vt:lpstr>SimSun</vt:lpstr>
      <vt:lpstr>Wingdings</vt:lpstr>
      <vt:lpstr>Tahoma</vt:lpstr>
      <vt:lpstr>Calibri</vt:lpstr>
      <vt:lpstr>Microsoft YaHei</vt:lpstr>
      <vt:lpstr>Arial Unicode MS</vt:lpstr>
      <vt:lpstr>Times New Roman</vt:lpstr>
      <vt:lpstr>Office Theme</vt:lpstr>
      <vt:lpstr>BM-766</vt:lpstr>
      <vt:lpstr>PowerPoint 演示文稿</vt:lpstr>
      <vt:lpstr>Using problem specific knowledge to aid searching</vt:lpstr>
      <vt:lpstr>Best-First Search</vt:lpstr>
      <vt:lpstr>Evaluation / Heuristic Function</vt:lpstr>
      <vt:lpstr>An implementation of Best First Search</vt:lpstr>
      <vt:lpstr>Informed Search Strategies</vt:lpstr>
      <vt:lpstr>Greedy Search</vt:lpstr>
      <vt:lpstr>Greedy Search</vt:lpstr>
      <vt:lpstr>Greedy Search</vt:lpstr>
      <vt:lpstr>Greedy Search</vt:lpstr>
      <vt:lpstr>Greedy Search</vt:lpstr>
      <vt:lpstr>Greedy Search</vt:lpstr>
      <vt:lpstr>Greedy Search</vt:lpstr>
      <vt:lpstr>Greedy Search</vt:lpstr>
      <vt:lpstr>Greedy Search</vt:lpstr>
      <vt:lpstr>Greedy Search</vt:lpstr>
      <vt:lpstr>Greedy Search: Tree Search</vt:lpstr>
      <vt:lpstr>Greedy Search: Tree Search</vt:lpstr>
      <vt:lpstr>Greedy Search: Tree Search</vt:lpstr>
      <vt:lpstr>Greedy Search: Tree Search</vt:lpstr>
      <vt:lpstr>Greedy Search: Tree Search</vt:lpstr>
      <vt:lpstr>Greedy Search: Optimal? </vt:lpstr>
      <vt:lpstr>Greedy Search: Complete ?</vt:lpstr>
      <vt:lpstr>Greedy Search: Tree Search</vt:lpstr>
      <vt:lpstr>Greedy Search: Tree Search</vt:lpstr>
      <vt:lpstr>Greedy Search: Tree Search</vt:lpstr>
      <vt:lpstr>Greedy Search: Tree Search</vt:lpstr>
      <vt:lpstr>Greedy Search: Tree Search</vt:lpstr>
      <vt:lpstr>Greedy Search: Tree Search</vt:lpstr>
      <vt:lpstr>Greedy Search: Time and Space Complexity ?</vt:lpstr>
      <vt:lpstr>Informed Search Strategies</vt:lpstr>
      <vt:lpstr>A* (A Star) </vt:lpstr>
      <vt:lpstr>A* (A Star) </vt:lpstr>
      <vt:lpstr>A* (A Star) </vt:lpstr>
      <vt:lpstr>A* Search</vt:lpstr>
      <vt:lpstr>A* Search: Tree Search</vt:lpstr>
      <vt:lpstr>A* Search: Tree Search</vt:lpstr>
      <vt:lpstr>A* Search: Tree Search</vt:lpstr>
      <vt:lpstr>A* Search: Tree Search</vt:lpstr>
      <vt:lpstr>A* Search: Tree Search</vt:lpstr>
      <vt:lpstr>A* Search: Tree Search</vt:lpstr>
      <vt:lpstr>A* Search: Tree Search</vt:lpstr>
      <vt:lpstr>A* Search: Tree Search</vt:lpstr>
      <vt:lpstr>A* with h() not Admissible</vt:lpstr>
      <vt:lpstr>A* Search: h not admissible !</vt:lpstr>
      <vt:lpstr>A* Search: Tree Search</vt:lpstr>
      <vt:lpstr>A* Search: Tree Search</vt:lpstr>
      <vt:lpstr>A* Search: Tree Search</vt:lpstr>
      <vt:lpstr>A* Search: Tree Search</vt:lpstr>
      <vt:lpstr>A* Search: Tree Search</vt:lpstr>
      <vt:lpstr>A* Search: Tree Search</vt:lpstr>
      <vt:lpstr>A* Search: Tree Search</vt:lpstr>
      <vt:lpstr>A* Search: Tree Search</vt:lpstr>
      <vt:lpstr>A* Search: Tree Search</vt:lpstr>
      <vt:lpstr>A* Algorithm</vt:lpstr>
      <vt:lpstr>A* Algorithm</vt:lpstr>
      <vt:lpstr>A* Search: Analysis</vt:lpstr>
      <vt:lpstr>Conclusions</vt:lpstr>
      <vt:lpstr>Questions</vt:lpstr>
      <vt:lpstr>A* Algorithm</vt:lpstr>
      <vt:lpstr>SLD Heuristic: h() Straight Line Distances to Bucharest </vt:lpstr>
      <vt:lpstr>Distances Between Cities </vt:lpstr>
      <vt:lpstr>Greedy Search in Action …</vt:lpstr>
      <vt:lpstr>PowerPoint 演示文稿</vt:lpstr>
      <vt:lpstr>A* in Action …</vt:lpstr>
      <vt:lpstr>PowerPoint 演示文稿</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Structures</dc:title>
  <dc:creator>Dr. Muhammad Humayoun</dc:creator>
  <cp:lastModifiedBy>ABDUL MANAN</cp:lastModifiedBy>
  <cp:revision>1770</cp:revision>
  <dcterms:created xsi:type="dcterms:W3CDTF">2013-01-18T08:18:00Z</dcterms:created>
  <dcterms:modified xsi:type="dcterms:W3CDTF">2022-09-15T17:12:49Z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57FF1203FA054A4EBA90BA8BC948E6A0</vt:lpwstr>
  </property>
  <property fmtid="{D5CDD505-2E9C-101B-9397-08002B2CF9AE}" pid="3" name="KSOProductBuildVer">
    <vt:lpwstr>1033-11.2.0.11306</vt:lpwstr>
  </property>
</Properties>
</file>