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56" r:id="rId3"/>
    <p:sldId id="261" r:id="rId4"/>
    <p:sldId id="452" r:id="rId5"/>
    <p:sldId id="611" r:id="rId6"/>
    <p:sldId id="454" r:id="rId7"/>
    <p:sldId id="475" r:id="rId8"/>
    <p:sldId id="477" r:id="rId9"/>
    <p:sldId id="627" r:id="rId10"/>
    <p:sldId id="615" r:id="rId11"/>
    <p:sldId id="613" r:id="rId12"/>
    <p:sldId id="621" r:id="rId13"/>
    <p:sldId id="478" r:id="rId14"/>
    <p:sldId id="628" r:id="rId15"/>
    <p:sldId id="629" r:id="rId16"/>
    <p:sldId id="616" r:id="rId17"/>
    <p:sldId id="630" r:id="rId18"/>
    <p:sldId id="617" r:id="rId19"/>
    <p:sldId id="490" r:id="rId20"/>
    <p:sldId id="492" r:id="rId21"/>
    <p:sldId id="491" r:id="rId22"/>
    <p:sldId id="618" r:id="rId23"/>
    <p:sldId id="622" r:id="rId24"/>
    <p:sldId id="494" r:id="rId25"/>
    <p:sldId id="495" r:id="rId26"/>
    <p:sldId id="44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58" autoAdjust="0"/>
  </p:normalViewPr>
  <p:slideViewPr>
    <p:cSldViewPr>
      <p:cViewPr varScale="1">
        <p:scale>
          <a:sx n="60" d="100"/>
          <a:sy n="60" d="100"/>
        </p:scale>
        <p:origin x="13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957C4-AD34-4937-9085-1968EA57422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118E-5444-4000-A895-974DF0F81B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AF353-2B9B-4D5D-BD20-3B19BDAE50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B6-9571-43DF-BA29-932237B2F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3D48-7058-4090-AB58-7525CB8E68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F4F3-537A-4A67-861E-1C39026E206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48BF-0ABB-42BA-BFCA-9BF41F516C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C57B-6F99-4C3D-B11D-A9554B38BB2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E73F-113B-4BA4-94FA-76494DC60BC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2B-063B-41FD-A720-1166E21C86F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9DB524-A9BB-4FB5-8B75-CA1443C913EA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95400"/>
            <a:ext cx="900608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03CC-9845-4810-9AD2-EC02A89A1E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FCE4C1-E6A0-4AA9-9965-F1CD6F0FDCC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Artificial Intelligence</a:t>
            </a:r>
            <a:br>
              <a:rPr lang="en-US" sz="6600" b="1" dirty="0"/>
            </a:br>
            <a:r>
              <a:rPr lang="en-US" sz="6600" b="1" dirty="0"/>
              <a:t>CS-511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763000" cy="3429000"/>
          </a:xfrm>
        </p:spPr>
        <p:txBody>
          <a:bodyPr>
            <a:normAutofit lnSpcReduction="10000"/>
          </a:bodyPr>
          <a:lstStyle/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 slides of  Prof. M.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Batouche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KSU, and AI course on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Udacity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Hill-Climbing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Hill-Climbing (problem), returns a state that is a local maximum.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hill ()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queue = [];     // initialize an empty queue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state = </a:t>
            </a:r>
            <a:r>
              <a:rPr lang="en-US" dirty="0" err="1"/>
              <a:t>root_node</a:t>
            </a:r>
            <a:r>
              <a:rPr lang="en-US" dirty="0"/>
              <a:t>;   // initialize the start 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while (true)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is_goal</a:t>
            </a:r>
            <a:r>
              <a:rPr lang="en-US" dirty="0"/>
              <a:t> (state) then return SUCCESS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sort (successors (state));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add_to_front_of_queue</a:t>
            </a:r>
            <a:r>
              <a:rPr lang="en-US" dirty="0"/>
              <a:t> (successors (state));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if queue == [] then report FAILURE;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state = queue [0]; // state = first item in queue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remove_first_item_from</a:t>
            </a:r>
            <a:r>
              <a:rPr lang="en-US" dirty="0"/>
              <a:t> (queue);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2E26E-0380-4804-912F-1C9E553407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3" t="26071" r="11693" b="7143"/>
          <a:stretch>
            <a:fillRect/>
          </a:stretch>
        </p:blipFill>
        <p:spPr bwMode="auto">
          <a:xfrm>
            <a:off x="304800" y="1981200"/>
            <a:ext cx="8577331" cy="472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915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State Space Landscape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79199-FC55-41C6-85C8-347475A70AA5}" type="slidenum">
              <a:rPr lang="en-US" smtClean="0"/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986135"/>
            <a:ext cx="88677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state space landscape is a </a:t>
            </a:r>
            <a:r>
              <a:rPr lang="en-US" sz="2800" dirty="0">
                <a:solidFill>
                  <a:srgbClr val="FF0000"/>
                </a:solidFill>
              </a:rPr>
              <a:t>graph of states </a:t>
            </a:r>
            <a:r>
              <a:rPr lang="en-US" sz="2800" dirty="0"/>
              <a:t>associated with their costs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x-none"/>
              <a:t>Hill Climbing</a:t>
            </a:r>
            <a:endParaRPr lang="en-US" altLang="x-none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B72C-D309-4A5A-9C0A-5685469CE405}" type="slidenum">
              <a:rPr lang="en-GB" altLang="x-none" smtClean="0"/>
            </a:fld>
            <a:endParaRPr lang="en-GB" altLang="x-none"/>
          </a:p>
        </p:txBody>
      </p:sp>
      <p:sp>
        <p:nvSpPr>
          <p:cNvPr id="377861" name="Freeform 5"/>
          <p:cNvSpPr/>
          <p:nvPr/>
        </p:nvSpPr>
        <p:spPr bwMode="auto">
          <a:xfrm>
            <a:off x="1447800" y="3200400"/>
            <a:ext cx="5548313" cy="2057400"/>
          </a:xfrm>
          <a:custGeom>
            <a:avLst/>
            <a:gdLst>
              <a:gd name="T0" fmla="*/ 0 w 2928"/>
              <a:gd name="T1" fmla="*/ 1056 h 1056"/>
              <a:gd name="T2" fmla="*/ 288 w 2928"/>
              <a:gd name="T3" fmla="*/ 1008 h 1056"/>
              <a:gd name="T4" fmla="*/ 432 w 2928"/>
              <a:gd name="T5" fmla="*/ 960 h 1056"/>
              <a:gd name="T6" fmla="*/ 584 w 2928"/>
              <a:gd name="T7" fmla="*/ 920 h 1056"/>
              <a:gd name="T8" fmla="*/ 920 w 2928"/>
              <a:gd name="T9" fmla="*/ 760 h 1056"/>
              <a:gd name="T10" fmla="*/ 1056 w 2928"/>
              <a:gd name="T11" fmla="*/ 480 h 1056"/>
              <a:gd name="T12" fmla="*/ 1200 w 2928"/>
              <a:gd name="T13" fmla="*/ 192 h 1056"/>
              <a:gd name="T14" fmla="*/ 1440 w 2928"/>
              <a:gd name="T15" fmla="*/ 288 h 1056"/>
              <a:gd name="T16" fmla="*/ 1584 w 2928"/>
              <a:gd name="T17" fmla="*/ 912 h 1056"/>
              <a:gd name="T18" fmla="*/ 2160 w 2928"/>
              <a:gd name="T19" fmla="*/ 0 h 1056"/>
              <a:gd name="T20" fmla="*/ 2400 w 2928"/>
              <a:gd name="T21" fmla="*/ 912 h 1056"/>
              <a:gd name="T22" fmla="*/ 2640 w 2928"/>
              <a:gd name="T23" fmla="*/ 624 h 1056"/>
              <a:gd name="T24" fmla="*/ 2928 w 2928"/>
              <a:gd name="T25" fmla="*/ 91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28" h="1056">
                <a:moveTo>
                  <a:pt x="0" y="1056"/>
                </a:moveTo>
                <a:cubicBezTo>
                  <a:pt x="108" y="1040"/>
                  <a:pt x="216" y="1024"/>
                  <a:pt x="288" y="1008"/>
                </a:cubicBezTo>
                <a:cubicBezTo>
                  <a:pt x="360" y="992"/>
                  <a:pt x="383" y="975"/>
                  <a:pt x="432" y="960"/>
                </a:cubicBezTo>
                <a:cubicBezTo>
                  <a:pt x="481" y="945"/>
                  <a:pt x="503" y="953"/>
                  <a:pt x="584" y="920"/>
                </a:cubicBezTo>
                <a:cubicBezTo>
                  <a:pt x="665" y="887"/>
                  <a:pt x="841" y="833"/>
                  <a:pt x="920" y="760"/>
                </a:cubicBezTo>
                <a:cubicBezTo>
                  <a:pt x="999" y="687"/>
                  <a:pt x="1009" y="575"/>
                  <a:pt x="1056" y="480"/>
                </a:cubicBezTo>
                <a:cubicBezTo>
                  <a:pt x="1103" y="385"/>
                  <a:pt x="1136" y="224"/>
                  <a:pt x="1200" y="192"/>
                </a:cubicBezTo>
                <a:cubicBezTo>
                  <a:pt x="1264" y="160"/>
                  <a:pt x="1376" y="168"/>
                  <a:pt x="1440" y="288"/>
                </a:cubicBezTo>
                <a:cubicBezTo>
                  <a:pt x="1504" y="408"/>
                  <a:pt x="1464" y="960"/>
                  <a:pt x="1584" y="912"/>
                </a:cubicBezTo>
                <a:cubicBezTo>
                  <a:pt x="1704" y="864"/>
                  <a:pt x="2024" y="0"/>
                  <a:pt x="2160" y="0"/>
                </a:cubicBezTo>
                <a:cubicBezTo>
                  <a:pt x="2296" y="0"/>
                  <a:pt x="2320" y="808"/>
                  <a:pt x="2400" y="912"/>
                </a:cubicBezTo>
                <a:cubicBezTo>
                  <a:pt x="2480" y="1016"/>
                  <a:pt x="2552" y="624"/>
                  <a:pt x="2640" y="624"/>
                </a:cubicBezTo>
                <a:cubicBezTo>
                  <a:pt x="2728" y="624"/>
                  <a:pt x="2828" y="768"/>
                  <a:pt x="2928" y="912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en-US"/>
          </a:p>
        </p:txBody>
      </p:sp>
      <p:grpSp>
        <p:nvGrpSpPr>
          <p:cNvPr id="377862" name="Group 6"/>
          <p:cNvGrpSpPr/>
          <p:nvPr/>
        </p:nvGrpSpPr>
        <p:grpSpPr bwMode="auto">
          <a:xfrm>
            <a:off x="457200" y="3352800"/>
            <a:ext cx="7896225" cy="2027238"/>
            <a:chOff x="679" y="2083"/>
            <a:chExt cx="5388" cy="1277"/>
          </a:xfrm>
        </p:grpSpPr>
        <p:sp>
          <p:nvSpPr>
            <p:cNvPr id="377863" name="Line 7"/>
            <p:cNvSpPr>
              <a:spLocks noChangeShapeType="1"/>
            </p:cNvSpPr>
            <p:nvPr/>
          </p:nvSpPr>
          <p:spPr bwMode="auto">
            <a:xfrm>
              <a:off x="1312" y="230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64" name="Freeform 8"/>
            <p:cNvSpPr/>
            <p:nvPr/>
          </p:nvSpPr>
          <p:spPr bwMode="auto">
            <a:xfrm>
              <a:off x="1321" y="3313"/>
              <a:ext cx="3839" cy="7"/>
            </a:xfrm>
            <a:custGeom>
              <a:avLst/>
              <a:gdLst>
                <a:gd name="T0" fmla="*/ 0 w 3544"/>
                <a:gd name="T1" fmla="*/ 7 h 7"/>
                <a:gd name="T2" fmla="*/ 3544 w 3544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4" h="7">
                  <a:moveTo>
                    <a:pt x="0" y="7"/>
                  </a:moveTo>
                  <a:lnTo>
                    <a:pt x="354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65" name="Text Box 9"/>
            <p:cNvSpPr txBox="1">
              <a:spLocks noChangeArrowheads="1"/>
            </p:cNvSpPr>
            <p:nvPr/>
          </p:nvSpPr>
          <p:spPr bwMode="auto">
            <a:xfrm>
              <a:off x="5548" y="3139"/>
              <a:ext cx="5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MX" altLang="he-IL" sz="2000" i="1">
                  <a:latin typeface="Times New Roman" panose="02020603050405020304" pitchFamily="18" charset="0"/>
                </a:rPr>
                <a:t>states</a:t>
              </a:r>
              <a:endParaRPr lang="es-MX" altLang="he-IL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77866" name="Text Box 10"/>
            <p:cNvSpPr txBox="1">
              <a:spLocks noChangeArrowheads="1"/>
            </p:cNvSpPr>
            <p:nvPr/>
          </p:nvSpPr>
          <p:spPr bwMode="auto">
            <a:xfrm>
              <a:off x="679" y="2083"/>
              <a:ext cx="8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MX" altLang="he-IL" sz="2000" i="1">
                  <a:latin typeface="Times New Roman" panose="02020603050405020304" pitchFamily="18" charset="0"/>
                </a:rPr>
                <a:t>evaluation</a:t>
              </a:r>
              <a:endParaRPr lang="es-MX" altLang="he-IL" sz="2000">
                <a:latin typeface="Times New Roman" panose="02020603050405020304" pitchFamily="18" charset="0"/>
              </a:endParaRPr>
            </a:p>
          </p:txBody>
        </p:sp>
        <p:sp>
          <p:nvSpPr>
            <p:cNvPr id="377867" name="Line 11"/>
            <p:cNvSpPr>
              <a:spLocks noChangeShapeType="1"/>
            </p:cNvSpPr>
            <p:nvPr/>
          </p:nvSpPr>
          <p:spPr bwMode="auto">
            <a:xfrm>
              <a:off x="1832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68" name="Line 12"/>
            <p:cNvSpPr>
              <a:spLocks noChangeShapeType="1"/>
            </p:cNvSpPr>
            <p:nvPr/>
          </p:nvSpPr>
          <p:spPr bwMode="auto">
            <a:xfrm>
              <a:off x="2040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69" name="Line 13"/>
            <p:cNvSpPr>
              <a:spLocks noChangeShapeType="1"/>
            </p:cNvSpPr>
            <p:nvPr/>
          </p:nvSpPr>
          <p:spPr bwMode="auto">
            <a:xfrm>
              <a:off x="2404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70" name="Line 14"/>
            <p:cNvSpPr>
              <a:spLocks noChangeShapeType="1"/>
            </p:cNvSpPr>
            <p:nvPr/>
          </p:nvSpPr>
          <p:spPr bwMode="auto">
            <a:xfrm>
              <a:off x="2612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71" name="Line 15"/>
            <p:cNvSpPr>
              <a:spLocks noChangeShapeType="1"/>
            </p:cNvSpPr>
            <p:nvPr/>
          </p:nvSpPr>
          <p:spPr bwMode="auto">
            <a:xfrm>
              <a:off x="2768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72" name="Line 16"/>
            <p:cNvSpPr>
              <a:spLocks noChangeShapeType="1"/>
            </p:cNvSpPr>
            <p:nvPr/>
          </p:nvSpPr>
          <p:spPr bwMode="auto">
            <a:xfrm>
              <a:off x="1676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73" name="Line 17"/>
            <p:cNvSpPr>
              <a:spLocks noChangeShapeType="1"/>
            </p:cNvSpPr>
            <p:nvPr/>
          </p:nvSpPr>
          <p:spPr bwMode="auto">
            <a:xfrm>
              <a:off x="2924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7875" name="Oval 19"/>
          <p:cNvSpPr>
            <a:spLocks noChangeArrowheads="1"/>
          </p:cNvSpPr>
          <p:nvPr/>
        </p:nvSpPr>
        <p:spPr bwMode="auto">
          <a:xfrm>
            <a:off x="2362200" y="4800600"/>
            <a:ext cx="152400" cy="2286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D01465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76" name="Oval 20"/>
          <p:cNvSpPr>
            <a:spLocks noChangeArrowheads="1"/>
          </p:cNvSpPr>
          <p:nvPr/>
        </p:nvSpPr>
        <p:spPr bwMode="auto">
          <a:xfrm>
            <a:off x="2559050" y="48006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77" name="Oval 21"/>
          <p:cNvSpPr>
            <a:spLocks noChangeArrowheads="1"/>
          </p:cNvSpPr>
          <p:nvPr/>
        </p:nvSpPr>
        <p:spPr bwMode="auto">
          <a:xfrm>
            <a:off x="2698750" y="47244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78" name="Oval 22"/>
          <p:cNvSpPr>
            <a:spLocks noChangeArrowheads="1"/>
          </p:cNvSpPr>
          <p:nvPr/>
        </p:nvSpPr>
        <p:spPr bwMode="auto">
          <a:xfrm>
            <a:off x="2840038" y="46482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79" name="Oval 23"/>
          <p:cNvSpPr>
            <a:spLocks noChangeArrowheads="1"/>
          </p:cNvSpPr>
          <p:nvPr/>
        </p:nvSpPr>
        <p:spPr bwMode="auto">
          <a:xfrm>
            <a:off x="2978150" y="4538663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0" name="Oval 24"/>
          <p:cNvSpPr>
            <a:spLocks noChangeArrowheads="1"/>
          </p:cNvSpPr>
          <p:nvPr/>
        </p:nvSpPr>
        <p:spPr bwMode="auto">
          <a:xfrm>
            <a:off x="3130550" y="440055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1" name="Oval 25"/>
          <p:cNvSpPr>
            <a:spLocks noChangeArrowheads="1"/>
          </p:cNvSpPr>
          <p:nvPr/>
        </p:nvSpPr>
        <p:spPr bwMode="auto">
          <a:xfrm>
            <a:off x="3206750" y="42672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2" name="Oval 26"/>
          <p:cNvSpPr>
            <a:spLocks noChangeArrowheads="1"/>
          </p:cNvSpPr>
          <p:nvPr/>
        </p:nvSpPr>
        <p:spPr bwMode="auto">
          <a:xfrm>
            <a:off x="3276600" y="4114800"/>
            <a:ext cx="71438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3" name="Oval 27"/>
          <p:cNvSpPr>
            <a:spLocks noChangeArrowheads="1"/>
          </p:cNvSpPr>
          <p:nvPr/>
        </p:nvSpPr>
        <p:spPr bwMode="auto">
          <a:xfrm>
            <a:off x="3359150" y="38862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4" name="Oval 28"/>
          <p:cNvSpPr>
            <a:spLocks noChangeArrowheads="1"/>
          </p:cNvSpPr>
          <p:nvPr/>
        </p:nvSpPr>
        <p:spPr bwMode="auto">
          <a:xfrm>
            <a:off x="3429000" y="36576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5" name="Oval 29"/>
          <p:cNvSpPr>
            <a:spLocks noChangeArrowheads="1"/>
          </p:cNvSpPr>
          <p:nvPr/>
        </p:nvSpPr>
        <p:spPr bwMode="auto">
          <a:xfrm>
            <a:off x="3581400" y="34290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6" name="Oval 30"/>
          <p:cNvSpPr>
            <a:spLocks noChangeArrowheads="1"/>
          </p:cNvSpPr>
          <p:nvPr/>
        </p:nvSpPr>
        <p:spPr bwMode="auto">
          <a:xfrm>
            <a:off x="3733800" y="3200400"/>
            <a:ext cx="228600" cy="228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1" grpId="0" animBg="1"/>
      <p:bldP spid="377875" grpId="0" animBg="1"/>
      <p:bldP spid="377876" grpId="0" animBg="1"/>
      <p:bldP spid="377877" grpId="0" animBg="1"/>
      <p:bldP spid="377878" grpId="0" animBg="1"/>
      <p:bldP spid="377879" grpId="0" animBg="1"/>
      <p:bldP spid="377880" grpId="0" animBg="1"/>
      <p:bldP spid="377881" grpId="0" animBg="1"/>
      <p:bldP spid="377882" grpId="0" animBg="1"/>
      <p:bldP spid="377883" grpId="0" animBg="1"/>
      <p:bldP spid="377884" grpId="0" animBg="1"/>
      <p:bldP spid="377885" grpId="0" animBg="1"/>
      <p:bldP spid="3778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Steepest Ascent Hill </a:t>
            </a:r>
            <a:r>
              <a:rPr lang="en-US" dirty="0"/>
              <a:t>Climbing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thus searches the tree in a depth-first manner, at each step choosing paths that appear to be most likely to lead to the goal.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76600"/>
            <a:ext cx="5514286" cy="27238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353175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Hill-Climbing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Greedy Local Search: grabs a good neighbor state without thinking about where to go next</a:t>
            </a:r>
            <a:endParaRPr lang="en-US" dirty="0"/>
          </a:p>
          <a:p>
            <a:pPr lvl="1"/>
            <a:r>
              <a:rPr lang="en-US" dirty="0"/>
              <a:t>However, greedy algos do make good progress generally towards the solution</a:t>
            </a:r>
            <a:endParaRPr lang="en-US" dirty="0"/>
          </a:p>
          <a:p>
            <a:r>
              <a:rPr lang="en-US" dirty="0"/>
              <a:t>Unfortunately, hill-climbing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Can get stuck in local maxima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stuck by ridges (a series of local maxima that occur close together)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stuck by plateau (a flat area in the state space landscape)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Shoulder: if the flat area rises uphill later on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Flat local maximum: no uphill rise exists.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E51F-2997-45EE-B822-C9F5B5AC74B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3" t="26071" r="11693" b="7143"/>
          <a:stretch>
            <a:fillRect/>
          </a:stretch>
        </p:blipFill>
        <p:spPr bwMode="auto">
          <a:xfrm>
            <a:off x="0" y="62948"/>
            <a:ext cx="9144000" cy="44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7" y="4902458"/>
            <a:ext cx="3962953" cy="1609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Improvements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dirty="0">
                <a:solidFill>
                  <a:srgbClr val="FF0000"/>
                </a:solidFill>
              </a:rPr>
              <a:t>Stochastic Hill Climbing</a:t>
            </a:r>
            <a:r>
              <a:rPr lang="en-US" altLang="x-none" dirty="0"/>
              <a:t>: Chooses at random from amongst the uphill moves, based on a probability distribution</a:t>
            </a:r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>
                <a:solidFill>
                  <a:srgbClr val="FF0000"/>
                </a:solidFill>
              </a:rPr>
              <a:t>First-choice Hill Climbing</a:t>
            </a:r>
            <a:r>
              <a:rPr lang="en-US" altLang="x-none" dirty="0"/>
              <a:t>: Implements stochastic HC by generating successors randomly until one is generated that is better than the current state</a:t>
            </a:r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>
                <a:solidFill>
                  <a:srgbClr val="FF0000"/>
                </a:solidFill>
              </a:rPr>
              <a:t>Random-restart Hill Climbing</a:t>
            </a:r>
            <a:r>
              <a:rPr lang="en-US" altLang="x-none" dirty="0"/>
              <a:t>: Selects a series of initial nodes randomly until the solution is found.</a:t>
            </a:r>
            <a:endParaRPr lang="en-US" alt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93A21-0842-49F7-BC4F-D058048433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Local Search Algorithms</a:t>
            </a:r>
            <a:endParaRPr lang="en-GB" altLang="x-none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Simulated Annealing</a:t>
            </a:r>
            <a:endParaRPr lang="en-US" altLang="x-none" b="1" dirty="0">
              <a:solidFill>
                <a:srgbClr val="FF0000"/>
              </a:solidFill>
            </a:endParaRPr>
          </a:p>
          <a:p>
            <a:r>
              <a:rPr lang="en-US" altLang="x-none" dirty="0">
                <a:solidFill>
                  <a:srgbClr val="FF0000"/>
                </a:solidFill>
              </a:rPr>
              <a:t>(Stochastic hill climbing …)</a:t>
            </a:r>
            <a:endParaRPr lang="en-GB" altLang="x-non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x-none" dirty="0" err="1"/>
              <a:t>Simulated</a:t>
            </a:r>
            <a:r>
              <a:rPr lang="fr-FR" altLang="x-none" dirty="0"/>
              <a:t> </a:t>
            </a:r>
            <a:r>
              <a:rPr lang="fr-FR" altLang="x-none" dirty="0" err="1"/>
              <a:t>Annealing</a:t>
            </a:r>
            <a:endParaRPr lang="en-US" altLang="x-none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altLang="x-none" dirty="0"/>
              <a:t> Basic inspiration: </a:t>
            </a:r>
            <a:r>
              <a:rPr lang="fr-FR" altLang="x-none" dirty="0" err="1"/>
              <a:t>What</a:t>
            </a:r>
            <a:r>
              <a:rPr lang="fr-FR" altLang="x-none" dirty="0"/>
              <a:t> </a:t>
            </a:r>
            <a:r>
              <a:rPr lang="fr-FR" altLang="x-none" dirty="0" err="1"/>
              <a:t>is</a:t>
            </a:r>
            <a:r>
              <a:rPr lang="fr-FR" altLang="x-none" dirty="0"/>
              <a:t> </a:t>
            </a:r>
            <a:r>
              <a:rPr lang="fr-FR" altLang="x-none" dirty="0" err="1"/>
              <a:t>annealing</a:t>
            </a:r>
            <a:r>
              <a:rPr lang="fr-FR" altLang="x-none" dirty="0"/>
              <a:t>?</a:t>
            </a:r>
            <a:endParaRPr lang="fr-FR" altLang="x-none" dirty="0"/>
          </a:p>
          <a:p>
            <a:pPr marL="0" indent="0">
              <a:buNone/>
            </a:pPr>
            <a:r>
              <a:rPr lang="fr-FR" altLang="x-none" dirty="0"/>
              <a:t> </a:t>
            </a:r>
            <a:endParaRPr lang="fr-FR" altLang="x-none" dirty="0"/>
          </a:p>
          <a:p>
            <a:r>
              <a:rPr lang="fr-FR" altLang="x-none" dirty="0"/>
              <a:t>In </a:t>
            </a:r>
            <a:r>
              <a:rPr lang="fr-FR" altLang="x-none" dirty="0" err="1"/>
              <a:t>mettallurgy</a:t>
            </a:r>
            <a:r>
              <a:rPr lang="fr-FR" altLang="x-none" dirty="0"/>
              <a:t>, </a:t>
            </a:r>
            <a:r>
              <a:rPr lang="fr-FR" altLang="x-none" dirty="0" err="1"/>
              <a:t>annealing</a:t>
            </a:r>
            <a:r>
              <a:rPr lang="fr-FR" altLang="x-none" dirty="0"/>
              <a:t> </a:t>
            </a:r>
            <a:r>
              <a:rPr lang="fr-FR" altLang="x-none" dirty="0" err="1"/>
              <a:t>is</a:t>
            </a:r>
            <a:r>
              <a:rPr lang="fr-FR" altLang="x-none" dirty="0"/>
              <a:t> the </a:t>
            </a:r>
            <a:r>
              <a:rPr lang="fr-FR" altLang="x-none" dirty="0" err="1"/>
              <a:t>physical</a:t>
            </a:r>
            <a:r>
              <a:rPr lang="fr-FR" altLang="x-none" dirty="0"/>
              <a:t> </a:t>
            </a:r>
            <a:r>
              <a:rPr lang="fr-FR" altLang="x-none" dirty="0" err="1"/>
              <a:t>process</a:t>
            </a:r>
            <a:r>
              <a:rPr lang="fr-FR" altLang="x-none" dirty="0"/>
              <a:t> </a:t>
            </a:r>
            <a:r>
              <a:rPr lang="fr-FR" altLang="x-none" dirty="0" err="1"/>
              <a:t>used</a:t>
            </a:r>
            <a:r>
              <a:rPr lang="fr-FR" altLang="x-none" dirty="0"/>
              <a:t> to </a:t>
            </a:r>
            <a:r>
              <a:rPr lang="fr-FR" altLang="x-none" dirty="0" err="1"/>
              <a:t>temper</a:t>
            </a:r>
            <a:r>
              <a:rPr lang="fr-FR" altLang="x-none" dirty="0"/>
              <a:t> or </a:t>
            </a:r>
            <a:r>
              <a:rPr lang="fr-FR" altLang="x-none" dirty="0" err="1"/>
              <a:t>harden</a:t>
            </a:r>
            <a:r>
              <a:rPr lang="fr-FR" altLang="x-none" dirty="0"/>
              <a:t> </a:t>
            </a:r>
            <a:r>
              <a:rPr lang="fr-FR" altLang="x-none" dirty="0" err="1"/>
              <a:t>metals</a:t>
            </a:r>
            <a:r>
              <a:rPr lang="fr-FR" altLang="x-none" dirty="0"/>
              <a:t> or glass by </a:t>
            </a:r>
            <a:r>
              <a:rPr lang="fr-FR" altLang="x-none" dirty="0" err="1"/>
              <a:t>heating</a:t>
            </a:r>
            <a:r>
              <a:rPr lang="fr-FR" altLang="x-none" dirty="0"/>
              <a:t> </a:t>
            </a:r>
            <a:r>
              <a:rPr lang="fr-FR" altLang="x-none" dirty="0" err="1"/>
              <a:t>them</a:t>
            </a:r>
            <a:r>
              <a:rPr lang="fr-FR" altLang="x-none" dirty="0"/>
              <a:t> to a </a:t>
            </a:r>
            <a:r>
              <a:rPr lang="fr-FR" altLang="x-none" dirty="0" err="1"/>
              <a:t>high</a:t>
            </a:r>
            <a:r>
              <a:rPr lang="fr-FR" altLang="x-none" dirty="0"/>
              <a:t> </a:t>
            </a:r>
            <a:r>
              <a:rPr lang="fr-FR" altLang="x-none" dirty="0" err="1"/>
              <a:t>temperature</a:t>
            </a:r>
            <a:r>
              <a:rPr lang="fr-FR" altLang="x-none" dirty="0"/>
              <a:t> and </a:t>
            </a:r>
            <a:r>
              <a:rPr lang="fr-FR" altLang="x-none" dirty="0" err="1"/>
              <a:t>then</a:t>
            </a:r>
            <a:r>
              <a:rPr lang="fr-FR" altLang="x-none" dirty="0"/>
              <a:t> </a:t>
            </a:r>
            <a:r>
              <a:rPr lang="fr-FR" altLang="x-none" dirty="0" err="1"/>
              <a:t>gradually</a:t>
            </a:r>
            <a:r>
              <a:rPr lang="fr-FR" altLang="x-none" dirty="0"/>
              <a:t> </a:t>
            </a:r>
            <a:r>
              <a:rPr lang="fr-FR" altLang="x-none" dirty="0" err="1"/>
              <a:t>cooling</a:t>
            </a:r>
            <a:r>
              <a:rPr lang="fr-FR" altLang="x-none" dirty="0"/>
              <a:t> </a:t>
            </a:r>
            <a:r>
              <a:rPr lang="fr-FR" altLang="x-none" dirty="0" err="1"/>
              <a:t>them</a:t>
            </a:r>
            <a:r>
              <a:rPr lang="fr-FR" altLang="x-none" dirty="0"/>
              <a:t>, </a:t>
            </a:r>
            <a:r>
              <a:rPr lang="fr-FR" altLang="x-none" dirty="0" err="1"/>
              <a:t>thus</a:t>
            </a:r>
            <a:r>
              <a:rPr lang="fr-FR" altLang="x-none" dirty="0"/>
              <a:t> </a:t>
            </a:r>
            <a:r>
              <a:rPr lang="fr-FR" altLang="x-none" dirty="0" err="1"/>
              <a:t>allowing</a:t>
            </a:r>
            <a:r>
              <a:rPr lang="fr-FR" altLang="x-none" dirty="0"/>
              <a:t> the </a:t>
            </a:r>
            <a:r>
              <a:rPr lang="fr-FR" altLang="x-none" dirty="0" err="1"/>
              <a:t>material</a:t>
            </a:r>
            <a:r>
              <a:rPr lang="fr-FR" altLang="x-none" dirty="0"/>
              <a:t> to coalesce </a:t>
            </a:r>
            <a:r>
              <a:rPr lang="fr-FR" altLang="x-none" dirty="0" err="1"/>
              <a:t>into</a:t>
            </a:r>
            <a:r>
              <a:rPr lang="fr-FR" altLang="x-none" dirty="0"/>
              <a:t> a </a:t>
            </a:r>
            <a:r>
              <a:rPr lang="fr-FR" altLang="x-none" dirty="0" err="1"/>
              <a:t>low</a:t>
            </a:r>
            <a:r>
              <a:rPr lang="fr-FR" altLang="x-none" dirty="0"/>
              <a:t> </a:t>
            </a:r>
            <a:r>
              <a:rPr lang="fr-FR" altLang="x-none" dirty="0" err="1"/>
              <a:t>energy</a:t>
            </a:r>
            <a:r>
              <a:rPr lang="fr-FR" altLang="x-none" dirty="0"/>
              <a:t> cristalline state.</a:t>
            </a:r>
            <a:endParaRPr lang="fr-FR" altLang="x-none" dirty="0"/>
          </a:p>
          <a:p>
            <a:r>
              <a:rPr lang="fr-FR" altLang="x-none" dirty="0" err="1">
                <a:solidFill>
                  <a:srgbClr val="FF0000"/>
                </a:solidFill>
              </a:rPr>
              <a:t>Heating</a:t>
            </a:r>
            <a:r>
              <a:rPr lang="fr-FR" altLang="x-none" dirty="0">
                <a:solidFill>
                  <a:srgbClr val="FF0000"/>
                </a:solidFill>
              </a:rPr>
              <a:t> </a:t>
            </a:r>
            <a:r>
              <a:rPr lang="fr-FR" altLang="x-none" dirty="0" err="1">
                <a:solidFill>
                  <a:srgbClr val="FF0000"/>
                </a:solidFill>
              </a:rPr>
              <a:t>then</a:t>
            </a:r>
            <a:r>
              <a:rPr lang="fr-FR" altLang="x-none" dirty="0">
                <a:solidFill>
                  <a:srgbClr val="FF0000"/>
                </a:solidFill>
              </a:rPr>
              <a:t> </a:t>
            </a:r>
            <a:r>
              <a:rPr lang="fr-FR" altLang="x-none" dirty="0" err="1">
                <a:solidFill>
                  <a:srgbClr val="FF0000"/>
                </a:solidFill>
              </a:rPr>
              <a:t>slowly</a:t>
            </a:r>
            <a:r>
              <a:rPr lang="fr-FR" altLang="x-none" dirty="0">
                <a:solidFill>
                  <a:srgbClr val="FF0000"/>
                </a:solidFill>
              </a:rPr>
              <a:t> </a:t>
            </a:r>
            <a:r>
              <a:rPr lang="fr-FR" altLang="x-none" dirty="0" err="1">
                <a:solidFill>
                  <a:srgbClr val="FF0000"/>
                </a:solidFill>
              </a:rPr>
              <a:t>cooling</a:t>
            </a:r>
            <a:r>
              <a:rPr lang="fr-FR" altLang="x-none" dirty="0">
                <a:solidFill>
                  <a:srgbClr val="FF0000"/>
                </a:solidFill>
              </a:rPr>
              <a:t> a substance to </a:t>
            </a:r>
            <a:r>
              <a:rPr lang="fr-FR" altLang="x-none" dirty="0" err="1">
                <a:solidFill>
                  <a:srgbClr val="FF0000"/>
                </a:solidFill>
              </a:rPr>
              <a:t>obtain</a:t>
            </a:r>
            <a:r>
              <a:rPr lang="fr-FR" altLang="x-none" dirty="0">
                <a:solidFill>
                  <a:srgbClr val="FF0000"/>
                </a:solidFill>
              </a:rPr>
              <a:t> a </a:t>
            </a:r>
            <a:r>
              <a:rPr lang="fr-FR" altLang="x-none" dirty="0" err="1">
                <a:solidFill>
                  <a:srgbClr val="FF0000"/>
                </a:solidFill>
              </a:rPr>
              <a:t>strong</a:t>
            </a:r>
            <a:r>
              <a:rPr lang="fr-FR" altLang="x-none" dirty="0">
                <a:solidFill>
                  <a:srgbClr val="FF0000"/>
                </a:solidFill>
              </a:rPr>
              <a:t> cristalline structure.</a:t>
            </a:r>
            <a:endParaRPr lang="fr-FR" altLang="x-none" dirty="0">
              <a:solidFill>
                <a:srgbClr val="FF0000"/>
              </a:solidFill>
            </a:endParaRPr>
          </a:p>
          <a:p>
            <a:r>
              <a:rPr lang="fr-FR" altLang="x-none" b="1" dirty="0">
                <a:solidFill>
                  <a:schemeClr val="tx2">
                    <a:lumMod val="75000"/>
                  </a:schemeClr>
                </a:solidFill>
              </a:rPr>
              <a:t>Key </a:t>
            </a:r>
            <a:r>
              <a:rPr lang="fr-FR" altLang="x-none" b="1" dirty="0" err="1">
                <a:solidFill>
                  <a:schemeClr val="tx2">
                    <a:lumMod val="75000"/>
                  </a:schemeClr>
                </a:solidFill>
              </a:rPr>
              <a:t>idea</a:t>
            </a:r>
            <a:r>
              <a:rPr lang="fr-FR" altLang="x-none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Simulated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Annealing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combines Hill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Climbing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random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walk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some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way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that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yields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both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efficiency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completeness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fr-FR" altLang="x-none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altLang="x-non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1649-78F4-4FE4-A5EA-A4856E4AE3B2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447800"/>
            <a:ext cx="7772400" cy="990600"/>
          </a:xfrm>
        </p:spPr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514600"/>
            <a:ext cx="8458199" cy="19812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/>
                </a:solidFill>
              </a:rPr>
              <a:t>Local Search </a:t>
            </a:r>
            <a:endParaRPr lang="en-GB" sz="4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426720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Local Search for optimization</a:t>
            </a:r>
            <a:r>
              <a:rPr lang="en-US" sz="3200" dirty="0"/>
              <a:t> :</a:t>
            </a:r>
            <a:endParaRPr lang="en-US" sz="3200" dirty="0"/>
          </a:p>
          <a:p>
            <a:r>
              <a:rPr lang="en-US" sz="3200" dirty="0"/>
              <a:t>hill climbing, simulated annealing</a:t>
            </a:r>
            <a:endParaRPr lang="en-US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953000" y="990600"/>
          <a:ext cx="3756660" cy="310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Bitmap Image" r:id="rId1" imgW="3038475" imgH="3533775" progId="Paint.Picture">
                  <p:embed/>
                </p:oleObj>
              </mc:Choice>
              <mc:Fallback>
                <p:oleObj name="Bitmap Image" r:id="rId1" imgW="3038475" imgH="353377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90600"/>
                        <a:ext cx="3756660" cy="3108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x-none"/>
              <a:t>Simulated Annealing</a:t>
            </a:r>
            <a:endParaRPr lang="en-GB" altLang="x-none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1" y="1295400"/>
            <a:ext cx="89154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Take some uphill steps to escape the local minimum</a:t>
            </a:r>
            <a:endParaRPr lang="en-US" altLang="ko-KR" dirty="0"/>
          </a:p>
          <a:p>
            <a:r>
              <a:rPr lang="en-US" altLang="ko-KR" dirty="0"/>
              <a:t>Instead of picking the best move, it picks a random move</a:t>
            </a:r>
            <a:endParaRPr lang="en-US" altLang="ko-KR" dirty="0"/>
          </a:p>
          <a:p>
            <a:r>
              <a:rPr lang="en-US" altLang="ko-KR" dirty="0"/>
              <a:t>If the move improves the situation, it is executed. Otherwise, move with some probability less than 1.</a:t>
            </a:r>
            <a:endParaRPr lang="en-US" altLang="ko-KR" dirty="0"/>
          </a:p>
          <a:p>
            <a:endParaRPr lang="en-US" altLang="x-none" dirty="0"/>
          </a:p>
          <a:p>
            <a:r>
              <a:rPr lang="en-US" altLang="x-none" dirty="0">
                <a:solidFill>
                  <a:srgbClr val="FF0000"/>
                </a:solidFill>
              </a:rPr>
              <a:t>Physical analogy </a:t>
            </a:r>
            <a:r>
              <a:rPr lang="en-US" altLang="x-none" dirty="0">
                <a:solidFill>
                  <a:schemeClr val="tx2">
                    <a:lumMod val="75000"/>
                  </a:schemeClr>
                </a:solidFill>
              </a:rPr>
              <a:t>with the annealing process:</a:t>
            </a:r>
            <a:endParaRPr lang="en-US" altLang="x-none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altLang="x-none" dirty="0"/>
              <a:t>Allowing liquid to gradually cool until it freezes</a:t>
            </a:r>
            <a:endParaRPr lang="en-US" altLang="x-none" dirty="0"/>
          </a:p>
          <a:p>
            <a:r>
              <a:rPr lang="en-US" altLang="x-none" dirty="0"/>
              <a:t>The heuristic value is the energy, E</a:t>
            </a:r>
            <a:endParaRPr lang="en-US" altLang="x-none" dirty="0"/>
          </a:p>
          <a:p>
            <a:r>
              <a:rPr lang="en-US" altLang="x-none" dirty="0"/>
              <a:t>Temperature parameter, T, controls speed of convergence.</a:t>
            </a:r>
            <a:endParaRPr lang="en-GB" altLang="x-non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53AE-6970-4EA7-BB5C-CBB45CBD63C8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Simulated annealing search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2235200"/>
          </a:xfrm>
        </p:spPr>
        <p:txBody>
          <a:bodyPr/>
          <a:lstStyle/>
          <a:p>
            <a:r>
              <a:rPr lang="en-US" altLang="x-none" sz="2800" dirty="0"/>
              <a:t>Idea: escape local maxima by allowing some "bad" moves but </a:t>
            </a:r>
            <a:r>
              <a:rPr lang="en-US" altLang="x-none" sz="2800" dirty="0">
                <a:solidFill>
                  <a:srgbClr val="FF0000"/>
                </a:solidFill>
              </a:rPr>
              <a:t>gradually decrease</a:t>
            </a:r>
            <a:r>
              <a:rPr lang="en-US" altLang="x-none" sz="2800" dirty="0"/>
              <a:t> their frequency</a:t>
            </a:r>
            <a:endParaRPr lang="en-US" altLang="x-none" sz="2800" dirty="0"/>
          </a:p>
          <a:p>
            <a:endParaRPr lang="en-US" altLang="x-none" sz="2800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1250" r="13281" b="17709"/>
          <a:stretch>
            <a:fillRect/>
          </a:stretch>
        </p:blipFill>
        <p:spPr bwMode="auto">
          <a:xfrm>
            <a:off x="533400" y="2057400"/>
            <a:ext cx="8196838" cy="456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Properties of simulated annealing search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x-none" sz="2800"/>
              <a:t>One can prove: </a:t>
            </a:r>
            <a:r>
              <a:rPr lang="en-US" altLang="x-none" sz="2800">
                <a:solidFill>
                  <a:srgbClr val="FF0000"/>
                </a:solidFill>
              </a:rPr>
              <a:t>If </a:t>
            </a:r>
            <a:r>
              <a:rPr lang="en-US" altLang="x-none" sz="2800" i="1">
                <a:solidFill>
                  <a:srgbClr val="FF0000"/>
                </a:solidFill>
              </a:rPr>
              <a:t>T</a:t>
            </a:r>
            <a:r>
              <a:rPr lang="en-US" altLang="x-none" sz="2800">
                <a:solidFill>
                  <a:srgbClr val="FF0000"/>
                </a:solidFill>
              </a:rPr>
              <a:t> decreases slowly enough, then simulated annealing search will find a global optimum with probability approaching 1</a:t>
            </a:r>
            <a:endParaRPr lang="en-US" altLang="x-none" sz="2800">
              <a:solidFill>
                <a:srgbClr val="FF0000"/>
              </a:solidFill>
            </a:endParaRPr>
          </a:p>
          <a:p>
            <a:endParaRPr lang="en-US" altLang="x-none" sz="2800"/>
          </a:p>
          <a:p>
            <a:r>
              <a:rPr lang="en-US" altLang="x-none" sz="2800"/>
              <a:t>Widely used in VLSI layout, airline scheduling, etc.</a:t>
            </a:r>
            <a:endParaRPr lang="en-US" altLang="x-none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x-none" dirty="0" err="1"/>
              <a:t>Simulated</a:t>
            </a:r>
            <a:r>
              <a:rPr lang="fr-FR" altLang="x-none" dirty="0"/>
              <a:t> </a:t>
            </a:r>
            <a:r>
              <a:rPr lang="fr-FR" altLang="x-none" dirty="0" err="1"/>
              <a:t>Annealing</a:t>
            </a:r>
            <a:endParaRPr lang="en-US" altLang="x-none" dirty="0"/>
          </a:p>
        </p:txBody>
      </p:sp>
      <p:pic>
        <p:nvPicPr>
          <p:cNvPr id="2345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1250" r="13281" b="17709"/>
          <a:stretch>
            <a:fillRect/>
          </a:stretch>
        </p:blipFill>
        <p:spPr>
          <a:xfrm>
            <a:off x="76200" y="1371600"/>
            <a:ext cx="9032149" cy="5029199"/>
          </a:xfr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5F42-14C2-4930-8B83-5732C67E54FA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x-none"/>
              <a:t>Simulated Annealing</a:t>
            </a:r>
            <a:endParaRPr lang="en-US" altLang="x-none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Temperature T</a:t>
            </a:r>
            <a:endParaRPr lang="en-US" altLang="ko-KR" dirty="0"/>
          </a:p>
          <a:p>
            <a:pPr lvl="1"/>
            <a:r>
              <a:rPr lang="en-US" altLang="ko-KR" dirty="0"/>
              <a:t>Used to determine the probability</a:t>
            </a:r>
            <a:endParaRPr lang="en-US" altLang="ko-KR" dirty="0"/>
          </a:p>
          <a:p>
            <a:pPr lvl="1"/>
            <a:r>
              <a:rPr lang="en-US" altLang="ko-KR" dirty="0"/>
              <a:t>High T : large changes </a:t>
            </a:r>
            <a:endParaRPr lang="en-US" altLang="ko-KR" dirty="0"/>
          </a:p>
          <a:p>
            <a:pPr lvl="1"/>
            <a:r>
              <a:rPr lang="en-US" altLang="ko-KR" dirty="0"/>
              <a:t>Low T : small changes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Cooling Schedule </a:t>
            </a:r>
            <a:endParaRPr lang="en-US" altLang="ko-KR" dirty="0"/>
          </a:p>
          <a:p>
            <a:pPr lvl="1"/>
            <a:r>
              <a:rPr lang="en-US" altLang="ko-KR" dirty="0"/>
              <a:t>Determines rate at which the temperature T is lowered </a:t>
            </a:r>
            <a:endParaRPr lang="en-US" altLang="ko-KR" dirty="0"/>
          </a:p>
          <a:p>
            <a:pPr lvl="1"/>
            <a:r>
              <a:rPr lang="en-US" altLang="ko-KR" dirty="0"/>
              <a:t>Lowers T slowly enough, the algorithm will find a global optimum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 the beginning, aggressive for searching alternatives, become conservative when time goes by</a:t>
            </a:r>
            <a:endParaRPr lang="fr-FR" altLang="x-non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F178-A771-47E4-A972-3F96B9D17885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89F6A-92E6-49E7-941C-E66F3715E53D}" type="slidenum">
              <a:rPr lang="en-US"/>
            </a:fld>
            <a:endParaRPr lang="en-US" dirty="0"/>
          </a:p>
        </p:txBody>
      </p:sp>
      <p:pic>
        <p:nvPicPr>
          <p:cNvPr id="147458" name="Picture 2" descr="Question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2200" y="1498600"/>
            <a:ext cx="4495800" cy="474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Local Search Methods</a:t>
            </a:r>
            <a:endParaRPr lang="en-GB" altLang="x-none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76201" y="1295400"/>
            <a:ext cx="8915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dirty="0">
                <a:solidFill>
                  <a:srgbClr val="FF0000"/>
                </a:solidFill>
              </a:rPr>
              <a:t>Applicable when seeking Goal State &amp; don't care how to get there</a:t>
            </a:r>
            <a:r>
              <a:rPr lang="en-US" altLang="x-none" dirty="0"/>
              <a:t>. E.g.,</a:t>
            </a:r>
            <a:endParaRPr lang="en-US" altLang="x-none" dirty="0"/>
          </a:p>
          <a:p>
            <a:endParaRPr lang="en-US" altLang="x-none" sz="500" dirty="0"/>
          </a:p>
          <a:p>
            <a:pPr lvl="1"/>
            <a:r>
              <a:rPr lang="en-US" altLang="x-none" sz="3000" dirty="0"/>
              <a:t>N-queens, </a:t>
            </a:r>
            <a:endParaRPr lang="en-US" altLang="x-none" sz="3000" dirty="0"/>
          </a:p>
          <a:p>
            <a:pPr lvl="1"/>
            <a:r>
              <a:rPr lang="en-US" altLang="x-none" sz="3000" dirty="0"/>
              <a:t>finding shortest/cheapest round trips</a:t>
            </a:r>
            <a:r>
              <a:rPr lang="en-US" altLang="x-none" sz="3000" b="1" dirty="0">
                <a:solidFill>
                  <a:srgbClr val="FF0000"/>
                </a:solidFill>
              </a:rPr>
              <a:t> </a:t>
            </a:r>
            <a:endParaRPr lang="en-US" altLang="x-none" sz="3000" b="1" dirty="0">
              <a:solidFill>
                <a:srgbClr val="FF0000"/>
              </a:solidFill>
            </a:endParaRPr>
          </a:p>
          <a:p>
            <a:pPr lvl="2"/>
            <a:r>
              <a:rPr lang="en-US" altLang="x-none" sz="2600" b="1" dirty="0">
                <a:solidFill>
                  <a:srgbClr val="FF0000"/>
                </a:solidFill>
              </a:rPr>
              <a:t>(Travel Salesman Problem, Vehicle Routing Problem)</a:t>
            </a:r>
            <a:endParaRPr lang="en-US" altLang="x-none" sz="2600" b="1" dirty="0">
              <a:solidFill>
                <a:srgbClr val="FF0000"/>
              </a:solidFill>
            </a:endParaRPr>
          </a:p>
          <a:p>
            <a:pPr lvl="1"/>
            <a:r>
              <a:rPr lang="en-US" altLang="x-none" sz="3000" dirty="0"/>
              <a:t>finding models of propositional formulae </a:t>
            </a:r>
            <a:r>
              <a:rPr lang="en-US" altLang="x-none" sz="3000" dirty="0">
                <a:solidFill>
                  <a:srgbClr val="FF0000"/>
                </a:solidFill>
              </a:rPr>
              <a:t>(SAT solvers)</a:t>
            </a:r>
            <a:endParaRPr lang="en-US" altLang="x-none" sz="3000" dirty="0">
              <a:solidFill>
                <a:srgbClr val="FF0000"/>
              </a:solidFill>
            </a:endParaRPr>
          </a:p>
          <a:p>
            <a:pPr lvl="1"/>
            <a:r>
              <a:rPr lang="en-US" altLang="x-none" sz="3000" dirty="0"/>
              <a:t>VLSI layout, planning, scheduling, time-tabling, . . . </a:t>
            </a:r>
            <a:endParaRPr lang="en-US" altLang="x-none" sz="3000" dirty="0"/>
          </a:p>
          <a:p>
            <a:pPr lvl="1"/>
            <a:r>
              <a:rPr lang="en-US" altLang="x-none" sz="3000" dirty="0"/>
              <a:t>map coloring, </a:t>
            </a:r>
            <a:endParaRPr lang="en-US" altLang="x-none" sz="3000" dirty="0"/>
          </a:p>
          <a:p>
            <a:pPr lvl="1"/>
            <a:r>
              <a:rPr lang="en-US" altLang="x-none" sz="3000" dirty="0"/>
              <a:t>resource allocation</a:t>
            </a:r>
            <a:endParaRPr lang="en-US" altLang="x-none" sz="3000" dirty="0"/>
          </a:p>
          <a:p>
            <a:pPr lvl="1"/>
            <a:r>
              <a:rPr lang="en-US" altLang="x-none" sz="3000" dirty="0"/>
              <a:t>protein structure prediction</a:t>
            </a:r>
            <a:endParaRPr lang="en-US" altLang="x-none" sz="3000" dirty="0"/>
          </a:p>
          <a:p>
            <a:pPr lvl="1"/>
            <a:r>
              <a:rPr lang="en-US" altLang="x-none" sz="3000" dirty="0"/>
              <a:t>genome sequence assembly</a:t>
            </a:r>
            <a:endParaRPr lang="en-US" altLang="x-none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C54-3620-40E9-9359-3A5F36A01203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Search Algorithms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6201" y="1143000"/>
            <a:ext cx="8915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dirty="0"/>
              <a:t>In many optimization problems, the </a:t>
            </a:r>
            <a:r>
              <a:rPr lang="en-US" altLang="x-none" b="1" dirty="0">
                <a:solidFill>
                  <a:srgbClr val="FF0000"/>
                </a:solidFill>
              </a:rPr>
              <a:t>path</a:t>
            </a:r>
            <a:r>
              <a:rPr lang="en-US" altLang="x-none" dirty="0"/>
              <a:t> to the goal is irrelevant; </a:t>
            </a:r>
            <a:r>
              <a:rPr lang="en-US" altLang="x-none" dirty="0">
                <a:solidFill>
                  <a:srgbClr val="FF0000"/>
                </a:solidFill>
              </a:rPr>
              <a:t>the goal state itself is the solution</a:t>
            </a:r>
            <a:endParaRPr lang="en-US" altLang="x-none" dirty="0"/>
          </a:p>
          <a:p>
            <a:r>
              <a:rPr lang="en-US" altLang="x-none" dirty="0"/>
              <a:t>State space = set of configurations</a:t>
            </a:r>
            <a:endParaRPr lang="en-US" altLang="x-none" dirty="0"/>
          </a:p>
          <a:p>
            <a:pPr lvl="1"/>
            <a:r>
              <a:rPr lang="en-US" altLang="x-none" dirty="0">
                <a:solidFill>
                  <a:schemeClr val="tx2">
                    <a:lumMod val="75000"/>
                  </a:schemeClr>
                </a:solidFill>
              </a:rPr>
              <a:t>Find a configuration satisfying your constraints</a:t>
            </a:r>
            <a:r>
              <a:rPr lang="en-US" altLang="x-none" dirty="0"/>
              <a:t>, e.g., n-queens</a:t>
            </a:r>
            <a:endParaRPr lang="en-US" altLang="x-none" dirty="0"/>
          </a:p>
          <a:p>
            <a:pPr lvl="1"/>
            <a:r>
              <a:rPr lang="en-US" altLang="x-none" sz="3000" dirty="0"/>
              <a:t>Find the best possible state according to a given</a:t>
            </a:r>
            <a:r>
              <a:rPr lang="en-US" altLang="x-none" sz="3000" dirty="0">
                <a:solidFill>
                  <a:srgbClr val="FF0000"/>
                </a:solidFill>
              </a:rPr>
              <a:t> objective function</a:t>
            </a:r>
            <a:endParaRPr lang="en-US" altLang="x-none" sz="3000" dirty="0"/>
          </a:p>
          <a:p>
            <a:r>
              <a:rPr lang="en-US" altLang="x-none" dirty="0"/>
              <a:t>In such cases, we can </a:t>
            </a:r>
            <a:r>
              <a:rPr lang="en-US" altLang="x-none" b="1" dirty="0">
                <a:solidFill>
                  <a:srgbClr val="FF0000"/>
                </a:solidFill>
              </a:rPr>
              <a:t>use local search algorithms</a:t>
            </a:r>
            <a:endParaRPr lang="en-US" altLang="x-none" b="1" dirty="0">
              <a:solidFill>
                <a:srgbClr val="FF0000"/>
              </a:solidFill>
            </a:endParaRPr>
          </a:p>
          <a:p>
            <a:pPr lvl="1"/>
            <a:r>
              <a:rPr lang="en-US" altLang="x-none" dirty="0">
                <a:solidFill>
                  <a:srgbClr val="FF0000"/>
                </a:solidFill>
              </a:rPr>
              <a:t>Keeps a single "current" state,</a:t>
            </a:r>
            <a:r>
              <a:rPr lang="en-US" altLang="x-none" dirty="0"/>
              <a:t> and then shift states, but </a:t>
            </a:r>
            <a:r>
              <a:rPr lang="en-US" altLang="x-none" dirty="0">
                <a:solidFill>
                  <a:schemeClr val="tx2">
                    <a:lumMod val="75000"/>
                  </a:schemeClr>
                </a:solidFill>
              </a:rPr>
              <a:t>don’t keep track of paths</a:t>
            </a:r>
            <a:r>
              <a:rPr lang="en-US" altLang="x-none" dirty="0"/>
              <a:t>.</a:t>
            </a:r>
            <a:endParaRPr lang="en-US" altLang="x-none" dirty="0"/>
          </a:p>
          <a:p>
            <a:pPr lvl="1"/>
            <a:r>
              <a:rPr lang="en-US" altLang="x-none" dirty="0"/>
              <a:t>Use very limited memory</a:t>
            </a:r>
            <a:endParaRPr lang="en-US" altLang="x-none" dirty="0"/>
          </a:p>
          <a:p>
            <a:pPr lvl="1"/>
            <a:r>
              <a:rPr lang="en-US" altLang="x-none" dirty="0">
                <a:solidFill>
                  <a:srgbClr val="FF0000"/>
                </a:solidFill>
              </a:rPr>
              <a:t>Find reasonable solutions </a:t>
            </a:r>
            <a:r>
              <a:rPr lang="en-US" altLang="x-none" dirty="0"/>
              <a:t>in large state spaces.</a:t>
            </a:r>
            <a:endParaRPr lang="en-US" alt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5D5C-46F7-49D1-B1DB-AFAF2E76CF2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E24F-A1F7-42EC-BE2F-E944BC29DC16}" type="slidenum">
              <a:rPr lang="en-GB" altLang="x-none" smtClean="0"/>
            </a:fld>
            <a:endParaRPr lang="en-GB" altLang="x-none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Local search</a:t>
            </a:r>
            <a:endParaRPr lang="en-GB" altLang="x-none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600201"/>
            <a:ext cx="5865635" cy="4724399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w"/>
            </a:pPr>
            <a:r>
              <a:rPr lang="en-US" altLang="x-none" b="1" dirty="0">
                <a:solidFill>
                  <a:schemeClr val="tx2">
                    <a:lumMod val="75000"/>
                  </a:schemeClr>
                </a:solidFill>
              </a:rPr>
              <a:t>Key idea </a:t>
            </a:r>
            <a:r>
              <a:rPr lang="en-US" altLang="x-none" b="1" dirty="0"/>
              <a:t>(surprisingly simple):</a:t>
            </a:r>
            <a:endParaRPr lang="en-US" altLang="x-none" b="1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w"/>
            </a:pP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x-none" dirty="0"/>
              <a:t>Select (random) initial state (</a:t>
            </a:r>
            <a:r>
              <a:rPr lang="en-US" altLang="x-none" dirty="0">
                <a:solidFill>
                  <a:srgbClr val="FF0000"/>
                </a:solidFill>
              </a:rPr>
              <a:t>generate an initial guess</a:t>
            </a:r>
            <a:r>
              <a:rPr lang="en-US" altLang="x-none" dirty="0"/>
              <a:t>) </a:t>
            </a: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x-none" dirty="0"/>
              <a:t>Make local modification to improve current state (evaluate current state and </a:t>
            </a:r>
            <a:r>
              <a:rPr lang="en-US" altLang="x-none" dirty="0">
                <a:solidFill>
                  <a:srgbClr val="FF0000"/>
                </a:solidFill>
              </a:rPr>
              <a:t>move to other states</a:t>
            </a:r>
            <a:r>
              <a:rPr lang="en-US" altLang="x-none" dirty="0"/>
              <a:t>) </a:t>
            </a: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x-none" dirty="0"/>
              <a:t>Repeat Step 2 until goal state found (or out of time) </a:t>
            </a:r>
            <a:endParaRPr lang="en-GB" altLang="x-none" dirty="0"/>
          </a:p>
        </p:txBody>
      </p:sp>
      <p:sp>
        <p:nvSpPr>
          <p:cNvPr id="367620" name="Arc 4"/>
          <p:cNvSpPr/>
          <p:nvPr/>
        </p:nvSpPr>
        <p:spPr bwMode="auto">
          <a:xfrm flipH="1" flipV="1">
            <a:off x="76200" y="3962400"/>
            <a:ext cx="1014413" cy="1905000"/>
          </a:xfrm>
          <a:custGeom>
            <a:avLst/>
            <a:gdLst>
              <a:gd name="G0" fmla="+- 530 0 0"/>
              <a:gd name="G1" fmla="+- 21600 0 0"/>
              <a:gd name="G2" fmla="+- 21600 0 0"/>
              <a:gd name="T0" fmla="*/ 530 w 22130"/>
              <a:gd name="T1" fmla="*/ 0 h 43200"/>
              <a:gd name="T2" fmla="*/ 0 w 22130"/>
              <a:gd name="T3" fmla="*/ 43193 h 43200"/>
              <a:gd name="T4" fmla="*/ 530 w 2213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30" h="43200" fill="none" extrusionOk="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</a:path>
              <a:path w="22130" h="43200" stroke="0" extrusionOk="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  <a:lnTo>
                  <a:pt x="530" y="21600"/>
                </a:ln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x-none" altLang="x-none"/>
          </a:p>
        </p:txBody>
      </p:sp>
      <p:grpSp>
        <p:nvGrpSpPr>
          <p:cNvPr id="367621" name="Group 5"/>
          <p:cNvGrpSpPr/>
          <p:nvPr/>
        </p:nvGrpSpPr>
        <p:grpSpPr bwMode="auto">
          <a:xfrm>
            <a:off x="6172200" y="2133600"/>
            <a:ext cx="2743200" cy="3452830"/>
            <a:chOff x="1633" y="1872"/>
            <a:chExt cx="1295" cy="1630"/>
          </a:xfrm>
        </p:grpSpPr>
        <p:sp>
          <p:nvSpPr>
            <p:cNvPr id="367622" name="Oval 6"/>
            <p:cNvSpPr>
              <a:spLocks noChangeArrowheads="1"/>
            </p:cNvSpPr>
            <p:nvPr/>
          </p:nvSpPr>
          <p:spPr bwMode="auto">
            <a:xfrm>
              <a:off x="1633" y="3024"/>
              <a:ext cx="478" cy="47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3" name="Oval 7"/>
            <p:cNvSpPr>
              <a:spLocks noChangeArrowheads="1"/>
            </p:cNvSpPr>
            <p:nvPr/>
          </p:nvSpPr>
          <p:spPr bwMode="auto">
            <a:xfrm rot="837724">
              <a:off x="1872" y="2784"/>
              <a:ext cx="288" cy="432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4" name="Oval 8"/>
            <p:cNvSpPr>
              <a:spLocks noChangeArrowheads="1"/>
            </p:cNvSpPr>
            <p:nvPr/>
          </p:nvSpPr>
          <p:spPr bwMode="auto">
            <a:xfrm>
              <a:off x="1824" y="2592"/>
              <a:ext cx="576" cy="28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5" name="Oval 9"/>
            <p:cNvSpPr>
              <a:spLocks noChangeArrowheads="1"/>
            </p:cNvSpPr>
            <p:nvPr/>
          </p:nvSpPr>
          <p:spPr bwMode="auto"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6" name="Line 10"/>
            <p:cNvSpPr>
              <a:spLocks noChangeShapeType="1"/>
            </p:cNvSpPr>
            <p:nvPr/>
          </p:nvSpPr>
          <p:spPr bwMode="auto">
            <a:xfrm flipV="1">
              <a:off x="1872" y="3144"/>
              <a:ext cx="120" cy="1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27" name="Oval 11"/>
            <p:cNvSpPr>
              <a:spLocks noChangeArrowheads="1"/>
            </p:cNvSpPr>
            <p:nvPr/>
          </p:nvSpPr>
          <p:spPr bwMode="auto"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8" name="Oval 12"/>
            <p:cNvSpPr>
              <a:spLocks noChangeArrowheads="1"/>
            </p:cNvSpPr>
            <p:nvPr/>
          </p:nvSpPr>
          <p:spPr bwMode="auto"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9" name="Oval 13"/>
            <p:cNvSpPr>
              <a:spLocks noChangeArrowheads="1"/>
            </p:cNvSpPr>
            <p:nvPr/>
          </p:nvSpPr>
          <p:spPr bwMode="auto"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0" name="Line 14"/>
            <p:cNvSpPr>
              <a:spLocks noChangeShapeType="1"/>
            </p:cNvSpPr>
            <p:nvPr/>
          </p:nvSpPr>
          <p:spPr bwMode="auto">
            <a:xfrm flipV="1">
              <a:off x="1992" y="2880"/>
              <a:ext cx="48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1" name="Line 15"/>
            <p:cNvSpPr>
              <a:spLocks noChangeShapeType="1"/>
            </p:cNvSpPr>
            <p:nvPr/>
          </p:nvSpPr>
          <p:spPr bwMode="auto">
            <a:xfrm flipH="1" flipV="1">
              <a:off x="1968" y="2688"/>
              <a:ext cx="48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>
              <a:off x="1680" y="2256"/>
              <a:ext cx="432" cy="480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3" name="Line 17"/>
            <p:cNvSpPr>
              <a:spLocks noChangeShapeType="1"/>
            </p:cNvSpPr>
            <p:nvPr/>
          </p:nvSpPr>
          <p:spPr bwMode="auto">
            <a:xfrm flipV="1">
              <a:off x="1920" y="2448"/>
              <a:ext cx="48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4" name="Oval 18"/>
            <p:cNvSpPr>
              <a:spLocks noChangeArrowheads="1"/>
            </p:cNvSpPr>
            <p:nvPr/>
          </p:nvSpPr>
          <p:spPr bwMode="auto"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5" name="Oval 19"/>
            <p:cNvSpPr>
              <a:spLocks noChangeArrowheads="1"/>
            </p:cNvSpPr>
            <p:nvPr/>
          </p:nvSpPr>
          <p:spPr bwMode="auto"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 rot="837724">
              <a:off x="1920" y="2064"/>
              <a:ext cx="288" cy="432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7" name="Line 21"/>
            <p:cNvSpPr>
              <a:spLocks noChangeShapeType="1"/>
            </p:cNvSpPr>
            <p:nvPr/>
          </p:nvSpPr>
          <p:spPr bwMode="auto">
            <a:xfrm flipV="1">
              <a:off x="2016" y="2208"/>
              <a:ext cx="144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8" name="Oval 22"/>
            <p:cNvSpPr>
              <a:spLocks noChangeArrowheads="1"/>
            </p:cNvSpPr>
            <p:nvPr/>
          </p:nvSpPr>
          <p:spPr bwMode="auto">
            <a:xfrm>
              <a:off x="2064" y="2016"/>
              <a:ext cx="576" cy="28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9" name="Line 23"/>
            <p:cNvSpPr>
              <a:spLocks noChangeShapeType="1"/>
            </p:cNvSpPr>
            <p:nvPr/>
          </p:nvSpPr>
          <p:spPr bwMode="auto">
            <a:xfrm flipV="1">
              <a:off x="2208" y="2112"/>
              <a:ext cx="336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40" name="Oval 24"/>
            <p:cNvSpPr>
              <a:spLocks noChangeArrowheads="1"/>
            </p:cNvSpPr>
            <p:nvPr/>
          </p:nvSpPr>
          <p:spPr bwMode="auto"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41" name="Oval 25"/>
            <p:cNvSpPr>
              <a:spLocks noChangeArrowheads="1"/>
            </p:cNvSpPr>
            <p:nvPr/>
          </p:nvSpPr>
          <p:spPr bwMode="auto">
            <a:xfrm>
              <a:off x="2450" y="1872"/>
              <a:ext cx="478" cy="47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 flipV="1">
              <a:off x="2592" y="1968"/>
              <a:ext cx="96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43" name="Oval 27"/>
            <p:cNvSpPr>
              <a:spLocks noChangeArrowheads="1"/>
            </p:cNvSpPr>
            <p:nvPr/>
          </p:nvSpPr>
          <p:spPr bwMode="auto"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altLang="x-none"/>
              <a:t>Local Search Algorithms</a:t>
            </a:r>
            <a:endParaRPr lang="en-GB" altLang="x-none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70175"/>
            <a:ext cx="6400800" cy="1752600"/>
          </a:xfrm>
        </p:spPr>
        <p:txBody>
          <a:bodyPr/>
          <a:lstStyle/>
          <a:p>
            <a:r>
              <a:rPr lang="en-US" altLang="x-none" b="1" dirty="0">
                <a:solidFill>
                  <a:schemeClr val="tx1"/>
                </a:solidFill>
              </a:rPr>
              <a:t>Hill Climbing,</a:t>
            </a:r>
            <a:endParaRPr lang="en-US" altLang="x-none" b="1" dirty="0">
              <a:solidFill>
                <a:schemeClr val="tx1"/>
              </a:solidFill>
            </a:endParaRPr>
          </a:p>
          <a:p>
            <a:r>
              <a:rPr lang="en-US" altLang="x-none" b="1" dirty="0">
                <a:solidFill>
                  <a:schemeClr val="tx1"/>
                </a:solidFill>
              </a:rPr>
              <a:t>Simulated Annealing,</a:t>
            </a:r>
            <a:endParaRPr lang="en-US" altLang="x-none" b="1" dirty="0">
              <a:solidFill>
                <a:schemeClr val="tx1"/>
              </a:solidFill>
            </a:endParaRPr>
          </a:p>
          <a:p>
            <a:r>
              <a:rPr lang="en-US" altLang="x-none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Tabu</a:t>
            </a:r>
            <a:r>
              <a:rPr lang="en-US" altLang="x-non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Search</a:t>
            </a:r>
            <a:endParaRPr lang="en-GB" altLang="x-non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495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These are called “anytime algorithms”.</a:t>
            </a:r>
            <a:r>
              <a:rPr lang="en-US" sz="2800" dirty="0"/>
              <a:t>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can return a </a:t>
            </a:r>
            <a:r>
              <a:rPr lang="en-US" sz="2800" dirty="0">
                <a:solidFill>
                  <a:srgbClr val="FF0000"/>
                </a:solidFill>
              </a:rPr>
              <a:t>valid solution </a:t>
            </a:r>
            <a:r>
              <a:rPr lang="en-US" sz="2800" dirty="0"/>
              <a:t>even if they are </a:t>
            </a:r>
            <a:r>
              <a:rPr lang="en-US" sz="2800" dirty="0">
                <a:solidFill>
                  <a:srgbClr val="FF0000"/>
                </a:solidFill>
              </a:rPr>
              <a:t>interrupted at any time </a:t>
            </a:r>
            <a:r>
              <a:rPr lang="en-US" sz="2800" dirty="0"/>
              <a:t>before they properly terminate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8" name="Group 10"/>
          <p:cNvGrpSpPr/>
          <p:nvPr/>
        </p:nvGrpSpPr>
        <p:grpSpPr bwMode="auto">
          <a:xfrm>
            <a:off x="2266124" y="3886200"/>
            <a:ext cx="5049076" cy="2282324"/>
            <a:chOff x="2016" y="1392"/>
            <a:chExt cx="2125" cy="1296"/>
          </a:xfrm>
        </p:grpSpPr>
        <p:pic>
          <p:nvPicPr>
            <p:cNvPr id="181254" name="Picture 6" descr="hill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1"/>
            <a:stretch>
              <a:fillRect/>
            </a:stretch>
          </p:blipFill>
          <p:spPr bwMode="auto">
            <a:xfrm>
              <a:off x="2016" y="1392"/>
              <a:ext cx="2125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1257" name="Freeform 9"/>
            <p:cNvSpPr/>
            <p:nvPr/>
          </p:nvSpPr>
          <p:spPr bwMode="auto">
            <a:xfrm>
              <a:off x="2064" y="2208"/>
              <a:ext cx="480" cy="336"/>
            </a:xfrm>
            <a:custGeom>
              <a:avLst/>
              <a:gdLst>
                <a:gd name="T0" fmla="*/ 0 w 384"/>
                <a:gd name="T1" fmla="*/ 336 h 336"/>
                <a:gd name="T2" fmla="*/ 192 w 384"/>
                <a:gd name="T3" fmla="*/ 144 h 336"/>
                <a:gd name="T4" fmla="*/ 384 w 38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336">
                  <a:moveTo>
                    <a:pt x="0" y="336"/>
                  </a:moveTo>
                  <a:cubicBezTo>
                    <a:pt x="64" y="268"/>
                    <a:pt x="128" y="200"/>
                    <a:pt x="192" y="144"/>
                  </a:cubicBezTo>
                  <a:cubicBezTo>
                    <a:pt x="256" y="88"/>
                    <a:pt x="352" y="24"/>
                    <a:pt x="38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43975" cy="1004887"/>
          </a:xfrm>
        </p:spPr>
        <p:txBody>
          <a:bodyPr/>
          <a:lstStyle/>
          <a:p>
            <a:r>
              <a:rPr lang="fr-FR" altLang="x-none" dirty="0"/>
              <a:t>Hill </a:t>
            </a:r>
            <a:r>
              <a:rPr lang="fr-FR" altLang="x-none" dirty="0" err="1"/>
              <a:t>Climbing</a:t>
            </a:r>
            <a:endParaRPr lang="en-US" altLang="x-none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17713"/>
            <a:ext cx="8763000" cy="4114800"/>
          </a:xfrm>
        </p:spPr>
        <p:txBody>
          <a:bodyPr>
            <a:noAutofit/>
          </a:bodyPr>
          <a:lstStyle/>
          <a:p>
            <a:r>
              <a:rPr lang="fr-FR" altLang="x-none" sz="2800" dirty="0"/>
              <a:t>Hill </a:t>
            </a:r>
            <a:r>
              <a:rPr lang="fr-FR" altLang="x-none" sz="2800" dirty="0" err="1"/>
              <a:t>climbing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search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algorithm</a:t>
            </a:r>
            <a:r>
              <a:rPr lang="fr-FR" altLang="x-none" sz="2800" dirty="0"/>
              <a:t> (</a:t>
            </a:r>
            <a:r>
              <a:rPr lang="fr-FR" altLang="x-none" sz="2800" dirty="0" err="1"/>
              <a:t>a.k.a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greedy</a:t>
            </a:r>
            <a:r>
              <a:rPr lang="fr-FR" altLang="x-none" sz="2800" dirty="0"/>
              <a:t> local </a:t>
            </a:r>
            <a:r>
              <a:rPr lang="fr-FR" altLang="x-none" sz="2800" dirty="0" err="1"/>
              <a:t>search</a:t>
            </a:r>
            <a:r>
              <a:rPr lang="fr-FR" altLang="x-none" sz="2800" dirty="0"/>
              <a:t>) uses a </a:t>
            </a:r>
            <a:r>
              <a:rPr lang="fr-FR" altLang="x-none" sz="2800" dirty="0" err="1">
                <a:solidFill>
                  <a:srgbClr val="FF0000"/>
                </a:solidFill>
              </a:rPr>
              <a:t>loop</a:t>
            </a:r>
            <a:r>
              <a:rPr lang="fr-FR" altLang="x-none" sz="2800" dirty="0">
                <a:solidFill>
                  <a:srgbClr val="FF0000"/>
                </a:solidFill>
              </a:rPr>
              <a:t> </a:t>
            </a:r>
            <a:r>
              <a:rPr lang="fr-FR" altLang="x-none" sz="2800" dirty="0" err="1"/>
              <a:t>that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continually</a:t>
            </a:r>
            <a:r>
              <a:rPr lang="fr-FR" altLang="x-none" sz="2800" dirty="0"/>
              <a:t> moves in the direction of </a:t>
            </a:r>
            <a:r>
              <a:rPr lang="fr-FR" altLang="x-none" sz="2800" dirty="0" err="1">
                <a:solidFill>
                  <a:srgbClr val="FF0000"/>
                </a:solidFill>
              </a:rPr>
              <a:t>increasing</a:t>
            </a:r>
            <a:r>
              <a:rPr lang="fr-FR" altLang="x-none" sz="2800" dirty="0">
                <a:solidFill>
                  <a:srgbClr val="FF0000"/>
                </a:solidFill>
              </a:rPr>
              <a:t> values</a:t>
            </a:r>
            <a:r>
              <a:rPr lang="fr-FR" altLang="x-none" sz="2800" dirty="0"/>
              <a:t> (</a:t>
            </a:r>
            <a:r>
              <a:rPr lang="fr-FR" altLang="x-none" sz="2800" dirty="0" err="1"/>
              <a:t>that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is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uphill</a:t>
            </a:r>
            <a:r>
              <a:rPr lang="fr-FR" altLang="x-none" sz="2800" dirty="0"/>
              <a:t>).</a:t>
            </a:r>
            <a:endParaRPr lang="fr-FR" altLang="x-none" sz="2800" dirty="0"/>
          </a:p>
          <a:p>
            <a:endParaRPr lang="fr-FR" altLang="x-none" sz="1400" dirty="0"/>
          </a:p>
          <a:p>
            <a:r>
              <a:rPr lang="fr-FR" altLang="x-none" sz="2800" dirty="0"/>
              <a:t>It </a:t>
            </a:r>
            <a:r>
              <a:rPr lang="fr-FR" altLang="x-none" sz="2800" dirty="0" err="1">
                <a:solidFill>
                  <a:srgbClr val="FF0000"/>
                </a:solidFill>
              </a:rPr>
              <a:t>teminates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when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it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reaches</a:t>
            </a:r>
            <a:r>
              <a:rPr lang="fr-FR" altLang="x-none" sz="2800" dirty="0"/>
              <a:t> a </a:t>
            </a:r>
            <a:r>
              <a:rPr lang="fr-FR" altLang="x-none" sz="2800" dirty="0" err="1">
                <a:solidFill>
                  <a:srgbClr val="FF0000"/>
                </a:solidFill>
              </a:rPr>
              <a:t>peak</a:t>
            </a:r>
            <a:r>
              <a:rPr lang="fr-FR" altLang="x-none" sz="2800" dirty="0">
                <a:solidFill>
                  <a:srgbClr val="FF0000"/>
                </a:solidFill>
              </a:rPr>
              <a:t> </a:t>
            </a:r>
            <a:r>
              <a:rPr lang="fr-FR" altLang="x-none" sz="2800" dirty="0" err="1"/>
              <a:t>where</a:t>
            </a:r>
            <a:r>
              <a:rPr lang="fr-FR" altLang="x-none" sz="2800" dirty="0"/>
              <a:t> </a:t>
            </a:r>
            <a:r>
              <a:rPr lang="fr-FR" altLang="x-none" sz="2800" u="sng" dirty="0"/>
              <a:t>no </a:t>
            </a:r>
            <a:r>
              <a:rPr lang="fr-FR" altLang="x-none" sz="2800" u="sng" dirty="0" err="1"/>
              <a:t>neighbor</a:t>
            </a:r>
            <a:r>
              <a:rPr lang="fr-FR" altLang="x-none" sz="2800" u="sng" dirty="0"/>
              <a:t> has a </a:t>
            </a:r>
            <a:r>
              <a:rPr lang="fr-FR" altLang="x-none" sz="2800" u="sng" dirty="0" err="1"/>
              <a:t>higher</a:t>
            </a:r>
            <a:r>
              <a:rPr lang="fr-FR" altLang="x-none" sz="2800" u="sng" dirty="0"/>
              <a:t> value</a:t>
            </a:r>
            <a:r>
              <a:rPr lang="fr-FR" altLang="x-none" sz="2800" dirty="0"/>
              <a:t>. </a:t>
            </a:r>
            <a:endParaRPr lang="fr-FR" altLang="x-none" sz="2800" dirty="0"/>
          </a:p>
          <a:p>
            <a:endParaRPr lang="fr-FR" altLang="x-none" sz="2800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782B-D28C-4FFA-8801-273EE3ABC747}" type="slidenum">
              <a:rPr lang="en-GB" altLang="x-none" smtClean="0"/>
            </a:fld>
            <a:endParaRPr lang="en-GB" altLang="x-none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838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x-none" sz="2800" b="1" dirty="0"/>
              <a:t>  "Like climbing Everest in thick fog with amnesia"</a:t>
            </a:r>
            <a:endParaRPr lang="en-US" altLang="x-none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iterative algorithm that starts with an arbitrary solution to a problem and attempts to find a better solution by changing a single element of the solution incrementally. If the change produces a better solution, an incremental change is taken as a new solution. This process is repeated until there are no further improvements.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Algorithm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6201" y="1447800"/>
            <a:ext cx="8915400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Pick a </a:t>
            </a:r>
            <a:r>
              <a:rPr lang="en-US" altLang="x-none" dirty="0">
                <a:solidFill>
                  <a:srgbClr val="FF0000"/>
                </a:solidFill>
              </a:rPr>
              <a:t>random point </a:t>
            </a:r>
            <a:r>
              <a:rPr lang="en-US" altLang="x-none" dirty="0"/>
              <a:t>in the search space</a:t>
            </a:r>
            <a:endParaRPr lang="en-US" altLang="x-none" dirty="0"/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Consider all the neighbors of the current state</a:t>
            </a:r>
            <a:endParaRPr lang="en-US" altLang="x-none" dirty="0"/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Choose the neighbor with the best quality and move to that state</a:t>
            </a:r>
            <a:endParaRPr lang="en-US" altLang="x-none" dirty="0"/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Repeat 2 to 4 until all the neighboring states are of lower quality</a:t>
            </a:r>
            <a:endParaRPr lang="en-US" altLang="x-none" dirty="0"/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Return the current state as the solution state.</a:t>
            </a:r>
            <a:endParaRPr lang="en-US" alt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EBCE-CDC9-47BC-9A92-8ADF2DF6BB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5767</Words>
  <Application>WPS Presentation</Application>
  <PresentationFormat>On-screen Show (4:3)</PresentationFormat>
  <Paragraphs>238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Microsoft YaHei</vt:lpstr>
      <vt:lpstr>Arial Unicode MS</vt:lpstr>
      <vt:lpstr>Times New Roman</vt:lpstr>
      <vt:lpstr>Office Theme</vt:lpstr>
      <vt:lpstr>Paint.Picture</vt:lpstr>
      <vt:lpstr>BM-766</vt:lpstr>
      <vt:lpstr>PowerPoint 演示文稿</vt:lpstr>
      <vt:lpstr>Local Search Methods</vt:lpstr>
      <vt:lpstr>Local Search Algorithms</vt:lpstr>
      <vt:lpstr>Local search</vt:lpstr>
      <vt:lpstr>Local Search Algorithms</vt:lpstr>
      <vt:lpstr>Hill Climbing</vt:lpstr>
      <vt:lpstr>Hill-Climbing Algorithm</vt:lpstr>
      <vt:lpstr>Hill-Climbing Algorithm</vt:lpstr>
      <vt:lpstr>Hill-Climbing</vt:lpstr>
      <vt:lpstr>State Space Landscape</vt:lpstr>
      <vt:lpstr>Hill Climbing</vt:lpstr>
      <vt:lpstr>Steepest Ascent Hill Climbing	</vt:lpstr>
      <vt:lpstr>PowerPoint 演示文稿</vt:lpstr>
      <vt:lpstr>Hill-Climbing Problems</vt:lpstr>
      <vt:lpstr>PowerPoint 演示文稿</vt:lpstr>
      <vt:lpstr>Improvements</vt:lpstr>
      <vt:lpstr>Local Search Algorithms</vt:lpstr>
      <vt:lpstr>Simulated Annealing</vt:lpstr>
      <vt:lpstr>Simulated Annealing</vt:lpstr>
      <vt:lpstr>Simulated annealing search</vt:lpstr>
      <vt:lpstr>Properties of simulated annealing search</vt:lpstr>
      <vt:lpstr>Simulated Annealing</vt:lpstr>
      <vt:lpstr>Simulated Annealing</vt:lpstr>
      <vt:lpstr>Questions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Dr. Muhammad Humayoun</dc:creator>
  <cp:lastModifiedBy>ABDUL MANAN</cp:lastModifiedBy>
  <cp:revision>1913</cp:revision>
  <dcterms:created xsi:type="dcterms:W3CDTF">2013-01-18T08:18:00Z</dcterms:created>
  <dcterms:modified xsi:type="dcterms:W3CDTF">2022-09-15T17:13:36Z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48D2AF7E76664CBDB759C883933C7899</vt:lpwstr>
  </property>
  <property fmtid="{D5CDD505-2E9C-101B-9397-08002B2CF9AE}" pid="3" name="KSOProductBuildVer">
    <vt:lpwstr>1033-11.2.0.11306</vt:lpwstr>
  </property>
</Properties>
</file>