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356" r:id="rId3"/>
    <p:sldId id="261" r:id="rId4"/>
    <p:sldId id="451" r:id="rId5"/>
    <p:sldId id="452" r:id="rId6"/>
    <p:sldId id="453" r:id="rId7"/>
    <p:sldId id="454" r:id="rId8"/>
    <p:sldId id="455" r:id="rId9"/>
    <p:sldId id="456" r:id="rId10"/>
    <p:sldId id="474" r:id="rId11"/>
    <p:sldId id="457" r:id="rId12"/>
    <p:sldId id="475" r:id="rId13"/>
    <p:sldId id="458" r:id="rId14"/>
    <p:sldId id="459" r:id="rId15"/>
    <p:sldId id="460" r:id="rId16"/>
    <p:sldId id="461" r:id="rId17"/>
    <p:sldId id="462" r:id="rId18"/>
    <p:sldId id="463" r:id="rId19"/>
    <p:sldId id="502" r:id="rId20"/>
    <p:sldId id="504" r:id="rId21"/>
    <p:sldId id="503" r:id="rId22"/>
    <p:sldId id="464" r:id="rId23"/>
    <p:sldId id="465" r:id="rId24"/>
    <p:sldId id="466" r:id="rId25"/>
    <p:sldId id="467" r:id="rId26"/>
    <p:sldId id="468" r:id="rId27"/>
    <p:sldId id="469" r:id="rId28"/>
    <p:sldId id="470" r:id="rId29"/>
    <p:sldId id="471" r:id="rId30"/>
    <p:sldId id="507" r:id="rId31"/>
    <p:sldId id="506" r:id="rId32"/>
    <p:sldId id="505" r:id="rId33"/>
    <p:sldId id="473" r:id="rId34"/>
    <p:sldId id="44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158" autoAdjust="0"/>
  </p:normalViewPr>
  <p:slideViewPr>
    <p:cSldViewPr>
      <p:cViewPr varScale="1">
        <p:scale>
          <a:sx n="60" d="100"/>
          <a:sy n="60" d="100"/>
        </p:scale>
        <p:origin x="138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A6EBAF-C929-418F-BA44-1BC5A7BB78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521C6B-7E5D-470C-ADC6-F5EA14CB79C2}">
      <dgm:prSet custT="1"/>
      <dgm:spPr/>
      <dgm:t>
        <a:bodyPr/>
        <a:lstStyle/>
        <a:p>
          <a:pPr rtl="0"/>
          <a:r>
            <a:rPr lang="en-US" sz="2400" dirty="0"/>
            <a:t>// Initial Call</a:t>
          </a:r>
        </a:p>
      </dgm:t>
    </dgm:pt>
    <dgm:pt modelId="{EC272439-CA27-4DE3-924F-84802FF3BEED}" cxnId="{61DEBA44-BBFA-4895-ABB1-A0D7E3360DD1}" type="parTrans">
      <dgm:prSet/>
      <dgm:spPr/>
      <dgm:t>
        <a:bodyPr/>
        <a:lstStyle/>
        <a:p>
          <a:endParaRPr lang="en-US"/>
        </a:p>
      </dgm:t>
    </dgm:pt>
    <dgm:pt modelId="{0ECD1054-AA59-4076-97B0-CC85D96F1706}" cxnId="{61DEBA44-BBFA-4895-ABB1-A0D7E3360DD1}" type="sibTrans">
      <dgm:prSet/>
      <dgm:spPr/>
      <dgm:t>
        <a:bodyPr/>
        <a:lstStyle/>
        <a:p>
          <a:endParaRPr lang="en-US"/>
        </a:p>
      </dgm:t>
    </dgm:pt>
    <dgm:pt modelId="{FAB8B2C4-6807-4FA3-B2ED-10D1B405E6BC}">
      <dgm:prSet custT="1"/>
      <dgm:spPr/>
      <dgm:t>
        <a:bodyPr/>
        <a:lstStyle/>
        <a:p>
          <a:pPr rtl="0"/>
          <a:r>
            <a:rPr lang="en-US" sz="2400" dirty="0" err="1"/>
            <a:t>minimax</a:t>
          </a:r>
          <a:r>
            <a:rPr lang="en-US" sz="2400" dirty="0"/>
            <a:t> (2, computer)</a:t>
          </a:r>
        </a:p>
      </dgm:t>
    </dgm:pt>
    <dgm:pt modelId="{4C59889C-4120-4C81-A64A-E500BEB1D811}" cxnId="{F5002499-FD17-4A1C-9E25-5803F8D2D435}" type="parTrans">
      <dgm:prSet/>
      <dgm:spPr/>
      <dgm:t>
        <a:bodyPr/>
        <a:lstStyle/>
        <a:p>
          <a:endParaRPr lang="en-US"/>
        </a:p>
      </dgm:t>
    </dgm:pt>
    <dgm:pt modelId="{E04B9662-325A-4682-907B-04D125AB491F}" cxnId="{F5002499-FD17-4A1C-9E25-5803F8D2D435}" type="sibTrans">
      <dgm:prSet/>
      <dgm:spPr/>
      <dgm:t>
        <a:bodyPr/>
        <a:lstStyle/>
        <a:p>
          <a:endParaRPr lang="en-US"/>
        </a:p>
      </dgm:t>
    </dgm:pt>
    <dgm:pt modelId="{F3169EF1-70EC-4A18-9FFC-9AE0E22BBE46}" type="pres">
      <dgm:prSet presAssocID="{D0A6EBAF-C929-418F-BA44-1BC5A7BB7863}" presName="linear" presStyleCnt="0">
        <dgm:presLayoutVars>
          <dgm:animLvl val="lvl"/>
          <dgm:resizeHandles val="exact"/>
        </dgm:presLayoutVars>
      </dgm:prSet>
      <dgm:spPr/>
    </dgm:pt>
    <dgm:pt modelId="{51873AA8-90D2-4763-8737-B6804BC84B3F}" type="pres">
      <dgm:prSet presAssocID="{4F521C6B-7E5D-470C-ADC6-F5EA14CB79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17C6A2-1C9B-460C-97BF-C54C2808D03E}" type="pres">
      <dgm:prSet presAssocID="{0ECD1054-AA59-4076-97B0-CC85D96F1706}" presName="spacer" presStyleCnt="0"/>
      <dgm:spPr/>
    </dgm:pt>
    <dgm:pt modelId="{C4324D8F-BB9E-4CC1-B0DC-F46ED74EB6BF}" type="pres">
      <dgm:prSet presAssocID="{FAB8B2C4-6807-4FA3-B2ED-10D1B405E6B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1DEBA44-BBFA-4895-ABB1-A0D7E3360DD1}" srcId="{D0A6EBAF-C929-418F-BA44-1BC5A7BB7863}" destId="{4F521C6B-7E5D-470C-ADC6-F5EA14CB79C2}" srcOrd="0" destOrd="0" parTransId="{EC272439-CA27-4DE3-924F-84802FF3BEED}" sibTransId="{0ECD1054-AA59-4076-97B0-CC85D96F1706}"/>
    <dgm:cxn modelId="{F6B35546-58CB-4AD9-910C-9E3671A2AD34}" type="presOf" srcId="{FAB8B2C4-6807-4FA3-B2ED-10D1B405E6BC}" destId="{C4324D8F-BB9E-4CC1-B0DC-F46ED74EB6BF}" srcOrd="0" destOrd="0" presId="urn:microsoft.com/office/officeart/2005/8/layout/vList2"/>
    <dgm:cxn modelId="{954A2656-5F28-4512-994D-534DD7F61343}" type="presOf" srcId="{4F521C6B-7E5D-470C-ADC6-F5EA14CB79C2}" destId="{51873AA8-90D2-4763-8737-B6804BC84B3F}" srcOrd="0" destOrd="0" presId="urn:microsoft.com/office/officeart/2005/8/layout/vList2"/>
    <dgm:cxn modelId="{F5002499-FD17-4A1C-9E25-5803F8D2D435}" srcId="{D0A6EBAF-C929-418F-BA44-1BC5A7BB7863}" destId="{FAB8B2C4-6807-4FA3-B2ED-10D1B405E6BC}" srcOrd="1" destOrd="0" parTransId="{4C59889C-4120-4C81-A64A-E500BEB1D811}" sibTransId="{E04B9662-325A-4682-907B-04D125AB491F}"/>
    <dgm:cxn modelId="{F89798F0-DFE5-451B-BC3F-47EFFC5C2E8B}" type="presOf" srcId="{D0A6EBAF-C929-418F-BA44-1BC5A7BB7863}" destId="{F3169EF1-70EC-4A18-9FFC-9AE0E22BBE46}" srcOrd="0" destOrd="0" presId="urn:microsoft.com/office/officeart/2005/8/layout/vList2"/>
    <dgm:cxn modelId="{5B66EDB9-3C5F-45E6-A088-AD44E9EB6771}" type="presParOf" srcId="{F3169EF1-70EC-4A18-9FFC-9AE0E22BBE46}" destId="{51873AA8-90D2-4763-8737-B6804BC84B3F}" srcOrd="0" destOrd="0" presId="urn:microsoft.com/office/officeart/2005/8/layout/vList2"/>
    <dgm:cxn modelId="{225D6AE3-F5F2-46C8-B02F-6A4E16876F4A}" type="presParOf" srcId="{F3169EF1-70EC-4A18-9FFC-9AE0E22BBE46}" destId="{3817C6A2-1C9B-460C-97BF-C54C2808D03E}" srcOrd="1" destOrd="0" presId="urn:microsoft.com/office/officeart/2005/8/layout/vList2"/>
    <dgm:cxn modelId="{384D996E-F221-4202-BADC-4ABF20E1C49D}" type="presParOf" srcId="{F3169EF1-70EC-4A18-9FFC-9AE0E22BBE46}" destId="{C4324D8F-BB9E-4CC1-B0DC-F46ED74EB6B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73AA8-90D2-4763-8737-B6804BC84B3F}">
      <dsp:nvSpPr>
        <dsp:cNvPr id="0" name=""/>
        <dsp:cNvSpPr/>
      </dsp:nvSpPr>
      <dsp:spPr>
        <a:xfrm>
          <a:off x="0" y="9599"/>
          <a:ext cx="3429000" cy="112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// Initial Call</a:t>
          </a:r>
        </a:p>
      </dsp:txBody>
      <dsp:txXfrm>
        <a:off x="54830" y="64429"/>
        <a:ext cx="3319340" cy="1013540"/>
      </dsp:txXfrm>
    </dsp:sp>
    <dsp:sp modelId="{C4324D8F-BB9E-4CC1-B0DC-F46ED74EB6BF}">
      <dsp:nvSpPr>
        <dsp:cNvPr id="0" name=""/>
        <dsp:cNvSpPr/>
      </dsp:nvSpPr>
      <dsp:spPr>
        <a:xfrm>
          <a:off x="0" y="1305599"/>
          <a:ext cx="3429000" cy="112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minimax</a:t>
          </a:r>
          <a:r>
            <a:rPr lang="en-US" sz="2400" kern="1200" dirty="0"/>
            <a:t> (2, computer)</a:t>
          </a:r>
        </a:p>
      </dsp:txBody>
      <dsp:txXfrm>
        <a:off x="54830" y="1360429"/>
        <a:ext cx="3319340" cy="1013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957C4-AD34-4937-9085-1968EA57422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E118E-5444-4000-A895-974DF0F81B6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AF353-2B9B-4D5D-BD20-3B19BDAE50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425B6-9571-43DF-BA29-932237B2FAD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295400"/>
            <a:ext cx="89154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3D48-7058-4090-AB58-7525CB8E681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F4F3-537A-4A67-861E-1C39026E206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48BF-0ABB-42BA-BFCA-9BF41F516C9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C57B-6F99-4C3D-B11D-A9554B38BB26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FE73F-113B-4BA4-94FA-76494DC60BC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F2B-063B-41FD-A720-1166E21C86FD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295400"/>
            <a:ext cx="9006085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F03CC-9845-4810-9AD2-EC02A89A1E6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FCE4C1-E6A0-4AA9-9965-F1CD6F0FDCC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600" b="1" dirty="0"/>
              <a:t>Artificial Intelligence</a:t>
            </a:r>
            <a:br>
              <a:rPr lang="en-US" sz="6600" b="1" dirty="0"/>
            </a:br>
            <a:r>
              <a:rPr lang="en-US" sz="6600" b="1" dirty="0"/>
              <a:t>CS-511</a:t>
            </a:r>
            <a:br>
              <a:rPr lang="en-US" sz="6600" b="1" dirty="0"/>
            </a:b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00400"/>
            <a:ext cx="8763000" cy="3429000"/>
          </a:xfrm>
        </p:spPr>
        <p:txBody>
          <a:bodyPr>
            <a:normAutofit/>
          </a:bodyPr>
          <a:lstStyle/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Modified slides of  Prof. M.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Batouche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KSU, and AI course on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Udacity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8915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Game tree</a:t>
            </a:r>
            <a:endParaRPr lang="en-US" dirty="0"/>
          </a:p>
        </p:txBody>
      </p:sp>
      <p:pic>
        <p:nvPicPr>
          <p:cNvPr id="6148" name="Picture 4" descr="tictactoe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47800" y="1218900"/>
            <a:ext cx="6477000" cy="461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Straight Arrow Connector 4"/>
          <p:cNvCxnSpPr/>
          <p:nvPr/>
        </p:nvCxnSpPr>
        <p:spPr>
          <a:xfrm>
            <a:off x="3810000" y="5334000"/>
            <a:ext cx="1371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4953000" y="6172200"/>
            <a:ext cx="449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This terminal state is one of the best for MAX and one of the worst for MIN</a:t>
            </a:r>
            <a:endParaRPr lang="en-US" altLang="x-none">
              <a:solidFill>
                <a:srgbClr val="FF0000"/>
              </a:solidFill>
            </a:endParaRPr>
          </a:p>
        </p:txBody>
      </p:sp>
      <p:sp>
        <p:nvSpPr>
          <p:cNvPr id="10246" name="TextBox 6"/>
          <p:cNvSpPr txBox="1">
            <a:spLocks noChangeArrowheads="1"/>
          </p:cNvSpPr>
          <p:nvPr/>
        </p:nvSpPr>
        <p:spPr bwMode="auto">
          <a:xfrm>
            <a:off x="76200" y="6248400"/>
            <a:ext cx="449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This terminal state is one of the worst for MAX and one of the best for MIN</a:t>
            </a:r>
            <a:endParaRPr lang="en-US" altLang="x-none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1790700" y="58293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371600" y="685800"/>
            <a:ext cx="67355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2-player, deterministic, fully observable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Perhaps a better utility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295400"/>
            <a:ext cx="8915400" cy="5334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+100 for EACH 3-in-a-line for computer.</a:t>
            </a:r>
            <a:endParaRPr lang="en-US" dirty="0"/>
          </a:p>
          <a:p>
            <a:r>
              <a:rPr lang="en-US" dirty="0"/>
              <a:t>+10 for EACH 2-in-a-line (with a empty cell) for computer.</a:t>
            </a:r>
            <a:endParaRPr lang="en-US" dirty="0"/>
          </a:p>
          <a:p>
            <a:r>
              <a:rPr lang="en-US" dirty="0"/>
              <a:t>+1 for EACH 1-in-a-line (with two empty cells) for computer.</a:t>
            </a:r>
            <a:endParaRPr lang="en-US" dirty="0"/>
          </a:p>
          <a:p>
            <a:r>
              <a:rPr lang="en-US" dirty="0"/>
              <a:t>Same negative scores for opponent, i.e., </a:t>
            </a:r>
            <a:endParaRPr lang="en-US" dirty="0"/>
          </a:p>
          <a:p>
            <a:pPr lvl="1"/>
            <a:r>
              <a:rPr lang="en-US" dirty="0"/>
              <a:t>-100 for EACH 3-in-a-line</a:t>
            </a:r>
            <a:endParaRPr lang="en-US" dirty="0"/>
          </a:p>
          <a:p>
            <a:pPr lvl="1"/>
            <a:r>
              <a:rPr lang="en-US" dirty="0"/>
              <a:t>-10 for EACH 2-in-a-line</a:t>
            </a:r>
            <a:endParaRPr lang="en-US" dirty="0"/>
          </a:p>
          <a:p>
            <a:pPr lvl="1"/>
            <a:r>
              <a:rPr lang="en-US" dirty="0"/>
              <a:t>-1 for EACH 1-in-a-line.</a:t>
            </a:r>
            <a:endParaRPr lang="en-US" dirty="0"/>
          </a:p>
          <a:p>
            <a:endParaRPr lang="en-US" sz="2100" dirty="0"/>
          </a:p>
          <a:p>
            <a:r>
              <a:rPr lang="en-US" dirty="0"/>
              <a:t>0 otherwise (empty lines or lines with both computer's and opponent's seed).</a:t>
            </a:r>
            <a:endParaRPr lang="en-US" dirty="0"/>
          </a:p>
          <a:p>
            <a:endParaRPr lang="en-US" sz="1900" dirty="0"/>
          </a:p>
          <a:p>
            <a:r>
              <a:rPr lang="en-US" dirty="0">
                <a:solidFill>
                  <a:srgbClr val="FF0000"/>
                </a:solidFill>
              </a:rPr>
              <a:t>Compute the scores for each of the 8 lines</a:t>
            </a:r>
            <a:r>
              <a:rPr lang="en-US" dirty="0"/>
              <a:t> (3 rows, 3 columns and 2 diagonals) and obtain the sum.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Optimal Strategy For MAX</a:t>
            </a:r>
            <a:endParaRPr 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altLang="x-none"/>
              <a:t>This is a MAE</a:t>
            </a:r>
            <a:endParaRPr lang="en-US" altLang="x-none"/>
          </a:p>
          <a:p>
            <a:pPr lvl="1"/>
            <a:r>
              <a:rPr lang="en-US" altLang="x-none"/>
              <a:t>In discovering the sequence of optimal moves by MAX, we have to consider that MIN is taking moves as well</a:t>
            </a:r>
            <a:endParaRPr lang="en-US" altLang="x-none"/>
          </a:p>
          <a:p>
            <a:pPr lvl="1"/>
            <a:r>
              <a:rPr lang="en-US" altLang="x-none"/>
              <a:t>So, the </a:t>
            </a:r>
            <a:r>
              <a:rPr lang="en-US" altLang="x-none">
                <a:solidFill>
                  <a:srgbClr val="FF0000"/>
                </a:solidFill>
              </a:rPr>
              <a:t>optimal strategy will tell how should MAX play against MIN (by considering the moves of the latter), in order to win the game</a:t>
            </a:r>
            <a:endParaRPr lang="en-US" altLang="x-none">
              <a:solidFill>
                <a:srgbClr val="FF0000"/>
              </a:solidFill>
            </a:endParaRPr>
          </a:p>
          <a:p>
            <a:r>
              <a:rPr lang="en-US" altLang="x-none"/>
              <a:t>Let us consider a shortened game tree of TIC-TAC-TOE</a:t>
            </a:r>
            <a:endParaRPr lang="en-US" altLang="x-none"/>
          </a:p>
          <a:p>
            <a:pPr lvl="1"/>
            <a:r>
              <a:rPr lang="en-US" altLang="x-none">
                <a:solidFill>
                  <a:srgbClr val="FF0000"/>
                </a:solidFill>
              </a:rPr>
              <a:t>Numbers are the utilities</a:t>
            </a:r>
            <a:endParaRPr lang="en-US" altLang="x-none">
              <a:solidFill>
                <a:srgbClr val="FF0000"/>
              </a:solidFill>
            </a:endParaRPr>
          </a:p>
          <a:p>
            <a:pPr lvl="1"/>
            <a:r>
              <a:rPr lang="en-US" altLang="x-none">
                <a:solidFill>
                  <a:srgbClr val="FF0000"/>
                </a:solidFill>
              </a:rPr>
              <a:t>Ply</a:t>
            </a:r>
            <a:r>
              <a:rPr lang="en-US" altLang="x-none"/>
              <a:t>: a move by MAX followed by a move from MIN.</a:t>
            </a:r>
            <a:endParaRPr lang="en-US" altLang="x-none"/>
          </a:p>
          <a:p>
            <a:pPr lvl="1"/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9C02F3-2CDC-48AD-B06E-FA406A5F4F4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Shortened Game Tree</a:t>
            </a:r>
            <a:endParaRPr lang="en-US" dirty="0"/>
          </a:p>
        </p:txBody>
      </p:sp>
      <p:pic>
        <p:nvPicPr>
          <p:cNvPr id="7172" name="Picture 4" descr="minimax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6156" y="1219200"/>
            <a:ext cx="8444088" cy="518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Straight Arrow Connector 4"/>
          <p:cNvCxnSpPr/>
          <p:nvPr/>
        </p:nvCxnSpPr>
        <p:spPr>
          <a:xfrm flipV="1">
            <a:off x="5105400" y="1143000"/>
            <a:ext cx="1676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3" name="TextBox 5"/>
          <p:cNvSpPr txBox="1">
            <a:spLocks noChangeArrowheads="1"/>
          </p:cNvSpPr>
          <p:nvPr/>
        </p:nvSpPr>
        <p:spPr bwMode="auto">
          <a:xfrm>
            <a:off x="6858000" y="9144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0000"/>
                </a:solidFill>
              </a:rPr>
              <a:t>Move of MAX</a:t>
            </a:r>
            <a:endParaRPr lang="en-US" altLang="x-none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7200900" y="24003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7391400" y="19812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0000"/>
                </a:solidFill>
              </a:rPr>
              <a:t>Move of MIN</a:t>
            </a:r>
            <a:endParaRPr lang="en-US" altLang="x-non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Minimax</a:t>
            </a:r>
            <a:endParaRPr 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altLang="x-none" dirty="0"/>
              <a:t>When it is the turn of MAX, </a:t>
            </a:r>
            <a:r>
              <a:rPr lang="en-US" altLang="x-none" dirty="0">
                <a:solidFill>
                  <a:srgbClr val="FF0000"/>
                </a:solidFill>
              </a:rPr>
              <a:t>it will always take an action in order to maximize its utility</a:t>
            </a:r>
            <a:r>
              <a:rPr lang="en-US" altLang="x-none" dirty="0"/>
              <a:t>, because it’s winning configurations have high utilities</a:t>
            </a:r>
            <a:endParaRPr lang="en-US" altLang="x-none" dirty="0"/>
          </a:p>
          <a:p>
            <a:r>
              <a:rPr lang="en-US" altLang="x-none" dirty="0"/>
              <a:t>When it is the turn of MIN, </a:t>
            </a:r>
            <a:r>
              <a:rPr lang="en-US" altLang="x-none" dirty="0">
                <a:solidFill>
                  <a:srgbClr val="FF0000"/>
                </a:solidFill>
              </a:rPr>
              <a:t>it will always take an action in order to minimize its utility</a:t>
            </a:r>
            <a:r>
              <a:rPr lang="en-US" altLang="x-none" dirty="0"/>
              <a:t>, because it’s winning configurations have low utilities</a:t>
            </a:r>
            <a:endParaRPr lang="en-US" altLang="x-none" dirty="0"/>
          </a:p>
          <a:p>
            <a:r>
              <a:rPr lang="en-US" altLang="x-none" dirty="0"/>
              <a:t>In order to implement this, we need to define a measure in each state that </a:t>
            </a:r>
            <a:r>
              <a:rPr lang="en-US" altLang="x-none" dirty="0">
                <a:solidFill>
                  <a:srgbClr val="FF0000"/>
                </a:solidFill>
              </a:rPr>
              <a:t>takes the move of the opponent into account</a:t>
            </a:r>
            <a:r>
              <a:rPr lang="en-US" altLang="x-none" dirty="0"/>
              <a:t>:</a:t>
            </a:r>
            <a:endParaRPr lang="en-US" altLang="x-none" dirty="0"/>
          </a:p>
          <a:p>
            <a:pPr lvl="1"/>
            <a:r>
              <a:rPr lang="en-US" altLang="x-none" dirty="0"/>
              <a:t>This measure is called </a:t>
            </a:r>
            <a:r>
              <a:rPr lang="en-US" altLang="x-none" dirty="0" err="1">
                <a:solidFill>
                  <a:srgbClr val="FF0000"/>
                </a:solidFill>
              </a:rPr>
              <a:t>Minimax</a:t>
            </a:r>
            <a:r>
              <a:rPr lang="en-US" altLang="x-none" dirty="0"/>
              <a:t>.</a:t>
            </a:r>
            <a:endParaRPr lang="en-US" altLang="x-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078CD-9DB5-4481-B29F-94FBF99FBB9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Minimax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0CA882-8CC0-4D18-9392-9E509FE52913}" type="slidenum">
              <a:rPr lang="en-US" smtClean="0"/>
            </a:fld>
            <a:endParaRPr lang="en-US" dirty="0"/>
          </a:p>
        </p:txBody>
      </p:sp>
      <p:sp>
        <p:nvSpPr>
          <p:cNvPr id="14341" name="Rectangle 3"/>
          <p:cNvSpPr txBox="1">
            <a:spLocks noChangeArrowheads="1"/>
          </p:cNvSpPr>
          <p:nvPr/>
        </p:nvSpPr>
        <p:spPr bwMode="auto">
          <a:xfrm>
            <a:off x="381000" y="914400"/>
            <a:ext cx="8534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48005" indent="-4114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05205" indent="-4114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93725" indent="-457200">
              <a:spcBef>
                <a:spcPct val="20000"/>
              </a:spcBef>
              <a:buSzPct val="65000"/>
              <a:buFont typeface="Arial" panose="020B0604020202020204" pitchFamily="34" charset="0"/>
              <a:buChar char="•"/>
            </a:pPr>
            <a:r>
              <a:rPr lang="en-US" altLang="x-none" sz="2800" dirty="0" err="1">
                <a:solidFill>
                  <a:srgbClr val="FF0000"/>
                </a:solidFill>
                <a:latin typeface="+mn-lt"/>
              </a:rPr>
              <a:t>Minimax</a:t>
            </a:r>
            <a:r>
              <a:rPr lang="en-US" altLang="x-none" sz="2800" dirty="0">
                <a:solidFill>
                  <a:srgbClr val="FF0000"/>
                </a:solidFill>
                <a:latin typeface="+mn-lt"/>
              </a:rPr>
              <a:t> represents the utility of a state, </a:t>
            </a:r>
            <a:r>
              <a:rPr lang="en-US" altLang="x-none" sz="2800" i="1" dirty="0">
                <a:solidFill>
                  <a:srgbClr val="FF0000"/>
                </a:solidFill>
                <a:latin typeface="+mn-lt"/>
              </a:rPr>
              <a:t>given that both MAX and MIN will play optimally till the end of the game</a:t>
            </a:r>
            <a:endParaRPr lang="en-US" altLang="x-none" sz="2800" dirty="0">
              <a:solidFill>
                <a:srgbClr val="002060"/>
              </a:solidFill>
              <a:latin typeface="+mn-lt"/>
            </a:endParaRPr>
          </a:p>
          <a:p>
            <a:pPr marL="593725" indent="-457200">
              <a:spcBef>
                <a:spcPct val="20000"/>
              </a:spcBef>
              <a:buSzPct val="65000"/>
              <a:buFont typeface="Arial" panose="020B0604020202020204" pitchFamily="34" charset="0"/>
              <a:buChar char="•"/>
            </a:pPr>
            <a:r>
              <a:rPr lang="en-US" altLang="x-none" sz="2800" dirty="0">
                <a:latin typeface="+mn-lt"/>
              </a:rPr>
              <a:t>In any state </a:t>
            </a:r>
            <a:r>
              <a:rPr lang="en-US" altLang="x-none" sz="2800" i="1" dirty="0">
                <a:latin typeface="+mn-lt"/>
              </a:rPr>
              <a:t>s</a:t>
            </a:r>
            <a:r>
              <a:rPr lang="en-US" altLang="x-none" sz="2800" dirty="0">
                <a:latin typeface="+mn-lt"/>
              </a:rPr>
              <a:t>, one or more actions are possible</a:t>
            </a:r>
            <a:endParaRPr lang="en-US" altLang="x-none" sz="2800" dirty="0">
              <a:latin typeface="+mn-lt"/>
            </a:endParaRPr>
          </a:p>
          <a:p>
            <a:pPr marL="593725" indent="-457200">
              <a:spcBef>
                <a:spcPct val="20000"/>
              </a:spcBef>
              <a:buSzPct val="65000"/>
              <a:buFont typeface="Arial" panose="020B0604020202020204" pitchFamily="34" charset="0"/>
              <a:buChar char="•"/>
            </a:pPr>
            <a:r>
              <a:rPr lang="en-US" altLang="x-none" sz="2800" dirty="0">
                <a:latin typeface="+mn-lt"/>
              </a:rPr>
              <a:t>For every possible new state that can be transited into from </a:t>
            </a:r>
            <a:r>
              <a:rPr lang="en-US" altLang="x-none" sz="2800" i="1" dirty="0">
                <a:latin typeface="+mn-lt"/>
              </a:rPr>
              <a:t>s</a:t>
            </a:r>
            <a:r>
              <a:rPr lang="en-US" altLang="x-none" sz="2800" dirty="0">
                <a:latin typeface="+mn-lt"/>
              </a:rPr>
              <a:t>, we compute the </a:t>
            </a:r>
            <a:r>
              <a:rPr lang="en-US" altLang="x-none" sz="2800" dirty="0" err="1">
                <a:latin typeface="+mn-lt"/>
              </a:rPr>
              <a:t>minimax</a:t>
            </a:r>
            <a:r>
              <a:rPr lang="en-US" altLang="x-none" sz="2800" dirty="0">
                <a:latin typeface="+mn-lt"/>
              </a:rPr>
              <a:t> value</a:t>
            </a:r>
            <a:endParaRPr lang="en-US" altLang="x-none" sz="2800" dirty="0">
              <a:latin typeface="+mn-lt"/>
            </a:endParaRPr>
          </a:p>
          <a:p>
            <a:pPr marL="593725" indent="-457200">
              <a:spcBef>
                <a:spcPct val="20000"/>
              </a:spcBef>
              <a:buSzPct val="65000"/>
              <a:buFont typeface="Arial" panose="020B0604020202020204" pitchFamily="34" charset="0"/>
              <a:buChar char="•"/>
            </a:pPr>
            <a:r>
              <a:rPr lang="en-US" altLang="x-none" sz="2800" dirty="0">
                <a:latin typeface="+mn-lt"/>
              </a:rPr>
              <a:t>The term “</a:t>
            </a:r>
            <a:r>
              <a:rPr lang="en-US" altLang="x-none" sz="2800" dirty="0" err="1">
                <a:solidFill>
                  <a:srgbClr val="FF0000"/>
                </a:solidFill>
                <a:latin typeface="+mn-lt"/>
              </a:rPr>
              <a:t>Minimax</a:t>
            </a:r>
            <a:r>
              <a:rPr lang="en-US" altLang="x-none" sz="2800" dirty="0">
                <a:latin typeface="+mn-lt"/>
              </a:rPr>
              <a:t>” is used because: </a:t>
            </a:r>
            <a:endParaRPr lang="en-US" altLang="x-none" sz="2800" dirty="0">
              <a:latin typeface="+mn-lt"/>
            </a:endParaRPr>
          </a:p>
          <a:p>
            <a:pPr marL="1050925" lvl="1" indent="-457200">
              <a:spcBef>
                <a:spcPct val="20000"/>
              </a:spcBef>
              <a:buSzPct val="65000"/>
              <a:buFont typeface="Arial" panose="020B0604020202020204" pitchFamily="34" charset="0"/>
              <a:buChar char="•"/>
            </a:pPr>
            <a:r>
              <a:rPr lang="en-US" altLang="x-none" sz="2800" dirty="0">
                <a:latin typeface="+mn-lt"/>
              </a:rPr>
              <a:t>the opponent is always trying to minimize the utility of the player, and </a:t>
            </a:r>
            <a:endParaRPr lang="en-US" altLang="x-none" sz="2800" dirty="0">
              <a:latin typeface="+mn-lt"/>
            </a:endParaRPr>
          </a:p>
          <a:p>
            <a:pPr marL="1050925" lvl="1" indent="-457200">
              <a:spcBef>
                <a:spcPct val="20000"/>
              </a:spcBef>
              <a:buSzPct val="65000"/>
              <a:buFont typeface="Arial" panose="020B0604020202020204" pitchFamily="34" charset="0"/>
              <a:buChar char="•"/>
            </a:pPr>
            <a:r>
              <a:rPr lang="en-US" altLang="x-none" sz="2800" dirty="0">
                <a:latin typeface="+mn-lt"/>
              </a:rPr>
              <a:t>the player is always trying to maximize this minimized selection of the opponent.</a:t>
            </a:r>
            <a:endParaRPr lang="en-US" altLang="x-none" sz="2800" dirty="0">
              <a:latin typeface="+mn-lt"/>
            </a:endParaRPr>
          </a:p>
          <a:p>
            <a:pPr marL="593725" indent="-457200">
              <a:spcBef>
                <a:spcPct val="20000"/>
              </a:spcBef>
              <a:buSzPct val="65000"/>
              <a:buFont typeface="Arial" panose="020B0604020202020204" pitchFamily="34" charset="0"/>
              <a:buChar char="•"/>
            </a:pPr>
            <a:r>
              <a:rPr lang="en-US" altLang="x-none" sz="2800" dirty="0">
                <a:latin typeface="+mn-lt"/>
              </a:rPr>
              <a:t>Confused? See next slide…..</a:t>
            </a:r>
            <a:endParaRPr lang="en-US" altLang="x-none" sz="2800" dirty="0"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610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Minimax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971800"/>
          </a:xfrm>
        </p:spPr>
        <p:txBody>
          <a:bodyPr>
            <a:normAutofit fontScale="92500" lnSpcReduction="20000"/>
          </a:bodyPr>
          <a:lstStyle/>
          <a:p>
            <a:r>
              <a:rPr lang="en-US" altLang="x-none">
                <a:solidFill>
                  <a:srgbClr val="FF0000"/>
                </a:solidFill>
              </a:rPr>
              <a:t>Consider “3” at Level 1</a:t>
            </a:r>
            <a:r>
              <a:rPr lang="en-US" altLang="x-none"/>
              <a:t>: MIN selects an action (A11) that leads to a state of minimum utility for MAX, i.e., minimum{3,12,8}</a:t>
            </a:r>
            <a:endParaRPr lang="en-US" altLang="x-none"/>
          </a:p>
          <a:p>
            <a:r>
              <a:rPr lang="en-US" altLang="x-none">
                <a:solidFill>
                  <a:srgbClr val="FF0000"/>
                </a:solidFill>
              </a:rPr>
              <a:t>Consider “3” at Level 0</a:t>
            </a:r>
            <a:r>
              <a:rPr lang="en-US" altLang="x-none"/>
              <a:t>: MAX selects an action (A1) that leads to a state of maximum utility for MIN, i.e., maximum{3,2,2}</a:t>
            </a:r>
            <a:endParaRPr lang="en-US" altLang="x-none"/>
          </a:p>
          <a:p>
            <a:pPr lvl="1"/>
            <a:r>
              <a:rPr lang="en-US" altLang="x-none">
                <a:solidFill>
                  <a:srgbClr val="FF0000"/>
                </a:solidFill>
              </a:rPr>
              <a:t>Both are opposing what is best for the other</a:t>
            </a:r>
            <a:r>
              <a:rPr lang="en-US" altLang="x-none"/>
              <a:t>.</a:t>
            </a:r>
            <a:endParaRPr lang="en-US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2A374E-BD3C-489F-9665-5B35D970672E}" type="slidenum">
              <a:rPr lang="en-US" smtClean="0"/>
            </a:fld>
            <a:endParaRPr lang="en-US" dirty="0"/>
          </a:p>
        </p:txBody>
      </p:sp>
      <p:pic>
        <p:nvPicPr>
          <p:cNvPr id="6" name="Picture 4" descr="minimax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5400" y="838200"/>
            <a:ext cx="670560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Minimax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2352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At each node, MAX will always select the action with highest minimax value (it wants to reach states with higher utilities)</a:t>
            </a: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At each node, MIN will always select the action with lowest minimax value (it wants to reach states with lower utilities).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42E22-EBC1-4576-99A7-E29CA77753B4}" type="slidenum">
              <a:rPr lang="en-US" smtClean="0"/>
            </a:fld>
            <a:endParaRPr lang="en-US" dirty="0"/>
          </a:p>
        </p:txBody>
      </p:sp>
      <p:pic>
        <p:nvPicPr>
          <p:cNvPr id="6" name="Picture 4" descr="minimax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19200" y="1295400"/>
            <a:ext cx="67056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r>
              <a:rPr lang="en-US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/>
              <a:t>Minimax</a:t>
            </a:r>
            <a:r>
              <a:rPr lang="en-US" sz="2800" dirty="0"/>
              <a:t> (player, board)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if(game over in current board position)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return winner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children = all legal moves for player from this board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if(max's turn)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return maximal score of calling </a:t>
            </a:r>
            <a:r>
              <a:rPr lang="en-US" sz="2800" dirty="0" err="1"/>
              <a:t>minimax</a:t>
            </a:r>
            <a:r>
              <a:rPr lang="en-US" sz="2800" dirty="0"/>
              <a:t> recursively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 on all the children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else (min's turn)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return minimal score of calling </a:t>
            </a:r>
            <a:r>
              <a:rPr lang="en-US" sz="2800" dirty="0" err="1"/>
              <a:t>minimax</a:t>
            </a:r>
            <a:r>
              <a:rPr lang="en-US" sz="2800" dirty="0"/>
              <a:t> recursively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 on all the children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r>
              <a:rPr lang="en-US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990600"/>
            <a:ext cx="89154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minimax</a:t>
            </a:r>
            <a:r>
              <a:rPr lang="en-US" sz="2000" dirty="0"/>
              <a:t>(depth, player)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if (</a:t>
            </a:r>
            <a:r>
              <a:rPr lang="en-US" sz="2000" dirty="0" err="1"/>
              <a:t>gameover</a:t>
            </a:r>
            <a:r>
              <a:rPr lang="en-US" sz="2000" dirty="0"/>
              <a:t> || depth == 0)     return score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children = all legal moves for this player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(player is computer, i.e., max)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bestScore</a:t>
            </a:r>
            <a:r>
              <a:rPr lang="en-US" sz="2000" dirty="0"/>
              <a:t> = -</a:t>
            </a:r>
            <a:r>
              <a:rPr lang="en-US" sz="2000" dirty="0" err="1"/>
              <a:t>inf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for each child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score = </a:t>
            </a:r>
            <a:r>
              <a:rPr lang="en-US" sz="2000" dirty="0" err="1"/>
              <a:t>minimax</a:t>
            </a:r>
            <a:r>
              <a:rPr lang="en-US" sz="2000" dirty="0"/>
              <a:t> (depth - 1, opponent)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if (score &gt; </a:t>
            </a:r>
            <a:r>
              <a:rPr lang="en-US" sz="2000" dirty="0" err="1"/>
              <a:t>bestScore</a:t>
            </a:r>
            <a:r>
              <a:rPr lang="en-US" sz="2000" dirty="0"/>
              <a:t>) </a:t>
            </a:r>
            <a:r>
              <a:rPr lang="en-US" sz="2000" dirty="0" err="1"/>
              <a:t>bestScore</a:t>
            </a:r>
            <a:r>
              <a:rPr lang="en-US" sz="2000" dirty="0"/>
              <a:t> = score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return </a:t>
            </a:r>
            <a:r>
              <a:rPr lang="en-US" sz="2000" dirty="0" err="1"/>
              <a:t>bestScore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else (player is opponent, i.e., min)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bestScore</a:t>
            </a:r>
            <a:r>
              <a:rPr lang="en-US" sz="2000" dirty="0"/>
              <a:t> = +</a:t>
            </a:r>
            <a:r>
              <a:rPr lang="en-US" sz="2000" dirty="0" err="1"/>
              <a:t>inf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for each child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score = </a:t>
            </a:r>
            <a:r>
              <a:rPr lang="en-US" sz="2000" dirty="0" err="1"/>
              <a:t>minimax</a:t>
            </a:r>
            <a:r>
              <a:rPr lang="en-US" sz="2000" dirty="0"/>
              <a:t>(depth - 1, computer)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if (score &lt; </a:t>
            </a:r>
            <a:r>
              <a:rPr lang="en-US" sz="2000" dirty="0" err="1"/>
              <a:t>bestScore</a:t>
            </a:r>
            <a:r>
              <a:rPr lang="en-US" sz="2000" dirty="0"/>
              <a:t>) </a:t>
            </a:r>
            <a:r>
              <a:rPr lang="en-US" sz="2000" dirty="0" err="1"/>
              <a:t>bestScore</a:t>
            </a:r>
            <a:r>
              <a:rPr lang="en-US" sz="2000" dirty="0"/>
              <a:t> = score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return </a:t>
            </a:r>
            <a:r>
              <a:rPr lang="en-US" sz="2000" dirty="0" err="1"/>
              <a:t>bestScore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5410200" y="1981200"/>
          <a:ext cx="3429000" cy="2438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447800"/>
            <a:ext cx="7772400" cy="990600"/>
          </a:xfrm>
        </p:spPr>
        <p:txBody>
          <a:bodyPr>
            <a:normAutofit/>
          </a:bodyPr>
          <a:lstStyle/>
          <a:p>
            <a:endParaRPr 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2514600"/>
            <a:ext cx="8458199" cy="1981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Adversarial Search</a:t>
            </a:r>
            <a:endParaRPr lang="en-US" sz="3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4267200"/>
            <a:ext cx="8153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Minimax</a:t>
            </a:r>
            <a:r>
              <a:rPr lang="en-US" sz="3200" dirty="0"/>
              <a:t>, α-β pruning </a:t>
            </a:r>
            <a:endParaRPr lang="en-US" sz="32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114800" y="990599"/>
          <a:ext cx="4594860" cy="3802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" name="Bitmap Image" r:id="rId1" imgW="3038475" imgH="3533775" progId="Paint.Picture">
                  <p:embed/>
                </p:oleObj>
              </mc:Choice>
              <mc:Fallback>
                <p:oleObj name="Bitmap Image" r:id="rId1" imgW="3038475" imgH="3533775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990599"/>
                        <a:ext cx="4594860" cy="3802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r>
              <a:rPr lang="en-US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integer </a:t>
            </a:r>
            <a:r>
              <a:rPr lang="en-US" dirty="0" err="1"/>
              <a:t>minimax</a:t>
            </a:r>
            <a:r>
              <a:rPr lang="en-US" dirty="0"/>
              <a:t> (node, depth)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if node is a terminal node or depth &lt;= 0: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return the heuristic value of node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i="1" dirty="0"/>
              <a:t>v</a:t>
            </a:r>
            <a:r>
              <a:rPr lang="el-GR" dirty="0"/>
              <a:t> := -∞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// evaluation is identical for both players</a:t>
            </a:r>
            <a:endParaRPr lang="el-GR" i="1" dirty="0"/>
          </a:p>
          <a:p>
            <a:pPr marL="0" indent="0">
              <a:buNone/>
            </a:pPr>
            <a:r>
              <a:rPr lang="el-GR" dirty="0"/>
              <a:t>    </a:t>
            </a:r>
            <a:r>
              <a:rPr lang="en-US" dirty="0"/>
              <a:t>for child in node: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i="1" dirty="0"/>
              <a:t>v</a:t>
            </a:r>
            <a:r>
              <a:rPr lang="el-GR" dirty="0"/>
              <a:t> := </a:t>
            </a:r>
            <a:r>
              <a:rPr lang="en-US" dirty="0"/>
              <a:t>max(</a:t>
            </a:r>
            <a:r>
              <a:rPr lang="en-US" i="1" dirty="0"/>
              <a:t>v</a:t>
            </a:r>
            <a:r>
              <a:rPr lang="el-GR" dirty="0"/>
              <a:t>, -</a:t>
            </a:r>
            <a:r>
              <a:rPr lang="en-US" dirty="0" err="1"/>
              <a:t>minimax</a:t>
            </a:r>
            <a:r>
              <a:rPr lang="en-US" dirty="0"/>
              <a:t> (child, depth - 1))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i="1" dirty="0"/>
              <a:t>v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Minimax</a:t>
            </a:r>
            <a:r>
              <a:rPr lang="en-US" dirty="0"/>
              <a:t> algorithm</a:t>
            </a:r>
            <a:endParaRPr lang="en-US" dirty="0"/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6781800" y="1600200"/>
            <a:ext cx="2362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0000"/>
                </a:solidFill>
              </a:rPr>
              <a:t>Depth-First Exploration</a:t>
            </a:r>
            <a:endParaRPr lang="en-US" altLang="x-none" dirty="0">
              <a:solidFill>
                <a:srgbClr val="FF0000"/>
              </a:solidFill>
            </a:endParaRPr>
          </a:p>
          <a:p>
            <a:pPr eaLnBrk="1" hangingPunct="1"/>
            <a:endParaRPr lang="en-US" altLang="x-none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x-none" dirty="0">
                <a:solidFill>
                  <a:srgbClr val="FF0000"/>
                </a:solidFill>
              </a:rPr>
              <a:t>Recursion: Winds all the way to the terminal nodes, and then unwinds back by backing up the values</a:t>
            </a:r>
            <a:endParaRPr lang="en-US" altLang="x-none" dirty="0">
              <a:solidFill>
                <a:srgbClr val="FF0000"/>
              </a:solidFill>
            </a:endParaRPr>
          </a:p>
          <a:p>
            <a:pPr eaLnBrk="1" hangingPunct="1"/>
            <a:endParaRPr lang="en-US" altLang="x-none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x-none" dirty="0">
                <a:solidFill>
                  <a:srgbClr val="FF0000"/>
                </a:solidFill>
              </a:rPr>
              <a:t>Min(</a:t>
            </a:r>
            <a:r>
              <a:rPr lang="en-US" altLang="x-none" dirty="0" err="1">
                <a:solidFill>
                  <a:srgbClr val="FF0000"/>
                </a:solidFill>
              </a:rPr>
              <a:t>minimax</a:t>
            </a:r>
            <a:r>
              <a:rPr lang="en-US" altLang="x-none" dirty="0">
                <a:solidFill>
                  <a:srgbClr val="FF0000"/>
                </a:solidFill>
              </a:rPr>
              <a:t>) for MIN moves</a:t>
            </a:r>
            <a:endParaRPr lang="en-US" altLang="x-none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x-none" dirty="0">
                <a:solidFill>
                  <a:srgbClr val="FF0000"/>
                </a:solidFill>
              </a:rPr>
              <a:t>Max(</a:t>
            </a:r>
            <a:r>
              <a:rPr lang="en-US" altLang="x-none" dirty="0" err="1">
                <a:solidFill>
                  <a:srgbClr val="FF0000"/>
                </a:solidFill>
              </a:rPr>
              <a:t>minimax</a:t>
            </a:r>
            <a:r>
              <a:rPr lang="en-US" altLang="x-none" dirty="0">
                <a:solidFill>
                  <a:srgbClr val="FF0000"/>
                </a:solidFill>
              </a:rPr>
              <a:t>) for MAX moves</a:t>
            </a:r>
            <a:endParaRPr lang="en-US" altLang="x-none" dirty="0">
              <a:solidFill>
                <a:srgbClr val="FF0000"/>
              </a:solidFill>
            </a:endParaRPr>
          </a:p>
          <a:p>
            <a:pPr eaLnBrk="1" hangingPunct="1"/>
            <a:endParaRPr lang="en-US" altLang="x-none" dirty="0">
              <a:solidFill>
                <a:srgbClr val="FF0000"/>
              </a:solidFill>
            </a:endParaRPr>
          </a:p>
          <a:p>
            <a:pPr eaLnBrk="1" hangingPunct="1"/>
            <a:endParaRPr lang="en-US" altLang="x-none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1"/>
          <a:srcRect l="15625" t="25000" r="32745" b="11458"/>
          <a:stretch>
            <a:fillRect/>
          </a:stretch>
        </p:blipFill>
        <p:spPr bwMode="auto">
          <a:xfrm>
            <a:off x="304800" y="974163"/>
            <a:ext cx="5867400" cy="5829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Properties of Minimax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u="sng" dirty="0">
                <a:solidFill>
                  <a:srgbClr val="FF0000"/>
                </a:solidFill>
              </a:rPr>
              <a:t>Complete?</a:t>
            </a:r>
            <a:r>
              <a:rPr lang="en-US" dirty="0"/>
              <a:t> Yes (if tree is finite)</a:t>
            </a:r>
            <a:endParaRPr lang="en-US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u="sng" dirty="0">
                <a:solidFill>
                  <a:srgbClr val="FF0000"/>
                </a:solidFill>
              </a:rPr>
              <a:t>Optimal?</a:t>
            </a:r>
            <a:r>
              <a:rPr lang="en-US" dirty="0"/>
              <a:t> Yes (against an optimal opponent)</a:t>
            </a:r>
            <a:endParaRPr lang="en-US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u="sng" dirty="0">
                <a:solidFill>
                  <a:srgbClr val="FF0000"/>
                </a:solidFill>
              </a:rPr>
              <a:t>Time complexity?</a:t>
            </a:r>
            <a:r>
              <a:rPr lang="en-US" dirty="0"/>
              <a:t> O(</a:t>
            </a: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dirty="0"/>
              <a:t>)</a:t>
            </a:r>
            <a:endParaRPr lang="en-US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u="sng" dirty="0">
                <a:solidFill>
                  <a:srgbClr val="FF0000"/>
                </a:solidFill>
              </a:rPr>
              <a:t>Space complexity?</a:t>
            </a:r>
            <a:r>
              <a:rPr lang="en-US" dirty="0"/>
              <a:t> O(</a:t>
            </a:r>
            <a:r>
              <a:rPr lang="en-US" dirty="0" err="1"/>
              <a:t>bm</a:t>
            </a:r>
            <a:r>
              <a:rPr lang="en-US" dirty="0"/>
              <a:t>) (depth-first exploration)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For chess, b </a:t>
            </a:r>
            <a:r>
              <a:rPr lang="en-US" dirty="0">
                <a:cs typeface="Arial" panose="020B0604020202020204" pitchFamily="34" charset="0"/>
              </a:rPr>
              <a:t>≈</a:t>
            </a:r>
            <a:r>
              <a:rPr lang="en-US" dirty="0"/>
              <a:t> 35, m </a:t>
            </a:r>
            <a:r>
              <a:rPr lang="en-US" dirty="0">
                <a:cs typeface="Arial" panose="020B0604020202020204" pitchFamily="34" charset="0"/>
              </a:rPr>
              <a:t>≈</a:t>
            </a:r>
            <a:r>
              <a:rPr lang="en-US" dirty="0"/>
              <a:t>100 for "reasonable" games </a:t>
            </a:r>
            <a:r>
              <a:rPr lang="en-US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/>
              <a:t> exact solution completely infeasible</a:t>
            </a:r>
            <a:endParaRPr lang="en-US" dirty="0"/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We need to think of a way to cut down the number of search paths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α-β pruning example</a:t>
            </a:r>
            <a:endParaRPr lang="en-US"/>
          </a:p>
        </p:txBody>
      </p:sp>
      <p:pic>
        <p:nvPicPr>
          <p:cNvPr id="19459" name="Picture 5" descr="alpha-beta-progress1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" y="4983540"/>
            <a:ext cx="9067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MINIMAX (root )=max(min(3, 12, 8), --- , ---- )</a:t>
            </a:r>
            <a:endParaRPr lang="en-US" sz="2400" dirty="0"/>
          </a:p>
          <a:p>
            <a:r>
              <a:rPr lang="en-US" sz="2400" dirty="0"/>
              <a:t>= max(3, --- , ---)</a:t>
            </a: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α-β pruning example</a:t>
            </a:r>
            <a:endParaRPr lang="en-US"/>
          </a:p>
        </p:txBody>
      </p:sp>
      <p:pic>
        <p:nvPicPr>
          <p:cNvPr id="20483" name="Picture 4" descr="alpha-beta-progress2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" y="4983540"/>
            <a:ext cx="9067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MINIMAX (root )=max(min(3, 12, 8), min(2, x, y), ---)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α-β pruning example</a:t>
            </a:r>
            <a:endParaRPr lang="en-US" dirty="0"/>
          </a:p>
        </p:txBody>
      </p:sp>
      <p:pic>
        <p:nvPicPr>
          <p:cNvPr id="21507" name="Picture 4" descr="alpha-beta-progress3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" y="4983540"/>
            <a:ext cx="906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MINIMAX (root )=max(min(3, 12, 8), min(2, x, y), min(14, -, 	-))</a:t>
            </a:r>
            <a:endParaRPr 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α-β pruning example</a:t>
            </a:r>
            <a:endParaRPr lang="en-US"/>
          </a:p>
        </p:txBody>
      </p:sp>
      <p:pic>
        <p:nvPicPr>
          <p:cNvPr id="22531" name="Picture 4" descr="alpha-beta-progress4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" y="4983540"/>
            <a:ext cx="906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MINIMAX (root )=max(min(3, 12, 8), min(2, x, y), min(14, 5, -))</a:t>
            </a: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α-β pruning example</a:t>
            </a:r>
            <a:endParaRPr lang="en-US"/>
          </a:p>
        </p:txBody>
      </p:sp>
      <p:pic>
        <p:nvPicPr>
          <p:cNvPr id="23555" name="Picture 4" descr="alpha-beta-progress5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" y="4983540"/>
            <a:ext cx="906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MINIMAX (root )=max(min(3, 12, 8), min(2, x, y), min(14, 5, 2))</a:t>
            </a:r>
            <a:endParaRPr lang="en-US" sz="2400" dirty="0"/>
          </a:p>
          <a:p>
            <a:r>
              <a:rPr lang="en-US" sz="2400" dirty="0"/>
              <a:t>= max(3, min(2, x, y), 2)</a:t>
            </a:r>
            <a:endParaRPr lang="en-US" sz="2400" dirty="0"/>
          </a:p>
          <a:p>
            <a:r>
              <a:rPr lang="en-US" sz="2400" dirty="0"/>
              <a:t>= max(3, z, 2) 	where z = min(2, x, y) ≤ 2</a:t>
            </a:r>
            <a:endParaRPr lang="en-US" sz="2400" dirty="0"/>
          </a:p>
          <a:p>
            <a:r>
              <a:rPr lang="en-US" sz="2400" dirty="0"/>
              <a:t>= 3.</a:t>
            </a: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Why is it called </a:t>
            </a:r>
            <a:r>
              <a:rPr lang="en-US" sz="4400" kern="0" dirty="0">
                <a:ln>
                  <a:noFill/>
                </a:ln>
                <a:solidFill>
                  <a:srgbClr val="5B0DF7"/>
                </a:solidFill>
                <a:latin typeface="Arial" panose="020B0604020202020204"/>
              </a:rPr>
              <a:t>α</a:t>
            </a:r>
            <a:r>
              <a:rPr lang="en-US" dirty="0"/>
              <a:t>-β?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4038600" cy="4953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kern="0" dirty="0">
                <a:solidFill>
                  <a:srgbClr val="5B0DF7"/>
                </a:solidFill>
                <a:latin typeface="Arial" panose="020B0604020202020204"/>
              </a:rPr>
              <a:t>α</a:t>
            </a:r>
            <a:r>
              <a:rPr lang="en-US" dirty="0"/>
              <a:t> is the value of the best (i.e., highest-value) choice found so far at any choice point along the path for </a:t>
            </a:r>
            <a:r>
              <a:rPr lang="en-US" i="1" dirty="0"/>
              <a:t>MAX</a:t>
            </a: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If </a:t>
            </a:r>
            <a:r>
              <a:rPr lang="en-US" i="1" dirty="0"/>
              <a:t>v</a:t>
            </a:r>
            <a:r>
              <a:rPr lang="en-US" dirty="0"/>
              <a:t> is worse than </a:t>
            </a:r>
            <a:r>
              <a:rPr lang="en-US" sz="2800" kern="0" dirty="0">
                <a:solidFill>
                  <a:srgbClr val="5B0DF7"/>
                </a:solidFill>
                <a:latin typeface="Arial" panose="020B0604020202020204"/>
              </a:rPr>
              <a:t>α</a:t>
            </a:r>
            <a:r>
              <a:rPr lang="en-US" dirty="0"/>
              <a:t>, </a:t>
            </a:r>
            <a:r>
              <a:rPr lang="en-US" i="1" dirty="0"/>
              <a:t>MAX</a:t>
            </a:r>
            <a:r>
              <a:rPr lang="en-US" dirty="0"/>
              <a:t> will avoid it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/>
              <a:t> prune that branch</a:t>
            </a: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Define </a:t>
            </a:r>
            <a:r>
              <a:rPr lang="en-US" dirty="0">
                <a:solidFill>
                  <a:srgbClr val="5B0DF7"/>
                </a:solidFill>
              </a:rPr>
              <a:t>β</a:t>
            </a:r>
            <a:r>
              <a:rPr lang="en-US" dirty="0"/>
              <a:t> similarly for </a:t>
            </a:r>
            <a:r>
              <a:rPr lang="en-US" i="1" dirty="0"/>
              <a:t>MIN.</a:t>
            </a:r>
            <a:endParaRPr lang="en-US" dirty="0"/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fr-FR" altLang="x-none"/>
          </a:p>
        </p:txBody>
      </p:sp>
      <p:pic>
        <p:nvPicPr>
          <p:cNvPr id="24581" name="Picture 4" descr="alpha-beta-general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48200" y="1600200"/>
            <a:ext cx="4068763" cy="464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438400" y="-76200"/>
            <a:ext cx="8915400" cy="1143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kern="0" dirty="0">
                <a:solidFill>
                  <a:srgbClr val="5B0DF7"/>
                </a:solidFill>
                <a:latin typeface="Arial" panose="020B0604020202020204"/>
              </a:rPr>
              <a:t>α</a:t>
            </a:r>
            <a:r>
              <a:rPr lang="en-US" dirty="0"/>
              <a:t>-β algorithm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200" y="228600"/>
            <a:ext cx="89154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minimax</a:t>
            </a:r>
            <a:r>
              <a:rPr lang="en-US" sz="2400" dirty="0"/>
              <a:t>(level, player, alpha, beta)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(</a:t>
            </a:r>
            <a:r>
              <a:rPr lang="en-US" sz="2400" dirty="0" err="1"/>
              <a:t>gameover</a:t>
            </a:r>
            <a:r>
              <a:rPr lang="en-US" sz="2400" dirty="0"/>
              <a:t> || level == 0)   return score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children = all valid moves for this "player"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(player is computer, i.e., max's turn)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each child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score = </a:t>
            </a:r>
            <a:r>
              <a:rPr lang="en-US" sz="2400" dirty="0" err="1"/>
              <a:t>minimax</a:t>
            </a:r>
            <a:r>
              <a:rPr lang="en-US" sz="2400" dirty="0"/>
              <a:t> (level - 1, opponent, alpha, beta)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if (score &gt; alpha) alpha = score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if (alpha &gt;= beta) break;  // beta cut-off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return alpha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else (player is opponent, i.e., min's turn)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each child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score = </a:t>
            </a:r>
            <a:r>
              <a:rPr lang="en-US" sz="2400" dirty="0" err="1"/>
              <a:t>minimax</a:t>
            </a:r>
            <a:r>
              <a:rPr lang="en-US" sz="2400" dirty="0"/>
              <a:t> (level - 1, computer, alpha, beta)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if (score &lt; beta)  beta = score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if (alpha &gt;= beta) break;  // alpha cut-off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return beta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43600" y="4230469"/>
            <a:ext cx="32004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// Initial call </a:t>
            </a:r>
            <a:endParaRPr lang="en-US" dirty="0"/>
          </a:p>
          <a:p>
            <a:r>
              <a:rPr lang="en-US" dirty="0" err="1"/>
              <a:t>minimax</a:t>
            </a:r>
            <a:r>
              <a:rPr lang="en-US" dirty="0"/>
              <a:t>(2, computer, -</a:t>
            </a:r>
            <a:r>
              <a:rPr lang="en-US" dirty="0" err="1"/>
              <a:t>inf</a:t>
            </a:r>
            <a:r>
              <a:rPr lang="en-US" dirty="0"/>
              <a:t>, +</a:t>
            </a:r>
            <a:r>
              <a:rPr lang="en-US" dirty="0" err="1"/>
              <a:t>inf</a:t>
            </a:r>
            <a:r>
              <a:rPr lang="en-US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MAEs and Games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altLang="x-none" dirty="0">
                <a:solidFill>
                  <a:srgbClr val="FF0000"/>
                </a:solidFill>
              </a:rPr>
              <a:t>Multi-agent environment</a:t>
            </a:r>
            <a:r>
              <a:rPr lang="en-US" altLang="x-none" dirty="0"/>
              <a:t>: every agent needs to consider the actions of the other agents, in order to optimize its own welfare</a:t>
            </a:r>
            <a:endParaRPr lang="en-US" altLang="x-none" dirty="0"/>
          </a:p>
          <a:p>
            <a:pPr lvl="1"/>
            <a:r>
              <a:rPr lang="en-US" altLang="x-none" dirty="0"/>
              <a:t>Normally considered in terms of economies</a:t>
            </a:r>
            <a:endParaRPr lang="en-US" altLang="x-none" dirty="0"/>
          </a:p>
          <a:p>
            <a:pPr lvl="1"/>
            <a:r>
              <a:rPr lang="en-US" altLang="x-none" dirty="0">
                <a:solidFill>
                  <a:srgbClr val="FF0000"/>
                </a:solidFill>
              </a:rPr>
              <a:t>Cooperative</a:t>
            </a:r>
            <a:r>
              <a:rPr lang="en-US" altLang="x-none" dirty="0"/>
              <a:t>: Agents act collectively to achieve a common goal</a:t>
            </a:r>
            <a:endParaRPr lang="en-US" altLang="x-none" dirty="0"/>
          </a:p>
          <a:p>
            <a:pPr lvl="1"/>
            <a:r>
              <a:rPr lang="en-US" altLang="x-none" dirty="0">
                <a:solidFill>
                  <a:srgbClr val="FF0000"/>
                </a:solidFill>
              </a:rPr>
              <a:t>Competitive</a:t>
            </a:r>
            <a:r>
              <a:rPr lang="en-US" altLang="x-none" dirty="0"/>
              <a:t>: </a:t>
            </a:r>
            <a:endParaRPr lang="en-US" altLang="x-none" dirty="0"/>
          </a:p>
          <a:p>
            <a:pPr lvl="2"/>
            <a:r>
              <a:rPr lang="en-US" altLang="x-none" dirty="0"/>
              <a:t>Agents compete against each other </a:t>
            </a:r>
            <a:endParaRPr lang="en-US" altLang="x-none" dirty="0"/>
          </a:p>
          <a:p>
            <a:pPr lvl="2"/>
            <a:r>
              <a:rPr lang="en-US" altLang="x-none" dirty="0"/>
              <a:t>Their goals are in conflict</a:t>
            </a:r>
            <a:endParaRPr lang="en-US" altLang="x-none" dirty="0"/>
          </a:p>
          <a:p>
            <a:pPr lvl="2"/>
            <a:r>
              <a:rPr lang="en-US" altLang="x-none" dirty="0"/>
              <a:t>Gives rise to the concept of </a:t>
            </a:r>
            <a:r>
              <a:rPr lang="en-US" altLang="x-none" dirty="0">
                <a:solidFill>
                  <a:srgbClr val="FF0000"/>
                </a:solidFill>
              </a:rPr>
              <a:t>adversarial</a:t>
            </a:r>
            <a:r>
              <a:rPr lang="en-US" altLang="x-none" dirty="0"/>
              <a:t> search problems – often known as </a:t>
            </a:r>
            <a:r>
              <a:rPr lang="en-US" altLang="x-none" dirty="0">
                <a:solidFill>
                  <a:srgbClr val="FF0000"/>
                </a:solidFill>
              </a:rPr>
              <a:t>games</a:t>
            </a:r>
            <a:r>
              <a:rPr lang="en-US" altLang="x-none" dirty="0"/>
              <a:t>.</a:t>
            </a:r>
            <a:endParaRPr lang="en-US" altLang="x-none" dirty="0"/>
          </a:p>
          <a:p>
            <a:pPr lvl="1"/>
            <a:endParaRPr lang="en-US" altLang="x-non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200" y="-76200"/>
            <a:ext cx="8915400" cy="1143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kern="0" dirty="0">
                <a:solidFill>
                  <a:srgbClr val="5B0DF7"/>
                </a:solidFill>
                <a:latin typeface="Arial" panose="020B0604020202020204"/>
              </a:rPr>
              <a:t>α</a:t>
            </a:r>
            <a:r>
              <a:rPr lang="en-US" dirty="0"/>
              <a:t>-β algorithm</a:t>
            </a:r>
            <a:endParaRPr lang="en-US" b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1" y="1295400"/>
            <a:ext cx="8915400" cy="5410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alpha-beta(player, board, alpha, beta)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if(game over in current board position)        return winner</a:t>
            </a: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    children = all legal moves for player from this board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if(max's turn)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for each child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score = alpha-beta (other player, child, alpha, beta)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if score &gt; alpha then alpha = score (we have found a better best move)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if alpha &gt;= beta then return alpha (cut off)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return alpha (this is our best move)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else (min's turn)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for each child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score = alpha-beta (other player, child, alpha, beta)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if score &lt; beta then beta = score (opponent has found a better worse move)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if alpha &gt;= beta then return beta (cut off)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return beta (this is the opponent's best move)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200" y="-304800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kern="0" dirty="0">
                <a:solidFill>
                  <a:srgbClr val="5B0DF7"/>
                </a:solidFill>
                <a:latin typeface="Arial" panose="020B0604020202020204"/>
              </a:rPr>
              <a:t>α</a:t>
            </a:r>
            <a:r>
              <a:rPr lang="en-US" sz="3200" dirty="0"/>
              <a:t>-β algorithm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6" t="25000" r="15625" b="15625"/>
          <a:stretch>
            <a:fillRect/>
          </a:stretch>
        </p:blipFill>
        <p:spPr bwMode="auto">
          <a:xfrm>
            <a:off x="685800" y="457200"/>
            <a:ext cx="7620000" cy="384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25000" r="15625" b="33333"/>
          <a:stretch>
            <a:fillRect/>
          </a:stretch>
        </p:blipFill>
        <p:spPr bwMode="auto">
          <a:xfrm>
            <a:off x="533400" y="4114800"/>
            <a:ext cx="7772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Properties of </a:t>
            </a:r>
            <a:r>
              <a:rPr lang="en-US" kern="0" dirty="0">
                <a:ln>
                  <a:noFill/>
                </a:ln>
                <a:solidFill>
                  <a:srgbClr val="5B0DF7"/>
                </a:solidFill>
                <a:latin typeface="Arial" panose="020B0604020202020204"/>
              </a:rPr>
              <a:t>α</a:t>
            </a:r>
            <a:r>
              <a:rPr lang="en-US" dirty="0"/>
              <a:t>-β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x-none" dirty="0"/>
              <a:t>Pruning </a:t>
            </a:r>
            <a:r>
              <a:rPr lang="en-US" altLang="x-none" dirty="0">
                <a:solidFill>
                  <a:srgbClr val="FF0000"/>
                </a:solidFill>
              </a:rPr>
              <a:t>does not</a:t>
            </a:r>
            <a:r>
              <a:rPr lang="en-US" altLang="x-none" dirty="0"/>
              <a:t> affect final result</a:t>
            </a:r>
            <a:endParaRPr lang="en-US" altLang="x-none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x-none" sz="1600" dirty="0"/>
          </a:p>
          <a:p>
            <a:pPr>
              <a:lnSpc>
                <a:spcPct val="90000"/>
              </a:lnSpc>
            </a:pPr>
            <a:r>
              <a:rPr lang="en-US" altLang="x-none" dirty="0"/>
              <a:t>Good move ordering improves effectiveness of pruning</a:t>
            </a:r>
            <a:endParaRPr lang="en-US" altLang="x-none" dirty="0"/>
          </a:p>
          <a:p>
            <a:pPr lvl="4">
              <a:lnSpc>
                <a:spcPct val="90000"/>
              </a:lnSpc>
            </a:pPr>
            <a:endParaRPr lang="en-US" altLang="x-none" sz="1600" dirty="0"/>
          </a:p>
          <a:p>
            <a:pPr>
              <a:lnSpc>
                <a:spcPct val="90000"/>
              </a:lnSpc>
            </a:pPr>
            <a:r>
              <a:rPr lang="en-US" altLang="x-none" dirty="0"/>
              <a:t>With "perfect ordering”, time complexity = O(</a:t>
            </a:r>
            <a:r>
              <a:rPr lang="en-US" altLang="x-none" dirty="0" err="1"/>
              <a:t>b</a:t>
            </a:r>
            <a:r>
              <a:rPr lang="en-US" altLang="x-none" baseline="30000" dirty="0" err="1"/>
              <a:t>m</a:t>
            </a:r>
            <a:r>
              <a:rPr lang="en-US" altLang="x-none" baseline="30000" dirty="0"/>
              <a:t>/2</a:t>
            </a:r>
            <a:r>
              <a:rPr lang="en-US" altLang="x-none" dirty="0"/>
              <a:t>)</a:t>
            </a:r>
            <a:endParaRPr lang="en-US" altLang="x-none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 sz="2400" dirty="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x-none" sz="2400" dirty="0"/>
              <a:t> </a:t>
            </a:r>
            <a:r>
              <a:rPr lang="en-US" altLang="x-none" sz="2400" dirty="0">
                <a:solidFill>
                  <a:srgbClr val="FF0000"/>
                </a:solidFill>
              </a:rPr>
              <a:t>doubles</a:t>
            </a:r>
            <a:r>
              <a:rPr lang="en-US" altLang="x-none" sz="2400" dirty="0"/>
              <a:t> depth of search</a:t>
            </a:r>
            <a:endParaRPr lang="en-US" altLang="x-none" sz="2400" dirty="0"/>
          </a:p>
          <a:p>
            <a:pPr lvl="4">
              <a:lnSpc>
                <a:spcPct val="90000"/>
              </a:lnSpc>
            </a:pPr>
            <a:endParaRPr lang="en-US" altLang="x-none" sz="1600" dirty="0"/>
          </a:p>
          <a:p>
            <a:pPr>
              <a:lnSpc>
                <a:spcPct val="90000"/>
              </a:lnSpc>
            </a:pPr>
            <a:r>
              <a:rPr lang="en-US" altLang="x-none" dirty="0"/>
              <a:t>A simple example of the value of reasoning about which computations are relevant (a form of </a:t>
            </a:r>
            <a:r>
              <a:rPr lang="en-US" altLang="x-none" dirty="0">
                <a:solidFill>
                  <a:srgbClr val="FF0000"/>
                </a:solidFill>
              </a:rPr>
              <a:t>meta-reasoning</a:t>
            </a:r>
            <a:r>
              <a:rPr lang="en-US" altLang="x-none" dirty="0"/>
              <a:t>)</a:t>
            </a:r>
            <a:endParaRPr lang="en-US" altLang="x-non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589F6A-92E6-49E7-941C-E66F3715E53D}" type="slidenum">
              <a:rPr lang="en-US"/>
            </a:fld>
            <a:endParaRPr lang="en-US" dirty="0"/>
          </a:p>
        </p:txBody>
      </p:sp>
      <p:pic>
        <p:nvPicPr>
          <p:cNvPr id="147458" name="Picture 2" descr="Questions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62200" y="1498600"/>
            <a:ext cx="4495800" cy="474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Game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It’s a branch of economics</a:t>
            </a:r>
            <a:endParaRPr lang="en-US" dirty="0"/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Views any MAE as a game provided that the impact of each agent on the other is “significant”</a:t>
            </a:r>
            <a:r>
              <a:rPr lang="en-US" dirty="0"/>
              <a:t>, i.e., able to affect the actions of the other agent(s)</a:t>
            </a:r>
            <a:endParaRPr lang="en-US" dirty="0"/>
          </a:p>
          <a:p>
            <a:pPr>
              <a:defRPr/>
            </a:pPr>
            <a:r>
              <a:rPr lang="en-US" dirty="0"/>
              <a:t>In AI, </a:t>
            </a:r>
            <a:r>
              <a:rPr lang="en-US" dirty="0">
                <a:solidFill>
                  <a:srgbClr val="FF0000"/>
                </a:solidFill>
              </a:rPr>
              <a:t>“game” is a specialized concept</a:t>
            </a:r>
            <a:r>
              <a:rPr lang="en-US" dirty="0"/>
              <a:t>:</a:t>
            </a:r>
            <a:endParaRPr lang="en-US" dirty="0"/>
          </a:p>
          <a:p>
            <a:pPr lvl="1">
              <a:defRPr/>
            </a:pPr>
            <a:r>
              <a:rPr lang="en-US" dirty="0"/>
              <a:t>Deterministic, fully-observable environments</a:t>
            </a:r>
            <a:endParaRPr lang="en-US" dirty="0"/>
          </a:p>
          <a:p>
            <a:pPr lvl="1">
              <a:defRPr/>
            </a:pPr>
            <a:r>
              <a:rPr lang="en-US" dirty="0"/>
              <a:t>Two agents whose actions must alternate</a:t>
            </a:r>
            <a:endParaRPr lang="en-US" dirty="0"/>
          </a:p>
          <a:p>
            <a:pPr lvl="1">
              <a:defRPr/>
            </a:pPr>
            <a:r>
              <a:rPr lang="en-US" dirty="0"/>
              <a:t>Utility values at the end of the game are always equal and opposite</a:t>
            </a:r>
            <a:endParaRPr lang="en-US" dirty="0"/>
          </a:p>
          <a:p>
            <a:pPr lvl="2">
              <a:defRPr/>
            </a:pPr>
            <a:r>
              <a:rPr lang="en-US" dirty="0"/>
              <a:t>+1 = Chess winner</a:t>
            </a:r>
            <a:endParaRPr lang="en-US" dirty="0"/>
          </a:p>
          <a:p>
            <a:pPr lvl="2">
              <a:defRPr/>
            </a:pPr>
            <a:r>
              <a:rPr lang="en-US" dirty="0"/>
              <a:t>-1 = Chess looser.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E37123-57E6-48CC-8945-B6B6AE8325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AI Games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x-none" dirty="0"/>
              <a:t>Tackled by </a:t>
            </a:r>
            <a:r>
              <a:rPr lang="en-US" altLang="x-none" dirty="0" err="1"/>
              <a:t>Konrad</a:t>
            </a:r>
            <a:r>
              <a:rPr lang="en-US" altLang="x-none" dirty="0"/>
              <a:t> </a:t>
            </a:r>
            <a:r>
              <a:rPr lang="en-US" altLang="x-none" dirty="0" err="1"/>
              <a:t>Zuse</a:t>
            </a:r>
            <a:r>
              <a:rPr lang="en-US" altLang="x-none" dirty="0"/>
              <a:t>, Claude Shannon, Norbert Wiener, Alan Turing</a:t>
            </a:r>
            <a:endParaRPr lang="en-US" altLang="x-none" dirty="0"/>
          </a:p>
          <a:p>
            <a:pPr lvl="1"/>
            <a:r>
              <a:rPr lang="en-US" altLang="x-none" dirty="0"/>
              <a:t>Have seen lot of successes recently, e.g., </a:t>
            </a:r>
            <a:r>
              <a:rPr lang="en-US" altLang="x-none" dirty="0" err="1"/>
              <a:t>DeepBlue</a:t>
            </a:r>
            <a:endParaRPr lang="en-US" altLang="x-none" dirty="0">
              <a:solidFill>
                <a:srgbClr val="FF0000"/>
              </a:solidFill>
            </a:endParaRPr>
          </a:p>
          <a:p>
            <a:r>
              <a:rPr lang="en-US" altLang="x-none" dirty="0">
                <a:solidFill>
                  <a:srgbClr val="FF0000"/>
                </a:solidFill>
              </a:rPr>
              <a:t>Game states are easy to represent: </a:t>
            </a:r>
            <a:endParaRPr lang="en-US" altLang="x-none" dirty="0">
              <a:solidFill>
                <a:srgbClr val="FF0000"/>
              </a:solidFill>
            </a:endParaRPr>
          </a:p>
          <a:p>
            <a:pPr lvl="1"/>
            <a:r>
              <a:rPr lang="en-US" altLang="x-none" dirty="0">
                <a:solidFill>
                  <a:srgbClr val="FF0000"/>
                </a:solidFill>
              </a:rPr>
              <a:t>Agents restricted by a limited action rules</a:t>
            </a:r>
            <a:endParaRPr lang="en-US" altLang="x-none" dirty="0">
              <a:solidFill>
                <a:srgbClr val="FF0000"/>
              </a:solidFill>
            </a:endParaRPr>
          </a:p>
          <a:p>
            <a:pPr lvl="1"/>
            <a:r>
              <a:rPr lang="en-US" altLang="x-none" dirty="0"/>
              <a:t>Outcomes defined by precise rules</a:t>
            </a:r>
            <a:endParaRPr lang="en-US" altLang="x-none" dirty="0"/>
          </a:p>
          <a:p>
            <a:r>
              <a:rPr lang="en-US" altLang="x-none" dirty="0">
                <a:solidFill>
                  <a:srgbClr val="FF0000"/>
                </a:solidFill>
              </a:rPr>
              <a:t>Games</a:t>
            </a:r>
            <a:r>
              <a:rPr lang="en-US" altLang="x-none" dirty="0"/>
              <a:t>: interesting </a:t>
            </a:r>
            <a:r>
              <a:rPr lang="en-US" altLang="x-none" i="1" dirty="0"/>
              <a:t>because</a:t>
            </a:r>
            <a:r>
              <a:rPr lang="en-US" altLang="x-none" dirty="0"/>
              <a:t> they are hard to solve:</a:t>
            </a:r>
            <a:endParaRPr lang="en-US" altLang="x-none" dirty="0"/>
          </a:p>
          <a:p>
            <a:pPr lvl="1"/>
            <a:r>
              <a:rPr lang="en-US" altLang="x-none" dirty="0"/>
              <a:t>Chess: average branching factor of 35</a:t>
            </a:r>
            <a:endParaRPr lang="en-US" altLang="x-none" dirty="0"/>
          </a:p>
          <a:p>
            <a:pPr lvl="1"/>
            <a:r>
              <a:rPr lang="en-US" altLang="x-none" dirty="0"/>
              <a:t>If 50 moves by each player, search tree has 35</a:t>
            </a:r>
            <a:r>
              <a:rPr lang="en-US" altLang="x-none" baseline="30000" dirty="0"/>
              <a:t>100</a:t>
            </a:r>
            <a:r>
              <a:rPr lang="en-US" altLang="x-none" dirty="0"/>
              <a:t> nodes!</a:t>
            </a:r>
            <a:endParaRPr lang="en-US" altLang="x-none" dirty="0"/>
          </a:p>
          <a:p>
            <a:pPr lvl="1"/>
            <a:endParaRPr lang="en-US" altLang="x-none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AAD3D-E1EB-49A9-8C9E-E1ECAA6D057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Games vs. Search problems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In typical search problems, we optimize a measure to acquire the goal: there is no opponent</a:t>
            </a:r>
            <a:endParaRPr lang="en-US" dirty="0"/>
          </a:p>
          <a:p>
            <a:pPr>
              <a:defRPr/>
            </a:pPr>
            <a:r>
              <a:rPr lang="en-US" dirty="0"/>
              <a:t>In games, there is an "Unpredictable" opponent</a:t>
            </a:r>
            <a:endParaRPr lang="en-US" dirty="0"/>
          </a:p>
          <a:p>
            <a:pPr lvl="1">
              <a:defRPr/>
            </a:pPr>
            <a:r>
              <a:rPr lang="en-US" dirty="0"/>
              <a:t>Need to specify a move for every possible opponent reply
</a:t>
            </a:r>
            <a:r>
              <a:rPr lang="en-US" dirty="0">
                <a:solidFill>
                  <a:srgbClr val="FF0000"/>
                </a:solidFill>
              </a:rPr>
              <a:t> Strict penalty on an inefficient move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Stringent time constraints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dirty="0"/>
              <a:t>Unlikely to find goal, must approximate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Requires some type of a decision to move the search forward.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Types of Games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4AF436-75CB-4470-8479-0BF0DA559056}" type="slidenum">
              <a:rPr lang="en-US" smtClean="0"/>
            </a:fld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2400" y="1828800"/>
            <a:ext cx="8839200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Game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Initial state</a:t>
            </a: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Successor function</a:t>
            </a: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Terminal state test</a:t>
            </a:r>
            <a:endParaRPr lang="en-US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Utility function</a:t>
            </a:r>
            <a:r>
              <a:rPr lang="en-US" dirty="0"/>
              <a:t>: defining the usefulness of the terminal states from the point of view of one of the players.</a:t>
            </a:r>
            <a:endParaRPr lang="en-US" dirty="0"/>
          </a:p>
          <a:p>
            <a:pPr>
              <a:defRPr/>
            </a:pPr>
            <a:r>
              <a:rPr lang="en-US" dirty="0"/>
              <a:t>Imagine 2 players of tic-tac-toe: MAX and MIN</a:t>
            </a:r>
            <a:endParaRPr lang="en-US" dirty="0"/>
          </a:p>
          <a:p>
            <a:pPr lvl="1">
              <a:defRPr/>
            </a:pPr>
            <a:r>
              <a:rPr lang="en-US" dirty="0"/>
              <a:t>MAX moves first: We can generate a game tree</a:t>
            </a:r>
            <a:endParaRPr lang="en-US" dirty="0"/>
          </a:p>
          <a:p>
            <a:pPr lvl="1">
              <a:defRPr/>
            </a:pPr>
            <a:r>
              <a:rPr lang="en-US" dirty="0"/>
              <a:t>The terminal states are at the leaves</a:t>
            </a:r>
            <a:endParaRPr lang="en-US" dirty="0"/>
          </a:p>
          <a:p>
            <a:pPr>
              <a:defRPr/>
            </a:pPr>
            <a:r>
              <a:rPr lang="en-US" dirty="0"/>
              <a:t>MAX should play in order to maximize its utility, which will minimize the utility for MIN</a:t>
            </a:r>
            <a:endParaRPr lang="en-US" dirty="0"/>
          </a:p>
          <a:p>
            <a:pPr lvl="1">
              <a:defRPr/>
            </a:pPr>
            <a:r>
              <a:rPr lang="en-US" dirty="0"/>
              <a:t>This is called a </a:t>
            </a:r>
            <a:r>
              <a:rPr lang="en-US" dirty="0">
                <a:solidFill>
                  <a:srgbClr val="FF0000"/>
                </a:solidFill>
              </a:rPr>
              <a:t>Zero-Sum Game.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7F57F6-223E-4AB3-97D0-3504A43D485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Tic-Tac-Toe, the function could be as simple as returning: </a:t>
            </a:r>
            <a:endParaRPr lang="en-US" dirty="0"/>
          </a:p>
          <a:p>
            <a:pPr lvl="1"/>
            <a:r>
              <a:rPr lang="en-US" dirty="0"/>
              <a:t>+1 if the computer wins</a:t>
            </a:r>
            <a:endParaRPr lang="en-US" dirty="0"/>
          </a:p>
          <a:p>
            <a:pPr lvl="1"/>
            <a:r>
              <a:rPr lang="en-US" dirty="0"/>
              <a:t>-1 if the player wins</a:t>
            </a:r>
            <a:endParaRPr lang="en-US" dirty="0"/>
          </a:p>
          <a:p>
            <a:pPr lvl="1"/>
            <a:r>
              <a:rPr lang="en-US" dirty="0"/>
              <a:t>0 otherwise. </a:t>
            </a:r>
            <a:endParaRPr lang="en-US" dirty="0"/>
          </a:p>
          <a:p>
            <a:r>
              <a:rPr lang="en-US" dirty="0"/>
              <a:t>However, </a:t>
            </a:r>
            <a:r>
              <a:rPr lang="en-US" dirty="0">
                <a:solidFill>
                  <a:srgbClr val="FF0000"/>
                </a:solidFill>
              </a:rPr>
              <a:t>this simple evaluation function may require deeper search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CE4C1-E6A0-4AA9-9965-F1CD6F0FDCC0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8996</Words>
  <Application>WPS Presentation</Application>
  <PresentationFormat>On-screen Show (4:3)</PresentationFormat>
  <Paragraphs>345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Arial</vt:lpstr>
      <vt:lpstr>SimSun</vt:lpstr>
      <vt:lpstr>Wingdings</vt:lpstr>
      <vt:lpstr>Calibri</vt:lpstr>
      <vt:lpstr>Microsoft YaHei</vt:lpstr>
      <vt:lpstr>Arial Unicode MS</vt:lpstr>
      <vt:lpstr>Arial</vt:lpstr>
      <vt:lpstr>Office Theme</vt:lpstr>
      <vt:lpstr>Paint.Picture</vt:lpstr>
      <vt:lpstr>BM-766 </vt:lpstr>
      <vt:lpstr>PowerPoint 演示文稿</vt:lpstr>
      <vt:lpstr>MAEs and Games</vt:lpstr>
      <vt:lpstr>Game Theory</vt:lpstr>
      <vt:lpstr>AI Games</vt:lpstr>
      <vt:lpstr>Games vs. Search problems</vt:lpstr>
      <vt:lpstr>Types of Games</vt:lpstr>
      <vt:lpstr>Game Formulation</vt:lpstr>
      <vt:lpstr>Utility function</vt:lpstr>
      <vt:lpstr>Game tree</vt:lpstr>
      <vt:lpstr>Perhaps a better utility function?</vt:lpstr>
      <vt:lpstr>Optimal Strategy For MAX</vt:lpstr>
      <vt:lpstr>Shortened Game Tree</vt:lpstr>
      <vt:lpstr>Minimax</vt:lpstr>
      <vt:lpstr>Minimax</vt:lpstr>
      <vt:lpstr>Minimax</vt:lpstr>
      <vt:lpstr>Minimax</vt:lpstr>
      <vt:lpstr>Minimax algorithm</vt:lpstr>
      <vt:lpstr>Minimax algorithm</vt:lpstr>
      <vt:lpstr>Minimax algorithm</vt:lpstr>
      <vt:lpstr>Minimax algorithm</vt:lpstr>
      <vt:lpstr>Properties of Minimax</vt:lpstr>
      <vt:lpstr>α-β pruning example</vt:lpstr>
      <vt:lpstr>α-β pruning example</vt:lpstr>
      <vt:lpstr>α-β pruning example</vt:lpstr>
      <vt:lpstr>α-β pruning example</vt:lpstr>
      <vt:lpstr>α-β pruning example</vt:lpstr>
      <vt:lpstr>Why is it called α-β?</vt:lpstr>
      <vt:lpstr>The α-β algorithm</vt:lpstr>
      <vt:lpstr>The α-β algorithm</vt:lpstr>
      <vt:lpstr>The α-β algorithm</vt:lpstr>
      <vt:lpstr>Properties of α-β</vt:lpstr>
      <vt:lpstr>Questions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</dc:title>
  <dc:creator>Dr. Muhammad Humayoun</dc:creator>
  <cp:lastModifiedBy>ABDUL MANAN</cp:lastModifiedBy>
  <cp:revision>1985</cp:revision>
  <dcterms:created xsi:type="dcterms:W3CDTF">2013-01-18T08:18:00Z</dcterms:created>
  <dcterms:modified xsi:type="dcterms:W3CDTF">2022-09-15T17:13:15Z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CF3A886C08B54C9D8FFB3C40D2C92683</vt:lpwstr>
  </property>
  <property fmtid="{D5CDD505-2E9C-101B-9397-08002B2CF9AE}" pid="3" name="KSOProductBuildVer">
    <vt:lpwstr>1033-11.2.0.11306</vt:lpwstr>
  </property>
</Properties>
</file>