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45" roundtripDataSignature="AMtx7mhsdKFUA5Ir1hzYnaEfxdoB6Z+1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Benign: gentle</a:t>
            </a:r>
            <a:endParaRPr/>
          </a:p>
          <a:p>
            <a:pPr indent="0" lvl="0" marL="0" rtl="0" algn="l">
              <a:lnSpc>
                <a:spcPct val="100000"/>
              </a:lnSpc>
              <a:spcBef>
                <a:spcPts val="0"/>
              </a:spcBef>
              <a:spcAft>
                <a:spcPts val="0"/>
              </a:spcAft>
              <a:buSzPts val="1400"/>
              <a:buNone/>
            </a:pPr>
            <a:r>
              <a:rPr lang="en-US"/>
              <a:t>Adversarial: involving opposition </a:t>
            </a:r>
            <a:endParaRPr/>
          </a:p>
        </p:txBody>
      </p:sp>
      <p:sp>
        <p:nvSpPr>
          <p:cNvPr id="195" name="Google Shape;195;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3" name="Google Shape;293;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7" name="Google Shape;307;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3" name="Google Shape;313;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8" name="Google Shape;328;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5" name="Google Shape;335;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2" name="Google Shape;34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6" name="Google Shape;356;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3" name="Google Shape;36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71" name="Google Shape;371;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2" name="Google Shape;372;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Omniscient: knows everything </a:t>
            </a:r>
            <a:br>
              <a:rPr lang="en-US"/>
            </a:br>
            <a:r>
              <a:rPr lang="en-US"/>
              <a:t>autonomy: Independent  </a:t>
            </a:r>
            <a:endParaRPr/>
          </a:p>
        </p:txBody>
      </p:sp>
      <p:sp>
        <p:nvSpPr>
          <p:cNvPr id="144" name="Google Shape;144;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4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50"/>
          <p:cNvSpPr txBox="1"/>
          <p:nvPr>
            <p:ph type="title"/>
          </p:nvPr>
        </p:nvSpPr>
        <p:spPr>
          <a:xfrm>
            <a:off x="76200" y="76200"/>
            <a:ext cx="8991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50"/>
          <p:cNvSpPr txBox="1"/>
          <p:nvPr>
            <p:ph idx="1" type="body"/>
          </p:nvPr>
        </p:nvSpPr>
        <p:spPr>
          <a:xfrm rot="5400000">
            <a:off x="2102743" y="-731142"/>
            <a:ext cx="4953000" cy="9006085"/>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51"/>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51"/>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4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4" name="Google Shape;24;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43"/>
          <p:cNvSpPr txBox="1"/>
          <p:nvPr>
            <p:ph type="title"/>
          </p:nvPr>
        </p:nvSpPr>
        <p:spPr>
          <a:xfrm>
            <a:off x="76200" y="76200"/>
            <a:ext cx="89154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3"/>
          <p:cNvSpPr txBox="1"/>
          <p:nvPr>
            <p:ph idx="1" type="body"/>
          </p:nvPr>
        </p:nvSpPr>
        <p:spPr>
          <a:xfrm>
            <a:off x="76201" y="1295400"/>
            <a:ext cx="8915400" cy="49530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4"/>
          <p:cNvSpPr txBox="1"/>
          <p:nvPr>
            <p:ph type="title"/>
          </p:nvPr>
        </p:nvSpPr>
        <p:spPr>
          <a:xfrm>
            <a:off x="76200" y="76200"/>
            <a:ext cx="8991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4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45"/>
          <p:cNvSpPr txBox="1"/>
          <p:nvPr>
            <p:ph type="title"/>
          </p:nvPr>
        </p:nvSpPr>
        <p:spPr>
          <a:xfrm>
            <a:off x="76200" y="76200"/>
            <a:ext cx="8991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4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4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4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6"/>
          <p:cNvSpPr txBox="1"/>
          <p:nvPr>
            <p:ph type="title"/>
          </p:nvPr>
        </p:nvSpPr>
        <p:spPr>
          <a:xfrm>
            <a:off x="76200" y="76200"/>
            <a:ext cx="8991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4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9"/>
          <p:cNvSpPr/>
          <p:nvPr>
            <p:ph idx="2" type="pic"/>
          </p:nvPr>
        </p:nvSpPr>
        <p:spPr>
          <a:xfrm>
            <a:off x="1792288" y="612775"/>
            <a:ext cx="5486400" cy="4114800"/>
          </a:xfrm>
          <a:prstGeom prst="rect">
            <a:avLst/>
          </a:prstGeom>
          <a:noFill/>
          <a:ln>
            <a:noFill/>
          </a:ln>
        </p:spPr>
      </p:sp>
      <p:sp>
        <p:nvSpPr>
          <p:cNvPr id="68" name="Google Shape;68;p4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0"/>
          <p:cNvSpPr txBox="1"/>
          <p:nvPr>
            <p:ph type="title"/>
          </p:nvPr>
        </p:nvSpPr>
        <p:spPr>
          <a:xfrm>
            <a:off x="76200" y="76200"/>
            <a:ext cx="8991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1"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40"/>
          <p:cNvSpPr txBox="1"/>
          <p:nvPr>
            <p:ph idx="1" type="body"/>
          </p:nvPr>
        </p:nvSpPr>
        <p:spPr>
          <a:xfrm>
            <a:off x="76200" y="1295400"/>
            <a:ext cx="9006085" cy="49530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1371600"/>
            <a:ext cx="7772400" cy="147002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b="1" lang="en-US" sz="6600"/>
              <a:t>Artificial Intelligence</a:t>
            </a:r>
            <a:br>
              <a:rPr b="1" lang="en-US" sz="6600"/>
            </a:br>
            <a:r>
              <a:rPr lang="en-US"/>
              <a:t>IT-511</a:t>
            </a:r>
            <a:endParaRPr b="1" sz="6600"/>
          </a:p>
        </p:txBody>
      </p:sp>
      <p:sp>
        <p:nvSpPr>
          <p:cNvPr id="89" name="Google Shape;89;p1"/>
          <p:cNvSpPr txBox="1"/>
          <p:nvPr>
            <p:ph idx="1" type="subTitle"/>
          </p:nvPr>
        </p:nvSpPr>
        <p:spPr>
          <a:xfrm>
            <a:off x="228600" y="3200400"/>
            <a:ext cx="8763000" cy="3429000"/>
          </a:xfrm>
          <a:prstGeom prst="rect">
            <a:avLst/>
          </a:prstGeom>
          <a:noFill/>
          <a:ln>
            <a:noFill/>
          </a:ln>
        </p:spPr>
        <p:txBody>
          <a:bodyPr anchorCtr="0" anchor="t" bIns="45700" lIns="91425" spcFirstLastPara="1" rIns="91425" wrap="square" tIns="45700">
            <a:normAutofit/>
          </a:bodyPr>
          <a:lstStyle/>
          <a:p>
            <a:pPr indent="0" lvl="1" marL="0" rtl="0" algn="ctr">
              <a:lnSpc>
                <a:spcPct val="100000"/>
              </a:lnSpc>
              <a:spcBef>
                <a:spcPts val="0"/>
              </a:spcBef>
              <a:spcAft>
                <a:spcPts val="0"/>
              </a:spcAft>
              <a:buClr>
                <a:srgbClr val="888888"/>
              </a:buClr>
              <a:buSzPts val="1400"/>
              <a:buNone/>
            </a:pPr>
            <a:r>
              <a:t/>
            </a:r>
            <a:endParaRPr sz="1400">
              <a:solidFill>
                <a:srgbClr val="3F3F3F"/>
              </a:solidFill>
            </a:endParaRPr>
          </a:p>
          <a:p>
            <a:pPr indent="0" lvl="1" marL="0" rtl="0" algn="ctr">
              <a:lnSpc>
                <a:spcPct val="100000"/>
              </a:lnSpc>
              <a:spcBef>
                <a:spcPts val="280"/>
              </a:spcBef>
              <a:spcAft>
                <a:spcPts val="0"/>
              </a:spcAft>
              <a:buClr>
                <a:srgbClr val="888888"/>
              </a:buClr>
              <a:buSzPts val="1400"/>
              <a:buNone/>
            </a:pPr>
            <a:r>
              <a:t/>
            </a:r>
            <a:endParaRPr sz="1400">
              <a:solidFill>
                <a:srgbClr val="3F3F3F"/>
              </a:solidFill>
            </a:endParaRPr>
          </a:p>
          <a:p>
            <a:pPr indent="0" lvl="1" marL="0" rtl="0" algn="ctr">
              <a:lnSpc>
                <a:spcPct val="100000"/>
              </a:lnSpc>
              <a:spcBef>
                <a:spcPts val="280"/>
              </a:spcBef>
              <a:spcAft>
                <a:spcPts val="0"/>
              </a:spcAft>
              <a:buClr>
                <a:srgbClr val="888888"/>
              </a:buClr>
              <a:buSzPts val="1400"/>
              <a:buNone/>
            </a:pPr>
            <a:r>
              <a:t/>
            </a:r>
            <a:endParaRPr sz="1400">
              <a:solidFill>
                <a:srgbClr val="3F3F3F"/>
              </a:solidFill>
            </a:endParaRPr>
          </a:p>
          <a:p>
            <a:pPr indent="0" lvl="1" marL="0" rtl="0" algn="ctr">
              <a:lnSpc>
                <a:spcPct val="100000"/>
              </a:lnSpc>
              <a:spcBef>
                <a:spcPts val="280"/>
              </a:spcBef>
              <a:spcAft>
                <a:spcPts val="0"/>
              </a:spcAft>
              <a:buClr>
                <a:srgbClr val="888888"/>
              </a:buClr>
              <a:buSzPts val="1400"/>
              <a:buNone/>
            </a:pPr>
            <a:r>
              <a:t/>
            </a:r>
            <a:endParaRPr sz="1400">
              <a:solidFill>
                <a:srgbClr val="3F3F3F"/>
              </a:solidFill>
            </a:endParaRPr>
          </a:p>
          <a:p>
            <a:pPr indent="0" lvl="1" marL="0" rtl="0" algn="ctr">
              <a:lnSpc>
                <a:spcPct val="100000"/>
              </a:lnSpc>
              <a:spcBef>
                <a:spcPts val="280"/>
              </a:spcBef>
              <a:spcAft>
                <a:spcPts val="0"/>
              </a:spcAft>
              <a:buClr>
                <a:srgbClr val="888888"/>
              </a:buClr>
              <a:buSzPts val="1400"/>
              <a:buNone/>
            </a:pPr>
            <a:r>
              <a:t/>
            </a:r>
            <a:endParaRPr sz="1400">
              <a:solidFill>
                <a:srgbClr val="3F3F3F"/>
              </a:solidFill>
            </a:endParaRPr>
          </a:p>
          <a:p>
            <a:pPr indent="0" lvl="1" marL="0" rtl="0" algn="ctr">
              <a:lnSpc>
                <a:spcPct val="100000"/>
              </a:lnSpc>
              <a:spcBef>
                <a:spcPts val="280"/>
              </a:spcBef>
              <a:spcAft>
                <a:spcPts val="0"/>
              </a:spcAft>
              <a:buClr>
                <a:srgbClr val="888888"/>
              </a:buClr>
              <a:buSzPts val="1400"/>
              <a:buNone/>
            </a:pPr>
            <a:r>
              <a:t/>
            </a:r>
            <a:endParaRPr sz="1400">
              <a:solidFill>
                <a:srgbClr val="3F3F3F"/>
              </a:solidFill>
            </a:endParaRPr>
          </a:p>
          <a:p>
            <a:pPr indent="0" lvl="1" marL="0" rtl="0" algn="ctr">
              <a:lnSpc>
                <a:spcPct val="100000"/>
              </a:lnSpc>
              <a:spcBef>
                <a:spcPts val="280"/>
              </a:spcBef>
              <a:spcAft>
                <a:spcPts val="0"/>
              </a:spcAft>
              <a:buClr>
                <a:srgbClr val="888888"/>
              </a:buClr>
              <a:buSzPts val="1400"/>
              <a:buNone/>
            </a:pPr>
            <a:r>
              <a:t/>
            </a:r>
            <a:endParaRPr sz="1400">
              <a:solidFill>
                <a:srgbClr val="3F3F3F"/>
              </a:solidFill>
            </a:endParaRPr>
          </a:p>
          <a:p>
            <a:pPr indent="0" lvl="1" marL="0" rtl="0" algn="ctr">
              <a:lnSpc>
                <a:spcPct val="100000"/>
              </a:lnSpc>
              <a:spcBef>
                <a:spcPts val="520"/>
              </a:spcBef>
              <a:spcAft>
                <a:spcPts val="0"/>
              </a:spcAft>
              <a:buClr>
                <a:srgbClr val="3F3F3F"/>
              </a:buClr>
              <a:buSzPts val="2600"/>
              <a:buNone/>
            </a:pPr>
            <a:r>
              <a:rPr lang="en-US" sz="2600">
                <a:solidFill>
                  <a:srgbClr val="3F3F3F"/>
                </a:solidFill>
              </a:rPr>
              <a:t>Modified slides of  S. Russell and P. Norvig (http://aima.cs.berkeley.edu)</a:t>
            </a:r>
            <a:r>
              <a:rPr lang="en-US" sz="2300">
                <a:solidFill>
                  <a:srgbClr val="3F3F3F"/>
                </a:solidFill>
              </a:rPr>
              <a:t> </a:t>
            </a:r>
            <a:endParaRPr/>
          </a:p>
        </p:txBody>
      </p:sp>
      <p:sp>
        <p:nvSpPr>
          <p:cNvPr id="90" name="Google Shape;9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0"/>
          <p:cNvSpPr txBox="1"/>
          <p:nvPr>
            <p:ph idx="4294967295" type="title"/>
          </p:nvPr>
        </p:nvSpPr>
        <p:spPr>
          <a:xfrm>
            <a:off x="76200" y="76200"/>
            <a:ext cx="8991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a:t>PEAS </a:t>
            </a:r>
            <a:br>
              <a:rPr lang="en-US"/>
            </a:br>
            <a:r>
              <a:rPr lang="en-US" sz="3100"/>
              <a:t>Performance measure, Environment, Actuators, Sensors</a:t>
            </a:r>
            <a:endParaRPr/>
          </a:p>
        </p:txBody>
      </p:sp>
      <p:sp>
        <p:nvSpPr>
          <p:cNvPr id="153" name="Google Shape;153;p10"/>
          <p:cNvSpPr txBox="1"/>
          <p:nvPr>
            <p:ph idx="4294967295" type="body"/>
          </p:nvPr>
        </p:nvSpPr>
        <p:spPr>
          <a:xfrm>
            <a:off x="76200" y="1295400"/>
            <a:ext cx="9144000" cy="52578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lang="en-US" sz="2800"/>
              <a:t>Must specify the setting for intelligent agent design</a:t>
            </a:r>
            <a:endParaRPr/>
          </a:p>
          <a:p>
            <a:pPr indent="0" lvl="0" marL="0" rtl="0" algn="l">
              <a:lnSpc>
                <a:spcPct val="90000"/>
              </a:lnSpc>
              <a:spcBef>
                <a:spcPts val="560"/>
              </a:spcBef>
              <a:spcAft>
                <a:spcPts val="0"/>
              </a:spcAft>
              <a:buClr>
                <a:schemeClr val="dk1"/>
              </a:buClr>
              <a:buSzPts val="2800"/>
              <a:buNone/>
            </a:pPr>
            <a:r>
              <a:t/>
            </a:r>
            <a:endParaRPr sz="2800"/>
          </a:p>
          <a:p>
            <a:pPr indent="0" lvl="0" marL="0" rtl="0" algn="l">
              <a:lnSpc>
                <a:spcPct val="90000"/>
              </a:lnSpc>
              <a:spcBef>
                <a:spcPts val="560"/>
              </a:spcBef>
              <a:spcAft>
                <a:spcPts val="0"/>
              </a:spcAft>
              <a:buClr>
                <a:schemeClr val="dk1"/>
              </a:buClr>
              <a:buSzPts val="2800"/>
              <a:buNone/>
            </a:pPr>
            <a:r>
              <a:rPr lang="en-US" sz="2800"/>
              <a:t>Ex: The task of designing a </a:t>
            </a:r>
            <a:r>
              <a:rPr b="1" lang="en-US" sz="2800">
                <a:solidFill>
                  <a:srgbClr val="FF0000"/>
                </a:solidFill>
              </a:rPr>
              <a:t>driverless taxi</a:t>
            </a:r>
            <a:r>
              <a:rPr lang="en-US" sz="2800">
                <a:solidFill>
                  <a:srgbClr val="002060"/>
                </a:solidFill>
              </a:rPr>
              <a:t>:</a:t>
            </a:r>
            <a:endParaRPr/>
          </a:p>
          <a:p>
            <a:pPr indent="-342900" lvl="0" marL="342900" rtl="0" algn="l">
              <a:lnSpc>
                <a:spcPct val="80000"/>
              </a:lnSpc>
              <a:spcBef>
                <a:spcPts val="640"/>
              </a:spcBef>
              <a:spcAft>
                <a:spcPts val="0"/>
              </a:spcAft>
              <a:buClr>
                <a:srgbClr val="FF0000"/>
              </a:buClr>
              <a:buSzPts val="3200"/>
              <a:buChar char="•"/>
            </a:pPr>
            <a:r>
              <a:rPr lang="en-US">
                <a:solidFill>
                  <a:srgbClr val="FF0000"/>
                </a:solidFill>
              </a:rPr>
              <a:t>Performance measure</a:t>
            </a:r>
            <a:r>
              <a:rPr lang="en-US">
                <a:solidFill>
                  <a:srgbClr val="002060"/>
                </a:solidFill>
              </a:rPr>
              <a:t>: </a:t>
            </a:r>
            <a:endParaRPr/>
          </a:p>
          <a:p>
            <a:pPr indent="-285750" lvl="1" marL="742950" rtl="0" algn="l">
              <a:lnSpc>
                <a:spcPct val="80000"/>
              </a:lnSpc>
              <a:spcBef>
                <a:spcPts val="560"/>
              </a:spcBef>
              <a:spcAft>
                <a:spcPts val="0"/>
              </a:spcAft>
              <a:buClr>
                <a:schemeClr val="dk1"/>
              </a:buClr>
              <a:buSzPts val="2800"/>
              <a:buChar char="–"/>
            </a:pPr>
            <a:r>
              <a:rPr lang="en-US"/>
              <a:t>Safe, fast, legal, comfortable trip, maximize profits</a:t>
            </a:r>
            <a:endParaRPr/>
          </a:p>
          <a:p>
            <a:pPr indent="-342900" lvl="0" marL="342900" rtl="0" algn="l">
              <a:lnSpc>
                <a:spcPct val="80000"/>
              </a:lnSpc>
              <a:spcBef>
                <a:spcPts val="640"/>
              </a:spcBef>
              <a:spcAft>
                <a:spcPts val="0"/>
              </a:spcAft>
              <a:buClr>
                <a:srgbClr val="FF0000"/>
              </a:buClr>
              <a:buSzPts val="3200"/>
              <a:buChar char="•"/>
            </a:pPr>
            <a:r>
              <a:rPr lang="en-US">
                <a:solidFill>
                  <a:srgbClr val="FF0000"/>
                </a:solidFill>
              </a:rPr>
              <a:t>Environment</a:t>
            </a:r>
            <a:r>
              <a:rPr lang="en-US">
                <a:solidFill>
                  <a:srgbClr val="002060"/>
                </a:solidFill>
              </a:rPr>
              <a:t>: </a:t>
            </a:r>
            <a:endParaRPr/>
          </a:p>
          <a:p>
            <a:pPr indent="-285750" lvl="1" marL="742950" rtl="0" algn="l">
              <a:lnSpc>
                <a:spcPct val="80000"/>
              </a:lnSpc>
              <a:spcBef>
                <a:spcPts val="560"/>
              </a:spcBef>
              <a:spcAft>
                <a:spcPts val="0"/>
              </a:spcAft>
              <a:buClr>
                <a:schemeClr val="dk1"/>
              </a:buClr>
              <a:buSzPts val="2800"/>
              <a:buChar char="–"/>
            </a:pPr>
            <a:r>
              <a:rPr lang="en-US"/>
              <a:t>Roads, other traffic, pedestrians, customers</a:t>
            </a:r>
            <a:endParaRPr/>
          </a:p>
          <a:p>
            <a:pPr indent="-342900" lvl="0" marL="342900" rtl="0" algn="l">
              <a:lnSpc>
                <a:spcPct val="80000"/>
              </a:lnSpc>
              <a:spcBef>
                <a:spcPts val="640"/>
              </a:spcBef>
              <a:spcAft>
                <a:spcPts val="0"/>
              </a:spcAft>
              <a:buClr>
                <a:srgbClr val="FF0000"/>
              </a:buClr>
              <a:buSzPts val="3200"/>
              <a:buChar char="•"/>
            </a:pPr>
            <a:r>
              <a:rPr lang="en-US">
                <a:solidFill>
                  <a:srgbClr val="FF0000"/>
                </a:solidFill>
              </a:rPr>
              <a:t>Actuators</a:t>
            </a:r>
            <a:r>
              <a:rPr lang="en-US">
                <a:solidFill>
                  <a:srgbClr val="002060"/>
                </a:solidFill>
              </a:rPr>
              <a:t>: </a:t>
            </a:r>
            <a:endParaRPr/>
          </a:p>
          <a:p>
            <a:pPr indent="-285750" lvl="1" marL="742950" rtl="0" algn="l">
              <a:lnSpc>
                <a:spcPct val="80000"/>
              </a:lnSpc>
              <a:spcBef>
                <a:spcPts val="560"/>
              </a:spcBef>
              <a:spcAft>
                <a:spcPts val="0"/>
              </a:spcAft>
              <a:buClr>
                <a:schemeClr val="dk1"/>
              </a:buClr>
              <a:buSzPts val="2800"/>
              <a:buChar char="–"/>
            </a:pPr>
            <a:r>
              <a:rPr lang="en-US"/>
              <a:t>Steering wheel, accelerator, brake, signal, horn</a:t>
            </a:r>
            <a:endParaRPr/>
          </a:p>
          <a:p>
            <a:pPr indent="-342900" lvl="0" marL="342900" rtl="0" algn="l">
              <a:lnSpc>
                <a:spcPct val="80000"/>
              </a:lnSpc>
              <a:spcBef>
                <a:spcPts val="640"/>
              </a:spcBef>
              <a:spcAft>
                <a:spcPts val="0"/>
              </a:spcAft>
              <a:buClr>
                <a:srgbClr val="FF0000"/>
              </a:buClr>
              <a:buSzPts val="3200"/>
              <a:buChar char="•"/>
            </a:pPr>
            <a:r>
              <a:rPr lang="en-US">
                <a:solidFill>
                  <a:srgbClr val="FF0000"/>
                </a:solidFill>
              </a:rPr>
              <a:t>Sensors</a:t>
            </a:r>
            <a:r>
              <a:rPr lang="en-US">
                <a:solidFill>
                  <a:srgbClr val="002060"/>
                </a:solidFill>
              </a:rPr>
              <a:t>: </a:t>
            </a:r>
            <a:endParaRPr/>
          </a:p>
          <a:p>
            <a:pPr indent="-285750" lvl="1" marL="742950" rtl="0" algn="l">
              <a:lnSpc>
                <a:spcPct val="80000"/>
              </a:lnSpc>
              <a:spcBef>
                <a:spcPts val="560"/>
              </a:spcBef>
              <a:spcAft>
                <a:spcPts val="0"/>
              </a:spcAft>
              <a:buClr>
                <a:schemeClr val="dk1"/>
              </a:buClr>
              <a:buSzPts val="2800"/>
              <a:buChar char="–"/>
            </a:pPr>
            <a:r>
              <a:rPr lang="en-US"/>
              <a:t>Cameras, speedometer, GPS, engine sensors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1"/>
          <p:cNvSpPr txBox="1"/>
          <p:nvPr>
            <p:ph idx="4294967295" type="title"/>
          </p:nvPr>
        </p:nvSpPr>
        <p:spPr>
          <a:xfrm>
            <a:off x="76200" y="76200"/>
            <a:ext cx="8991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PEAS</a:t>
            </a:r>
            <a:endParaRPr/>
          </a:p>
        </p:txBody>
      </p:sp>
      <p:sp>
        <p:nvSpPr>
          <p:cNvPr id="159" name="Google Shape;159;p11"/>
          <p:cNvSpPr txBox="1"/>
          <p:nvPr>
            <p:ph idx="4294967295" type="body"/>
          </p:nvPr>
        </p:nvSpPr>
        <p:spPr>
          <a:xfrm>
            <a:off x="533400" y="1447800"/>
            <a:ext cx="8382000" cy="50292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00000"/>
              </a:lnSpc>
              <a:spcBef>
                <a:spcPts val="0"/>
              </a:spcBef>
              <a:spcAft>
                <a:spcPts val="0"/>
              </a:spcAft>
              <a:buClr>
                <a:srgbClr val="002060"/>
              </a:buClr>
              <a:buSzPct val="100000"/>
              <a:buNone/>
            </a:pPr>
            <a:r>
              <a:rPr lang="en-US">
                <a:solidFill>
                  <a:srgbClr val="002060"/>
                </a:solidFill>
              </a:rPr>
              <a:t>Agent: </a:t>
            </a:r>
            <a:r>
              <a:rPr b="1" lang="en-US">
                <a:solidFill>
                  <a:srgbClr val="002060"/>
                </a:solidFill>
              </a:rPr>
              <a:t>Medical Diagnosis System</a:t>
            </a:r>
            <a:endParaRPr/>
          </a:p>
          <a:p>
            <a:pPr indent="-342900" lvl="0" marL="342900" rtl="0" algn="l">
              <a:lnSpc>
                <a:spcPct val="100000"/>
              </a:lnSpc>
              <a:spcBef>
                <a:spcPts val="592"/>
              </a:spcBef>
              <a:spcAft>
                <a:spcPts val="0"/>
              </a:spcAft>
              <a:buClr>
                <a:srgbClr val="FF0000"/>
              </a:buClr>
              <a:buSzPct val="100000"/>
              <a:buChar char="•"/>
            </a:pPr>
            <a:r>
              <a:rPr lang="en-US">
                <a:solidFill>
                  <a:srgbClr val="FF0000"/>
                </a:solidFill>
              </a:rPr>
              <a:t>Performance measure</a:t>
            </a:r>
            <a:r>
              <a:rPr lang="en-US">
                <a:solidFill>
                  <a:srgbClr val="002060"/>
                </a:solidFill>
              </a:rPr>
              <a:t>: </a:t>
            </a:r>
            <a:endParaRPr/>
          </a:p>
          <a:p>
            <a:pPr indent="-285750" lvl="1" marL="742950" rtl="0" algn="l">
              <a:lnSpc>
                <a:spcPct val="100000"/>
              </a:lnSpc>
              <a:spcBef>
                <a:spcPts val="518"/>
              </a:spcBef>
              <a:spcAft>
                <a:spcPts val="0"/>
              </a:spcAft>
              <a:buClr>
                <a:schemeClr val="dk1"/>
              </a:buClr>
              <a:buSzPct val="100000"/>
              <a:buChar char="–"/>
            </a:pPr>
            <a:r>
              <a:rPr lang="en-US"/>
              <a:t>Healthy patient, minimize costs, lawsuits</a:t>
            </a:r>
            <a:endParaRPr/>
          </a:p>
          <a:p>
            <a:pPr indent="-342900" lvl="0" marL="342900" rtl="0" algn="l">
              <a:lnSpc>
                <a:spcPct val="100000"/>
              </a:lnSpc>
              <a:spcBef>
                <a:spcPts val="592"/>
              </a:spcBef>
              <a:spcAft>
                <a:spcPts val="0"/>
              </a:spcAft>
              <a:buClr>
                <a:srgbClr val="FF0000"/>
              </a:buClr>
              <a:buSzPct val="100000"/>
              <a:buChar char="•"/>
            </a:pPr>
            <a:r>
              <a:rPr lang="en-US">
                <a:solidFill>
                  <a:srgbClr val="FF0000"/>
                </a:solidFill>
              </a:rPr>
              <a:t>Environment</a:t>
            </a:r>
            <a:r>
              <a:rPr lang="en-US">
                <a:solidFill>
                  <a:srgbClr val="002060"/>
                </a:solidFill>
              </a:rPr>
              <a:t>: </a:t>
            </a:r>
            <a:endParaRPr/>
          </a:p>
          <a:p>
            <a:pPr indent="-285750" lvl="1" marL="742950" rtl="0" algn="l">
              <a:lnSpc>
                <a:spcPct val="100000"/>
              </a:lnSpc>
              <a:spcBef>
                <a:spcPts val="518"/>
              </a:spcBef>
              <a:spcAft>
                <a:spcPts val="0"/>
              </a:spcAft>
              <a:buClr>
                <a:schemeClr val="dk1"/>
              </a:buClr>
              <a:buSzPct val="100000"/>
              <a:buChar char="–"/>
            </a:pPr>
            <a:r>
              <a:rPr lang="en-US"/>
              <a:t>Patient, hospital, staff</a:t>
            </a:r>
            <a:endParaRPr/>
          </a:p>
          <a:p>
            <a:pPr indent="-342900" lvl="0" marL="342900" rtl="0" algn="l">
              <a:lnSpc>
                <a:spcPct val="100000"/>
              </a:lnSpc>
              <a:spcBef>
                <a:spcPts val="592"/>
              </a:spcBef>
              <a:spcAft>
                <a:spcPts val="0"/>
              </a:spcAft>
              <a:buClr>
                <a:srgbClr val="FF0000"/>
              </a:buClr>
              <a:buSzPct val="100000"/>
              <a:buChar char="•"/>
            </a:pPr>
            <a:r>
              <a:rPr lang="en-US">
                <a:solidFill>
                  <a:srgbClr val="FF0000"/>
                </a:solidFill>
              </a:rPr>
              <a:t>Actuators</a:t>
            </a:r>
            <a:r>
              <a:rPr lang="en-US">
                <a:solidFill>
                  <a:srgbClr val="002060"/>
                </a:solidFill>
              </a:rPr>
              <a:t>: </a:t>
            </a:r>
            <a:endParaRPr/>
          </a:p>
          <a:p>
            <a:pPr indent="-285750" lvl="1" marL="742950" rtl="0" algn="l">
              <a:lnSpc>
                <a:spcPct val="100000"/>
              </a:lnSpc>
              <a:spcBef>
                <a:spcPts val="518"/>
              </a:spcBef>
              <a:spcAft>
                <a:spcPts val="0"/>
              </a:spcAft>
              <a:buClr>
                <a:schemeClr val="dk1"/>
              </a:buClr>
              <a:buSzPct val="100000"/>
              <a:buChar char="–"/>
            </a:pPr>
            <a:r>
              <a:rPr lang="en-US"/>
              <a:t>Screen display (questions, tests, diagnoses, treatments, referrals)</a:t>
            </a:r>
            <a:endParaRPr/>
          </a:p>
          <a:p>
            <a:pPr indent="-342900" lvl="0" marL="342900" rtl="0" algn="l">
              <a:lnSpc>
                <a:spcPct val="100000"/>
              </a:lnSpc>
              <a:spcBef>
                <a:spcPts val="592"/>
              </a:spcBef>
              <a:spcAft>
                <a:spcPts val="0"/>
              </a:spcAft>
              <a:buClr>
                <a:srgbClr val="FF0000"/>
              </a:buClr>
              <a:buSzPct val="100000"/>
              <a:buChar char="•"/>
            </a:pPr>
            <a:r>
              <a:rPr lang="en-US">
                <a:solidFill>
                  <a:srgbClr val="FF0000"/>
                </a:solidFill>
              </a:rPr>
              <a:t>Sensors</a:t>
            </a:r>
            <a:r>
              <a:rPr lang="en-US">
                <a:solidFill>
                  <a:srgbClr val="002060"/>
                </a:solidFill>
              </a:rPr>
              <a:t>: </a:t>
            </a:r>
            <a:endParaRPr/>
          </a:p>
          <a:p>
            <a:pPr indent="-285750" lvl="1" marL="742950" rtl="0" algn="l">
              <a:lnSpc>
                <a:spcPct val="100000"/>
              </a:lnSpc>
              <a:spcBef>
                <a:spcPts val="518"/>
              </a:spcBef>
              <a:spcAft>
                <a:spcPts val="0"/>
              </a:spcAft>
              <a:buClr>
                <a:schemeClr val="dk1"/>
              </a:buClr>
              <a:buSzPct val="100000"/>
              <a:buChar char="–"/>
            </a:pPr>
            <a:r>
              <a:rPr lang="en-US"/>
              <a:t>Keyboard (entry of symptoms, findings, patient's answers)</a:t>
            </a:r>
            <a:endParaRPr/>
          </a:p>
        </p:txBody>
      </p:sp>
      <p:pic>
        <p:nvPicPr>
          <p:cNvPr descr="Z:\home\humayoun\HumayounDocs\COMSATS\courses\2013.AI\AI-Humayoun\images\11990092-sketch-of-medical-doctor-with-stethoscope-sitting-at-a-desk-in-h.jpg" id="160" name="Google Shape;160;p11"/>
          <p:cNvPicPr preferRelativeResize="0"/>
          <p:nvPr/>
        </p:nvPicPr>
        <p:blipFill rotWithShape="1">
          <a:blip r:embed="rId3">
            <a:alphaModFix/>
          </a:blip>
          <a:srcRect b="0" l="0" r="0" t="0"/>
          <a:stretch/>
        </p:blipFill>
        <p:spPr>
          <a:xfrm>
            <a:off x="7239000" y="1503220"/>
            <a:ext cx="1651634" cy="200198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2"/>
          <p:cNvSpPr txBox="1"/>
          <p:nvPr>
            <p:ph type="title"/>
          </p:nvPr>
        </p:nvSpPr>
        <p:spPr>
          <a:xfrm>
            <a:off x="76200" y="76200"/>
            <a:ext cx="8915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Environment types</a:t>
            </a:r>
            <a:endParaRPr/>
          </a:p>
        </p:txBody>
      </p:sp>
      <p:sp>
        <p:nvSpPr>
          <p:cNvPr id="166" name="Google Shape;166;p12"/>
          <p:cNvSpPr txBox="1"/>
          <p:nvPr>
            <p:ph idx="1" type="body"/>
          </p:nvPr>
        </p:nvSpPr>
        <p:spPr>
          <a:xfrm>
            <a:off x="76201" y="1143000"/>
            <a:ext cx="8915400" cy="54102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0000"/>
              </a:buClr>
              <a:buSzPts val="3200"/>
              <a:buChar char="•"/>
            </a:pPr>
            <a:r>
              <a:rPr lang="en-US">
                <a:solidFill>
                  <a:srgbClr val="FF0000"/>
                </a:solidFill>
              </a:rPr>
              <a:t>Fully observable</a:t>
            </a:r>
            <a:r>
              <a:rPr lang="en-US"/>
              <a:t> (vs. partially observable): </a:t>
            </a:r>
            <a:endParaRPr/>
          </a:p>
          <a:p>
            <a:pPr indent="-285750" lvl="1" marL="742950" rtl="0" algn="l">
              <a:lnSpc>
                <a:spcPct val="100000"/>
              </a:lnSpc>
              <a:spcBef>
                <a:spcPts val="560"/>
              </a:spcBef>
              <a:spcAft>
                <a:spcPts val="0"/>
              </a:spcAft>
              <a:buClr>
                <a:schemeClr val="dk1"/>
              </a:buClr>
              <a:buSzPts val="2800"/>
              <a:buChar char="–"/>
            </a:pPr>
            <a:r>
              <a:rPr lang="en-US"/>
              <a:t>An agent can sense at any point in time is completely sufficient to make the optimal decision.</a:t>
            </a:r>
            <a:endParaRPr/>
          </a:p>
          <a:p>
            <a:pPr indent="-285750" lvl="1" marL="742950" rtl="0" algn="l">
              <a:lnSpc>
                <a:spcPct val="100000"/>
              </a:lnSpc>
              <a:spcBef>
                <a:spcPts val="560"/>
              </a:spcBef>
              <a:spcAft>
                <a:spcPts val="0"/>
              </a:spcAft>
              <a:buClr>
                <a:schemeClr val="dk1"/>
              </a:buClr>
              <a:buSzPts val="2800"/>
              <a:buChar char="–"/>
            </a:pPr>
            <a:r>
              <a:rPr lang="en-US"/>
              <a:t>An agent's sensors give it access to the complete state of the environment at each point in time.</a:t>
            </a:r>
            <a:endParaRPr/>
          </a:p>
          <a:p>
            <a:pPr indent="-285750" lvl="1" marL="742950" rtl="0" algn="l">
              <a:lnSpc>
                <a:spcPct val="100000"/>
              </a:lnSpc>
              <a:spcBef>
                <a:spcPts val="560"/>
              </a:spcBef>
              <a:spcAft>
                <a:spcPts val="0"/>
              </a:spcAft>
              <a:buClr>
                <a:srgbClr val="FF0000"/>
              </a:buClr>
              <a:buSzPts val="2800"/>
              <a:buChar char="–"/>
            </a:pPr>
            <a:r>
              <a:rPr lang="en-US">
                <a:solidFill>
                  <a:srgbClr val="FF0000"/>
                </a:solidFill>
              </a:rPr>
              <a:t>Cards games when all cards are displayed </a:t>
            </a:r>
            <a:r>
              <a:rPr lang="en-US"/>
              <a:t>vs. poker</a:t>
            </a:r>
            <a:endParaRPr/>
          </a:p>
        </p:txBody>
      </p:sp>
      <p:sp>
        <p:nvSpPr>
          <p:cNvPr id="167" name="Google Shape;167;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Z:\home\humayoun\HumayounDocs\COMSATS\courses\2013.AI\AI-Humayoun\images\Screenshot from 2013-09-02 13:14:57.png" id="168" name="Google Shape;168;p12"/>
          <p:cNvPicPr preferRelativeResize="0"/>
          <p:nvPr/>
        </p:nvPicPr>
        <p:blipFill rotWithShape="1">
          <a:blip r:embed="rId3">
            <a:alphaModFix/>
          </a:blip>
          <a:srcRect b="29313" l="22899" r="35072" t="34598"/>
          <a:stretch/>
        </p:blipFill>
        <p:spPr>
          <a:xfrm>
            <a:off x="76200" y="4469296"/>
            <a:ext cx="4316661" cy="2083904"/>
          </a:xfrm>
          <a:prstGeom prst="rect">
            <a:avLst/>
          </a:prstGeom>
          <a:noFill/>
          <a:ln>
            <a:noFill/>
          </a:ln>
        </p:spPr>
      </p:pic>
      <p:pic>
        <p:nvPicPr>
          <p:cNvPr descr="Z:\home\humayoun\HumayounDocs\COMSATS\courses\2013.AI\AI-Humayoun\images\Screenshot from 2013-09-02 13:16:36.png" id="169" name="Google Shape;169;p12"/>
          <p:cNvPicPr preferRelativeResize="0"/>
          <p:nvPr/>
        </p:nvPicPr>
        <p:blipFill rotWithShape="1">
          <a:blip r:embed="rId4">
            <a:alphaModFix/>
          </a:blip>
          <a:srcRect b="29056" l="22609" r="35362" t="35885"/>
          <a:stretch/>
        </p:blipFill>
        <p:spPr>
          <a:xfrm>
            <a:off x="4572000" y="4465982"/>
            <a:ext cx="4450687" cy="2087218"/>
          </a:xfrm>
          <a:prstGeom prst="rect">
            <a:avLst/>
          </a:prstGeom>
          <a:noFill/>
          <a:ln>
            <a:noFill/>
          </a:ln>
        </p:spPr>
      </p:pic>
      <p:pic>
        <p:nvPicPr>
          <p:cNvPr descr="Z:\home\humayoun\HumayounDocs\COMSATS\courses\2013.AI\AI-Humayoun\images\Screenshot from 2013-09-02 13:14:57.png" id="170" name="Google Shape;170;p12"/>
          <p:cNvPicPr preferRelativeResize="0"/>
          <p:nvPr/>
        </p:nvPicPr>
        <p:blipFill rotWithShape="1">
          <a:blip r:embed="rId3">
            <a:alphaModFix/>
          </a:blip>
          <a:srcRect b="29313" l="53333" r="35072" t="52642"/>
          <a:stretch/>
        </p:blipFill>
        <p:spPr>
          <a:xfrm>
            <a:off x="7696199" y="5511248"/>
            <a:ext cx="1326487" cy="103863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3"/>
          <p:cNvSpPr txBox="1"/>
          <p:nvPr>
            <p:ph type="title"/>
          </p:nvPr>
        </p:nvSpPr>
        <p:spPr>
          <a:xfrm>
            <a:off x="76200" y="76200"/>
            <a:ext cx="8915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Environment types Cont.</a:t>
            </a:r>
            <a:endParaRPr/>
          </a:p>
        </p:txBody>
      </p:sp>
      <p:sp>
        <p:nvSpPr>
          <p:cNvPr id="176" name="Google Shape;176;p13"/>
          <p:cNvSpPr txBox="1"/>
          <p:nvPr>
            <p:ph idx="1" type="body"/>
          </p:nvPr>
        </p:nvSpPr>
        <p:spPr>
          <a:xfrm>
            <a:off x="76201" y="1295400"/>
            <a:ext cx="8915400" cy="49530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0000"/>
              </a:buClr>
              <a:buSzPts val="3200"/>
              <a:buChar char="•"/>
            </a:pPr>
            <a:r>
              <a:rPr lang="en-US">
                <a:solidFill>
                  <a:srgbClr val="FF0000"/>
                </a:solidFill>
              </a:rPr>
              <a:t>Single Agent</a:t>
            </a:r>
            <a:r>
              <a:rPr lang="en-US">
                <a:solidFill>
                  <a:srgbClr val="002060"/>
                </a:solidFill>
              </a:rPr>
              <a:t> </a:t>
            </a:r>
            <a:r>
              <a:rPr lang="en-US"/>
              <a:t>(vs. Multi-Agent): </a:t>
            </a:r>
            <a:endParaRPr/>
          </a:p>
          <a:p>
            <a:pPr indent="-285750" lvl="1" marL="742950" rtl="0" algn="l">
              <a:lnSpc>
                <a:spcPct val="100000"/>
              </a:lnSpc>
              <a:spcBef>
                <a:spcPts val="560"/>
              </a:spcBef>
              <a:spcAft>
                <a:spcPts val="0"/>
              </a:spcAft>
              <a:buClr>
                <a:schemeClr val="dk1"/>
              </a:buClr>
              <a:buSzPts val="2800"/>
              <a:buChar char="–"/>
            </a:pPr>
            <a:r>
              <a:rPr lang="en-US"/>
              <a:t>An agent operating by itself in an environment</a:t>
            </a:r>
            <a:endParaRPr/>
          </a:p>
          <a:p>
            <a:pPr indent="-285750" lvl="1" marL="742950" rtl="0" algn="l">
              <a:lnSpc>
                <a:spcPct val="100000"/>
              </a:lnSpc>
              <a:spcBef>
                <a:spcPts val="560"/>
              </a:spcBef>
              <a:spcAft>
                <a:spcPts val="0"/>
              </a:spcAft>
              <a:buClr>
                <a:schemeClr val="dk1"/>
              </a:buClr>
              <a:buSzPts val="2800"/>
              <a:buChar char="–"/>
            </a:pPr>
            <a:r>
              <a:rPr lang="en-US"/>
              <a:t>In the multi-agent case, the performance measure of one agent depends on the performance measures of the other agent(s)</a:t>
            </a:r>
            <a:endParaRPr/>
          </a:p>
          <a:p>
            <a:pPr indent="-285750" lvl="1" marL="742950" rtl="0" algn="l">
              <a:lnSpc>
                <a:spcPct val="100000"/>
              </a:lnSpc>
              <a:spcBef>
                <a:spcPts val="560"/>
              </a:spcBef>
              <a:spcAft>
                <a:spcPts val="0"/>
              </a:spcAft>
              <a:buClr>
                <a:srgbClr val="FF0000"/>
              </a:buClr>
              <a:buSzPts val="2800"/>
              <a:buChar char="–"/>
            </a:pPr>
            <a:r>
              <a:rPr lang="en-US">
                <a:solidFill>
                  <a:srgbClr val="FF0000"/>
                </a:solidFill>
              </a:rPr>
              <a:t>Competitive</a:t>
            </a:r>
            <a:r>
              <a:rPr lang="en-US">
                <a:solidFill>
                  <a:srgbClr val="002060"/>
                </a:solidFill>
              </a:rPr>
              <a:t> </a:t>
            </a:r>
            <a:r>
              <a:rPr lang="en-US"/>
              <a:t>multi-agent: Chess Playing</a:t>
            </a:r>
            <a:endParaRPr/>
          </a:p>
          <a:p>
            <a:pPr indent="-285750" lvl="1" marL="742950" rtl="0" algn="l">
              <a:lnSpc>
                <a:spcPct val="100000"/>
              </a:lnSpc>
              <a:spcBef>
                <a:spcPts val="560"/>
              </a:spcBef>
              <a:spcAft>
                <a:spcPts val="0"/>
              </a:spcAft>
              <a:buClr>
                <a:srgbClr val="FF0000"/>
              </a:buClr>
              <a:buSzPts val="2800"/>
              <a:buChar char="–"/>
            </a:pPr>
            <a:r>
              <a:rPr lang="en-US">
                <a:solidFill>
                  <a:srgbClr val="FF0000"/>
                </a:solidFill>
              </a:rPr>
              <a:t>Collaborative</a:t>
            </a:r>
            <a:r>
              <a:rPr lang="en-US">
                <a:solidFill>
                  <a:srgbClr val="002060"/>
                </a:solidFill>
              </a:rPr>
              <a:t> </a:t>
            </a:r>
            <a:r>
              <a:rPr lang="en-US"/>
              <a:t>multi-agent: Robo Soccer</a:t>
            </a:r>
            <a:endParaRPr/>
          </a:p>
        </p:txBody>
      </p:sp>
      <p:sp>
        <p:nvSpPr>
          <p:cNvPr id="177" name="Google Shape;177;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4"/>
          <p:cNvSpPr txBox="1"/>
          <p:nvPr>
            <p:ph type="title"/>
          </p:nvPr>
        </p:nvSpPr>
        <p:spPr>
          <a:xfrm>
            <a:off x="76200" y="76200"/>
            <a:ext cx="8915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Environment types Cont.</a:t>
            </a:r>
            <a:endParaRPr/>
          </a:p>
        </p:txBody>
      </p:sp>
      <p:sp>
        <p:nvSpPr>
          <p:cNvPr id="183" name="Google Shape;183;p14"/>
          <p:cNvSpPr txBox="1"/>
          <p:nvPr>
            <p:ph idx="1" type="body"/>
          </p:nvPr>
        </p:nvSpPr>
        <p:spPr>
          <a:xfrm>
            <a:off x="76201" y="1295400"/>
            <a:ext cx="8915400" cy="55626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0000"/>
              </a:buClr>
              <a:buSzPts val="3200"/>
              <a:buChar char="•"/>
            </a:pPr>
            <a:r>
              <a:rPr lang="en-US">
                <a:solidFill>
                  <a:srgbClr val="FF0000"/>
                </a:solidFill>
              </a:rPr>
              <a:t>Deterministic</a:t>
            </a:r>
            <a:r>
              <a:rPr lang="en-US"/>
              <a:t> (vs. stochastic): </a:t>
            </a:r>
            <a:endParaRPr/>
          </a:p>
          <a:p>
            <a:pPr indent="-285750" lvl="1" marL="742950" rtl="0" algn="l">
              <a:lnSpc>
                <a:spcPct val="100000"/>
              </a:lnSpc>
              <a:spcBef>
                <a:spcPts val="560"/>
              </a:spcBef>
              <a:spcAft>
                <a:spcPts val="0"/>
              </a:spcAft>
              <a:buClr>
                <a:schemeClr val="dk1"/>
              </a:buClr>
              <a:buSzPts val="2800"/>
              <a:buChar char="–"/>
            </a:pPr>
            <a:r>
              <a:rPr lang="en-US"/>
              <a:t>The next state of the environment is completely determined by the current state and the action executed by the agent. </a:t>
            </a:r>
            <a:endParaRPr/>
          </a:p>
          <a:p>
            <a:pPr indent="-285750" lvl="1" marL="742950" rtl="0" algn="l">
              <a:lnSpc>
                <a:spcPct val="100000"/>
              </a:lnSpc>
              <a:spcBef>
                <a:spcPts val="560"/>
              </a:spcBef>
              <a:spcAft>
                <a:spcPts val="0"/>
              </a:spcAft>
              <a:buClr>
                <a:srgbClr val="FF0000"/>
              </a:buClr>
              <a:buSzPts val="2800"/>
              <a:buChar char="–"/>
            </a:pPr>
            <a:r>
              <a:rPr lang="en-US">
                <a:solidFill>
                  <a:srgbClr val="FF0000"/>
                </a:solidFill>
              </a:rPr>
              <a:t>Chess</a:t>
            </a:r>
            <a:r>
              <a:rPr lang="en-US"/>
              <a:t> vs. rolling a dice</a:t>
            </a:r>
            <a:endParaRPr/>
          </a:p>
          <a:p>
            <a:pPr indent="-342900" lvl="0" marL="342900" rtl="0" algn="l">
              <a:lnSpc>
                <a:spcPct val="100000"/>
              </a:lnSpc>
              <a:spcBef>
                <a:spcPts val="640"/>
              </a:spcBef>
              <a:spcAft>
                <a:spcPts val="0"/>
              </a:spcAft>
              <a:buClr>
                <a:srgbClr val="FF0000"/>
              </a:buClr>
              <a:buSzPts val="3200"/>
              <a:buChar char="•"/>
            </a:pPr>
            <a:r>
              <a:rPr lang="en-US">
                <a:solidFill>
                  <a:srgbClr val="FF0000"/>
                </a:solidFill>
              </a:rPr>
              <a:t>Static</a:t>
            </a:r>
            <a:r>
              <a:rPr lang="en-US"/>
              <a:t> (vs. Dynamic): </a:t>
            </a:r>
            <a:endParaRPr/>
          </a:p>
          <a:p>
            <a:pPr indent="-285750" lvl="1" marL="742950" rtl="0" algn="l">
              <a:lnSpc>
                <a:spcPct val="100000"/>
              </a:lnSpc>
              <a:spcBef>
                <a:spcPts val="560"/>
              </a:spcBef>
              <a:spcAft>
                <a:spcPts val="0"/>
              </a:spcAft>
              <a:buClr>
                <a:schemeClr val="dk1"/>
              </a:buClr>
              <a:buSzPts val="2800"/>
              <a:buChar char="–"/>
            </a:pPr>
            <a:r>
              <a:rPr lang="en-US"/>
              <a:t>The environment is unchanged while an agent is deliberating which action to execute </a:t>
            </a:r>
            <a:endParaRPr/>
          </a:p>
          <a:p>
            <a:pPr indent="-285750" lvl="1" marL="742950" rtl="0" algn="l">
              <a:lnSpc>
                <a:spcPct val="100000"/>
              </a:lnSpc>
              <a:spcBef>
                <a:spcPts val="560"/>
              </a:spcBef>
              <a:spcAft>
                <a:spcPts val="0"/>
              </a:spcAft>
              <a:buClr>
                <a:schemeClr val="dk1"/>
              </a:buClr>
              <a:buSzPts val="2800"/>
              <a:buChar char="–"/>
            </a:pPr>
            <a:r>
              <a:rPr lang="en-US"/>
              <a:t>The environment is </a:t>
            </a:r>
            <a:r>
              <a:rPr b="1" lang="en-US"/>
              <a:t>semi-dynamic</a:t>
            </a:r>
            <a:r>
              <a:rPr lang="en-US"/>
              <a:t> if the environment itself does not change with the passage of time but the agent's performance score does, e.g., checkers</a:t>
            </a:r>
            <a:endParaRPr/>
          </a:p>
        </p:txBody>
      </p:sp>
      <p:sp>
        <p:nvSpPr>
          <p:cNvPr id="184" name="Google Shape;18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5"/>
          <p:cNvSpPr txBox="1"/>
          <p:nvPr>
            <p:ph type="title"/>
          </p:nvPr>
        </p:nvSpPr>
        <p:spPr>
          <a:xfrm>
            <a:off x="76200" y="76200"/>
            <a:ext cx="8915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Environment types Cont.</a:t>
            </a:r>
            <a:endParaRPr/>
          </a:p>
        </p:txBody>
      </p:sp>
      <p:sp>
        <p:nvSpPr>
          <p:cNvPr id="190" name="Google Shape;190;p15"/>
          <p:cNvSpPr txBox="1"/>
          <p:nvPr>
            <p:ph idx="1" type="body"/>
          </p:nvPr>
        </p:nvSpPr>
        <p:spPr>
          <a:xfrm>
            <a:off x="76201" y="1295400"/>
            <a:ext cx="8915400" cy="5334000"/>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Clr>
                <a:srgbClr val="FF0000"/>
              </a:buClr>
              <a:buSzPts val="3200"/>
              <a:buChar char="•"/>
            </a:pPr>
            <a:r>
              <a:rPr lang="en-US">
                <a:solidFill>
                  <a:srgbClr val="FF0000"/>
                </a:solidFill>
              </a:rPr>
              <a:t>Episodic </a:t>
            </a:r>
            <a:r>
              <a:rPr lang="en-US"/>
              <a:t>(vs. sequential): </a:t>
            </a:r>
            <a:endParaRPr/>
          </a:p>
          <a:p>
            <a:pPr indent="-285750" lvl="1" marL="742950" rtl="0" algn="l">
              <a:lnSpc>
                <a:spcPct val="100000"/>
              </a:lnSpc>
              <a:spcBef>
                <a:spcPts val="560"/>
              </a:spcBef>
              <a:spcAft>
                <a:spcPts val="0"/>
              </a:spcAft>
              <a:buClr>
                <a:schemeClr val="dk1"/>
              </a:buClr>
              <a:buSzPts val="2800"/>
              <a:buChar char="–"/>
            </a:pPr>
            <a:r>
              <a:rPr lang="en-US"/>
              <a:t>The agent's experience is divided into atomic "episodes" (each episode consists of the agent perceiving and then performing a single action), and the choice of action in each episode depends only on the episode itself.</a:t>
            </a:r>
            <a:endParaRPr/>
          </a:p>
          <a:p>
            <a:pPr indent="-285750" lvl="1" marL="742950" rtl="0" algn="l">
              <a:lnSpc>
                <a:spcPct val="100000"/>
              </a:lnSpc>
              <a:spcBef>
                <a:spcPts val="560"/>
              </a:spcBef>
              <a:spcAft>
                <a:spcPts val="0"/>
              </a:spcAft>
              <a:buClr>
                <a:srgbClr val="FF0000"/>
              </a:buClr>
              <a:buSzPts val="2800"/>
              <a:buChar char="–"/>
            </a:pPr>
            <a:r>
              <a:rPr lang="en-US">
                <a:solidFill>
                  <a:srgbClr val="FF0000"/>
                </a:solidFill>
              </a:rPr>
              <a:t>Classification tasks </a:t>
            </a:r>
            <a:r>
              <a:rPr lang="en-US"/>
              <a:t>vs. chess and taxi driving </a:t>
            </a:r>
            <a:endParaRPr/>
          </a:p>
          <a:p>
            <a:pPr indent="-342900" lvl="0" marL="342900" rtl="0" algn="l">
              <a:lnSpc>
                <a:spcPct val="100000"/>
              </a:lnSpc>
              <a:spcBef>
                <a:spcPts val="640"/>
              </a:spcBef>
              <a:spcAft>
                <a:spcPts val="0"/>
              </a:spcAft>
              <a:buClr>
                <a:srgbClr val="FF0000"/>
              </a:buClr>
              <a:buSzPts val="3200"/>
              <a:buChar char="•"/>
            </a:pPr>
            <a:r>
              <a:rPr lang="en-US">
                <a:solidFill>
                  <a:srgbClr val="FF0000"/>
                </a:solidFill>
              </a:rPr>
              <a:t>Discrete </a:t>
            </a:r>
            <a:r>
              <a:rPr lang="en-US"/>
              <a:t>(vs. Continuous): </a:t>
            </a:r>
            <a:endParaRPr/>
          </a:p>
          <a:p>
            <a:pPr indent="-285750" lvl="1" marL="742950" rtl="0" algn="l">
              <a:lnSpc>
                <a:spcPct val="100000"/>
              </a:lnSpc>
              <a:spcBef>
                <a:spcPts val="560"/>
              </a:spcBef>
              <a:spcAft>
                <a:spcPts val="0"/>
              </a:spcAft>
              <a:buClr>
                <a:schemeClr val="dk1"/>
              </a:buClr>
              <a:buSzPts val="2800"/>
              <a:buChar char="–"/>
            </a:pPr>
            <a:r>
              <a:rPr lang="en-US"/>
              <a:t>The environment  is discrete if the number of actions and possible states of the environment is finite otherwise it is continuous</a:t>
            </a:r>
            <a:endParaRPr/>
          </a:p>
          <a:p>
            <a:pPr indent="-285750" lvl="1" marL="742950" rtl="0" algn="l">
              <a:lnSpc>
                <a:spcPct val="100000"/>
              </a:lnSpc>
              <a:spcBef>
                <a:spcPts val="560"/>
              </a:spcBef>
              <a:spcAft>
                <a:spcPts val="0"/>
              </a:spcAft>
              <a:buClr>
                <a:srgbClr val="FF0000"/>
              </a:buClr>
              <a:buSzPts val="2800"/>
              <a:buChar char="–"/>
            </a:pPr>
            <a:r>
              <a:rPr lang="en-US">
                <a:solidFill>
                  <a:srgbClr val="FF0000"/>
                </a:solidFill>
              </a:rPr>
              <a:t>Chess</a:t>
            </a:r>
            <a:r>
              <a:rPr lang="en-US"/>
              <a:t> vs. throwing darts</a:t>
            </a:r>
            <a:endParaRPr/>
          </a:p>
          <a:p>
            <a:pPr indent="-139700" lvl="0" marL="342900" rtl="0" algn="l">
              <a:lnSpc>
                <a:spcPct val="100000"/>
              </a:lnSpc>
              <a:spcBef>
                <a:spcPts val="640"/>
              </a:spcBef>
              <a:spcAft>
                <a:spcPts val="0"/>
              </a:spcAft>
              <a:buClr>
                <a:schemeClr val="dk1"/>
              </a:buClr>
              <a:buSzPts val="3200"/>
              <a:buNone/>
            </a:pPr>
            <a:r>
              <a:t/>
            </a:r>
            <a:endParaRPr/>
          </a:p>
        </p:txBody>
      </p:sp>
      <p:sp>
        <p:nvSpPr>
          <p:cNvPr id="191" name="Google Shape;191;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6"/>
          <p:cNvSpPr txBox="1"/>
          <p:nvPr>
            <p:ph type="title"/>
          </p:nvPr>
        </p:nvSpPr>
        <p:spPr>
          <a:xfrm>
            <a:off x="76200" y="76200"/>
            <a:ext cx="8915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Environment types Cont.</a:t>
            </a:r>
            <a:endParaRPr/>
          </a:p>
        </p:txBody>
      </p:sp>
      <p:sp>
        <p:nvSpPr>
          <p:cNvPr id="198" name="Google Shape;198;p16"/>
          <p:cNvSpPr txBox="1"/>
          <p:nvPr>
            <p:ph idx="1" type="body"/>
          </p:nvPr>
        </p:nvSpPr>
        <p:spPr>
          <a:xfrm>
            <a:off x="76201" y="1295400"/>
            <a:ext cx="8915400" cy="53340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0000"/>
              </a:buClr>
              <a:buSzPts val="3200"/>
              <a:buChar char="•"/>
            </a:pPr>
            <a:r>
              <a:rPr lang="en-US">
                <a:solidFill>
                  <a:srgbClr val="FF0000"/>
                </a:solidFill>
              </a:rPr>
              <a:t>Benign</a:t>
            </a:r>
            <a:r>
              <a:rPr lang="en-US"/>
              <a:t> (vs. Adversarial)</a:t>
            </a:r>
            <a:endParaRPr/>
          </a:p>
          <a:p>
            <a:pPr indent="-285750" lvl="1" marL="742950" rtl="0" algn="l">
              <a:lnSpc>
                <a:spcPct val="100000"/>
              </a:lnSpc>
              <a:spcBef>
                <a:spcPts val="560"/>
              </a:spcBef>
              <a:spcAft>
                <a:spcPts val="0"/>
              </a:spcAft>
              <a:buClr>
                <a:schemeClr val="dk1"/>
              </a:buClr>
              <a:buSzPts val="2800"/>
              <a:buChar char="–"/>
            </a:pPr>
            <a:r>
              <a:rPr lang="en-US"/>
              <a:t>The environment might be random and/or stochastic but it has no objective on its own that would contradict the own objective</a:t>
            </a:r>
            <a:endParaRPr/>
          </a:p>
          <a:p>
            <a:pPr indent="-285750" lvl="1" marL="742950" rtl="0" algn="l">
              <a:lnSpc>
                <a:spcPct val="100000"/>
              </a:lnSpc>
              <a:spcBef>
                <a:spcPts val="560"/>
              </a:spcBef>
              <a:spcAft>
                <a:spcPts val="0"/>
              </a:spcAft>
              <a:buClr>
                <a:srgbClr val="FF0000"/>
              </a:buClr>
              <a:buSzPts val="2800"/>
              <a:buChar char="–"/>
            </a:pPr>
            <a:r>
              <a:rPr lang="en-US">
                <a:solidFill>
                  <a:srgbClr val="FF0000"/>
                </a:solidFill>
              </a:rPr>
              <a:t>Weather</a:t>
            </a:r>
            <a:r>
              <a:rPr lang="en-US"/>
              <a:t> vs. chess</a:t>
            </a:r>
            <a:endParaRPr/>
          </a:p>
          <a:p>
            <a:pPr indent="-139700" lvl="0" marL="342900" rtl="0" algn="l">
              <a:lnSpc>
                <a:spcPct val="100000"/>
              </a:lnSpc>
              <a:spcBef>
                <a:spcPts val="640"/>
              </a:spcBef>
              <a:spcAft>
                <a:spcPts val="0"/>
              </a:spcAft>
              <a:buClr>
                <a:schemeClr val="dk1"/>
              </a:buClr>
              <a:buSzPts val="3200"/>
              <a:buNone/>
            </a:pPr>
            <a:r>
              <a:t/>
            </a:r>
            <a:endParaRPr/>
          </a:p>
        </p:txBody>
      </p:sp>
      <p:sp>
        <p:nvSpPr>
          <p:cNvPr id="199" name="Google Shape;199;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7"/>
          <p:cNvSpPr txBox="1"/>
          <p:nvPr>
            <p:ph type="title"/>
          </p:nvPr>
        </p:nvSpPr>
        <p:spPr>
          <a:xfrm>
            <a:off x="76200" y="76200"/>
            <a:ext cx="8991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Quiz: Checkers Environment</a:t>
            </a:r>
            <a:endParaRPr/>
          </a:p>
        </p:txBody>
      </p:sp>
      <p:sp>
        <p:nvSpPr>
          <p:cNvPr id="205" name="Google Shape;205;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6" name="Google Shape;206;p17"/>
          <p:cNvSpPr txBox="1"/>
          <p:nvPr>
            <p:ph idx="1" type="body"/>
          </p:nvPr>
        </p:nvSpPr>
        <p:spPr>
          <a:xfrm>
            <a:off x="304800" y="1191673"/>
            <a:ext cx="5410200" cy="5437727"/>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lnSpc>
                <a:spcPct val="100000"/>
              </a:lnSpc>
              <a:spcBef>
                <a:spcPts val="0"/>
              </a:spcBef>
              <a:spcAft>
                <a:spcPts val="0"/>
              </a:spcAft>
              <a:buClr>
                <a:schemeClr val="dk1"/>
              </a:buClr>
              <a:buSzPct val="100000"/>
              <a:buChar char="•"/>
            </a:pPr>
            <a:r>
              <a:rPr lang="en-US"/>
              <a:t>Fully observable / Partial?</a:t>
            </a:r>
            <a:endParaRPr/>
          </a:p>
          <a:p>
            <a:pPr indent="-285750" lvl="1" marL="742950" rtl="0" algn="l">
              <a:lnSpc>
                <a:spcPct val="100000"/>
              </a:lnSpc>
              <a:spcBef>
                <a:spcPts val="444"/>
              </a:spcBef>
              <a:spcAft>
                <a:spcPts val="0"/>
              </a:spcAft>
              <a:buClr>
                <a:schemeClr val="dk1"/>
              </a:buClr>
              <a:buSzPct val="100000"/>
              <a:buChar char="–"/>
            </a:pPr>
            <a:r>
              <a:rPr lang="en-US"/>
              <a:t>Fully Observable</a:t>
            </a:r>
            <a:endParaRPr/>
          </a:p>
          <a:p>
            <a:pPr indent="-342900" lvl="0" marL="342900" rtl="0" algn="l">
              <a:lnSpc>
                <a:spcPct val="100000"/>
              </a:lnSpc>
              <a:spcBef>
                <a:spcPts val="518"/>
              </a:spcBef>
              <a:spcAft>
                <a:spcPts val="0"/>
              </a:spcAft>
              <a:buClr>
                <a:schemeClr val="dk1"/>
              </a:buClr>
              <a:buSzPct val="100000"/>
              <a:buChar char="•"/>
            </a:pPr>
            <a:r>
              <a:rPr lang="en-US"/>
              <a:t>Single Agent/ Multi Agent</a:t>
            </a:r>
            <a:endParaRPr/>
          </a:p>
          <a:p>
            <a:pPr indent="-285750" lvl="1" marL="742950" rtl="0" algn="l">
              <a:lnSpc>
                <a:spcPct val="100000"/>
              </a:lnSpc>
              <a:spcBef>
                <a:spcPts val="444"/>
              </a:spcBef>
              <a:spcAft>
                <a:spcPts val="0"/>
              </a:spcAft>
              <a:buClr>
                <a:schemeClr val="dk1"/>
              </a:buClr>
              <a:buSzPct val="100000"/>
              <a:buChar char="–"/>
            </a:pPr>
            <a:r>
              <a:rPr lang="en-US"/>
              <a:t>Multi</a:t>
            </a:r>
            <a:endParaRPr/>
          </a:p>
          <a:p>
            <a:pPr indent="-342900" lvl="0" marL="342900" rtl="0" algn="l">
              <a:lnSpc>
                <a:spcPct val="100000"/>
              </a:lnSpc>
              <a:spcBef>
                <a:spcPts val="518"/>
              </a:spcBef>
              <a:spcAft>
                <a:spcPts val="0"/>
              </a:spcAft>
              <a:buClr>
                <a:schemeClr val="dk1"/>
              </a:buClr>
              <a:buSzPct val="100000"/>
              <a:buChar char="•"/>
            </a:pPr>
            <a:r>
              <a:rPr lang="en-US"/>
              <a:t>Deterministic / Stochastic </a:t>
            </a:r>
            <a:endParaRPr/>
          </a:p>
          <a:p>
            <a:pPr indent="-285750" lvl="1" marL="742950" rtl="0" algn="l">
              <a:lnSpc>
                <a:spcPct val="100000"/>
              </a:lnSpc>
              <a:spcBef>
                <a:spcPts val="444"/>
              </a:spcBef>
              <a:spcAft>
                <a:spcPts val="0"/>
              </a:spcAft>
              <a:buClr>
                <a:schemeClr val="dk1"/>
              </a:buClr>
              <a:buSzPct val="100000"/>
              <a:buChar char="–"/>
            </a:pPr>
            <a:r>
              <a:rPr lang="en-US"/>
              <a:t>Deterministic</a:t>
            </a:r>
            <a:endParaRPr/>
          </a:p>
          <a:p>
            <a:pPr indent="-342900" lvl="0" marL="342900" rtl="0" algn="l">
              <a:lnSpc>
                <a:spcPct val="100000"/>
              </a:lnSpc>
              <a:spcBef>
                <a:spcPts val="518"/>
              </a:spcBef>
              <a:spcAft>
                <a:spcPts val="0"/>
              </a:spcAft>
              <a:buClr>
                <a:schemeClr val="dk1"/>
              </a:buClr>
              <a:buSzPct val="100000"/>
              <a:buChar char="•"/>
            </a:pPr>
            <a:r>
              <a:rPr lang="en-US"/>
              <a:t>Episodic / Sequential</a:t>
            </a:r>
            <a:endParaRPr/>
          </a:p>
          <a:p>
            <a:pPr indent="-285750" lvl="1" marL="742950" rtl="0" algn="l">
              <a:lnSpc>
                <a:spcPct val="100000"/>
              </a:lnSpc>
              <a:spcBef>
                <a:spcPts val="444"/>
              </a:spcBef>
              <a:spcAft>
                <a:spcPts val="0"/>
              </a:spcAft>
              <a:buClr>
                <a:schemeClr val="dk1"/>
              </a:buClr>
              <a:buSzPct val="100000"/>
              <a:buChar char="–"/>
            </a:pPr>
            <a:r>
              <a:rPr lang="en-US"/>
              <a:t>Sequential</a:t>
            </a:r>
            <a:endParaRPr/>
          </a:p>
          <a:p>
            <a:pPr indent="-342900" lvl="0" marL="342900" rtl="0" algn="l">
              <a:lnSpc>
                <a:spcPct val="100000"/>
              </a:lnSpc>
              <a:spcBef>
                <a:spcPts val="518"/>
              </a:spcBef>
              <a:spcAft>
                <a:spcPts val="0"/>
              </a:spcAft>
              <a:buClr>
                <a:schemeClr val="dk1"/>
              </a:buClr>
              <a:buSzPct val="100000"/>
              <a:buChar char="•"/>
            </a:pPr>
            <a:r>
              <a:rPr lang="en-US"/>
              <a:t>Discrete / Continuous</a:t>
            </a:r>
            <a:endParaRPr/>
          </a:p>
          <a:p>
            <a:pPr indent="-285750" lvl="1" marL="742950" rtl="0" algn="l">
              <a:lnSpc>
                <a:spcPct val="100000"/>
              </a:lnSpc>
              <a:spcBef>
                <a:spcPts val="444"/>
              </a:spcBef>
              <a:spcAft>
                <a:spcPts val="0"/>
              </a:spcAft>
              <a:buClr>
                <a:schemeClr val="dk1"/>
              </a:buClr>
              <a:buSzPct val="100000"/>
              <a:buChar char="–"/>
            </a:pPr>
            <a:r>
              <a:rPr lang="en-US"/>
              <a:t>Discrete</a:t>
            </a:r>
            <a:endParaRPr/>
          </a:p>
          <a:p>
            <a:pPr indent="-342900" lvl="0" marL="342900" rtl="0" algn="l">
              <a:lnSpc>
                <a:spcPct val="100000"/>
              </a:lnSpc>
              <a:spcBef>
                <a:spcPts val="518"/>
              </a:spcBef>
              <a:spcAft>
                <a:spcPts val="0"/>
              </a:spcAft>
              <a:buClr>
                <a:schemeClr val="dk1"/>
              </a:buClr>
              <a:buSzPct val="100000"/>
              <a:buChar char="•"/>
            </a:pPr>
            <a:r>
              <a:rPr lang="en-US"/>
              <a:t>Static / Dynamic</a:t>
            </a:r>
            <a:endParaRPr/>
          </a:p>
          <a:p>
            <a:pPr indent="-285750" lvl="1" marL="742950" rtl="0" algn="l">
              <a:lnSpc>
                <a:spcPct val="100000"/>
              </a:lnSpc>
              <a:spcBef>
                <a:spcPts val="444"/>
              </a:spcBef>
              <a:spcAft>
                <a:spcPts val="0"/>
              </a:spcAft>
              <a:buClr>
                <a:schemeClr val="dk1"/>
              </a:buClr>
              <a:buSzPct val="100000"/>
              <a:buChar char="–"/>
            </a:pPr>
            <a:r>
              <a:rPr lang="en-US"/>
              <a:t>Semi</a:t>
            </a:r>
            <a:endParaRPr/>
          </a:p>
          <a:p>
            <a:pPr indent="-342900" lvl="0" marL="342900" rtl="0" algn="l">
              <a:lnSpc>
                <a:spcPct val="100000"/>
              </a:lnSpc>
              <a:spcBef>
                <a:spcPts val="518"/>
              </a:spcBef>
              <a:spcAft>
                <a:spcPts val="0"/>
              </a:spcAft>
              <a:buClr>
                <a:schemeClr val="dk1"/>
              </a:buClr>
              <a:buSzPct val="100000"/>
              <a:buChar char="•"/>
            </a:pPr>
            <a:r>
              <a:rPr lang="en-US"/>
              <a:t>Benign / Adversarial</a:t>
            </a:r>
            <a:endParaRPr/>
          </a:p>
          <a:p>
            <a:pPr indent="-285750" lvl="1" marL="742950" rtl="0" algn="l">
              <a:lnSpc>
                <a:spcPct val="100000"/>
              </a:lnSpc>
              <a:spcBef>
                <a:spcPts val="444"/>
              </a:spcBef>
              <a:spcAft>
                <a:spcPts val="0"/>
              </a:spcAft>
              <a:buClr>
                <a:schemeClr val="dk1"/>
              </a:buClr>
              <a:buSzPct val="100000"/>
              <a:buChar char="–"/>
            </a:pPr>
            <a:r>
              <a:rPr lang="en-US"/>
              <a:t>Adversarial</a:t>
            </a:r>
            <a:endParaRPr/>
          </a:p>
        </p:txBody>
      </p:sp>
      <p:pic>
        <p:nvPicPr>
          <p:cNvPr descr="Z:\home\humayoun\HumayounDocs\COMSATS\courses\2013.AI\AI-Humayoun\images\Screenshot from 2013-09-02 14:19:08.png" id="207" name="Google Shape;207;p17"/>
          <p:cNvPicPr preferRelativeResize="0"/>
          <p:nvPr>
            <p:ph idx="2" type="body"/>
          </p:nvPr>
        </p:nvPicPr>
        <p:blipFill rotWithShape="1">
          <a:blip r:embed="rId3">
            <a:alphaModFix/>
          </a:blip>
          <a:srcRect b="53218" l="8942" r="79902" t="26355"/>
          <a:stretch/>
        </p:blipFill>
        <p:spPr>
          <a:xfrm>
            <a:off x="5257800" y="2030215"/>
            <a:ext cx="3657600" cy="3765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descr="Z:\home\humayoun\HumayounDocs\COMSATS\courses\2013.AI\AI-Humayoun\images\Screenshot from 2013-09-04 11:23:59.png" id="212" name="Google Shape;212;p18"/>
          <p:cNvPicPr preferRelativeResize="0"/>
          <p:nvPr/>
        </p:nvPicPr>
        <p:blipFill rotWithShape="1">
          <a:blip r:embed="rId3">
            <a:alphaModFix/>
          </a:blip>
          <a:srcRect b="20549" l="21593" r="36377" t="26349"/>
          <a:stretch/>
        </p:blipFill>
        <p:spPr>
          <a:xfrm>
            <a:off x="4843670" y="3810000"/>
            <a:ext cx="3843130" cy="2729948"/>
          </a:xfrm>
          <a:prstGeom prst="rect">
            <a:avLst/>
          </a:prstGeom>
          <a:noFill/>
          <a:ln>
            <a:noFill/>
          </a:ln>
        </p:spPr>
      </p:pic>
      <p:sp>
        <p:nvSpPr>
          <p:cNvPr id="213" name="Google Shape;213;p18"/>
          <p:cNvSpPr txBox="1"/>
          <p:nvPr>
            <p:ph type="title"/>
          </p:nvPr>
        </p:nvSpPr>
        <p:spPr>
          <a:xfrm>
            <a:off x="76200" y="76200"/>
            <a:ext cx="8991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Quiz: Crossword Puzzles</a:t>
            </a:r>
            <a:endParaRPr/>
          </a:p>
        </p:txBody>
      </p:sp>
      <p:sp>
        <p:nvSpPr>
          <p:cNvPr id="214" name="Google Shape;21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5" name="Google Shape;215;p18"/>
          <p:cNvSpPr txBox="1"/>
          <p:nvPr>
            <p:ph idx="1" type="body"/>
          </p:nvPr>
        </p:nvSpPr>
        <p:spPr>
          <a:xfrm>
            <a:off x="304800" y="1191673"/>
            <a:ext cx="5410200" cy="5437727"/>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lnSpc>
                <a:spcPct val="100000"/>
              </a:lnSpc>
              <a:spcBef>
                <a:spcPts val="0"/>
              </a:spcBef>
              <a:spcAft>
                <a:spcPts val="0"/>
              </a:spcAft>
              <a:buClr>
                <a:schemeClr val="dk1"/>
              </a:buClr>
              <a:buSzPct val="100000"/>
              <a:buChar char="•"/>
            </a:pPr>
            <a:r>
              <a:rPr lang="en-US"/>
              <a:t>Fully observable / Partial?</a:t>
            </a:r>
            <a:endParaRPr/>
          </a:p>
          <a:p>
            <a:pPr indent="-285750" lvl="1" marL="742950" rtl="0" algn="l">
              <a:lnSpc>
                <a:spcPct val="100000"/>
              </a:lnSpc>
              <a:spcBef>
                <a:spcPts val="444"/>
              </a:spcBef>
              <a:spcAft>
                <a:spcPts val="0"/>
              </a:spcAft>
              <a:buClr>
                <a:schemeClr val="dk1"/>
              </a:buClr>
              <a:buSzPct val="100000"/>
              <a:buChar char="–"/>
            </a:pPr>
            <a:r>
              <a:rPr lang="en-US"/>
              <a:t>Fully Observable</a:t>
            </a:r>
            <a:endParaRPr/>
          </a:p>
          <a:p>
            <a:pPr indent="-342900" lvl="0" marL="342900" rtl="0" algn="l">
              <a:lnSpc>
                <a:spcPct val="100000"/>
              </a:lnSpc>
              <a:spcBef>
                <a:spcPts val="518"/>
              </a:spcBef>
              <a:spcAft>
                <a:spcPts val="0"/>
              </a:spcAft>
              <a:buClr>
                <a:schemeClr val="dk1"/>
              </a:buClr>
              <a:buSzPct val="100000"/>
              <a:buChar char="•"/>
            </a:pPr>
            <a:r>
              <a:rPr lang="en-US"/>
              <a:t>Single Agent/ Multi Agent</a:t>
            </a:r>
            <a:endParaRPr/>
          </a:p>
          <a:p>
            <a:pPr indent="-285750" lvl="1" marL="742950" rtl="0" algn="l">
              <a:lnSpc>
                <a:spcPct val="100000"/>
              </a:lnSpc>
              <a:spcBef>
                <a:spcPts val="444"/>
              </a:spcBef>
              <a:spcAft>
                <a:spcPts val="0"/>
              </a:spcAft>
              <a:buClr>
                <a:schemeClr val="dk1"/>
              </a:buClr>
              <a:buSzPct val="100000"/>
              <a:buChar char="–"/>
            </a:pPr>
            <a:r>
              <a:rPr lang="en-US"/>
              <a:t>Multi</a:t>
            </a:r>
            <a:endParaRPr/>
          </a:p>
          <a:p>
            <a:pPr indent="-342900" lvl="0" marL="342900" rtl="0" algn="l">
              <a:lnSpc>
                <a:spcPct val="100000"/>
              </a:lnSpc>
              <a:spcBef>
                <a:spcPts val="518"/>
              </a:spcBef>
              <a:spcAft>
                <a:spcPts val="0"/>
              </a:spcAft>
              <a:buClr>
                <a:schemeClr val="dk1"/>
              </a:buClr>
              <a:buSzPct val="100000"/>
              <a:buChar char="•"/>
            </a:pPr>
            <a:r>
              <a:rPr lang="en-US"/>
              <a:t>Deterministic / Stochastic </a:t>
            </a:r>
            <a:endParaRPr/>
          </a:p>
          <a:p>
            <a:pPr indent="-285750" lvl="1" marL="742950" rtl="0" algn="l">
              <a:lnSpc>
                <a:spcPct val="100000"/>
              </a:lnSpc>
              <a:spcBef>
                <a:spcPts val="444"/>
              </a:spcBef>
              <a:spcAft>
                <a:spcPts val="0"/>
              </a:spcAft>
              <a:buClr>
                <a:schemeClr val="dk1"/>
              </a:buClr>
              <a:buSzPct val="100000"/>
              <a:buChar char="–"/>
            </a:pPr>
            <a:r>
              <a:rPr lang="en-US"/>
              <a:t>Deterministic</a:t>
            </a:r>
            <a:endParaRPr/>
          </a:p>
          <a:p>
            <a:pPr indent="-342900" lvl="0" marL="342900" rtl="0" algn="l">
              <a:lnSpc>
                <a:spcPct val="100000"/>
              </a:lnSpc>
              <a:spcBef>
                <a:spcPts val="518"/>
              </a:spcBef>
              <a:spcAft>
                <a:spcPts val="0"/>
              </a:spcAft>
              <a:buClr>
                <a:schemeClr val="dk1"/>
              </a:buClr>
              <a:buSzPct val="100000"/>
              <a:buChar char="•"/>
            </a:pPr>
            <a:r>
              <a:rPr lang="en-US"/>
              <a:t>Episodic / Sequential</a:t>
            </a:r>
            <a:endParaRPr/>
          </a:p>
          <a:p>
            <a:pPr indent="-285750" lvl="1" marL="742950" rtl="0" algn="l">
              <a:lnSpc>
                <a:spcPct val="100000"/>
              </a:lnSpc>
              <a:spcBef>
                <a:spcPts val="444"/>
              </a:spcBef>
              <a:spcAft>
                <a:spcPts val="0"/>
              </a:spcAft>
              <a:buClr>
                <a:schemeClr val="dk1"/>
              </a:buClr>
              <a:buSzPct val="100000"/>
              <a:buChar char="–"/>
            </a:pPr>
            <a:r>
              <a:rPr lang="en-US"/>
              <a:t>Sequential</a:t>
            </a:r>
            <a:endParaRPr/>
          </a:p>
          <a:p>
            <a:pPr indent="-342900" lvl="0" marL="342900" rtl="0" algn="l">
              <a:lnSpc>
                <a:spcPct val="100000"/>
              </a:lnSpc>
              <a:spcBef>
                <a:spcPts val="518"/>
              </a:spcBef>
              <a:spcAft>
                <a:spcPts val="0"/>
              </a:spcAft>
              <a:buClr>
                <a:schemeClr val="dk1"/>
              </a:buClr>
              <a:buSzPct val="100000"/>
              <a:buChar char="•"/>
            </a:pPr>
            <a:r>
              <a:rPr lang="en-US"/>
              <a:t>Discrete / Continuous</a:t>
            </a:r>
            <a:endParaRPr/>
          </a:p>
          <a:p>
            <a:pPr indent="-285750" lvl="1" marL="742950" rtl="0" algn="l">
              <a:lnSpc>
                <a:spcPct val="100000"/>
              </a:lnSpc>
              <a:spcBef>
                <a:spcPts val="444"/>
              </a:spcBef>
              <a:spcAft>
                <a:spcPts val="0"/>
              </a:spcAft>
              <a:buClr>
                <a:schemeClr val="dk1"/>
              </a:buClr>
              <a:buSzPct val="100000"/>
              <a:buChar char="–"/>
            </a:pPr>
            <a:r>
              <a:rPr lang="en-US"/>
              <a:t>Discrete</a:t>
            </a:r>
            <a:endParaRPr/>
          </a:p>
          <a:p>
            <a:pPr indent="-342900" lvl="0" marL="342900" rtl="0" algn="l">
              <a:lnSpc>
                <a:spcPct val="100000"/>
              </a:lnSpc>
              <a:spcBef>
                <a:spcPts val="518"/>
              </a:spcBef>
              <a:spcAft>
                <a:spcPts val="0"/>
              </a:spcAft>
              <a:buClr>
                <a:schemeClr val="dk1"/>
              </a:buClr>
              <a:buSzPct val="100000"/>
              <a:buChar char="•"/>
            </a:pPr>
            <a:r>
              <a:rPr lang="en-US"/>
              <a:t>Static / Dynamic</a:t>
            </a:r>
            <a:endParaRPr/>
          </a:p>
          <a:p>
            <a:pPr indent="-285750" lvl="1" marL="742950" rtl="0" algn="l">
              <a:lnSpc>
                <a:spcPct val="100000"/>
              </a:lnSpc>
              <a:spcBef>
                <a:spcPts val="444"/>
              </a:spcBef>
              <a:spcAft>
                <a:spcPts val="0"/>
              </a:spcAft>
              <a:buClr>
                <a:schemeClr val="dk1"/>
              </a:buClr>
              <a:buSzPct val="100000"/>
              <a:buChar char="–"/>
            </a:pPr>
            <a:r>
              <a:rPr lang="en-US"/>
              <a:t>Semi</a:t>
            </a:r>
            <a:endParaRPr/>
          </a:p>
          <a:p>
            <a:pPr indent="-342900" lvl="0" marL="342900" rtl="0" algn="l">
              <a:lnSpc>
                <a:spcPct val="100000"/>
              </a:lnSpc>
              <a:spcBef>
                <a:spcPts val="518"/>
              </a:spcBef>
              <a:spcAft>
                <a:spcPts val="0"/>
              </a:spcAft>
              <a:buClr>
                <a:schemeClr val="dk1"/>
              </a:buClr>
              <a:buSzPct val="100000"/>
              <a:buChar char="•"/>
            </a:pPr>
            <a:r>
              <a:rPr lang="en-US"/>
              <a:t>Benign / Adversarial</a:t>
            </a:r>
            <a:endParaRPr/>
          </a:p>
          <a:p>
            <a:pPr indent="-285750" lvl="1" marL="742950" rtl="0" algn="l">
              <a:lnSpc>
                <a:spcPct val="100000"/>
              </a:lnSpc>
              <a:spcBef>
                <a:spcPts val="444"/>
              </a:spcBef>
              <a:spcAft>
                <a:spcPts val="0"/>
              </a:spcAft>
              <a:buClr>
                <a:schemeClr val="dk1"/>
              </a:buClr>
              <a:buSzPct val="100000"/>
              <a:buChar char="–"/>
            </a:pPr>
            <a:r>
              <a:rPr lang="en-US"/>
              <a:t>Adversarial</a:t>
            </a:r>
            <a:endParaRPr/>
          </a:p>
        </p:txBody>
      </p:sp>
      <p:sp>
        <p:nvSpPr>
          <p:cNvPr id="216" name="Google Shape;216;p1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p>
            <a:pPr indent="-165100" lvl="0" marL="342900" rtl="0" algn="l">
              <a:lnSpc>
                <a:spcPct val="100000"/>
              </a:lnSpc>
              <a:spcBef>
                <a:spcPts val="0"/>
              </a:spcBef>
              <a:spcAft>
                <a:spcPts val="0"/>
              </a:spcAft>
              <a:buClr>
                <a:schemeClr val="dk1"/>
              </a:buClr>
              <a:buSzPts val="2800"/>
              <a:buNone/>
            </a:pPr>
            <a:r>
              <a:t/>
            </a:r>
            <a:endParaRPr/>
          </a:p>
        </p:txBody>
      </p:sp>
      <p:pic>
        <p:nvPicPr>
          <p:cNvPr descr="Z:\home\humayoun\HumayounDocs\COMSATS\courses\2013.AI\AI-Humayoun\images\19-image.jpg" id="217" name="Google Shape;217;p18"/>
          <p:cNvPicPr preferRelativeResize="0"/>
          <p:nvPr/>
        </p:nvPicPr>
        <p:blipFill rotWithShape="1">
          <a:blip r:embed="rId4">
            <a:alphaModFix/>
          </a:blip>
          <a:srcRect b="0" l="0" r="22190" t="29077"/>
          <a:stretch/>
        </p:blipFill>
        <p:spPr>
          <a:xfrm>
            <a:off x="4863548" y="1143000"/>
            <a:ext cx="3823252" cy="261368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9"/>
          <p:cNvSpPr txBox="1"/>
          <p:nvPr>
            <p:ph type="title"/>
          </p:nvPr>
        </p:nvSpPr>
        <p:spPr>
          <a:xfrm>
            <a:off x="76200" y="76200"/>
            <a:ext cx="8991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Quiz: Driverless car </a:t>
            </a:r>
            <a:endParaRPr/>
          </a:p>
        </p:txBody>
      </p:sp>
      <p:sp>
        <p:nvSpPr>
          <p:cNvPr id="223" name="Google Shape;223;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24" name="Google Shape;224;p19"/>
          <p:cNvSpPr txBox="1"/>
          <p:nvPr>
            <p:ph idx="1" type="body"/>
          </p:nvPr>
        </p:nvSpPr>
        <p:spPr>
          <a:xfrm>
            <a:off x="304800" y="1191673"/>
            <a:ext cx="5410200" cy="5437727"/>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lnSpc>
                <a:spcPct val="100000"/>
              </a:lnSpc>
              <a:spcBef>
                <a:spcPts val="0"/>
              </a:spcBef>
              <a:spcAft>
                <a:spcPts val="0"/>
              </a:spcAft>
              <a:buClr>
                <a:schemeClr val="dk1"/>
              </a:buClr>
              <a:buSzPct val="100000"/>
              <a:buChar char="•"/>
            </a:pPr>
            <a:r>
              <a:rPr lang="en-US"/>
              <a:t>Fully observable / Partial?</a:t>
            </a:r>
            <a:endParaRPr/>
          </a:p>
          <a:p>
            <a:pPr indent="-285750" lvl="1" marL="742950" rtl="0" algn="l">
              <a:lnSpc>
                <a:spcPct val="100000"/>
              </a:lnSpc>
              <a:spcBef>
                <a:spcPts val="444"/>
              </a:spcBef>
              <a:spcAft>
                <a:spcPts val="0"/>
              </a:spcAft>
              <a:buClr>
                <a:schemeClr val="dk1"/>
              </a:buClr>
              <a:buSzPct val="100000"/>
              <a:buChar char="–"/>
            </a:pPr>
            <a:r>
              <a:rPr lang="en-US"/>
              <a:t>Partially Observable</a:t>
            </a:r>
            <a:endParaRPr/>
          </a:p>
          <a:p>
            <a:pPr indent="-342900" lvl="0" marL="342900" rtl="0" algn="l">
              <a:lnSpc>
                <a:spcPct val="100000"/>
              </a:lnSpc>
              <a:spcBef>
                <a:spcPts val="518"/>
              </a:spcBef>
              <a:spcAft>
                <a:spcPts val="0"/>
              </a:spcAft>
              <a:buClr>
                <a:schemeClr val="dk1"/>
              </a:buClr>
              <a:buSzPct val="100000"/>
              <a:buChar char="•"/>
            </a:pPr>
            <a:r>
              <a:rPr lang="en-US"/>
              <a:t>Single Agent/ Multi Agent</a:t>
            </a:r>
            <a:endParaRPr/>
          </a:p>
          <a:p>
            <a:pPr indent="-285750" lvl="1" marL="742950" rtl="0" algn="l">
              <a:lnSpc>
                <a:spcPct val="100000"/>
              </a:lnSpc>
              <a:spcBef>
                <a:spcPts val="444"/>
              </a:spcBef>
              <a:spcAft>
                <a:spcPts val="0"/>
              </a:spcAft>
              <a:buClr>
                <a:schemeClr val="dk1"/>
              </a:buClr>
              <a:buSzPct val="100000"/>
              <a:buChar char="–"/>
            </a:pPr>
            <a:r>
              <a:rPr lang="en-US"/>
              <a:t>Multi</a:t>
            </a:r>
            <a:endParaRPr/>
          </a:p>
          <a:p>
            <a:pPr indent="-342900" lvl="0" marL="342900" rtl="0" algn="l">
              <a:lnSpc>
                <a:spcPct val="100000"/>
              </a:lnSpc>
              <a:spcBef>
                <a:spcPts val="518"/>
              </a:spcBef>
              <a:spcAft>
                <a:spcPts val="0"/>
              </a:spcAft>
              <a:buClr>
                <a:schemeClr val="dk1"/>
              </a:buClr>
              <a:buSzPct val="100000"/>
              <a:buChar char="•"/>
            </a:pPr>
            <a:r>
              <a:rPr lang="en-US"/>
              <a:t>Deterministic / Stochastic </a:t>
            </a:r>
            <a:endParaRPr/>
          </a:p>
          <a:p>
            <a:pPr indent="-285750" lvl="1" marL="742950" rtl="0" algn="l">
              <a:lnSpc>
                <a:spcPct val="100000"/>
              </a:lnSpc>
              <a:spcBef>
                <a:spcPts val="444"/>
              </a:spcBef>
              <a:spcAft>
                <a:spcPts val="0"/>
              </a:spcAft>
              <a:buClr>
                <a:schemeClr val="dk1"/>
              </a:buClr>
              <a:buSzPct val="100000"/>
              <a:buChar char="–"/>
            </a:pPr>
            <a:r>
              <a:rPr lang="en-US"/>
              <a:t>Stochastic</a:t>
            </a:r>
            <a:endParaRPr/>
          </a:p>
          <a:p>
            <a:pPr indent="-342900" lvl="0" marL="342900" rtl="0" algn="l">
              <a:lnSpc>
                <a:spcPct val="100000"/>
              </a:lnSpc>
              <a:spcBef>
                <a:spcPts val="518"/>
              </a:spcBef>
              <a:spcAft>
                <a:spcPts val="0"/>
              </a:spcAft>
              <a:buClr>
                <a:schemeClr val="dk1"/>
              </a:buClr>
              <a:buSzPct val="100000"/>
              <a:buChar char="•"/>
            </a:pPr>
            <a:r>
              <a:rPr lang="en-US"/>
              <a:t>Episodic / Sequential</a:t>
            </a:r>
            <a:endParaRPr/>
          </a:p>
          <a:p>
            <a:pPr indent="-285750" lvl="1" marL="742950" rtl="0" algn="l">
              <a:lnSpc>
                <a:spcPct val="100000"/>
              </a:lnSpc>
              <a:spcBef>
                <a:spcPts val="444"/>
              </a:spcBef>
              <a:spcAft>
                <a:spcPts val="0"/>
              </a:spcAft>
              <a:buClr>
                <a:schemeClr val="dk1"/>
              </a:buClr>
              <a:buSzPct val="100000"/>
              <a:buChar char="–"/>
            </a:pPr>
            <a:r>
              <a:rPr lang="en-US"/>
              <a:t>Sequential</a:t>
            </a:r>
            <a:endParaRPr/>
          </a:p>
          <a:p>
            <a:pPr indent="-342900" lvl="0" marL="342900" rtl="0" algn="l">
              <a:lnSpc>
                <a:spcPct val="100000"/>
              </a:lnSpc>
              <a:spcBef>
                <a:spcPts val="518"/>
              </a:spcBef>
              <a:spcAft>
                <a:spcPts val="0"/>
              </a:spcAft>
              <a:buClr>
                <a:schemeClr val="dk1"/>
              </a:buClr>
              <a:buSzPct val="100000"/>
              <a:buChar char="•"/>
            </a:pPr>
            <a:r>
              <a:rPr lang="en-US"/>
              <a:t>Discrete / Continuous</a:t>
            </a:r>
            <a:endParaRPr/>
          </a:p>
          <a:p>
            <a:pPr indent="-285750" lvl="1" marL="742950" rtl="0" algn="l">
              <a:lnSpc>
                <a:spcPct val="100000"/>
              </a:lnSpc>
              <a:spcBef>
                <a:spcPts val="444"/>
              </a:spcBef>
              <a:spcAft>
                <a:spcPts val="0"/>
              </a:spcAft>
              <a:buClr>
                <a:schemeClr val="dk1"/>
              </a:buClr>
              <a:buSzPct val="100000"/>
              <a:buChar char="–"/>
            </a:pPr>
            <a:r>
              <a:rPr lang="en-US"/>
              <a:t>Continuous</a:t>
            </a:r>
            <a:endParaRPr/>
          </a:p>
          <a:p>
            <a:pPr indent="-342900" lvl="0" marL="342900" rtl="0" algn="l">
              <a:lnSpc>
                <a:spcPct val="100000"/>
              </a:lnSpc>
              <a:spcBef>
                <a:spcPts val="518"/>
              </a:spcBef>
              <a:spcAft>
                <a:spcPts val="0"/>
              </a:spcAft>
              <a:buClr>
                <a:schemeClr val="dk1"/>
              </a:buClr>
              <a:buSzPct val="100000"/>
              <a:buChar char="•"/>
            </a:pPr>
            <a:r>
              <a:rPr lang="en-US"/>
              <a:t>Static / Dynamic</a:t>
            </a:r>
            <a:endParaRPr/>
          </a:p>
          <a:p>
            <a:pPr indent="-285750" lvl="1" marL="742950" rtl="0" algn="l">
              <a:lnSpc>
                <a:spcPct val="100000"/>
              </a:lnSpc>
              <a:spcBef>
                <a:spcPts val="444"/>
              </a:spcBef>
              <a:spcAft>
                <a:spcPts val="0"/>
              </a:spcAft>
              <a:buClr>
                <a:schemeClr val="dk1"/>
              </a:buClr>
              <a:buSzPct val="100000"/>
              <a:buChar char="–"/>
            </a:pPr>
            <a:r>
              <a:rPr lang="en-US"/>
              <a:t>Dynamic</a:t>
            </a:r>
            <a:endParaRPr/>
          </a:p>
          <a:p>
            <a:pPr indent="-342900" lvl="0" marL="342900" rtl="0" algn="l">
              <a:lnSpc>
                <a:spcPct val="100000"/>
              </a:lnSpc>
              <a:spcBef>
                <a:spcPts val="518"/>
              </a:spcBef>
              <a:spcAft>
                <a:spcPts val="0"/>
              </a:spcAft>
              <a:buClr>
                <a:schemeClr val="dk1"/>
              </a:buClr>
              <a:buSzPct val="100000"/>
              <a:buChar char="•"/>
            </a:pPr>
            <a:r>
              <a:rPr lang="en-US"/>
              <a:t>Benign / Adversarial</a:t>
            </a:r>
            <a:endParaRPr/>
          </a:p>
          <a:p>
            <a:pPr indent="-285750" lvl="1" marL="742950" rtl="0" algn="l">
              <a:lnSpc>
                <a:spcPct val="100000"/>
              </a:lnSpc>
              <a:spcBef>
                <a:spcPts val="444"/>
              </a:spcBef>
              <a:spcAft>
                <a:spcPts val="0"/>
              </a:spcAft>
              <a:buClr>
                <a:schemeClr val="dk1"/>
              </a:buClr>
              <a:buSzPct val="100000"/>
              <a:buChar char="–"/>
            </a:pPr>
            <a:r>
              <a:rPr lang="en-US"/>
              <a:t>Benign</a:t>
            </a:r>
            <a:endParaRPr/>
          </a:p>
        </p:txBody>
      </p:sp>
      <p:sp>
        <p:nvSpPr>
          <p:cNvPr id="225" name="Google Shape;225;p1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p>
            <a:pPr indent="-165100" lvl="0" marL="342900" rtl="0" algn="l">
              <a:lnSpc>
                <a:spcPct val="100000"/>
              </a:lnSpc>
              <a:spcBef>
                <a:spcPts val="0"/>
              </a:spcBef>
              <a:spcAft>
                <a:spcPts val="0"/>
              </a:spcAft>
              <a:buClr>
                <a:schemeClr val="dk1"/>
              </a:buClr>
              <a:buSzPts val="2800"/>
              <a:buNone/>
            </a:pPr>
            <a:r>
              <a:t/>
            </a:r>
            <a:endParaRPr/>
          </a:p>
        </p:txBody>
      </p:sp>
      <p:pic>
        <p:nvPicPr>
          <p:cNvPr descr="Z:\home\humayoun\HumayounDocs\COMSATS\courses\2013.AI\AI-Humayoun\images\Google's_Lexus_RX_450h_Self-Driving_Car.jpg" id="226" name="Google Shape;226;p19"/>
          <p:cNvPicPr preferRelativeResize="0"/>
          <p:nvPr/>
        </p:nvPicPr>
        <p:blipFill rotWithShape="1">
          <a:blip r:embed="rId3">
            <a:alphaModFix/>
          </a:blip>
          <a:srcRect b="0" l="0" r="0" t="0"/>
          <a:stretch/>
        </p:blipFill>
        <p:spPr>
          <a:xfrm>
            <a:off x="4576445" y="1991940"/>
            <a:ext cx="4338955" cy="349446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722313" y="1447800"/>
            <a:ext cx="7772400" cy="990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800"/>
              <a:buFont typeface="Calibri"/>
              <a:buNone/>
            </a:pPr>
            <a:r>
              <a:rPr lang="en-US" sz="4800"/>
              <a:t>LECTURE 2</a:t>
            </a:r>
            <a:endParaRPr/>
          </a:p>
        </p:txBody>
      </p:sp>
      <p:sp>
        <p:nvSpPr>
          <p:cNvPr id="96" name="Google Shape;96;p2"/>
          <p:cNvSpPr txBox="1"/>
          <p:nvPr>
            <p:ph idx="1" type="body"/>
          </p:nvPr>
        </p:nvSpPr>
        <p:spPr>
          <a:xfrm>
            <a:off x="722312" y="2514600"/>
            <a:ext cx="8040687" cy="1676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None/>
            </a:pPr>
            <a:r>
              <a:rPr b="1" lang="en-US" sz="4400">
                <a:solidFill>
                  <a:schemeClr val="dk1"/>
                </a:solidFill>
              </a:rPr>
              <a:t>Intelligent Agents</a:t>
            </a:r>
            <a:endParaRPr/>
          </a:p>
          <a:p>
            <a:pPr indent="0" lvl="0" marL="0" rtl="0" algn="l">
              <a:lnSpc>
                <a:spcPct val="100000"/>
              </a:lnSpc>
              <a:spcBef>
                <a:spcPts val="800"/>
              </a:spcBef>
              <a:spcAft>
                <a:spcPts val="0"/>
              </a:spcAft>
              <a:buClr>
                <a:srgbClr val="FF0000"/>
              </a:buClr>
              <a:buSzPts val="4000"/>
              <a:buNone/>
            </a:pPr>
            <a:r>
              <a:rPr b="1" lang="en-US" sz="4000">
                <a:solidFill>
                  <a:srgbClr val="FF0000"/>
                </a:solidFill>
              </a:rPr>
              <a:t>Reading: Chapter 2</a:t>
            </a:r>
            <a:endParaRPr/>
          </a:p>
        </p:txBody>
      </p:sp>
      <p:sp>
        <p:nvSpPr>
          <p:cNvPr id="97" name="Google Shape;97;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0"/>
          <p:cNvSpPr txBox="1"/>
          <p:nvPr>
            <p:ph type="title"/>
          </p:nvPr>
        </p:nvSpPr>
        <p:spPr>
          <a:xfrm>
            <a:off x="76200" y="76200"/>
            <a:ext cx="8991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Quiz: Medical diagnosis</a:t>
            </a:r>
            <a:endParaRPr/>
          </a:p>
        </p:txBody>
      </p:sp>
      <p:sp>
        <p:nvSpPr>
          <p:cNvPr id="232" name="Google Shape;232;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33" name="Google Shape;233;p20"/>
          <p:cNvSpPr txBox="1"/>
          <p:nvPr>
            <p:ph idx="1" type="body"/>
          </p:nvPr>
        </p:nvSpPr>
        <p:spPr>
          <a:xfrm>
            <a:off x="304800" y="1191673"/>
            <a:ext cx="5410200" cy="5437727"/>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lnSpc>
                <a:spcPct val="100000"/>
              </a:lnSpc>
              <a:spcBef>
                <a:spcPts val="0"/>
              </a:spcBef>
              <a:spcAft>
                <a:spcPts val="0"/>
              </a:spcAft>
              <a:buClr>
                <a:schemeClr val="dk1"/>
              </a:buClr>
              <a:buSzPct val="100000"/>
              <a:buChar char="•"/>
            </a:pPr>
            <a:r>
              <a:rPr lang="en-US"/>
              <a:t>Fully observable / Partial?</a:t>
            </a:r>
            <a:endParaRPr/>
          </a:p>
          <a:p>
            <a:pPr indent="-285750" lvl="1" marL="742950" rtl="0" algn="l">
              <a:lnSpc>
                <a:spcPct val="100000"/>
              </a:lnSpc>
              <a:spcBef>
                <a:spcPts val="444"/>
              </a:spcBef>
              <a:spcAft>
                <a:spcPts val="0"/>
              </a:spcAft>
              <a:buClr>
                <a:schemeClr val="dk1"/>
              </a:buClr>
              <a:buSzPct val="100000"/>
              <a:buChar char="–"/>
            </a:pPr>
            <a:r>
              <a:rPr lang="en-US"/>
              <a:t>Partially Observable</a:t>
            </a:r>
            <a:endParaRPr/>
          </a:p>
          <a:p>
            <a:pPr indent="-342900" lvl="0" marL="342900" rtl="0" algn="l">
              <a:lnSpc>
                <a:spcPct val="100000"/>
              </a:lnSpc>
              <a:spcBef>
                <a:spcPts val="518"/>
              </a:spcBef>
              <a:spcAft>
                <a:spcPts val="0"/>
              </a:spcAft>
              <a:buClr>
                <a:schemeClr val="dk1"/>
              </a:buClr>
              <a:buSzPct val="100000"/>
              <a:buChar char="•"/>
            </a:pPr>
            <a:r>
              <a:rPr lang="en-US"/>
              <a:t>Single Agent/ Multi Agent</a:t>
            </a:r>
            <a:endParaRPr/>
          </a:p>
          <a:p>
            <a:pPr indent="-285750" lvl="1" marL="742950" rtl="0" algn="l">
              <a:lnSpc>
                <a:spcPct val="100000"/>
              </a:lnSpc>
              <a:spcBef>
                <a:spcPts val="444"/>
              </a:spcBef>
              <a:spcAft>
                <a:spcPts val="0"/>
              </a:spcAft>
              <a:buClr>
                <a:schemeClr val="dk1"/>
              </a:buClr>
              <a:buSzPct val="100000"/>
              <a:buChar char="–"/>
            </a:pPr>
            <a:r>
              <a:rPr lang="en-US"/>
              <a:t>Single</a:t>
            </a:r>
            <a:endParaRPr/>
          </a:p>
          <a:p>
            <a:pPr indent="-342900" lvl="0" marL="342900" rtl="0" algn="l">
              <a:lnSpc>
                <a:spcPct val="100000"/>
              </a:lnSpc>
              <a:spcBef>
                <a:spcPts val="518"/>
              </a:spcBef>
              <a:spcAft>
                <a:spcPts val="0"/>
              </a:spcAft>
              <a:buClr>
                <a:schemeClr val="dk1"/>
              </a:buClr>
              <a:buSzPct val="100000"/>
              <a:buChar char="•"/>
            </a:pPr>
            <a:r>
              <a:rPr lang="en-US"/>
              <a:t>Deterministic / Stochastic </a:t>
            </a:r>
            <a:endParaRPr/>
          </a:p>
          <a:p>
            <a:pPr indent="-285750" lvl="1" marL="742950" rtl="0" algn="l">
              <a:lnSpc>
                <a:spcPct val="100000"/>
              </a:lnSpc>
              <a:spcBef>
                <a:spcPts val="444"/>
              </a:spcBef>
              <a:spcAft>
                <a:spcPts val="0"/>
              </a:spcAft>
              <a:buClr>
                <a:schemeClr val="dk1"/>
              </a:buClr>
              <a:buSzPct val="100000"/>
              <a:buChar char="–"/>
            </a:pPr>
            <a:r>
              <a:rPr lang="en-US"/>
              <a:t>Stochastic</a:t>
            </a:r>
            <a:endParaRPr/>
          </a:p>
          <a:p>
            <a:pPr indent="-342900" lvl="0" marL="342900" rtl="0" algn="l">
              <a:lnSpc>
                <a:spcPct val="100000"/>
              </a:lnSpc>
              <a:spcBef>
                <a:spcPts val="518"/>
              </a:spcBef>
              <a:spcAft>
                <a:spcPts val="0"/>
              </a:spcAft>
              <a:buClr>
                <a:schemeClr val="dk1"/>
              </a:buClr>
              <a:buSzPct val="100000"/>
              <a:buChar char="•"/>
            </a:pPr>
            <a:r>
              <a:rPr lang="en-US"/>
              <a:t>Episodic / Sequential</a:t>
            </a:r>
            <a:endParaRPr/>
          </a:p>
          <a:p>
            <a:pPr indent="-285750" lvl="1" marL="742950" rtl="0" algn="l">
              <a:lnSpc>
                <a:spcPct val="100000"/>
              </a:lnSpc>
              <a:spcBef>
                <a:spcPts val="444"/>
              </a:spcBef>
              <a:spcAft>
                <a:spcPts val="0"/>
              </a:spcAft>
              <a:buClr>
                <a:schemeClr val="dk1"/>
              </a:buClr>
              <a:buSzPct val="100000"/>
              <a:buChar char="–"/>
            </a:pPr>
            <a:r>
              <a:rPr lang="en-US"/>
              <a:t>Sequential</a:t>
            </a:r>
            <a:endParaRPr/>
          </a:p>
          <a:p>
            <a:pPr indent="-342900" lvl="0" marL="342900" rtl="0" algn="l">
              <a:lnSpc>
                <a:spcPct val="100000"/>
              </a:lnSpc>
              <a:spcBef>
                <a:spcPts val="518"/>
              </a:spcBef>
              <a:spcAft>
                <a:spcPts val="0"/>
              </a:spcAft>
              <a:buClr>
                <a:schemeClr val="dk1"/>
              </a:buClr>
              <a:buSzPct val="100000"/>
              <a:buChar char="•"/>
            </a:pPr>
            <a:r>
              <a:rPr lang="en-US"/>
              <a:t>Discrete / Continuous</a:t>
            </a:r>
            <a:endParaRPr/>
          </a:p>
          <a:p>
            <a:pPr indent="-285750" lvl="1" marL="742950" rtl="0" algn="l">
              <a:lnSpc>
                <a:spcPct val="100000"/>
              </a:lnSpc>
              <a:spcBef>
                <a:spcPts val="444"/>
              </a:spcBef>
              <a:spcAft>
                <a:spcPts val="0"/>
              </a:spcAft>
              <a:buClr>
                <a:schemeClr val="dk1"/>
              </a:buClr>
              <a:buSzPct val="100000"/>
              <a:buChar char="–"/>
            </a:pPr>
            <a:r>
              <a:rPr lang="en-US"/>
              <a:t>Continuous</a:t>
            </a:r>
            <a:endParaRPr/>
          </a:p>
          <a:p>
            <a:pPr indent="-342900" lvl="0" marL="342900" rtl="0" algn="l">
              <a:lnSpc>
                <a:spcPct val="100000"/>
              </a:lnSpc>
              <a:spcBef>
                <a:spcPts val="518"/>
              </a:spcBef>
              <a:spcAft>
                <a:spcPts val="0"/>
              </a:spcAft>
              <a:buClr>
                <a:schemeClr val="dk1"/>
              </a:buClr>
              <a:buSzPct val="100000"/>
              <a:buChar char="•"/>
            </a:pPr>
            <a:r>
              <a:rPr lang="en-US"/>
              <a:t>Static / Dynamic</a:t>
            </a:r>
            <a:endParaRPr/>
          </a:p>
          <a:p>
            <a:pPr indent="-285750" lvl="1" marL="742950" rtl="0" algn="l">
              <a:lnSpc>
                <a:spcPct val="100000"/>
              </a:lnSpc>
              <a:spcBef>
                <a:spcPts val="444"/>
              </a:spcBef>
              <a:spcAft>
                <a:spcPts val="0"/>
              </a:spcAft>
              <a:buClr>
                <a:schemeClr val="dk1"/>
              </a:buClr>
              <a:buSzPct val="100000"/>
              <a:buChar char="–"/>
            </a:pPr>
            <a:r>
              <a:rPr lang="en-US"/>
              <a:t>Dynamic</a:t>
            </a:r>
            <a:endParaRPr/>
          </a:p>
          <a:p>
            <a:pPr indent="-342900" lvl="0" marL="342900" rtl="0" algn="l">
              <a:lnSpc>
                <a:spcPct val="100000"/>
              </a:lnSpc>
              <a:spcBef>
                <a:spcPts val="518"/>
              </a:spcBef>
              <a:spcAft>
                <a:spcPts val="0"/>
              </a:spcAft>
              <a:buClr>
                <a:schemeClr val="dk1"/>
              </a:buClr>
              <a:buSzPct val="100000"/>
              <a:buChar char="•"/>
            </a:pPr>
            <a:r>
              <a:rPr lang="en-US"/>
              <a:t>Benign / Adversarial</a:t>
            </a:r>
            <a:endParaRPr/>
          </a:p>
          <a:p>
            <a:pPr indent="-285750" lvl="1" marL="742950" rtl="0" algn="l">
              <a:lnSpc>
                <a:spcPct val="100000"/>
              </a:lnSpc>
              <a:spcBef>
                <a:spcPts val="444"/>
              </a:spcBef>
              <a:spcAft>
                <a:spcPts val="0"/>
              </a:spcAft>
              <a:buClr>
                <a:schemeClr val="dk1"/>
              </a:buClr>
              <a:buSzPct val="100000"/>
              <a:buChar char="–"/>
            </a:pPr>
            <a:r>
              <a:rPr lang="en-US"/>
              <a:t>Benign</a:t>
            </a:r>
            <a:endParaRPr/>
          </a:p>
        </p:txBody>
      </p:sp>
      <p:sp>
        <p:nvSpPr>
          <p:cNvPr id="234" name="Google Shape;234;p2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p>
            <a:pPr indent="-165100" lvl="0" marL="342900" rtl="0" algn="l">
              <a:lnSpc>
                <a:spcPct val="100000"/>
              </a:lnSpc>
              <a:spcBef>
                <a:spcPts val="0"/>
              </a:spcBef>
              <a:spcAft>
                <a:spcPts val="0"/>
              </a:spcAft>
              <a:buClr>
                <a:schemeClr val="dk1"/>
              </a:buClr>
              <a:buSzPts val="2800"/>
              <a:buNone/>
            </a:pPr>
            <a:r>
              <a:t/>
            </a:r>
            <a:endParaRPr/>
          </a:p>
        </p:txBody>
      </p:sp>
      <p:pic>
        <p:nvPicPr>
          <p:cNvPr descr="Z:\home\humayoun\HumayounDocs\COMSATS\courses\2013.AI\AI-Humayoun\images\11990092-sketch-of-medical-doctor-with-stethoscope-sitting-at-a-desk-in-h.jpg" id="235" name="Google Shape;235;p20"/>
          <p:cNvPicPr preferRelativeResize="0"/>
          <p:nvPr/>
        </p:nvPicPr>
        <p:blipFill rotWithShape="1">
          <a:blip r:embed="rId3">
            <a:alphaModFix/>
          </a:blip>
          <a:srcRect b="0" l="0" r="0" t="0"/>
          <a:stretch/>
        </p:blipFill>
        <p:spPr>
          <a:xfrm>
            <a:off x="4852034" y="1600200"/>
            <a:ext cx="3834766" cy="4648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1"/>
          <p:cNvSpPr txBox="1"/>
          <p:nvPr>
            <p:ph type="title"/>
          </p:nvPr>
        </p:nvSpPr>
        <p:spPr>
          <a:xfrm>
            <a:off x="76200" y="76200"/>
            <a:ext cx="8991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Quiz: Part-Picking Robot</a:t>
            </a:r>
            <a:endParaRPr/>
          </a:p>
        </p:txBody>
      </p:sp>
      <p:sp>
        <p:nvSpPr>
          <p:cNvPr id="241" name="Google Shape;241;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42" name="Google Shape;242;p21"/>
          <p:cNvSpPr txBox="1"/>
          <p:nvPr>
            <p:ph idx="1" type="body"/>
          </p:nvPr>
        </p:nvSpPr>
        <p:spPr>
          <a:xfrm>
            <a:off x="304800" y="1191673"/>
            <a:ext cx="5410200" cy="5437727"/>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lnSpc>
                <a:spcPct val="100000"/>
              </a:lnSpc>
              <a:spcBef>
                <a:spcPts val="0"/>
              </a:spcBef>
              <a:spcAft>
                <a:spcPts val="0"/>
              </a:spcAft>
              <a:buClr>
                <a:schemeClr val="dk1"/>
              </a:buClr>
              <a:buSzPct val="100000"/>
              <a:buChar char="•"/>
            </a:pPr>
            <a:r>
              <a:rPr lang="en-US"/>
              <a:t>Fully observable / Partial?</a:t>
            </a:r>
            <a:endParaRPr/>
          </a:p>
          <a:p>
            <a:pPr indent="-285750" lvl="1" marL="742950" rtl="0" algn="l">
              <a:lnSpc>
                <a:spcPct val="100000"/>
              </a:lnSpc>
              <a:spcBef>
                <a:spcPts val="444"/>
              </a:spcBef>
              <a:spcAft>
                <a:spcPts val="0"/>
              </a:spcAft>
              <a:buClr>
                <a:schemeClr val="dk1"/>
              </a:buClr>
              <a:buSzPct val="100000"/>
              <a:buChar char="–"/>
            </a:pPr>
            <a:r>
              <a:rPr lang="en-US"/>
              <a:t>Partially Observable</a:t>
            </a:r>
            <a:endParaRPr/>
          </a:p>
          <a:p>
            <a:pPr indent="-342900" lvl="0" marL="342900" rtl="0" algn="l">
              <a:lnSpc>
                <a:spcPct val="100000"/>
              </a:lnSpc>
              <a:spcBef>
                <a:spcPts val="518"/>
              </a:spcBef>
              <a:spcAft>
                <a:spcPts val="0"/>
              </a:spcAft>
              <a:buClr>
                <a:schemeClr val="dk1"/>
              </a:buClr>
              <a:buSzPct val="100000"/>
              <a:buChar char="•"/>
            </a:pPr>
            <a:r>
              <a:rPr lang="en-US"/>
              <a:t>Single Agent/ Multi Agent</a:t>
            </a:r>
            <a:endParaRPr/>
          </a:p>
          <a:p>
            <a:pPr indent="-285750" lvl="1" marL="742950" rtl="0" algn="l">
              <a:lnSpc>
                <a:spcPct val="100000"/>
              </a:lnSpc>
              <a:spcBef>
                <a:spcPts val="444"/>
              </a:spcBef>
              <a:spcAft>
                <a:spcPts val="0"/>
              </a:spcAft>
              <a:buClr>
                <a:schemeClr val="dk1"/>
              </a:buClr>
              <a:buSzPct val="100000"/>
              <a:buChar char="–"/>
            </a:pPr>
            <a:r>
              <a:rPr lang="en-US"/>
              <a:t>Single</a:t>
            </a:r>
            <a:endParaRPr/>
          </a:p>
          <a:p>
            <a:pPr indent="-342900" lvl="0" marL="342900" rtl="0" algn="l">
              <a:lnSpc>
                <a:spcPct val="100000"/>
              </a:lnSpc>
              <a:spcBef>
                <a:spcPts val="518"/>
              </a:spcBef>
              <a:spcAft>
                <a:spcPts val="0"/>
              </a:spcAft>
              <a:buClr>
                <a:schemeClr val="dk1"/>
              </a:buClr>
              <a:buSzPct val="100000"/>
              <a:buChar char="•"/>
            </a:pPr>
            <a:r>
              <a:rPr lang="en-US"/>
              <a:t>Deterministic / Stochastic </a:t>
            </a:r>
            <a:endParaRPr/>
          </a:p>
          <a:p>
            <a:pPr indent="-285750" lvl="1" marL="742950" rtl="0" algn="l">
              <a:lnSpc>
                <a:spcPct val="100000"/>
              </a:lnSpc>
              <a:spcBef>
                <a:spcPts val="444"/>
              </a:spcBef>
              <a:spcAft>
                <a:spcPts val="0"/>
              </a:spcAft>
              <a:buClr>
                <a:schemeClr val="dk1"/>
              </a:buClr>
              <a:buSzPct val="100000"/>
              <a:buChar char="–"/>
            </a:pPr>
            <a:r>
              <a:rPr lang="en-US"/>
              <a:t>Stochastic</a:t>
            </a:r>
            <a:endParaRPr/>
          </a:p>
          <a:p>
            <a:pPr indent="-342900" lvl="0" marL="342900" rtl="0" algn="l">
              <a:lnSpc>
                <a:spcPct val="100000"/>
              </a:lnSpc>
              <a:spcBef>
                <a:spcPts val="518"/>
              </a:spcBef>
              <a:spcAft>
                <a:spcPts val="0"/>
              </a:spcAft>
              <a:buClr>
                <a:schemeClr val="dk1"/>
              </a:buClr>
              <a:buSzPct val="100000"/>
              <a:buChar char="•"/>
            </a:pPr>
            <a:r>
              <a:rPr lang="en-US"/>
              <a:t>Episodic / Sequential</a:t>
            </a:r>
            <a:endParaRPr/>
          </a:p>
          <a:p>
            <a:pPr indent="-285750" lvl="1" marL="742950" rtl="0" algn="l">
              <a:lnSpc>
                <a:spcPct val="100000"/>
              </a:lnSpc>
              <a:spcBef>
                <a:spcPts val="444"/>
              </a:spcBef>
              <a:spcAft>
                <a:spcPts val="0"/>
              </a:spcAft>
              <a:buClr>
                <a:schemeClr val="dk1"/>
              </a:buClr>
              <a:buSzPct val="100000"/>
              <a:buChar char="–"/>
            </a:pPr>
            <a:r>
              <a:rPr lang="en-US"/>
              <a:t>Episodic</a:t>
            </a:r>
            <a:endParaRPr/>
          </a:p>
          <a:p>
            <a:pPr indent="-342900" lvl="0" marL="342900" rtl="0" algn="l">
              <a:lnSpc>
                <a:spcPct val="100000"/>
              </a:lnSpc>
              <a:spcBef>
                <a:spcPts val="518"/>
              </a:spcBef>
              <a:spcAft>
                <a:spcPts val="0"/>
              </a:spcAft>
              <a:buClr>
                <a:schemeClr val="dk1"/>
              </a:buClr>
              <a:buSzPct val="100000"/>
              <a:buChar char="•"/>
            </a:pPr>
            <a:r>
              <a:rPr lang="en-US"/>
              <a:t>Discrete / Continuous</a:t>
            </a:r>
            <a:endParaRPr/>
          </a:p>
          <a:p>
            <a:pPr indent="-285750" lvl="1" marL="742950" rtl="0" algn="l">
              <a:lnSpc>
                <a:spcPct val="100000"/>
              </a:lnSpc>
              <a:spcBef>
                <a:spcPts val="444"/>
              </a:spcBef>
              <a:spcAft>
                <a:spcPts val="0"/>
              </a:spcAft>
              <a:buClr>
                <a:schemeClr val="dk1"/>
              </a:buClr>
              <a:buSzPct val="100000"/>
              <a:buChar char="–"/>
            </a:pPr>
            <a:r>
              <a:rPr lang="en-US"/>
              <a:t>Continuous</a:t>
            </a:r>
            <a:endParaRPr/>
          </a:p>
          <a:p>
            <a:pPr indent="-342900" lvl="0" marL="342900" rtl="0" algn="l">
              <a:lnSpc>
                <a:spcPct val="100000"/>
              </a:lnSpc>
              <a:spcBef>
                <a:spcPts val="518"/>
              </a:spcBef>
              <a:spcAft>
                <a:spcPts val="0"/>
              </a:spcAft>
              <a:buClr>
                <a:schemeClr val="dk1"/>
              </a:buClr>
              <a:buSzPct val="100000"/>
              <a:buChar char="•"/>
            </a:pPr>
            <a:r>
              <a:rPr lang="en-US"/>
              <a:t>Static / Dynamic</a:t>
            </a:r>
            <a:endParaRPr/>
          </a:p>
          <a:p>
            <a:pPr indent="-285750" lvl="1" marL="742950" rtl="0" algn="l">
              <a:lnSpc>
                <a:spcPct val="100000"/>
              </a:lnSpc>
              <a:spcBef>
                <a:spcPts val="444"/>
              </a:spcBef>
              <a:spcAft>
                <a:spcPts val="0"/>
              </a:spcAft>
              <a:buClr>
                <a:schemeClr val="dk1"/>
              </a:buClr>
              <a:buSzPct val="100000"/>
              <a:buChar char="–"/>
            </a:pPr>
            <a:r>
              <a:rPr lang="en-US"/>
              <a:t>Dynamic</a:t>
            </a:r>
            <a:endParaRPr/>
          </a:p>
          <a:p>
            <a:pPr indent="-342900" lvl="0" marL="342900" rtl="0" algn="l">
              <a:lnSpc>
                <a:spcPct val="100000"/>
              </a:lnSpc>
              <a:spcBef>
                <a:spcPts val="518"/>
              </a:spcBef>
              <a:spcAft>
                <a:spcPts val="0"/>
              </a:spcAft>
              <a:buClr>
                <a:schemeClr val="dk1"/>
              </a:buClr>
              <a:buSzPct val="100000"/>
              <a:buChar char="•"/>
            </a:pPr>
            <a:r>
              <a:rPr lang="en-US"/>
              <a:t>Benign / Adversarial</a:t>
            </a:r>
            <a:endParaRPr/>
          </a:p>
          <a:p>
            <a:pPr indent="-285750" lvl="1" marL="742950" rtl="0" algn="l">
              <a:lnSpc>
                <a:spcPct val="100000"/>
              </a:lnSpc>
              <a:spcBef>
                <a:spcPts val="444"/>
              </a:spcBef>
              <a:spcAft>
                <a:spcPts val="0"/>
              </a:spcAft>
              <a:buClr>
                <a:schemeClr val="dk1"/>
              </a:buClr>
              <a:buSzPct val="100000"/>
              <a:buChar char="–"/>
            </a:pPr>
            <a:r>
              <a:rPr lang="en-US"/>
              <a:t>Benign</a:t>
            </a:r>
            <a:endParaRPr/>
          </a:p>
        </p:txBody>
      </p:sp>
      <p:sp>
        <p:nvSpPr>
          <p:cNvPr id="243" name="Google Shape;243;p2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p>
            <a:pPr indent="-165100" lvl="0" marL="342900" rtl="0" algn="l">
              <a:lnSpc>
                <a:spcPct val="100000"/>
              </a:lnSpc>
              <a:spcBef>
                <a:spcPts val="0"/>
              </a:spcBef>
              <a:spcAft>
                <a:spcPts val="0"/>
              </a:spcAft>
              <a:buClr>
                <a:schemeClr val="dk1"/>
              </a:buClr>
              <a:buSzPts val="2800"/>
              <a:buNone/>
            </a:pPr>
            <a:r>
              <a:t/>
            </a:r>
            <a:endParaRPr/>
          </a:p>
        </p:txBody>
      </p:sp>
      <p:pic>
        <p:nvPicPr>
          <p:cNvPr descr="Z:\home\humayoun\HumayounDocs\COMSATS\courses\2013.AI\AI-Humayoun\images\original.jpg" id="244" name="Google Shape;244;p21"/>
          <p:cNvPicPr preferRelativeResize="0"/>
          <p:nvPr/>
        </p:nvPicPr>
        <p:blipFill rotWithShape="1">
          <a:blip r:embed="rId3">
            <a:alphaModFix/>
          </a:blip>
          <a:srcRect b="0" l="0" r="38676" t="0"/>
          <a:stretch/>
        </p:blipFill>
        <p:spPr>
          <a:xfrm>
            <a:off x="4385049" y="1752600"/>
            <a:ext cx="4633816" cy="425334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2"/>
          <p:cNvSpPr txBox="1"/>
          <p:nvPr>
            <p:ph type="title"/>
          </p:nvPr>
        </p:nvSpPr>
        <p:spPr>
          <a:xfrm>
            <a:off x="76200" y="76200"/>
            <a:ext cx="8915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The real world</a:t>
            </a:r>
            <a:endParaRPr/>
          </a:p>
        </p:txBody>
      </p:sp>
      <p:sp>
        <p:nvSpPr>
          <p:cNvPr id="250" name="Google Shape;250;p22"/>
          <p:cNvSpPr txBox="1"/>
          <p:nvPr>
            <p:ph idx="1" type="body"/>
          </p:nvPr>
        </p:nvSpPr>
        <p:spPr>
          <a:xfrm>
            <a:off x="76201" y="1295400"/>
            <a:ext cx="8915400" cy="49530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The real world is (of course) </a:t>
            </a:r>
            <a:endParaRPr/>
          </a:p>
          <a:p>
            <a:pPr indent="-285750" lvl="1" marL="742950" rtl="0" algn="l">
              <a:lnSpc>
                <a:spcPct val="100000"/>
              </a:lnSpc>
              <a:spcBef>
                <a:spcPts val="560"/>
              </a:spcBef>
              <a:spcAft>
                <a:spcPts val="0"/>
              </a:spcAft>
              <a:buClr>
                <a:srgbClr val="FF0000"/>
              </a:buClr>
              <a:buSzPts val="2800"/>
              <a:buChar char="–"/>
            </a:pPr>
            <a:r>
              <a:rPr lang="en-US">
                <a:solidFill>
                  <a:srgbClr val="FF0000"/>
                </a:solidFill>
              </a:rPr>
              <a:t>Partially observable</a:t>
            </a:r>
            <a:endParaRPr/>
          </a:p>
          <a:p>
            <a:pPr indent="-285750" lvl="1" marL="742950" rtl="0" algn="l">
              <a:lnSpc>
                <a:spcPct val="100000"/>
              </a:lnSpc>
              <a:spcBef>
                <a:spcPts val="560"/>
              </a:spcBef>
              <a:spcAft>
                <a:spcPts val="0"/>
              </a:spcAft>
              <a:buClr>
                <a:srgbClr val="FF0000"/>
              </a:buClr>
              <a:buSzPts val="2800"/>
              <a:buChar char="–"/>
            </a:pPr>
            <a:r>
              <a:rPr lang="en-US">
                <a:solidFill>
                  <a:srgbClr val="FF0000"/>
                </a:solidFill>
              </a:rPr>
              <a:t>Stochastic</a:t>
            </a:r>
            <a:endParaRPr/>
          </a:p>
          <a:p>
            <a:pPr indent="-285750" lvl="1" marL="742950" rtl="0" algn="l">
              <a:lnSpc>
                <a:spcPct val="100000"/>
              </a:lnSpc>
              <a:spcBef>
                <a:spcPts val="560"/>
              </a:spcBef>
              <a:spcAft>
                <a:spcPts val="0"/>
              </a:spcAft>
              <a:buClr>
                <a:srgbClr val="FF0000"/>
              </a:buClr>
              <a:buSzPts val="2800"/>
              <a:buChar char="–"/>
            </a:pPr>
            <a:r>
              <a:rPr lang="en-US">
                <a:solidFill>
                  <a:srgbClr val="FF0000"/>
                </a:solidFill>
              </a:rPr>
              <a:t>Sequential</a:t>
            </a:r>
            <a:r>
              <a:rPr lang="en-US"/>
              <a:t> </a:t>
            </a:r>
            <a:endParaRPr/>
          </a:p>
          <a:p>
            <a:pPr indent="-285750" lvl="1" marL="742950" rtl="0" algn="l">
              <a:lnSpc>
                <a:spcPct val="100000"/>
              </a:lnSpc>
              <a:spcBef>
                <a:spcPts val="560"/>
              </a:spcBef>
              <a:spcAft>
                <a:spcPts val="0"/>
              </a:spcAft>
              <a:buClr>
                <a:srgbClr val="FF0000"/>
              </a:buClr>
              <a:buSzPts val="2800"/>
              <a:buChar char="–"/>
            </a:pPr>
            <a:r>
              <a:rPr lang="en-US">
                <a:solidFill>
                  <a:srgbClr val="FF0000"/>
                </a:solidFill>
              </a:rPr>
              <a:t>Dynamic</a:t>
            </a:r>
            <a:endParaRPr/>
          </a:p>
          <a:p>
            <a:pPr indent="-285750" lvl="1" marL="742950" rtl="0" algn="l">
              <a:lnSpc>
                <a:spcPct val="100000"/>
              </a:lnSpc>
              <a:spcBef>
                <a:spcPts val="560"/>
              </a:spcBef>
              <a:spcAft>
                <a:spcPts val="0"/>
              </a:spcAft>
              <a:buClr>
                <a:srgbClr val="FF0000"/>
              </a:buClr>
              <a:buSzPts val="2800"/>
              <a:buChar char="–"/>
            </a:pPr>
            <a:r>
              <a:rPr lang="en-US">
                <a:solidFill>
                  <a:srgbClr val="FF0000"/>
                </a:solidFill>
              </a:rPr>
              <a:t>Continuous</a:t>
            </a:r>
            <a:endParaRPr/>
          </a:p>
          <a:p>
            <a:pPr indent="-285750" lvl="1" marL="742950" rtl="0" algn="l">
              <a:lnSpc>
                <a:spcPct val="100000"/>
              </a:lnSpc>
              <a:spcBef>
                <a:spcPts val="560"/>
              </a:spcBef>
              <a:spcAft>
                <a:spcPts val="0"/>
              </a:spcAft>
              <a:buClr>
                <a:srgbClr val="FF0000"/>
              </a:buClr>
              <a:buSzPts val="2800"/>
              <a:buChar char="–"/>
            </a:pPr>
            <a:r>
              <a:rPr lang="en-US">
                <a:solidFill>
                  <a:srgbClr val="FF0000"/>
                </a:solidFill>
              </a:rPr>
              <a:t>Multi-agent</a:t>
            </a:r>
            <a:endParaRPr/>
          </a:p>
          <a:p>
            <a:pPr indent="-139700" lvl="0" marL="342900" rtl="0" algn="l">
              <a:lnSpc>
                <a:spcPct val="100000"/>
              </a:lnSpc>
              <a:spcBef>
                <a:spcPts val="640"/>
              </a:spcBef>
              <a:spcAft>
                <a:spcPts val="0"/>
              </a:spcAft>
              <a:buClr>
                <a:schemeClr val="dk1"/>
              </a:buClr>
              <a:buSzPts val="3200"/>
              <a:buNone/>
            </a:pPr>
            <a:r>
              <a:t/>
            </a:r>
            <a:endParaRPr/>
          </a:p>
        </p:txBody>
      </p:sp>
      <p:sp>
        <p:nvSpPr>
          <p:cNvPr id="251" name="Google Shape;251;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3"/>
          <p:cNvSpPr txBox="1"/>
          <p:nvPr>
            <p:ph type="title"/>
          </p:nvPr>
        </p:nvSpPr>
        <p:spPr>
          <a:xfrm>
            <a:off x="76200" y="76200"/>
            <a:ext cx="8915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AI and Uncertainty</a:t>
            </a:r>
            <a:endParaRPr/>
          </a:p>
        </p:txBody>
      </p:sp>
      <p:sp>
        <p:nvSpPr>
          <p:cNvPr id="257" name="Google Shape;257;p23"/>
          <p:cNvSpPr txBox="1"/>
          <p:nvPr>
            <p:ph idx="1" type="body"/>
          </p:nvPr>
        </p:nvSpPr>
        <p:spPr>
          <a:xfrm>
            <a:off x="76201" y="1143000"/>
            <a:ext cx="8915400" cy="55626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lnSpc>
                <a:spcPct val="100000"/>
              </a:lnSpc>
              <a:spcBef>
                <a:spcPts val="0"/>
              </a:spcBef>
              <a:spcAft>
                <a:spcPts val="0"/>
              </a:spcAft>
              <a:buClr>
                <a:srgbClr val="FF0000"/>
              </a:buClr>
              <a:buSzPct val="100000"/>
              <a:buChar char="•"/>
            </a:pPr>
            <a:r>
              <a:rPr lang="en-US">
                <a:solidFill>
                  <a:srgbClr val="FF0000"/>
                </a:solidFill>
              </a:rPr>
              <a:t>AI as uncertainty management</a:t>
            </a:r>
            <a:endParaRPr/>
          </a:p>
          <a:p>
            <a:pPr indent="-342900" lvl="0" marL="342900" rtl="0" algn="l">
              <a:lnSpc>
                <a:spcPct val="100000"/>
              </a:lnSpc>
              <a:spcBef>
                <a:spcPts val="592"/>
              </a:spcBef>
              <a:spcAft>
                <a:spcPts val="0"/>
              </a:spcAft>
              <a:buClr>
                <a:schemeClr val="dk1"/>
              </a:buClr>
              <a:buSzPct val="100000"/>
              <a:buChar char="•"/>
            </a:pPr>
            <a:r>
              <a:rPr lang="en-US"/>
              <a:t>AI = What to do when you don’t know what to do</a:t>
            </a:r>
            <a:endParaRPr/>
          </a:p>
          <a:p>
            <a:pPr indent="0" lvl="0" marL="0" rtl="0" algn="l">
              <a:lnSpc>
                <a:spcPct val="100000"/>
              </a:lnSpc>
              <a:spcBef>
                <a:spcPts val="592"/>
              </a:spcBef>
              <a:spcAft>
                <a:spcPts val="0"/>
              </a:spcAft>
              <a:buClr>
                <a:schemeClr val="dk1"/>
              </a:buClr>
              <a:buSzPct val="100000"/>
              <a:buNone/>
            </a:pPr>
            <a:r>
              <a:t/>
            </a:r>
            <a:endParaRPr/>
          </a:p>
          <a:p>
            <a:pPr indent="0" lvl="0" marL="0" rtl="0" algn="l">
              <a:lnSpc>
                <a:spcPct val="100000"/>
              </a:lnSpc>
              <a:spcBef>
                <a:spcPts val="592"/>
              </a:spcBef>
              <a:spcAft>
                <a:spcPts val="0"/>
              </a:spcAft>
              <a:buClr>
                <a:schemeClr val="dk1"/>
              </a:buClr>
              <a:buSzPct val="100000"/>
              <a:buNone/>
            </a:pPr>
            <a:r>
              <a:rPr lang="en-US"/>
              <a:t>Reasons of Uncertainty:</a:t>
            </a:r>
            <a:endParaRPr/>
          </a:p>
          <a:p>
            <a:pPr indent="-285750" lvl="1" marL="742950" rtl="0" algn="l">
              <a:lnSpc>
                <a:spcPct val="100000"/>
              </a:lnSpc>
              <a:spcBef>
                <a:spcPts val="518"/>
              </a:spcBef>
              <a:spcAft>
                <a:spcPts val="0"/>
              </a:spcAft>
              <a:buClr>
                <a:schemeClr val="dk1"/>
              </a:buClr>
              <a:buSzPct val="100000"/>
              <a:buChar char="–"/>
            </a:pPr>
            <a:r>
              <a:rPr lang="en-US"/>
              <a:t>Sensor limits</a:t>
            </a:r>
            <a:endParaRPr/>
          </a:p>
          <a:p>
            <a:pPr indent="-285750" lvl="1" marL="742950" rtl="0" algn="l">
              <a:lnSpc>
                <a:spcPct val="100000"/>
              </a:lnSpc>
              <a:spcBef>
                <a:spcPts val="518"/>
              </a:spcBef>
              <a:spcAft>
                <a:spcPts val="0"/>
              </a:spcAft>
              <a:buClr>
                <a:schemeClr val="dk1"/>
              </a:buClr>
              <a:buSzPct val="100000"/>
              <a:buChar char="–"/>
            </a:pPr>
            <a:r>
              <a:rPr lang="en-US"/>
              <a:t>Adversaries</a:t>
            </a:r>
            <a:endParaRPr/>
          </a:p>
          <a:p>
            <a:pPr indent="-285750" lvl="1" marL="742950" rtl="0" algn="l">
              <a:lnSpc>
                <a:spcPct val="100000"/>
              </a:lnSpc>
              <a:spcBef>
                <a:spcPts val="518"/>
              </a:spcBef>
              <a:spcAft>
                <a:spcPts val="0"/>
              </a:spcAft>
              <a:buClr>
                <a:schemeClr val="dk1"/>
              </a:buClr>
              <a:buSzPct val="100000"/>
              <a:buChar char="–"/>
            </a:pPr>
            <a:r>
              <a:rPr lang="en-US"/>
              <a:t>Stochastic environments: throwing a dice</a:t>
            </a:r>
            <a:endParaRPr/>
          </a:p>
          <a:p>
            <a:pPr indent="-285750" lvl="1" marL="742950" rtl="0" algn="l">
              <a:lnSpc>
                <a:spcPct val="100000"/>
              </a:lnSpc>
              <a:spcBef>
                <a:spcPts val="518"/>
              </a:spcBef>
              <a:spcAft>
                <a:spcPts val="0"/>
              </a:spcAft>
              <a:buClr>
                <a:schemeClr val="dk1"/>
              </a:buClr>
              <a:buSzPct val="100000"/>
              <a:buChar char="–"/>
            </a:pPr>
            <a:r>
              <a:rPr lang="en-US"/>
              <a:t>Laziness: your program is lazy</a:t>
            </a:r>
            <a:endParaRPr/>
          </a:p>
          <a:p>
            <a:pPr indent="-285750" lvl="1" marL="742950" rtl="0" algn="l">
              <a:lnSpc>
                <a:spcPct val="100000"/>
              </a:lnSpc>
              <a:spcBef>
                <a:spcPts val="518"/>
              </a:spcBef>
              <a:spcAft>
                <a:spcPts val="0"/>
              </a:spcAft>
              <a:buClr>
                <a:srgbClr val="FF0000"/>
              </a:buClr>
              <a:buSzPct val="100000"/>
              <a:buChar char="–"/>
            </a:pPr>
            <a:r>
              <a:rPr b="1" lang="en-US">
                <a:solidFill>
                  <a:srgbClr val="FF0000"/>
                </a:solidFill>
              </a:rPr>
              <a:t>Ignorance</a:t>
            </a:r>
            <a:endParaRPr/>
          </a:p>
          <a:p>
            <a:pPr indent="0" lvl="0" marL="0" rtl="0" algn="l">
              <a:lnSpc>
                <a:spcPct val="100000"/>
              </a:lnSpc>
              <a:spcBef>
                <a:spcPts val="592"/>
              </a:spcBef>
              <a:spcAft>
                <a:spcPts val="0"/>
              </a:spcAft>
              <a:buClr>
                <a:schemeClr val="dk1"/>
              </a:buClr>
              <a:buSzPct val="100000"/>
              <a:buNone/>
            </a:pPr>
            <a:r>
              <a:rPr lang="en-US"/>
              <a:t>AI is the discipline that deals with uncertainty and manages it in decision making.</a:t>
            </a:r>
            <a:endParaRPr/>
          </a:p>
          <a:p>
            <a:pPr indent="-154940" lvl="0" marL="342900" rtl="0" algn="l">
              <a:lnSpc>
                <a:spcPct val="100000"/>
              </a:lnSpc>
              <a:spcBef>
                <a:spcPts val="592"/>
              </a:spcBef>
              <a:spcAft>
                <a:spcPts val="0"/>
              </a:spcAft>
              <a:buClr>
                <a:schemeClr val="dk1"/>
              </a:buClr>
              <a:buSzPct val="100000"/>
              <a:buNone/>
            </a:pPr>
            <a:r>
              <a:t/>
            </a:r>
            <a:endParaRPr/>
          </a:p>
          <a:p>
            <a:pPr indent="0" lvl="0" marL="0" rtl="0" algn="l">
              <a:lnSpc>
                <a:spcPct val="100000"/>
              </a:lnSpc>
              <a:spcBef>
                <a:spcPts val="592"/>
              </a:spcBef>
              <a:spcAft>
                <a:spcPts val="0"/>
              </a:spcAft>
              <a:buClr>
                <a:schemeClr val="dk1"/>
              </a:buClr>
              <a:buSzPct val="100000"/>
              <a:buNone/>
            </a:pPr>
            <a:r>
              <a:t/>
            </a:r>
            <a:endParaRPr/>
          </a:p>
        </p:txBody>
      </p:sp>
      <p:sp>
        <p:nvSpPr>
          <p:cNvPr id="258" name="Google Shape;258;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4"/>
          <p:cNvSpPr txBox="1"/>
          <p:nvPr>
            <p:ph idx="4294967295" type="title"/>
          </p:nvPr>
        </p:nvSpPr>
        <p:spPr>
          <a:xfrm>
            <a:off x="76200" y="76200"/>
            <a:ext cx="8991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Agent Functions and Programs</a:t>
            </a:r>
            <a:endParaRPr/>
          </a:p>
        </p:txBody>
      </p:sp>
      <p:sp>
        <p:nvSpPr>
          <p:cNvPr id="264" name="Google Shape;264;p24"/>
          <p:cNvSpPr txBox="1"/>
          <p:nvPr>
            <p:ph idx="4294967295" type="body"/>
          </p:nvPr>
        </p:nvSpPr>
        <p:spPr>
          <a:xfrm>
            <a:off x="457200" y="1600200"/>
            <a:ext cx="8229600" cy="45720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002060"/>
              </a:buClr>
              <a:buSzPts val="3200"/>
              <a:buChar char="•"/>
            </a:pPr>
            <a:r>
              <a:rPr lang="en-US">
                <a:solidFill>
                  <a:srgbClr val="002060"/>
                </a:solidFill>
              </a:rPr>
              <a:t>An agent is completely specified by the </a:t>
            </a:r>
            <a:r>
              <a:rPr lang="en-US" u="sng">
                <a:solidFill>
                  <a:srgbClr val="FF0000"/>
                </a:solidFill>
              </a:rPr>
              <a:t>agent function</a:t>
            </a:r>
            <a:r>
              <a:rPr lang="en-US">
                <a:solidFill>
                  <a:srgbClr val="002060"/>
                </a:solidFill>
              </a:rPr>
              <a:t> that maps percept sequences to actions: </a:t>
            </a:r>
            <a:r>
              <a:rPr lang="en-US"/>
              <a:t>:  </a:t>
            </a:r>
            <a:r>
              <a:rPr lang="en-US" sz="2800"/>
              <a:t> </a:t>
            </a:r>
            <a:r>
              <a:rPr lang="en-US" sz="2400"/>
              <a:t> </a:t>
            </a:r>
            <a:r>
              <a:rPr lang="en-US"/>
              <a:t>f : P* -&gt; A</a:t>
            </a:r>
            <a:endParaRPr>
              <a:solidFill>
                <a:srgbClr val="002060"/>
              </a:solidFill>
            </a:endParaRPr>
          </a:p>
          <a:p>
            <a:pPr indent="-285750" lvl="1" marL="742950" rtl="0" algn="l">
              <a:lnSpc>
                <a:spcPct val="100000"/>
              </a:lnSpc>
              <a:spcBef>
                <a:spcPts val="560"/>
              </a:spcBef>
              <a:spcAft>
                <a:spcPts val="0"/>
              </a:spcAft>
              <a:buClr>
                <a:srgbClr val="002060"/>
              </a:buClr>
              <a:buSzPts val="2800"/>
              <a:buChar char="–"/>
            </a:pPr>
            <a:r>
              <a:rPr lang="en-US">
                <a:solidFill>
                  <a:srgbClr val="002060"/>
                </a:solidFill>
              </a:rPr>
              <a:t>Can also be labeled as the </a:t>
            </a:r>
            <a:r>
              <a:rPr lang="en-US">
                <a:solidFill>
                  <a:srgbClr val="FF0000"/>
                </a:solidFill>
              </a:rPr>
              <a:t>strategy</a:t>
            </a:r>
            <a:r>
              <a:rPr lang="en-US">
                <a:solidFill>
                  <a:srgbClr val="002060"/>
                </a:solidFill>
              </a:rPr>
              <a:t> of the agent</a:t>
            </a:r>
            <a:endParaRPr/>
          </a:p>
          <a:p>
            <a:pPr indent="-342900" lvl="0" marL="342900" rtl="0" algn="l">
              <a:lnSpc>
                <a:spcPct val="100000"/>
              </a:lnSpc>
              <a:spcBef>
                <a:spcPts val="640"/>
              </a:spcBef>
              <a:spcAft>
                <a:spcPts val="0"/>
              </a:spcAft>
              <a:buClr>
                <a:srgbClr val="002060"/>
              </a:buClr>
              <a:buSzPts val="3200"/>
              <a:buChar char="•"/>
            </a:pPr>
            <a:r>
              <a:rPr lang="en-US">
                <a:solidFill>
                  <a:srgbClr val="002060"/>
                </a:solidFill>
              </a:rPr>
              <a:t>There could be many possible agent functions</a:t>
            </a:r>
            <a:endParaRPr/>
          </a:p>
          <a:p>
            <a:pPr indent="-342900" lvl="0" marL="342900" rtl="0" algn="l">
              <a:lnSpc>
                <a:spcPct val="100000"/>
              </a:lnSpc>
              <a:spcBef>
                <a:spcPts val="640"/>
              </a:spcBef>
              <a:spcAft>
                <a:spcPts val="0"/>
              </a:spcAft>
              <a:buClr>
                <a:srgbClr val="FF0000"/>
              </a:buClr>
              <a:buSzPts val="3200"/>
              <a:buChar char="•"/>
            </a:pPr>
            <a:r>
              <a:rPr lang="en-US">
                <a:solidFill>
                  <a:srgbClr val="FF0000"/>
                </a:solidFill>
              </a:rPr>
              <a:t>Aim: Discover the most rational (optimal) agent function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5"/>
          <p:cNvSpPr txBox="1"/>
          <p:nvPr>
            <p:ph idx="4294967295" type="title"/>
          </p:nvPr>
        </p:nvSpPr>
        <p:spPr>
          <a:xfrm>
            <a:off x="76200" y="76200"/>
            <a:ext cx="8991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Table-lookup Agent</a:t>
            </a:r>
            <a:endParaRPr/>
          </a:p>
        </p:txBody>
      </p:sp>
      <p:sp>
        <p:nvSpPr>
          <p:cNvPr id="270" name="Google Shape;270;p25"/>
          <p:cNvSpPr txBox="1"/>
          <p:nvPr>
            <p:ph idx="4294967295"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002060"/>
              </a:buClr>
              <a:buSzPts val="3200"/>
              <a:buChar char="•"/>
            </a:pPr>
            <a:r>
              <a:rPr lang="en-US">
                <a:solidFill>
                  <a:srgbClr val="002060"/>
                </a:solidFill>
              </a:rPr>
              <a:t>Simplest possible agent function:</a:t>
            </a:r>
            <a:endParaRPr/>
          </a:p>
          <a:p>
            <a:pPr indent="-285750" lvl="1" marL="742950" rtl="0" algn="l">
              <a:lnSpc>
                <a:spcPct val="100000"/>
              </a:lnSpc>
              <a:spcBef>
                <a:spcPts val="560"/>
              </a:spcBef>
              <a:spcAft>
                <a:spcPts val="0"/>
              </a:spcAft>
              <a:buClr>
                <a:srgbClr val="FF0000"/>
              </a:buClr>
              <a:buSzPts val="2800"/>
              <a:buChar char="–"/>
            </a:pPr>
            <a:r>
              <a:rPr lang="en-US">
                <a:solidFill>
                  <a:srgbClr val="FF0000"/>
                </a:solidFill>
              </a:rPr>
              <a:t>All possible states and their optimal actions specified by the designers in advance</a:t>
            </a:r>
            <a:endParaRPr/>
          </a:p>
          <a:p>
            <a:pPr indent="-342900" lvl="0" marL="342900" rtl="0" algn="l">
              <a:lnSpc>
                <a:spcPct val="100000"/>
              </a:lnSpc>
              <a:spcBef>
                <a:spcPts val="640"/>
              </a:spcBef>
              <a:spcAft>
                <a:spcPts val="0"/>
              </a:spcAft>
              <a:buClr>
                <a:srgbClr val="002060"/>
              </a:buClr>
              <a:buSzPts val="3200"/>
              <a:buChar char="•"/>
            </a:pPr>
            <a:r>
              <a:rPr lang="en-US">
                <a:solidFill>
                  <a:srgbClr val="002060"/>
                </a:solidFill>
              </a:rPr>
              <a:t>Drawbacks:</a:t>
            </a:r>
            <a:endParaRPr/>
          </a:p>
          <a:p>
            <a:pPr indent="-285750" lvl="1" marL="742950" rtl="0" algn="l">
              <a:lnSpc>
                <a:spcPct val="100000"/>
              </a:lnSpc>
              <a:spcBef>
                <a:spcPts val="560"/>
              </a:spcBef>
              <a:spcAft>
                <a:spcPts val="0"/>
              </a:spcAft>
              <a:buClr>
                <a:srgbClr val="002060"/>
              </a:buClr>
              <a:buSzPts val="2800"/>
              <a:buChar char="–"/>
            </a:pPr>
            <a:r>
              <a:rPr lang="en-US">
                <a:solidFill>
                  <a:srgbClr val="002060"/>
                </a:solidFill>
              </a:rPr>
              <a:t>Huge table (consider continuous states)</a:t>
            </a:r>
            <a:endParaRPr/>
          </a:p>
          <a:p>
            <a:pPr indent="-285750" lvl="1" marL="742950" rtl="0" algn="l">
              <a:lnSpc>
                <a:spcPct val="100000"/>
              </a:lnSpc>
              <a:spcBef>
                <a:spcPts val="560"/>
              </a:spcBef>
              <a:spcAft>
                <a:spcPts val="0"/>
              </a:spcAft>
              <a:buClr>
                <a:srgbClr val="002060"/>
              </a:buClr>
              <a:buSzPts val="2800"/>
              <a:buChar char="–"/>
            </a:pPr>
            <a:r>
              <a:rPr lang="en-US">
                <a:solidFill>
                  <a:srgbClr val="002060"/>
                </a:solidFill>
              </a:rPr>
              <a:t>Could take a long time to build the table</a:t>
            </a:r>
            <a:endParaRPr/>
          </a:p>
          <a:p>
            <a:pPr indent="-285750" lvl="1" marL="742950" rtl="0" algn="l">
              <a:lnSpc>
                <a:spcPct val="100000"/>
              </a:lnSpc>
              <a:spcBef>
                <a:spcPts val="560"/>
              </a:spcBef>
              <a:spcAft>
                <a:spcPts val="0"/>
              </a:spcAft>
              <a:buClr>
                <a:srgbClr val="002060"/>
              </a:buClr>
              <a:buSzPts val="2800"/>
              <a:buChar char="–"/>
            </a:pPr>
            <a:r>
              <a:rPr lang="en-US">
                <a:solidFill>
                  <a:srgbClr val="002060"/>
                </a:solidFill>
              </a:rPr>
              <a:t>No autonomy!</a:t>
            </a:r>
            <a:endParaRPr/>
          </a:p>
          <a:p>
            <a:pPr indent="-285750" lvl="1" marL="742950" rtl="0" algn="l">
              <a:lnSpc>
                <a:spcPct val="100000"/>
              </a:lnSpc>
              <a:spcBef>
                <a:spcPts val="560"/>
              </a:spcBef>
              <a:spcAft>
                <a:spcPts val="0"/>
              </a:spcAft>
              <a:buClr>
                <a:srgbClr val="002060"/>
              </a:buClr>
              <a:buSzPts val="2800"/>
              <a:buChar char="–"/>
            </a:pPr>
            <a:r>
              <a:rPr lang="en-US">
                <a:solidFill>
                  <a:srgbClr val="002060"/>
                </a:solidFill>
              </a:rPr>
              <a:t>Even with learning, agent could need a long time to learn the table entries.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6"/>
          <p:cNvSpPr txBox="1"/>
          <p:nvPr>
            <p:ph idx="4294967295" type="title"/>
          </p:nvPr>
        </p:nvSpPr>
        <p:spPr>
          <a:xfrm>
            <a:off x="76200" y="76200"/>
            <a:ext cx="8991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Agent types</a:t>
            </a:r>
            <a:endParaRPr/>
          </a:p>
        </p:txBody>
      </p:sp>
      <p:sp>
        <p:nvSpPr>
          <p:cNvPr id="276" name="Google Shape;276;p26"/>
          <p:cNvSpPr txBox="1"/>
          <p:nvPr>
            <p:ph idx="4294967295" type="body"/>
          </p:nvPr>
        </p:nvSpPr>
        <p:spPr>
          <a:xfrm>
            <a:off x="304800" y="1447800"/>
            <a:ext cx="8686800" cy="4876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002060"/>
              </a:buClr>
              <a:buSzPts val="3200"/>
              <a:buChar char="•"/>
            </a:pPr>
            <a:r>
              <a:rPr lang="en-US">
                <a:solidFill>
                  <a:srgbClr val="002060"/>
                </a:solidFill>
              </a:rPr>
              <a:t>Four basic types in order of increasing generality:</a:t>
            </a:r>
            <a:endParaRPr/>
          </a:p>
          <a:p>
            <a:pPr indent="-285750" lvl="1" marL="742950" rtl="0" algn="l">
              <a:lnSpc>
                <a:spcPct val="100000"/>
              </a:lnSpc>
              <a:spcBef>
                <a:spcPts val="560"/>
              </a:spcBef>
              <a:spcAft>
                <a:spcPts val="0"/>
              </a:spcAft>
              <a:buClr>
                <a:srgbClr val="FF0000"/>
              </a:buClr>
              <a:buSzPts val="2800"/>
              <a:buChar char="–"/>
            </a:pPr>
            <a:r>
              <a:rPr lang="en-US">
                <a:solidFill>
                  <a:srgbClr val="FF0000"/>
                </a:solidFill>
              </a:rPr>
              <a:t>Simple Reflex</a:t>
            </a:r>
            <a:r>
              <a:rPr lang="en-US">
                <a:solidFill>
                  <a:srgbClr val="002060"/>
                </a:solidFill>
              </a:rPr>
              <a:t> agents</a:t>
            </a:r>
            <a:endParaRPr/>
          </a:p>
          <a:p>
            <a:pPr indent="-285750" lvl="1" marL="742950" rtl="0" algn="l">
              <a:lnSpc>
                <a:spcPct val="100000"/>
              </a:lnSpc>
              <a:spcBef>
                <a:spcPts val="560"/>
              </a:spcBef>
              <a:spcAft>
                <a:spcPts val="0"/>
              </a:spcAft>
              <a:buClr>
                <a:srgbClr val="FF0000"/>
              </a:buClr>
              <a:buSzPts val="2800"/>
              <a:buChar char="–"/>
            </a:pPr>
            <a:r>
              <a:rPr lang="en-US">
                <a:solidFill>
                  <a:srgbClr val="FF0000"/>
                </a:solidFill>
              </a:rPr>
              <a:t>Model-based Reflex </a:t>
            </a:r>
            <a:r>
              <a:rPr lang="en-US">
                <a:solidFill>
                  <a:srgbClr val="002060"/>
                </a:solidFill>
              </a:rPr>
              <a:t>agents</a:t>
            </a:r>
            <a:endParaRPr/>
          </a:p>
          <a:p>
            <a:pPr indent="-285750" lvl="1" marL="742950" rtl="0" algn="l">
              <a:lnSpc>
                <a:spcPct val="100000"/>
              </a:lnSpc>
              <a:spcBef>
                <a:spcPts val="560"/>
              </a:spcBef>
              <a:spcAft>
                <a:spcPts val="0"/>
              </a:spcAft>
              <a:buClr>
                <a:srgbClr val="FF0000"/>
              </a:buClr>
              <a:buSzPts val="2800"/>
              <a:buChar char="–"/>
            </a:pPr>
            <a:r>
              <a:rPr lang="en-US">
                <a:solidFill>
                  <a:srgbClr val="FF0000"/>
                </a:solidFill>
              </a:rPr>
              <a:t>Goal-based</a:t>
            </a:r>
            <a:r>
              <a:rPr lang="en-US">
                <a:solidFill>
                  <a:srgbClr val="002060"/>
                </a:solidFill>
              </a:rPr>
              <a:t> agents</a:t>
            </a:r>
            <a:endParaRPr/>
          </a:p>
          <a:p>
            <a:pPr indent="-285750" lvl="1" marL="742950" rtl="0" algn="l">
              <a:lnSpc>
                <a:spcPct val="100000"/>
              </a:lnSpc>
              <a:spcBef>
                <a:spcPts val="560"/>
              </a:spcBef>
              <a:spcAft>
                <a:spcPts val="0"/>
              </a:spcAft>
              <a:buClr>
                <a:srgbClr val="FF0000"/>
              </a:buClr>
              <a:buSzPts val="2800"/>
              <a:buChar char="–"/>
            </a:pPr>
            <a:r>
              <a:rPr lang="en-US">
                <a:solidFill>
                  <a:srgbClr val="FF0000"/>
                </a:solidFill>
              </a:rPr>
              <a:t>Utility-based</a:t>
            </a:r>
            <a:r>
              <a:rPr lang="en-US">
                <a:solidFill>
                  <a:srgbClr val="002060"/>
                </a:solidFill>
              </a:rPr>
              <a:t> agents</a:t>
            </a:r>
            <a:endParaRPr/>
          </a:p>
          <a:p>
            <a:pPr indent="-139700" lvl="0" marL="342900" rtl="0" algn="l">
              <a:lnSpc>
                <a:spcPct val="100000"/>
              </a:lnSpc>
              <a:spcBef>
                <a:spcPts val="640"/>
              </a:spcBef>
              <a:spcAft>
                <a:spcPts val="0"/>
              </a:spcAft>
              <a:buClr>
                <a:schemeClr val="dk1"/>
              </a:buClr>
              <a:buSzPts val="3200"/>
              <a:buNone/>
            </a:pPr>
            <a:r>
              <a:t/>
            </a:r>
            <a:endParaRPr>
              <a:solidFill>
                <a:srgbClr val="002060"/>
              </a:solidFill>
            </a:endParaRPr>
          </a:p>
          <a:p>
            <a:pPr indent="-342900" lvl="0" marL="342900" rtl="0" algn="l">
              <a:lnSpc>
                <a:spcPct val="100000"/>
              </a:lnSpc>
              <a:spcBef>
                <a:spcPts val="640"/>
              </a:spcBef>
              <a:spcAft>
                <a:spcPts val="0"/>
              </a:spcAft>
              <a:buClr>
                <a:srgbClr val="002060"/>
              </a:buClr>
              <a:buSzPts val="3200"/>
              <a:buChar char="•"/>
            </a:pPr>
            <a:r>
              <a:rPr lang="en-US">
                <a:solidFill>
                  <a:srgbClr val="002060"/>
                </a:solidFill>
              </a:rPr>
              <a:t>And Finally: </a:t>
            </a:r>
            <a:r>
              <a:rPr lang="en-US">
                <a:solidFill>
                  <a:srgbClr val="FF0000"/>
                </a:solidFill>
              </a:rPr>
              <a:t>Learning</a:t>
            </a:r>
            <a:r>
              <a:rPr lang="en-US">
                <a:solidFill>
                  <a:srgbClr val="002060"/>
                </a:solidFill>
              </a:rPr>
              <a:t> agents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7"/>
          <p:cNvSpPr txBox="1"/>
          <p:nvPr>
            <p:ph idx="4294967295" type="title"/>
          </p:nvPr>
        </p:nvSpPr>
        <p:spPr>
          <a:xfrm>
            <a:off x="76200" y="76200"/>
            <a:ext cx="8991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Simple Reflex Agents</a:t>
            </a:r>
            <a:endParaRPr/>
          </a:p>
        </p:txBody>
      </p:sp>
      <p:pic>
        <p:nvPicPr>
          <p:cNvPr descr="simple-reflex-agent" id="282" name="Google Shape;282;p27"/>
          <p:cNvPicPr preferRelativeResize="0"/>
          <p:nvPr>
            <p:ph idx="4294967295" type="body"/>
          </p:nvPr>
        </p:nvPicPr>
        <p:blipFill rotWithShape="1">
          <a:blip r:embed="rId3">
            <a:alphaModFix/>
          </a:blip>
          <a:srcRect b="0" l="0" r="0" t="0"/>
          <a:stretch/>
        </p:blipFill>
        <p:spPr>
          <a:xfrm>
            <a:off x="381000" y="1371600"/>
            <a:ext cx="8229600" cy="5239640"/>
          </a:xfrm>
          <a:prstGeom prst="rect">
            <a:avLst/>
          </a:prstGeom>
          <a:noFill/>
          <a:ln>
            <a:noFill/>
          </a:ln>
        </p:spPr>
      </p:pic>
      <p:sp>
        <p:nvSpPr>
          <p:cNvPr id="283" name="Google Shape;283;p27"/>
          <p:cNvSpPr txBox="1"/>
          <p:nvPr/>
        </p:nvSpPr>
        <p:spPr>
          <a:xfrm>
            <a:off x="457200" y="2286000"/>
            <a:ext cx="3657600"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Arial"/>
                <a:ea typeface="Arial"/>
                <a:cs typeface="Arial"/>
                <a:sym typeface="Arial"/>
              </a:rPr>
              <a:t>Applies condition-action rules based only on the current input (reflex)</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8"/>
          <p:cNvSpPr txBox="1"/>
          <p:nvPr>
            <p:ph idx="4294967295" type="title"/>
          </p:nvPr>
        </p:nvSpPr>
        <p:spPr>
          <a:xfrm>
            <a:off x="76200" y="76200"/>
            <a:ext cx="8991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Simple Reflex agents</a:t>
            </a:r>
            <a:endParaRPr/>
          </a:p>
        </p:txBody>
      </p:sp>
      <p:sp>
        <p:nvSpPr>
          <p:cNvPr id="289" name="Google Shape;289;p28"/>
          <p:cNvSpPr txBox="1"/>
          <p:nvPr>
            <p:ph idx="4294967295" type="body"/>
          </p:nvPr>
        </p:nvSpPr>
        <p:spPr>
          <a:xfrm>
            <a:off x="457200" y="1600200"/>
            <a:ext cx="8229600" cy="41910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0000"/>
              </a:buClr>
              <a:buSzPts val="3200"/>
              <a:buChar char="•"/>
            </a:pPr>
            <a:r>
              <a:rPr lang="en-US">
                <a:solidFill>
                  <a:srgbClr val="FF0000"/>
                </a:solidFill>
              </a:rPr>
              <a:t>Automated Taxi</a:t>
            </a:r>
            <a:r>
              <a:rPr lang="en-US">
                <a:solidFill>
                  <a:srgbClr val="002060"/>
                </a:solidFill>
              </a:rPr>
              <a:t>:</a:t>
            </a:r>
            <a:endParaRPr/>
          </a:p>
          <a:p>
            <a:pPr indent="-285750" lvl="1" marL="742950" rtl="0" algn="l">
              <a:lnSpc>
                <a:spcPct val="100000"/>
              </a:lnSpc>
              <a:spcBef>
                <a:spcPts val="560"/>
              </a:spcBef>
              <a:spcAft>
                <a:spcPts val="0"/>
              </a:spcAft>
              <a:buClr>
                <a:srgbClr val="002060"/>
              </a:buClr>
              <a:buSzPts val="2800"/>
              <a:buChar char="–"/>
            </a:pPr>
            <a:r>
              <a:rPr lang="en-US">
                <a:solidFill>
                  <a:srgbClr val="002060"/>
                </a:solidFill>
              </a:rPr>
              <a:t>Agent observes rain falling on the windshield: Agent powers on the viper</a:t>
            </a:r>
            <a:endParaRPr/>
          </a:p>
          <a:p>
            <a:pPr indent="-285750" lvl="1" marL="742950" rtl="0" algn="l">
              <a:lnSpc>
                <a:spcPct val="100000"/>
              </a:lnSpc>
              <a:spcBef>
                <a:spcPts val="560"/>
              </a:spcBef>
              <a:spcAft>
                <a:spcPts val="0"/>
              </a:spcAft>
              <a:buClr>
                <a:srgbClr val="002060"/>
              </a:buClr>
              <a:buSzPts val="2800"/>
              <a:buChar char="–"/>
            </a:pPr>
            <a:r>
              <a:rPr lang="en-US">
                <a:solidFill>
                  <a:srgbClr val="002060"/>
                </a:solidFill>
              </a:rPr>
              <a:t>Agent observes a red signal; Agent applies breaks until the taxi stops. </a:t>
            </a:r>
            <a:endParaRPr/>
          </a:p>
          <a:p>
            <a:pPr indent="-107950" lvl="1" marL="742950" rtl="0" algn="l">
              <a:lnSpc>
                <a:spcPct val="100000"/>
              </a:lnSpc>
              <a:spcBef>
                <a:spcPts val="560"/>
              </a:spcBef>
              <a:spcAft>
                <a:spcPts val="0"/>
              </a:spcAft>
              <a:buClr>
                <a:schemeClr val="dk1"/>
              </a:buClr>
              <a:buSzPts val="2800"/>
              <a:buNone/>
            </a:pPr>
            <a:r>
              <a:t/>
            </a:r>
            <a:endParaRPr>
              <a:solidFill>
                <a:srgbClr val="002060"/>
              </a:solidFill>
            </a:endParaRPr>
          </a:p>
          <a:p>
            <a:pPr indent="0" lvl="1" marL="457200" rtl="0" algn="l">
              <a:lnSpc>
                <a:spcPct val="100000"/>
              </a:lnSpc>
              <a:spcBef>
                <a:spcPts val="560"/>
              </a:spcBef>
              <a:spcAft>
                <a:spcPts val="0"/>
              </a:spcAft>
              <a:buClr>
                <a:srgbClr val="002060"/>
              </a:buClr>
              <a:buSzPts val="2800"/>
              <a:buNone/>
            </a:pPr>
            <a:r>
              <a:rPr lang="en-US">
                <a:solidFill>
                  <a:srgbClr val="002060"/>
                </a:solidFill>
              </a:rPr>
              <a:t>if </a:t>
            </a:r>
            <a:r>
              <a:rPr i="1" lang="en-US"/>
              <a:t>signal-in-front-is-red</a:t>
            </a:r>
            <a:r>
              <a:rPr lang="en-US">
                <a:solidFill>
                  <a:srgbClr val="002060"/>
                </a:solidFill>
              </a:rPr>
              <a:t> then </a:t>
            </a:r>
            <a:r>
              <a:rPr i="1" lang="en-US"/>
              <a:t>initiate-braking</a:t>
            </a:r>
            <a:r>
              <a:rPr lang="en-US">
                <a:solidFill>
                  <a:srgbClr val="002060"/>
                </a:solidFill>
              </a:rPr>
              <a: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9"/>
          <p:cNvSpPr txBox="1"/>
          <p:nvPr>
            <p:ph idx="4294967295" type="title"/>
          </p:nvPr>
        </p:nvSpPr>
        <p:spPr>
          <a:xfrm>
            <a:off x="76200" y="76200"/>
            <a:ext cx="8991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Model-based Reflex agents</a:t>
            </a:r>
            <a:endParaRPr/>
          </a:p>
        </p:txBody>
      </p:sp>
      <p:pic>
        <p:nvPicPr>
          <p:cNvPr descr="reflex+state-agent" id="296" name="Google Shape;296;p29"/>
          <p:cNvPicPr preferRelativeResize="0"/>
          <p:nvPr>
            <p:ph idx="4294967295" type="body"/>
          </p:nvPr>
        </p:nvPicPr>
        <p:blipFill rotWithShape="1">
          <a:blip r:embed="rId3">
            <a:alphaModFix/>
          </a:blip>
          <a:srcRect b="0" l="0" r="0" t="0"/>
          <a:stretch/>
        </p:blipFill>
        <p:spPr>
          <a:xfrm>
            <a:off x="609600" y="1219200"/>
            <a:ext cx="8001000" cy="5092700"/>
          </a:xfrm>
          <a:prstGeom prst="rect">
            <a:avLst/>
          </a:prstGeom>
          <a:noFill/>
          <a:ln>
            <a:noFill/>
          </a:ln>
        </p:spPr>
      </p:pic>
      <p:sp>
        <p:nvSpPr>
          <p:cNvPr id="297" name="Google Shape;297;p29"/>
          <p:cNvSpPr txBox="1"/>
          <p:nvPr/>
        </p:nvSpPr>
        <p:spPr>
          <a:xfrm>
            <a:off x="762000" y="3664803"/>
            <a:ext cx="4648200"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Arial"/>
                <a:ea typeface="Arial"/>
                <a:cs typeface="Arial"/>
                <a:sym typeface="Arial"/>
              </a:rPr>
              <a:t>Handles Partial Observability by creating a model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76200" y="76200"/>
            <a:ext cx="8915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Outline</a:t>
            </a:r>
            <a:endParaRPr/>
          </a:p>
        </p:txBody>
      </p:sp>
      <p:sp>
        <p:nvSpPr>
          <p:cNvPr id="103" name="Google Shape;103;p3"/>
          <p:cNvSpPr txBox="1"/>
          <p:nvPr>
            <p:ph idx="1" type="body"/>
          </p:nvPr>
        </p:nvSpPr>
        <p:spPr>
          <a:xfrm>
            <a:off x="76201" y="1295400"/>
            <a:ext cx="8915400" cy="49530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lnSpc>
                <a:spcPct val="100000"/>
              </a:lnSpc>
              <a:spcBef>
                <a:spcPts val="0"/>
              </a:spcBef>
              <a:spcAft>
                <a:spcPts val="0"/>
              </a:spcAft>
              <a:buClr>
                <a:schemeClr val="dk1"/>
              </a:buClr>
              <a:buSzPct val="100000"/>
              <a:buChar char="•"/>
            </a:pPr>
            <a:r>
              <a:rPr lang="en-US"/>
              <a:t>Agents and Environments</a:t>
            </a:r>
            <a:endParaRPr/>
          </a:p>
          <a:p>
            <a:pPr indent="-154940" lvl="0" marL="342900" rtl="0" algn="l">
              <a:lnSpc>
                <a:spcPct val="100000"/>
              </a:lnSpc>
              <a:spcBef>
                <a:spcPts val="592"/>
              </a:spcBef>
              <a:spcAft>
                <a:spcPts val="0"/>
              </a:spcAft>
              <a:buClr>
                <a:schemeClr val="dk1"/>
              </a:buClr>
              <a:buSzPct val="100000"/>
              <a:buNone/>
            </a:pPr>
            <a:r>
              <a:t/>
            </a:r>
            <a:endParaRPr/>
          </a:p>
          <a:p>
            <a:pPr indent="-342900" lvl="0" marL="342900" rtl="0" algn="l">
              <a:lnSpc>
                <a:spcPct val="100000"/>
              </a:lnSpc>
              <a:spcBef>
                <a:spcPts val="592"/>
              </a:spcBef>
              <a:spcAft>
                <a:spcPts val="0"/>
              </a:spcAft>
              <a:buClr>
                <a:schemeClr val="dk1"/>
              </a:buClr>
              <a:buSzPct val="100000"/>
              <a:buChar char="•"/>
            </a:pPr>
            <a:r>
              <a:rPr lang="en-US"/>
              <a:t>Rationality</a:t>
            </a:r>
            <a:endParaRPr/>
          </a:p>
          <a:p>
            <a:pPr indent="-154940" lvl="0" marL="342900" rtl="0" algn="l">
              <a:lnSpc>
                <a:spcPct val="100000"/>
              </a:lnSpc>
              <a:spcBef>
                <a:spcPts val="592"/>
              </a:spcBef>
              <a:spcAft>
                <a:spcPts val="0"/>
              </a:spcAft>
              <a:buClr>
                <a:schemeClr val="dk1"/>
              </a:buClr>
              <a:buSzPct val="100000"/>
              <a:buNone/>
            </a:pPr>
            <a:r>
              <a:t/>
            </a:r>
            <a:endParaRPr/>
          </a:p>
          <a:p>
            <a:pPr indent="-342900" lvl="0" marL="342900" rtl="0" algn="l">
              <a:lnSpc>
                <a:spcPct val="100000"/>
              </a:lnSpc>
              <a:spcBef>
                <a:spcPts val="592"/>
              </a:spcBef>
              <a:spcAft>
                <a:spcPts val="0"/>
              </a:spcAft>
              <a:buClr>
                <a:schemeClr val="dk1"/>
              </a:buClr>
              <a:buSzPct val="100000"/>
              <a:buChar char="•"/>
            </a:pPr>
            <a:r>
              <a:rPr lang="en-US"/>
              <a:t>PEAS (Performance Measure, Environment, Actuators, Sensors)</a:t>
            </a:r>
            <a:endParaRPr/>
          </a:p>
          <a:p>
            <a:pPr indent="-154940" lvl="0" marL="342900" rtl="0" algn="l">
              <a:lnSpc>
                <a:spcPct val="100000"/>
              </a:lnSpc>
              <a:spcBef>
                <a:spcPts val="592"/>
              </a:spcBef>
              <a:spcAft>
                <a:spcPts val="0"/>
              </a:spcAft>
              <a:buClr>
                <a:schemeClr val="dk1"/>
              </a:buClr>
              <a:buSzPct val="100000"/>
              <a:buNone/>
            </a:pPr>
            <a:r>
              <a:t/>
            </a:r>
            <a:endParaRPr/>
          </a:p>
          <a:p>
            <a:pPr indent="-342900" lvl="0" marL="342900" rtl="0" algn="l">
              <a:lnSpc>
                <a:spcPct val="100000"/>
              </a:lnSpc>
              <a:spcBef>
                <a:spcPts val="592"/>
              </a:spcBef>
              <a:spcAft>
                <a:spcPts val="0"/>
              </a:spcAft>
              <a:buClr>
                <a:schemeClr val="dk1"/>
              </a:buClr>
              <a:buSzPct val="100000"/>
              <a:buChar char="•"/>
            </a:pPr>
            <a:r>
              <a:rPr lang="en-US"/>
              <a:t>Environment Types</a:t>
            </a:r>
            <a:endParaRPr/>
          </a:p>
          <a:p>
            <a:pPr indent="-154940" lvl="0" marL="342900" rtl="0" algn="l">
              <a:lnSpc>
                <a:spcPct val="100000"/>
              </a:lnSpc>
              <a:spcBef>
                <a:spcPts val="592"/>
              </a:spcBef>
              <a:spcAft>
                <a:spcPts val="0"/>
              </a:spcAft>
              <a:buClr>
                <a:schemeClr val="dk1"/>
              </a:buClr>
              <a:buSzPct val="100000"/>
              <a:buNone/>
            </a:pPr>
            <a:r>
              <a:t/>
            </a:r>
            <a:endParaRPr/>
          </a:p>
          <a:p>
            <a:pPr indent="-342900" lvl="0" marL="342900" rtl="0" algn="l">
              <a:lnSpc>
                <a:spcPct val="100000"/>
              </a:lnSpc>
              <a:spcBef>
                <a:spcPts val="592"/>
              </a:spcBef>
              <a:spcAft>
                <a:spcPts val="0"/>
              </a:spcAft>
              <a:buClr>
                <a:schemeClr val="dk1"/>
              </a:buClr>
              <a:buSzPct val="100000"/>
              <a:buChar char="•"/>
            </a:pPr>
            <a:r>
              <a:rPr lang="en-US"/>
              <a:t>Agent types</a:t>
            </a:r>
            <a:endParaRPr/>
          </a:p>
        </p:txBody>
      </p:sp>
      <p:sp>
        <p:nvSpPr>
          <p:cNvPr id="104" name="Google Shape;104;p3"/>
          <p:cNvSpPr txBox="1"/>
          <p:nvPr/>
        </p:nvSpPr>
        <p:spPr>
          <a:xfrm>
            <a:off x="1660525" y="417513"/>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0"/>
          <p:cNvSpPr txBox="1"/>
          <p:nvPr>
            <p:ph type="title"/>
          </p:nvPr>
        </p:nvSpPr>
        <p:spPr>
          <a:xfrm>
            <a:off x="76200" y="76200"/>
            <a:ext cx="8915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Model-based Reflex agents</a:t>
            </a:r>
            <a:endParaRPr/>
          </a:p>
        </p:txBody>
      </p:sp>
      <p:sp>
        <p:nvSpPr>
          <p:cNvPr id="303" name="Google Shape;303;p30"/>
          <p:cNvSpPr txBox="1"/>
          <p:nvPr>
            <p:ph idx="1" type="body"/>
          </p:nvPr>
        </p:nvSpPr>
        <p:spPr>
          <a:xfrm>
            <a:off x="76201" y="1295400"/>
            <a:ext cx="8915400" cy="49530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It works by finding a rule whose condition matches the current state (as defined by percept and stored internal state) and then doing the action associated with that rule. </a:t>
            </a:r>
            <a:endParaRPr/>
          </a:p>
        </p:txBody>
      </p:sp>
      <p:sp>
        <p:nvSpPr>
          <p:cNvPr id="304" name="Google Shape;304;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1"/>
          <p:cNvSpPr txBox="1"/>
          <p:nvPr>
            <p:ph idx="4294967295" type="title"/>
          </p:nvPr>
        </p:nvSpPr>
        <p:spPr>
          <a:xfrm>
            <a:off x="76200" y="76200"/>
            <a:ext cx="8991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Model-based Reflex agents</a:t>
            </a:r>
            <a:endParaRPr/>
          </a:p>
        </p:txBody>
      </p:sp>
      <p:sp>
        <p:nvSpPr>
          <p:cNvPr id="310" name="Google Shape;310;p31"/>
          <p:cNvSpPr txBox="1"/>
          <p:nvPr>
            <p:ph idx="4294967295" type="body"/>
          </p:nvPr>
        </p:nvSpPr>
        <p:spPr>
          <a:xfrm>
            <a:off x="457200" y="1600200"/>
            <a:ext cx="8229600" cy="5105400"/>
          </a:xfrm>
          <a:prstGeom prst="rect">
            <a:avLst/>
          </a:prstGeom>
          <a:noFill/>
          <a:ln>
            <a:noFill/>
          </a:ln>
        </p:spPr>
        <p:txBody>
          <a:bodyPr anchorCtr="0" anchor="t" bIns="45700" lIns="91425" spcFirstLastPara="1" rIns="91425" wrap="square" tIns="45700">
            <a:normAutofit fontScale="92500"/>
          </a:bodyPr>
          <a:lstStyle/>
          <a:p>
            <a:pPr indent="-342900" lvl="0" marL="342900" rtl="0" algn="l">
              <a:lnSpc>
                <a:spcPct val="100000"/>
              </a:lnSpc>
              <a:spcBef>
                <a:spcPts val="0"/>
              </a:spcBef>
              <a:spcAft>
                <a:spcPts val="0"/>
              </a:spcAft>
              <a:buClr>
                <a:srgbClr val="FF0000"/>
              </a:buClr>
              <a:buSzPct val="100000"/>
              <a:buChar char="•"/>
            </a:pPr>
            <a:r>
              <a:rPr lang="en-US">
                <a:solidFill>
                  <a:srgbClr val="FF0000"/>
                </a:solidFill>
              </a:rPr>
              <a:t>Robo-Soccer Example</a:t>
            </a:r>
            <a:r>
              <a:rPr lang="en-US">
                <a:solidFill>
                  <a:srgbClr val="002060"/>
                </a:solidFill>
              </a:rPr>
              <a:t>:</a:t>
            </a:r>
            <a:endParaRPr/>
          </a:p>
          <a:p>
            <a:pPr indent="-285750" lvl="1" marL="742950" rtl="0" algn="l">
              <a:lnSpc>
                <a:spcPct val="100000"/>
              </a:lnSpc>
              <a:spcBef>
                <a:spcPts val="518"/>
              </a:spcBef>
              <a:spcAft>
                <a:spcPts val="0"/>
              </a:spcAft>
              <a:buClr>
                <a:srgbClr val="002060"/>
              </a:buClr>
              <a:buSzPct val="100000"/>
              <a:buChar char="–"/>
            </a:pPr>
            <a:r>
              <a:rPr lang="en-US">
                <a:solidFill>
                  <a:srgbClr val="002060"/>
                </a:solidFill>
              </a:rPr>
              <a:t>Imagine a robotic goalkeeper</a:t>
            </a:r>
            <a:endParaRPr/>
          </a:p>
          <a:p>
            <a:pPr indent="-285750" lvl="1" marL="742950" rtl="0" algn="l">
              <a:lnSpc>
                <a:spcPct val="100000"/>
              </a:lnSpc>
              <a:spcBef>
                <a:spcPts val="518"/>
              </a:spcBef>
              <a:spcAft>
                <a:spcPts val="0"/>
              </a:spcAft>
              <a:buClr>
                <a:srgbClr val="002060"/>
              </a:buClr>
              <a:buSzPct val="100000"/>
              <a:buChar char="–"/>
            </a:pPr>
            <a:r>
              <a:rPr lang="en-US">
                <a:solidFill>
                  <a:srgbClr val="002060"/>
                </a:solidFill>
              </a:rPr>
              <a:t>It can build a model of the dynamics of the game that is played on the field, e.g., when the ball is kicked in its direction, the ball will be nearer to it in the next time step</a:t>
            </a:r>
            <a:endParaRPr/>
          </a:p>
          <a:p>
            <a:pPr indent="-285750" lvl="1" marL="742950" rtl="0" algn="l">
              <a:lnSpc>
                <a:spcPct val="100000"/>
              </a:lnSpc>
              <a:spcBef>
                <a:spcPts val="518"/>
              </a:spcBef>
              <a:spcAft>
                <a:spcPts val="0"/>
              </a:spcAft>
              <a:buClr>
                <a:srgbClr val="002060"/>
              </a:buClr>
              <a:buSzPct val="100000"/>
              <a:buChar char="–"/>
            </a:pPr>
            <a:r>
              <a:rPr lang="en-US">
                <a:solidFill>
                  <a:srgbClr val="002060"/>
                </a:solidFill>
              </a:rPr>
              <a:t>If this robot is not able to acquire its state at some time step, then using the model, it knows that the ball has come nearer</a:t>
            </a:r>
            <a:endParaRPr/>
          </a:p>
          <a:p>
            <a:pPr indent="-285750" lvl="1" marL="742950" rtl="0" algn="l">
              <a:lnSpc>
                <a:spcPct val="100000"/>
              </a:lnSpc>
              <a:spcBef>
                <a:spcPts val="518"/>
              </a:spcBef>
              <a:spcAft>
                <a:spcPts val="0"/>
              </a:spcAft>
              <a:buClr>
                <a:srgbClr val="002060"/>
              </a:buClr>
              <a:buSzPct val="100000"/>
              <a:buChar char="–"/>
            </a:pPr>
            <a:r>
              <a:rPr lang="en-US">
                <a:solidFill>
                  <a:srgbClr val="002060"/>
                </a:solidFill>
              </a:rPr>
              <a:t>It also knows what consequences a dive will have</a:t>
            </a:r>
            <a:endParaRPr/>
          </a:p>
          <a:p>
            <a:pPr indent="-285750" lvl="1" marL="742950" rtl="0" algn="l">
              <a:lnSpc>
                <a:spcPct val="100000"/>
              </a:lnSpc>
              <a:spcBef>
                <a:spcPts val="518"/>
              </a:spcBef>
              <a:spcAft>
                <a:spcPts val="0"/>
              </a:spcAft>
              <a:buClr>
                <a:srgbClr val="002060"/>
              </a:buClr>
              <a:buSzPct val="100000"/>
              <a:buChar char="–"/>
            </a:pPr>
            <a:r>
              <a:rPr lang="en-US">
                <a:solidFill>
                  <a:srgbClr val="002060"/>
                </a:solidFill>
              </a:rPr>
              <a:t>So, it can time its dive early and hence, save the goal.</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2"/>
          <p:cNvSpPr txBox="1"/>
          <p:nvPr>
            <p:ph idx="4294967295" type="title"/>
          </p:nvPr>
        </p:nvSpPr>
        <p:spPr>
          <a:xfrm>
            <a:off x="76200" y="76200"/>
            <a:ext cx="8991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Goal-based agents</a:t>
            </a:r>
            <a:endParaRPr/>
          </a:p>
        </p:txBody>
      </p:sp>
      <p:sp>
        <p:nvSpPr>
          <p:cNvPr id="316" name="Google Shape;316;p32"/>
          <p:cNvSpPr txBox="1"/>
          <p:nvPr>
            <p:ph idx="4294967295" type="body"/>
          </p:nvPr>
        </p:nvSpPr>
        <p:spPr>
          <a:xfrm>
            <a:off x="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Font typeface="Calibri"/>
              <a:buNone/>
            </a:pPr>
            <a:br>
              <a:rPr lang="en-US"/>
            </a:br>
            <a:endParaRPr/>
          </a:p>
        </p:txBody>
      </p:sp>
      <p:pic>
        <p:nvPicPr>
          <p:cNvPr descr="goal-based-agent" id="317" name="Google Shape;317;p32"/>
          <p:cNvPicPr preferRelativeResize="0"/>
          <p:nvPr>
            <p:ph idx="4294967295" type="body"/>
          </p:nvPr>
        </p:nvPicPr>
        <p:blipFill rotWithShape="1">
          <a:blip r:embed="rId3">
            <a:alphaModFix/>
          </a:blip>
          <a:srcRect b="0" l="0" r="0" t="0"/>
          <a:stretch/>
        </p:blipFill>
        <p:spPr>
          <a:xfrm>
            <a:off x="304800" y="1295400"/>
            <a:ext cx="8229600" cy="5238750"/>
          </a:xfrm>
          <a:prstGeom prst="rect">
            <a:avLst/>
          </a:prstGeom>
          <a:noFill/>
          <a:ln>
            <a:noFill/>
          </a:ln>
        </p:spPr>
      </p:pic>
      <p:sp>
        <p:nvSpPr>
          <p:cNvPr id="318" name="Google Shape;318;p32"/>
          <p:cNvSpPr txBox="1"/>
          <p:nvPr/>
        </p:nvSpPr>
        <p:spPr>
          <a:xfrm>
            <a:off x="685800" y="3810000"/>
            <a:ext cx="4191000" cy="101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Arial"/>
                <a:ea typeface="Arial"/>
                <a:cs typeface="Arial"/>
                <a:sym typeface="Arial"/>
              </a:rPr>
              <a:t>Along with the model, you need goals to direct the agent function.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3"/>
          <p:cNvSpPr txBox="1"/>
          <p:nvPr>
            <p:ph idx="4294967295" type="title"/>
          </p:nvPr>
        </p:nvSpPr>
        <p:spPr>
          <a:xfrm>
            <a:off x="76200" y="76200"/>
            <a:ext cx="8991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Goal-based Agents</a:t>
            </a:r>
            <a:endParaRPr/>
          </a:p>
        </p:txBody>
      </p:sp>
      <p:sp>
        <p:nvSpPr>
          <p:cNvPr id="324" name="Google Shape;324;p33"/>
          <p:cNvSpPr txBox="1"/>
          <p:nvPr>
            <p:ph idx="4294967295" type="body"/>
          </p:nvPr>
        </p:nvSpPr>
        <p:spPr>
          <a:xfrm>
            <a:off x="457200" y="1600200"/>
            <a:ext cx="8229600" cy="48006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0000"/>
              </a:buClr>
              <a:buSzPts val="3200"/>
              <a:buChar char="•"/>
            </a:pPr>
            <a:r>
              <a:rPr lang="en-US">
                <a:solidFill>
                  <a:srgbClr val="FF0000"/>
                </a:solidFill>
              </a:rPr>
              <a:t>Automated Taxi</a:t>
            </a:r>
            <a:r>
              <a:rPr lang="en-US">
                <a:solidFill>
                  <a:srgbClr val="002060"/>
                </a:solidFill>
              </a:rPr>
              <a:t>:</a:t>
            </a:r>
            <a:endParaRPr/>
          </a:p>
          <a:p>
            <a:pPr indent="-285750" lvl="1" marL="742950" rtl="0" algn="l">
              <a:lnSpc>
                <a:spcPct val="100000"/>
              </a:lnSpc>
              <a:spcBef>
                <a:spcPts val="560"/>
              </a:spcBef>
              <a:spcAft>
                <a:spcPts val="0"/>
              </a:spcAft>
              <a:buClr>
                <a:srgbClr val="002060"/>
              </a:buClr>
              <a:buSzPts val="2800"/>
              <a:buChar char="–"/>
            </a:pPr>
            <a:r>
              <a:rPr lang="en-US">
                <a:solidFill>
                  <a:srgbClr val="002060"/>
                </a:solidFill>
              </a:rPr>
              <a:t>Consider the agent at a crossing, where it can turn right, left, or go straight</a:t>
            </a:r>
            <a:endParaRPr/>
          </a:p>
          <a:p>
            <a:pPr indent="-285750" lvl="1" marL="742950" rtl="0" algn="l">
              <a:lnSpc>
                <a:spcPct val="100000"/>
              </a:lnSpc>
              <a:spcBef>
                <a:spcPts val="560"/>
              </a:spcBef>
              <a:spcAft>
                <a:spcPts val="0"/>
              </a:spcAft>
              <a:buClr>
                <a:srgbClr val="002060"/>
              </a:buClr>
              <a:buSzPts val="2800"/>
              <a:buChar char="–"/>
            </a:pPr>
            <a:r>
              <a:rPr lang="en-US">
                <a:solidFill>
                  <a:srgbClr val="002060"/>
                </a:solidFill>
              </a:rPr>
              <a:t>Using the model, the Agent can understand the consequences of turning left, right or going straight ahead</a:t>
            </a:r>
            <a:endParaRPr/>
          </a:p>
          <a:p>
            <a:pPr indent="-285750" lvl="1" marL="742950" rtl="0" algn="l">
              <a:lnSpc>
                <a:spcPct val="100000"/>
              </a:lnSpc>
              <a:spcBef>
                <a:spcPts val="560"/>
              </a:spcBef>
              <a:spcAft>
                <a:spcPts val="0"/>
              </a:spcAft>
              <a:buClr>
                <a:srgbClr val="002060"/>
              </a:buClr>
              <a:buSzPts val="2800"/>
              <a:buChar char="–"/>
            </a:pPr>
            <a:r>
              <a:rPr lang="en-US">
                <a:solidFill>
                  <a:srgbClr val="002060"/>
                </a:solidFill>
              </a:rPr>
              <a:t>All 3 might seem the optimal actions to take</a:t>
            </a:r>
            <a:endParaRPr/>
          </a:p>
          <a:p>
            <a:pPr indent="-285750" lvl="1" marL="742950" rtl="0" algn="l">
              <a:lnSpc>
                <a:spcPct val="100000"/>
              </a:lnSpc>
              <a:spcBef>
                <a:spcPts val="560"/>
              </a:spcBef>
              <a:spcAft>
                <a:spcPts val="0"/>
              </a:spcAft>
              <a:buClr>
                <a:srgbClr val="002060"/>
              </a:buClr>
              <a:buSzPts val="2800"/>
              <a:buChar char="–"/>
            </a:pPr>
            <a:r>
              <a:rPr lang="en-US">
                <a:solidFill>
                  <a:srgbClr val="002060"/>
                </a:solidFill>
              </a:rPr>
              <a:t>However, the agent needs to select one of these actions in order to reach the destination of the passenger.</a:t>
            </a:r>
            <a:endParaRPr/>
          </a:p>
        </p:txBody>
      </p:sp>
      <p:sp>
        <p:nvSpPr>
          <p:cNvPr id="325" name="Google Shape;325;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4"/>
          <p:cNvSpPr txBox="1"/>
          <p:nvPr>
            <p:ph idx="4294967295" type="title"/>
          </p:nvPr>
        </p:nvSpPr>
        <p:spPr>
          <a:xfrm>
            <a:off x="76200" y="76200"/>
            <a:ext cx="8991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Utility-based agents</a:t>
            </a:r>
            <a:endParaRPr/>
          </a:p>
        </p:txBody>
      </p:sp>
      <p:pic>
        <p:nvPicPr>
          <p:cNvPr descr="utility-based-agent" id="331" name="Google Shape;331;p34"/>
          <p:cNvPicPr preferRelativeResize="0"/>
          <p:nvPr>
            <p:ph idx="4294967295" type="body"/>
          </p:nvPr>
        </p:nvPicPr>
        <p:blipFill rotWithShape="1">
          <a:blip r:embed="rId3">
            <a:alphaModFix/>
          </a:blip>
          <a:srcRect b="0" l="0" r="0" t="0"/>
          <a:stretch/>
        </p:blipFill>
        <p:spPr>
          <a:xfrm>
            <a:off x="304800" y="1295400"/>
            <a:ext cx="8382000" cy="5335588"/>
          </a:xfrm>
          <a:prstGeom prst="rect">
            <a:avLst/>
          </a:prstGeom>
          <a:noFill/>
          <a:ln>
            <a:noFill/>
          </a:ln>
        </p:spPr>
      </p:pic>
      <p:sp>
        <p:nvSpPr>
          <p:cNvPr id="332" name="Google Shape;332;p34"/>
          <p:cNvSpPr txBox="1"/>
          <p:nvPr/>
        </p:nvSpPr>
        <p:spPr>
          <a:xfrm>
            <a:off x="304800" y="4572000"/>
            <a:ext cx="4114800"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Arial"/>
                <a:ea typeface="Arial"/>
                <a:cs typeface="Arial"/>
                <a:sym typeface="Arial"/>
              </a:rPr>
              <a:t>Solves the problem of conflicting goals, and quantifies the acquirement of goal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5"/>
          <p:cNvSpPr txBox="1"/>
          <p:nvPr>
            <p:ph idx="4294967295" type="title"/>
          </p:nvPr>
        </p:nvSpPr>
        <p:spPr>
          <a:xfrm>
            <a:off x="76200" y="76200"/>
            <a:ext cx="8991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Utility-based Agent</a:t>
            </a:r>
            <a:endParaRPr/>
          </a:p>
        </p:txBody>
      </p:sp>
      <p:sp>
        <p:nvSpPr>
          <p:cNvPr id="338" name="Google Shape;338;p35"/>
          <p:cNvSpPr txBox="1"/>
          <p:nvPr>
            <p:ph idx="4294967295" type="body"/>
          </p:nvPr>
        </p:nvSpPr>
        <p:spPr>
          <a:xfrm>
            <a:off x="304800" y="1371600"/>
            <a:ext cx="8686800"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0000"/>
              </a:buClr>
              <a:buSzPts val="3200"/>
              <a:buChar char="•"/>
            </a:pPr>
            <a:r>
              <a:rPr lang="en-US">
                <a:solidFill>
                  <a:srgbClr val="FF0000"/>
                </a:solidFill>
              </a:rPr>
              <a:t>Automated Taxi</a:t>
            </a:r>
            <a:r>
              <a:rPr lang="en-US">
                <a:solidFill>
                  <a:srgbClr val="002060"/>
                </a:solidFill>
              </a:rPr>
              <a:t>:</a:t>
            </a:r>
            <a:endParaRPr/>
          </a:p>
          <a:p>
            <a:pPr indent="-285750" lvl="1" marL="742950" rtl="0" algn="l">
              <a:lnSpc>
                <a:spcPct val="100000"/>
              </a:lnSpc>
              <a:spcBef>
                <a:spcPts val="560"/>
              </a:spcBef>
              <a:spcAft>
                <a:spcPts val="0"/>
              </a:spcAft>
              <a:buClr>
                <a:srgbClr val="002060"/>
              </a:buClr>
              <a:buSzPts val="2800"/>
              <a:buChar char="–"/>
            </a:pPr>
            <a:r>
              <a:rPr lang="en-US">
                <a:solidFill>
                  <a:srgbClr val="002060"/>
                </a:solidFill>
              </a:rPr>
              <a:t>Consider the agent at a crossing, where it can turn right, left, or go straight</a:t>
            </a:r>
            <a:endParaRPr/>
          </a:p>
          <a:p>
            <a:pPr indent="-285750" lvl="1" marL="742950" rtl="0" algn="l">
              <a:lnSpc>
                <a:spcPct val="100000"/>
              </a:lnSpc>
              <a:spcBef>
                <a:spcPts val="560"/>
              </a:spcBef>
              <a:spcAft>
                <a:spcPts val="0"/>
              </a:spcAft>
              <a:buClr>
                <a:srgbClr val="002060"/>
              </a:buClr>
              <a:buSzPts val="2800"/>
              <a:buChar char="–"/>
            </a:pPr>
            <a:r>
              <a:rPr b="1" lang="en-US">
                <a:solidFill>
                  <a:srgbClr val="002060"/>
                </a:solidFill>
              </a:rPr>
              <a:t>What to do when all three goes to the destination?</a:t>
            </a:r>
            <a:endParaRPr/>
          </a:p>
          <a:p>
            <a:pPr indent="-285750" lvl="1" marL="742950" rtl="0" algn="l">
              <a:lnSpc>
                <a:spcPct val="100000"/>
              </a:lnSpc>
              <a:spcBef>
                <a:spcPts val="560"/>
              </a:spcBef>
              <a:spcAft>
                <a:spcPts val="0"/>
              </a:spcAft>
              <a:buClr>
                <a:srgbClr val="002060"/>
              </a:buClr>
              <a:buSzPts val="2800"/>
              <a:buChar char="–"/>
            </a:pPr>
            <a:r>
              <a:rPr lang="en-US">
                <a:solidFill>
                  <a:srgbClr val="002060"/>
                </a:solidFill>
              </a:rPr>
              <a:t>The agent will calculate the utility of each such action</a:t>
            </a:r>
            <a:endParaRPr/>
          </a:p>
          <a:p>
            <a:pPr indent="-285750" lvl="1" marL="742950" rtl="0" algn="l">
              <a:lnSpc>
                <a:spcPct val="100000"/>
              </a:lnSpc>
              <a:spcBef>
                <a:spcPts val="560"/>
              </a:spcBef>
              <a:spcAft>
                <a:spcPts val="0"/>
              </a:spcAft>
              <a:buClr>
                <a:srgbClr val="002060"/>
              </a:buClr>
              <a:buSzPts val="2800"/>
              <a:buChar char="–"/>
            </a:pPr>
            <a:r>
              <a:rPr lang="en-US">
                <a:solidFill>
                  <a:srgbClr val="002060"/>
                </a:solidFill>
              </a:rPr>
              <a:t>It will select the action which maximizes the utility function, i.e., in most cases, the expected profit that the agent can expect to receive in the long run (when the passenger reaches the destination)</a:t>
            </a:r>
            <a:endParaRPr/>
          </a:p>
        </p:txBody>
      </p:sp>
      <p:sp>
        <p:nvSpPr>
          <p:cNvPr id="339" name="Google Shape;339;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6"/>
          <p:cNvSpPr txBox="1"/>
          <p:nvPr>
            <p:ph idx="4294967295" type="title"/>
          </p:nvPr>
        </p:nvSpPr>
        <p:spPr>
          <a:xfrm>
            <a:off x="76200" y="76200"/>
            <a:ext cx="8991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Learning Agents</a:t>
            </a:r>
            <a:endParaRPr/>
          </a:p>
        </p:txBody>
      </p:sp>
      <p:pic>
        <p:nvPicPr>
          <p:cNvPr descr="learning-agent" id="345" name="Google Shape;345;p36"/>
          <p:cNvPicPr preferRelativeResize="0"/>
          <p:nvPr>
            <p:ph idx="4294967295" type="body"/>
          </p:nvPr>
        </p:nvPicPr>
        <p:blipFill rotWithShape="1">
          <a:blip r:embed="rId3">
            <a:alphaModFix/>
          </a:blip>
          <a:srcRect b="0" l="0" r="0" t="0"/>
          <a:stretch/>
        </p:blipFill>
        <p:spPr>
          <a:xfrm>
            <a:off x="762000" y="1295400"/>
            <a:ext cx="7620000" cy="5353050"/>
          </a:xfrm>
          <a:prstGeom prst="rect">
            <a:avLst/>
          </a:prstGeom>
          <a:noFill/>
          <a:ln>
            <a:noFill/>
          </a:ln>
        </p:spPr>
      </p:pic>
      <p:cxnSp>
        <p:nvCxnSpPr>
          <p:cNvPr id="346" name="Google Shape;346;p36"/>
          <p:cNvCxnSpPr/>
          <p:nvPr/>
        </p:nvCxnSpPr>
        <p:spPr>
          <a:xfrm rot="-5400000">
            <a:off x="5562600" y="3505200"/>
            <a:ext cx="609600" cy="152400"/>
          </a:xfrm>
          <a:prstGeom prst="straightConnector1">
            <a:avLst/>
          </a:prstGeom>
          <a:noFill/>
          <a:ln cap="flat" cmpd="sng" w="9525">
            <a:solidFill>
              <a:srgbClr val="4A7DBA"/>
            </a:solidFill>
            <a:prstDash val="solid"/>
            <a:round/>
            <a:headEnd len="sm" w="sm" type="none"/>
            <a:tailEnd len="med" w="med" type="stealth"/>
          </a:ln>
        </p:spPr>
      </p:cxnSp>
      <p:sp>
        <p:nvSpPr>
          <p:cNvPr id="347" name="Google Shape;347;p36"/>
          <p:cNvSpPr txBox="1"/>
          <p:nvPr/>
        </p:nvSpPr>
        <p:spPr>
          <a:xfrm>
            <a:off x="5410200" y="2667000"/>
            <a:ext cx="1295400"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FF00"/>
                </a:solidFill>
                <a:latin typeface="Arial"/>
                <a:ea typeface="Arial"/>
                <a:cs typeface="Arial"/>
                <a:sym typeface="Arial"/>
              </a:rPr>
              <a:t>Agent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FF00"/>
                </a:solidFill>
                <a:latin typeface="Arial"/>
                <a:ea typeface="Arial"/>
                <a:cs typeface="Arial"/>
                <a:sym typeface="Arial"/>
              </a:rPr>
              <a:t>Function</a:t>
            </a:r>
            <a:endParaRPr b="0" i="0" sz="1400" u="none" cap="none" strike="noStrike">
              <a:solidFill>
                <a:srgbClr val="000000"/>
              </a:solidFill>
              <a:latin typeface="Arial"/>
              <a:ea typeface="Arial"/>
              <a:cs typeface="Arial"/>
              <a:sym typeface="Arial"/>
            </a:endParaRPr>
          </a:p>
        </p:txBody>
      </p:sp>
      <p:cxnSp>
        <p:nvCxnSpPr>
          <p:cNvPr id="348" name="Google Shape;348;p36"/>
          <p:cNvCxnSpPr/>
          <p:nvPr/>
        </p:nvCxnSpPr>
        <p:spPr>
          <a:xfrm rot="-5400000">
            <a:off x="2819400" y="3657600"/>
            <a:ext cx="304800" cy="152400"/>
          </a:xfrm>
          <a:prstGeom prst="straightConnector1">
            <a:avLst/>
          </a:prstGeom>
          <a:noFill/>
          <a:ln cap="flat" cmpd="sng" w="9525">
            <a:solidFill>
              <a:srgbClr val="4A7DBA"/>
            </a:solidFill>
            <a:prstDash val="solid"/>
            <a:round/>
            <a:headEnd len="sm" w="sm" type="none"/>
            <a:tailEnd len="med" w="med" type="stealth"/>
          </a:ln>
        </p:spPr>
      </p:cxnSp>
      <p:sp>
        <p:nvSpPr>
          <p:cNvPr id="349" name="Google Shape;349;p36"/>
          <p:cNvSpPr txBox="1"/>
          <p:nvPr/>
        </p:nvSpPr>
        <p:spPr>
          <a:xfrm>
            <a:off x="2743200" y="2895600"/>
            <a:ext cx="1295400"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FF00"/>
                </a:solidFill>
                <a:latin typeface="Arial"/>
                <a:ea typeface="Arial"/>
                <a:cs typeface="Arial"/>
                <a:sym typeface="Arial"/>
              </a:rPr>
              <a:t>Agent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FF00"/>
                </a:solidFill>
                <a:latin typeface="Arial"/>
                <a:ea typeface="Arial"/>
                <a:cs typeface="Arial"/>
                <a:sym typeface="Arial"/>
              </a:rPr>
              <a:t>Program</a:t>
            </a:r>
            <a:endParaRPr b="0" i="0" sz="1400" u="none" cap="none" strike="noStrike">
              <a:solidFill>
                <a:srgbClr val="000000"/>
              </a:solidFill>
              <a:latin typeface="Arial"/>
              <a:ea typeface="Arial"/>
              <a:cs typeface="Arial"/>
              <a:sym typeface="Arial"/>
            </a:endParaRPr>
          </a:p>
        </p:txBody>
      </p:sp>
      <p:cxnSp>
        <p:nvCxnSpPr>
          <p:cNvPr id="350" name="Google Shape;350;p36"/>
          <p:cNvCxnSpPr/>
          <p:nvPr/>
        </p:nvCxnSpPr>
        <p:spPr>
          <a:xfrm>
            <a:off x="2438400" y="5943600"/>
            <a:ext cx="1219200" cy="50800"/>
          </a:xfrm>
          <a:prstGeom prst="straightConnector1">
            <a:avLst/>
          </a:prstGeom>
          <a:noFill/>
          <a:ln cap="flat" cmpd="sng" w="9525">
            <a:solidFill>
              <a:srgbClr val="4A7DBA"/>
            </a:solidFill>
            <a:prstDash val="solid"/>
            <a:round/>
            <a:headEnd len="sm" w="sm" type="none"/>
            <a:tailEnd len="med" w="med" type="stealth"/>
          </a:ln>
        </p:spPr>
      </p:cxnSp>
      <p:sp>
        <p:nvSpPr>
          <p:cNvPr id="351" name="Google Shape;351;p36"/>
          <p:cNvSpPr txBox="1"/>
          <p:nvPr/>
        </p:nvSpPr>
        <p:spPr>
          <a:xfrm>
            <a:off x="3733800" y="5537200"/>
            <a:ext cx="1295400" cy="101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FF00"/>
                </a:solidFill>
                <a:latin typeface="Arial"/>
                <a:ea typeface="Arial"/>
                <a:cs typeface="Arial"/>
                <a:sym typeface="Arial"/>
              </a:rPr>
              <a:t>Random Action Selector</a:t>
            </a:r>
            <a:endParaRPr b="0" i="0" sz="1400" u="none" cap="none" strike="noStrike">
              <a:solidFill>
                <a:srgbClr val="000000"/>
              </a:solidFill>
              <a:latin typeface="Arial"/>
              <a:ea typeface="Arial"/>
              <a:cs typeface="Arial"/>
              <a:sym typeface="Arial"/>
            </a:endParaRPr>
          </a:p>
        </p:txBody>
      </p:sp>
      <p:cxnSp>
        <p:nvCxnSpPr>
          <p:cNvPr id="352" name="Google Shape;352;p36"/>
          <p:cNvCxnSpPr>
            <a:endCxn id="353" idx="1"/>
          </p:cNvCxnSpPr>
          <p:nvPr/>
        </p:nvCxnSpPr>
        <p:spPr>
          <a:xfrm>
            <a:off x="3200400" y="2362125"/>
            <a:ext cx="609600" cy="276300"/>
          </a:xfrm>
          <a:prstGeom prst="straightConnector1">
            <a:avLst/>
          </a:prstGeom>
          <a:noFill/>
          <a:ln cap="flat" cmpd="sng" w="9525">
            <a:solidFill>
              <a:srgbClr val="4A7DBA"/>
            </a:solidFill>
            <a:prstDash val="solid"/>
            <a:round/>
            <a:headEnd len="sm" w="sm" type="none"/>
            <a:tailEnd len="med" w="med" type="stealth"/>
          </a:ln>
        </p:spPr>
      </p:cxnSp>
      <p:sp>
        <p:nvSpPr>
          <p:cNvPr id="353" name="Google Shape;353;p36"/>
          <p:cNvSpPr txBox="1"/>
          <p:nvPr/>
        </p:nvSpPr>
        <p:spPr>
          <a:xfrm>
            <a:off x="3810000" y="2438400"/>
            <a:ext cx="1447800"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FF00"/>
                </a:solidFill>
                <a:latin typeface="Arial"/>
                <a:ea typeface="Arial"/>
                <a:cs typeface="Arial"/>
                <a:sym typeface="Arial"/>
              </a:rPr>
              <a:t>Feedback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7"/>
          <p:cNvSpPr txBox="1"/>
          <p:nvPr>
            <p:ph type="title"/>
          </p:nvPr>
        </p:nvSpPr>
        <p:spPr>
          <a:xfrm>
            <a:off x="76200" y="76200"/>
            <a:ext cx="8915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Learning Agents</a:t>
            </a:r>
            <a:endParaRPr/>
          </a:p>
        </p:txBody>
      </p:sp>
      <p:sp>
        <p:nvSpPr>
          <p:cNvPr id="359" name="Google Shape;359;p37"/>
          <p:cNvSpPr txBox="1"/>
          <p:nvPr>
            <p:ph idx="1" type="body"/>
          </p:nvPr>
        </p:nvSpPr>
        <p:spPr>
          <a:xfrm>
            <a:off x="76201" y="990600"/>
            <a:ext cx="8915400" cy="5638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b="1" lang="en-US" sz="2400"/>
              <a:t>Automated Taxi:</a:t>
            </a:r>
            <a:endParaRPr/>
          </a:p>
          <a:p>
            <a:pPr indent="-342900" lvl="0" marL="342900" rtl="0" algn="l">
              <a:lnSpc>
                <a:spcPct val="100000"/>
              </a:lnSpc>
              <a:spcBef>
                <a:spcPts val="480"/>
              </a:spcBef>
              <a:spcAft>
                <a:spcPts val="0"/>
              </a:spcAft>
              <a:buClr>
                <a:srgbClr val="FF0000"/>
              </a:buClr>
              <a:buSzPts val="2400"/>
              <a:buChar char="•"/>
            </a:pPr>
            <a:r>
              <a:rPr lang="en-US" sz="2400">
                <a:solidFill>
                  <a:srgbClr val="FF0000"/>
                </a:solidFill>
              </a:rPr>
              <a:t>Performance element: </a:t>
            </a:r>
            <a:r>
              <a:rPr lang="en-US" sz="2400"/>
              <a:t>Consists of whatever collection of knowledge and procedures the taxi has for selecting its driving actions. The taxi drives using this </a:t>
            </a:r>
            <a:r>
              <a:rPr lang="en-US" sz="2400">
                <a:solidFill>
                  <a:srgbClr val="FF0000"/>
                </a:solidFill>
              </a:rPr>
              <a:t>performance element</a:t>
            </a:r>
            <a:r>
              <a:rPr lang="en-US" sz="2400"/>
              <a:t>. </a:t>
            </a:r>
            <a:endParaRPr/>
          </a:p>
          <a:p>
            <a:pPr indent="-342900" lvl="0" marL="342900" rtl="0" algn="l">
              <a:lnSpc>
                <a:spcPct val="100000"/>
              </a:lnSpc>
              <a:spcBef>
                <a:spcPts val="480"/>
              </a:spcBef>
              <a:spcAft>
                <a:spcPts val="0"/>
              </a:spcAft>
              <a:buClr>
                <a:srgbClr val="FF0000"/>
              </a:buClr>
              <a:buSzPts val="2400"/>
              <a:buChar char="•"/>
            </a:pPr>
            <a:r>
              <a:rPr lang="en-US" sz="2400">
                <a:solidFill>
                  <a:srgbClr val="FF0000"/>
                </a:solidFill>
              </a:rPr>
              <a:t>Critic:</a:t>
            </a:r>
            <a:r>
              <a:rPr lang="en-US" sz="2400"/>
              <a:t> observes the world and passes information along to the </a:t>
            </a:r>
            <a:r>
              <a:rPr lang="en-US" sz="2400">
                <a:solidFill>
                  <a:srgbClr val="FF0000"/>
                </a:solidFill>
              </a:rPr>
              <a:t>learning element</a:t>
            </a:r>
            <a:r>
              <a:rPr lang="en-US" sz="2400"/>
              <a:t>. </a:t>
            </a:r>
            <a:endParaRPr/>
          </a:p>
          <a:p>
            <a:pPr indent="-285750" lvl="1" marL="742950" rtl="0" algn="l">
              <a:lnSpc>
                <a:spcPct val="100000"/>
              </a:lnSpc>
              <a:spcBef>
                <a:spcPts val="480"/>
              </a:spcBef>
              <a:spcAft>
                <a:spcPts val="0"/>
              </a:spcAft>
              <a:buClr>
                <a:schemeClr val="dk1"/>
              </a:buClr>
              <a:buSzPts val="2400"/>
              <a:buChar char="–"/>
            </a:pPr>
            <a:r>
              <a:rPr lang="en-US" sz="2400"/>
              <a:t>Ex: taxi makes a quick left turn across three lanes of traffic</a:t>
            </a:r>
            <a:endParaRPr/>
          </a:p>
          <a:p>
            <a:pPr indent="-285750" lvl="1" marL="742950" rtl="0" algn="l">
              <a:lnSpc>
                <a:spcPct val="100000"/>
              </a:lnSpc>
              <a:spcBef>
                <a:spcPts val="480"/>
              </a:spcBef>
              <a:spcAft>
                <a:spcPts val="0"/>
              </a:spcAft>
              <a:buClr>
                <a:schemeClr val="dk1"/>
              </a:buClr>
              <a:buSzPts val="2400"/>
              <a:buChar char="–"/>
            </a:pPr>
            <a:r>
              <a:rPr lang="en-US" sz="2400"/>
              <a:t>The critic observes the shocking language used by other drivers</a:t>
            </a:r>
            <a:endParaRPr/>
          </a:p>
          <a:p>
            <a:pPr indent="-342900" lvl="0" marL="342900" rtl="0" algn="l">
              <a:lnSpc>
                <a:spcPct val="100000"/>
              </a:lnSpc>
              <a:spcBef>
                <a:spcPts val="480"/>
              </a:spcBef>
              <a:spcAft>
                <a:spcPts val="0"/>
              </a:spcAft>
              <a:buClr>
                <a:srgbClr val="FF0000"/>
              </a:buClr>
              <a:buSzPts val="2400"/>
              <a:buChar char="•"/>
            </a:pPr>
            <a:r>
              <a:rPr lang="en-US" sz="2400">
                <a:solidFill>
                  <a:srgbClr val="FF0000"/>
                </a:solidFill>
              </a:rPr>
              <a:t>Learning element</a:t>
            </a:r>
            <a:r>
              <a:rPr lang="en-US" sz="2400"/>
              <a:t> learns from this experience and makes a rule identifying it as a bad action, modifying </a:t>
            </a:r>
            <a:r>
              <a:rPr lang="en-US" sz="2400">
                <a:solidFill>
                  <a:srgbClr val="FF0000"/>
                </a:solidFill>
              </a:rPr>
              <a:t>performance element</a:t>
            </a:r>
            <a:endParaRPr sz="2400"/>
          </a:p>
          <a:p>
            <a:pPr indent="-342900" lvl="0" marL="342900" rtl="0" algn="l">
              <a:lnSpc>
                <a:spcPct val="100000"/>
              </a:lnSpc>
              <a:spcBef>
                <a:spcPts val="480"/>
              </a:spcBef>
              <a:spcAft>
                <a:spcPts val="0"/>
              </a:spcAft>
              <a:buClr>
                <a:srgbClr val="FF0000"/>
              </a:buClr>
              <a:buSzPts val="2400"/>
              <a:buChar char="•"/>
            </a:pPr>
            <a:r>
              <a:rPr lang="en-US" sz="2400">
                <a:solidFill>
                  <a:srgbClr val="FF0000"/>
                </a:solidFill>
              </a:rPr>
              <a:t>Problem generator</a:t>
            </a:r>
            <a:r>
              <a:rPr lang="en-US" sz="2400"/>
              <a:t> might identify certain areas of behavior in need of improvement and suggest experiments</a:t>
            </a:r>
            <a:endParaRPr/>
          </a:p>
          <a:p>
            <a:pPr indent="-285750" lvl="1" marL="742950" rtl="0" algn="l">
              <a:lnSpc>
                <a:spcPct val="100000"/>
              </a:lnSpc>
              <a:spcBef>
                <a:spcPts val="480"/>
              </a:spcBef>
              <a:spcAft>
                <a:spcPts val="0"/>
              </a:spcAft>
              <a:buClr>
                <a:schemeClr val="dk1"/>
              </a:buClr>
              <a:buSzPts val="2400"/>
              <a:buChar char="–"/>
            </a:pPr>
            <a:r>
              <a:rPr lang="en-US" sz="2400"/>
              <a:t>Ex: trying out the brakes on different road surfaces under different conditions</a:t>
            </a:r>
            <a:endParaRPr/>
          </a:p>
        </p:txBody>
      </p:sp>
      <p:sp>
        <p:nvSpPr>
          <p:cNvPr id="360" name="Google Shape;360;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000"/>
              <a:buFont typeface="Calibri"/>
              <a:buNone/>
            </a:pPr>
            <a:r>
              <a:t/>
            </a:r>
            <a:endParaRPr/>
          </a:p>
        </p:txBody>
      </p:sp>
      <p:sp>
        <p:nvSpPr>
          <p:cNvPr id="366" name="Google Shape;366;p3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888888"/>
              </a:buClr>
              <a:buSzPts val="2000"/>
              <a:buNone/>
            </a:pPr>
            <a:r>
              <a:t/>
            </a:r>
            <a:endParaRPr/>
          </a:p>
        </p:txBody>
      </p:sp>
      <p:sp>
        <p:nvSpPr>
          <p:cNvPr id="367" name="Google Shape;367;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Z:\home\humayoun\HumayounDocs\COMSATS\courses\2013.AI\AI-Humayoun\images\Screenshot from 2013-09-05 10:41:49.png" id="368" name="Google Shape;368;p38"/>
          <p:cNvPicPr preferRelativeResize="0"/>
          <p:nvPr/>
        </p:nvPicPr>
        <p:blipFill rotWithShape="1">
          <a:blip r:embed="rId3">
            <a:alphaModFix/>
          </a:blip>
          <a:srcRect b="16680" l="23768" r="22899" t="18358"/>
          <a:stretch/>
        </p:blipFill>
        <p:spPr>
          <a:xfrm>
            <a:off x="97812" y="381000"/>
            <a:ext cx="9013373" cy="61722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9"/>
          <p:cNvSpPr txBox="1"/>
          <p:nvPr>
            <p:ph type="title"/>
          </p:nvPr>
        </p:nvSpPr>
        <p:spPr>
          <a:xfrm>
            <a:off x="76200" y="76200"/>
            <a:ext cx="8915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Questions</a:t>
            </a:r>
            <a:endParaRPr/>
          </a:p>
        </p:txBody>
      </p:sp>
      <p:sp>
        <p:nvSpPr>
          <p:cNvPr id="375" name="Google Shape;375;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Questions.jpg" id="376" name="Google Shape;376;p39"/>
          <p:cNvPicPr preferRelativeResize="0"/>
          <p:nvPr/>
        </p:nvPicPr>
        <p:blipFill rotWithShape="1">
          <a:blip r:embed="rId3">
            <a:alphaModFix/>
          </a:blip>
          <a:srcRect b="0" l="0" r="0" t="0"/>
          <a:stretch/>
        </p:blipFill>
        <p:spPr>
          <a:xfrm>
            <a:off x="2362200" y="1498600"/>
            <a:ext cx="4495800" cy="4749800"/>
          </a:xfrm>
          <a:prstGeom prst="rect">
            <a:avLst/>
          </a:prstGeom>
          <a:noFill/>
          <a:ln>
            <a:noFill/>
          </a:ln>
          <a:effectLst>
            <a:outerShdw blurRad="292100" rotWithShape="0" algn="tl" dir="2700000" dist="139700">
              <a:srgbClr val="333333">
                <a:alpha val="64313"/>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76200" y="0"/>
            <a:ext cx="8915400" cy="990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Intelligent Agents</a:t>
            </a:r>
            <a:endParaRPr/>
          </a:p>
        </p:txBody>
      </p:sp>
      <p:sp>
        <p:nvSpPr>
          <p:cNvPr id="110" name="Google Shape;110;p4"/>
          <p:cNvSpPr txBox="1"/>
          <p:nvPr>
            <p:ph idx="1" type="body"/>
          </p:nvPr>
        </p:nvSpPr>
        <p:spPr>
          <a:xfrm>
            <a:off x="76201" y="914400"/>
            <a:ext cx="9067799" cy="35052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lnSpc>
                <a:spcPct val="100000"/>
              </a:lnSpc>
              <a:spcBef>
                <a:spcPts val="0"/>
              </a:spcBef>
              <a:spcAft>
                <a:spcPts val="0"/>
              </a:spcAft>
              <a:buClr>
                <a:schemeClr val="dk1"/>
              </a:buClr>
              <a:buSzPct val="100000"/>
              <a:buChar char="•"/>
            </a:pPr>
            <a:r>
              <a:rPr lang="en-US" sz="3600"/>
              <a:t>An agent is an entity that </a:t>
            </a:r>
            <a:r>
              <a:rPr b="1" lang="en-US" sz="3600">
                <a:solidFill>
                  <a:srgbClr val="FF0000"/>
                </a:solidFill>
              </a:rPr>
              <a:t>perceives</a:t>
            </a:r>
            <a:r>
              <a:rPr lang="en-US" sz="3600">
                <a:solidFill>
                  <a:srgbClr val="FF0000"/>
                </a:solidFill>
              </a:rPr>
              <a:t> </a:t>
            </a:r>
            <a:r>
              <a:rPr lang="en-US" sz="3600"/>
              <a:t>and </a:t>
            </a:r>
            <a:r>
              <a:rPr b="1" lang="en-US" sz="3600">
                <a:solidFill>
                  <a:srgbClr val="FF0000"/>
                </a:solidFill>
              </a:rPr>
              <a:t>acts</a:t>
            </a:r>
            <a:endParaRPr/>
          </a:p>
          <a:p>
            <a:pPr indent="-342900" lvl="0" marL="342900" rtl="0" algn="l">
              <a:lnSpc>
                <a:spcPct val="100000"/>
              </a:lnSpc>
              <a:spcBef>
                <a:spcPts val="612"/>
              </a:spcBef>
              <a:spcAft>
                <a:spcPts val="0"/>
              </a:spcAft>
              <a:buClr>
                <a:schemeClr val="dk1"/>
              </a:buClr>
              <a:buSzPct val="100000"/>
              <a:buChar char="•"/>
            </a:pPr>
            <a:r>
              <a:rPr lang="en-US" sz="3600"/>
              <a:t>Agent includes human, robot, softbot, thermostat, etc. </a:t>
            </a:r>
            <a:endParaRPr/>
          </a:p>
          <a:p>
            <a:pPr indent="-342900" lvl="0" marL="342900" rtl="0" algn="l">
              <a:lnSpc>
                <a:spcPct val="100000"/>
              </a:lnSpc>
              <a:spcBef>
                <a:spcPts val="612"/>
              </a:spcBef>
              <a:spcAft>
                <a:spcPts val="0"/>
              </a:spcAft>
              <a:buClr>
                <a:schemeClr val="dk1"/>
              </a:buClr>
              <a:buSzPct val="100000"/>
              <a:buChar char="•"/>
            </a:pPr>
            <a:r>
              <a:rPr lang="en-US" sz="3600"/>
              <a:t>Abstractly, an agent is a function from </a:t>
            </a:r>
            <a:r>
              <a:rPr lang="en-US" sz="3600" u="sng"/>
              <a:t>percept histories </a:t>
            </a:r>
            <a:r>
              <a:rPr lang="en-US" sz="3600"/>
              <a:t>to </a:t>
            </a:r>
            <a:r>
              <a:rPr lang="en-US" sz="3600" u="sng"/>
              <a:t>actions</a:t>
            </a:r>
            <a:r>
              <a:rPr lang="en-US" sz="3600"/>
              <a:t>:</a:t>
            </a:r>
            <a:r>
              <a:rPr lang="en-US"/>
              <a:t>  </a:t>
            </a:r>
            <a:r>
              <a:rPr lang="en-US">
                <a:latin typeface="Calibri"/>
                <a:ea typeface="Calibri"/>
                <a:cs typeface="Calibri"/>
                <a:sym typeface="Calibri"/>
              </a:rPr>
              <a:t> </a:t>
            </a:r>
            <a:r>
              <a:rPr lang="en-US" sz="2600">
                <a:latin typeface="Calibri"/>
                <a:ea typeface="Calibri"/>
                <a:cs typeface="Calibri"/>
                <a:sym typeface="Calibri"/>
              </a:rPr>
              <a:t> </a:t>
            </a:r>
            <a:r>
              <a:rPr lang="en-US" sz="3600"/>
              <a:t>f : P* -&gt; A</a:t>
            </a:r>
            <a:endParaRPr sz="2800">
              <a:solidFill>
                <a:srgbClr val="002060"/>
              </a:solidFill>
            </a:endParaRPr>
          </a:p>
          <a:p>
            <a:pPr indent="-342900" lvl="0" marL="342900" rtl="0" algn="l">
              <a:lnSpc>
                <a:spcPct val="100000"/>
              </a:lnSpc>
              <a:spcBef>
                <a:spcPts val="612"/>
              </a:spcBef>
              <a:spcAft>
                <a:spcPts val="0"/>
              </a:spcAft>
              <a:buClr>
                <a:schemeClr val="dk1"/>
              </a:buClr>
              <a:buSzPct val="100000"/>
              <a:buChar char="•"/>
            </a:pPr>
            <a:r>
              <a:rPr lang="en-US" sz="3600"/>
              <a:t>The</a:t>
            </a:r>
            <a:r>
              <a:rPr lang="en-US" sz="3600">
                <a:solidFill>
                  <a:srgbClr val="002060"/>
                </a:solidFill>
              </a:rPr>
              <a:t> </a:t>
            </a:r>
            <a:r>
              <a:rPr lang="en-US" sz="3600">
                <a:solidFill>
                  <a:srgbClr val="FF0000"/>
                </a:solidFill>
              </a:rPr>
              <a:t>agent</a:t>
            </a:r>
            <a:r>
              <a:rPr lang="en-US" sz="3600">
                <a:solidFill>
                  <a:srgbClr val="002060"/>
                </a:solidFill>
              </a:rPr>
              <a:t> </a:t>
            </a:r>
            <a:r>
              <a:rPr lang="en-US" sz="3600">
                <a:solidFill>
                  <a:srgbClr val="FF0000"/>
                </a:solidFill>
              </a:rPr>
              <a:t>program</a:t>
            </a:r>
            <a:r>
              <a:rPr lang="en-US" sz="3600">
                <a:solidFill>
                  <a:srgbClr val="002060"/>
                </a:solidFill>
              </a:rPr>
              <a:t> </a:t>
            </a:r>
            <a:r>
              <a:rPr lang="en-US" sz="3600"/>
              <a:t>runs on the physical </a:t>
            </a:r>
            <a:r>
              <a:rPr lang="en-US" sz="3600">
                <a:solidFill>
                  <a:srgbClr val="FF0000"/>
                </a:solidFill>
              </a:rPr>
              <a:t>architecture</a:t>
            </a:r>
            <a:r>
              <a:rPr lang="en-US" sz="3600">
                <a:solidFill>
                  <a:srgbClr val="002060"/>
                </a:solidFill>
              </a:rPr>
              <a:t> </a:t>
            </a:r>
            <a:r>
              <a:rPr lang="en-US" sz="3600"/>
              <a:t>to produce </a:t>
            </a:r>
            <a:r>
              <a:rPr i="1" lang="en-US" sz="3600"/>
              <a:t>f </a:t>
            </a:r>
            <a:endParaRPr/>
          </a:p>
          <a:p>
            <a:pPr indent="-285750" lvl="1" marL="742950" rtl="0" algn="l">
              <a:lnSpc>
                <a:spcPct val="100000"/>
              </a:lnSpc>
              <a:spcBef>
                <a:spcPts val="476"/>
              </a:spcBef>
              <a:spcAft>
                <a:spcPts val="0"/>
              </a:spcAft>
              <a:buClr>
                <a:schemeClr val="dk1"/>
              </a:buClr>
              <a:buSzPct val="100000"/>
              <a:buChar char="–"/>
            </a:pPr>
            <a:r>
              <a:rPr i="1" lang="en-US"/>
              <a:t>Agent = architecture + program</a:t>
            </a:r>
            <a:endParaRPr/>
          </a:p>
        </p:txBody>
      </p:sp>
      <p:pic>
        <p:nvPicPr>
          <p:cNvPr descr="Z:\home\humayoun\HumayounDocs\COMSATS\courses\2013.AI\Screenshot from 2013-08-29 17:23:49.png" id="111" name="Google Shape;111;p4"/>
          <p:cNvPicPr preferRelativeResize="0"/>
          <p:nvPr/>
        </p:nvPicPr>
        <p:blipFill rotWithShape="1">
          <a:blip r:embed="rId3">
            <a:alphaModFix/>
          </a:blip>
          <a:srcRect b="41227" l="37934" r="20615" t="27750"/>
          <a:stretch/>
        </p:blipFill>
        <p:spPr>
          <a:xfrm>
            <a:off x="3124200" y="4267200"/>
            <a:ext cx="5867400" cy="2468982"/>
          </a:xfrm>
          <a:prstGeom prst="rect">
            <a:avLst/>
          </a:prstGeom>
          <a:noFill/>
          <a:ln>
            <a:noFill/>
          </a:ln>
        </p:spPr>
      </p:pic>
      <p:sp>
        <p:nvSpPr>
          <p:cNvPr id="112" name="Google Shape;112;p4"/>
          <p:cNvSpPr/>
          <p:nvPr/>
        </p:nvSpPr>
        <p:spPr>
          <a:xfrm>
            <a:off x="76200" y="6258580"/>
            <a:ext cx="370011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Perception Action Cycle</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descr="Z:\home\humayoun\HumayounDocs\COMSATS\courses\2013.AI\Screenshot from 2013-08-29 17:23:49.png" id="117" name="Google Shape;117;p5"/>
          <p:cNvPicPr preferRelativeResize="0"/>
          <p:nvPr/>
        </p:nvPicPr>
        <p:blipFill rotWithShape="1">
          <a:blip r:embed="rId3">
            <a:alphaModFix/>
          </a:blip>
          <a:srcRect b="41228" l="37934" r="20615" t="26293"/>
          <a:stretch/>
        </p:blipFill>
        <p:spPr>
          <a:xfrm>
            <a:off x="4413552" y="4648200"/>
            <a:ext cx="4501848" cy="1983331"/>
          </a:xfrm>
          <a:prstGeom prst="rect">
            <a:avLst/>
          </a:prstGeom>
          <a:noFill/>
          <a:ln>
            <a:noFill/>
          </a:ln>
        </p:spPr>
      </p:pic>
      <p:sp>
        <p:nvSpPr>
          <p:cNvPr id="118" name="Google Shape;118;p5"/>
          <p:cNvSpPr txBox="1"/>
          <p:nvPr>
            <p:ph type="title"/>
          </p:nvPr>
        </p:nvSpPr>
        <p:spPr>
          <a:xfrm>
            <a:off x="76200" y="76200"/>
            <a:ext cx="8915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Intelligent Agents Cont.</a:t>
            </a:r>
            <a:endParaRPr/>
          </a:p>
        </p:txBody>
      </p:sp>
      <p:sp>
        <p:nvSpPr>
          <p:cNvPr id="119" name="Google Shape;119;p5"/>
          <p:cNvSpPr txBox="1"/>
          <p:nvPr>
            <p:ph idx="1" type="body"/>
          </p:nvPr>
        </p:nvSpPr>
        <p:spPr>
          <a:xfrm>
            <a:off x="76201" y="1295400"/>
            <a:ext cx="8915400" cy="49530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For any given class of </a:t>
            </a:r>
            <a:r>
              <a:rPr lang="en-US">
                <a:solidFill>
                  <a:srgbClr val="FF0000"/>
                </a:solidFill>
              </a:rPr>
              <a:t>environments</a:t>
            </a:r>
            <a:r>
              <a:rPr lang="en-US"/>
              <a:t> and </a:t>
            </a:r>
            <a:r>
              <a:rPr lang="en-US">
                <a:solidFill>
                  <a:srgbClr val="FF0000"/>
                </a:solidFill>
              </a:rPr>
              <a:t>tasks</a:t>
            </a:r>
            <a:r>
              <a:rPr lang="en-US"/>
              <a:t>, we </a:t>
            </a:r>
            <a:r>
              <a:rPr lang="en-US">
                <a:solidFill>
                  <a:srgbClr val="FF0000"/>
                </a:solidFill>
              </a:rPr>
              <a:t>seek the agent </a:t>
            </a:r>
            <a:r>
              <a:rPr lang="en-US"/>
              <a:t>with the </a:t>
            </a:r>
            <a:r>
              <a:rPr lang="en-US">
                <a:solidFill>
                  <a:srgbClr val="FF0000"/>
                </a:solidFill>
              </a:rPr>
              <a:t>optimal (best) performance</a:t>
            </a:r>
            <a:endParaRPr/>
          </a:p>
          <a:p>
            <a:pPr indent="-342900" lvl="0" marL="342900" rtl="0" algn="l">
              <a:lnSpc>
                <a:spcPct val="100000"/>
              </a:lnSpc>
              <a:spcBef>
                <a:spcPts val="640"/>
              </a:spcBef>
              <a:spcAft>
                <a:spcPts val="0"/>
              </a:spcAft>
              <a:buClr>
                <a:schemeClr val="dk1"/>
              </a:buClr>
              <a:buSzPts val="3200"/>
              <a:buChar char="•"/>
            </a:pPr>
            <a:r>
              <a:rPr lang="en-US"/>
              <a:t>Caveat: </a:t>
            </a:r>
            <a:r>
              <a:rPr lang="en-US">
                <a:solidFill>
                  <a:srgbClr val="0F243E"/>
                </a:solidFill>
              </a:rPr>
              <a:t>computational limitations make perfect rationality </a:t>
            </a:r>
            <a:r>
              <a:rPr b="1" lang="en-US">
                <a:solidFill>
                  <a:srgbClr val="0F243E"/>
                </a:solidFill>
              </a:rPr>
              <a:t>unachievable</a:t>
            </a:r>
            <a:endParaRPr/>
          </a:p>
          <a:p>
            <a:pPr indent="-285750" lvl="1" marL="742950" rtl="0" algn="l">
              <a:lnSpc>
                <a:spcPct val="100000"/>
              </a:lnSpc>
              <a:spcBef>
                <a:spcPts val="560"/>
              </a:spcBef>
              <a:spcAft>
                <a:spcPts val="0"/>
              </a:spcAft>
              <a:buClr>
                <a:schemeClr val="dk1"/>
              </a:buClr>
              <a:buSzPts val="2800"/>
              <a:buChar char="–"/>
            </a:pPr>
            <a:r>
              <a:rPr lang="en-US"/>
              <a:t>Attempt to design the </a:t>
            </a:r>
            <a:r>
              <a:rPr lang="en-US">
                <a:solidFill>
                  <a:srgbClr val="FF0000"/>
                </a:solidFill>
              </a:rPr>
              <a:t>most intelligent </a:t>
            </a:r>
            <a:r>
              <a:rPr lang="en-US"/>
              <a:t>program, </a:t>
            </a:r>
            <a:r>
              <a:rPr b="1" lang="en-US">
                <a:solidFill>
                  <a:srgbClr val="FF0000"/>
                </a:solidFill>
              </a:rPr>
              <a:t>under the given resources</a:t>
            </a:r>
            <a:r>
              <a:rPr lang="en-US"/>
              <a:t>.</a:t>
            </a:r>
            <a:endParaRPr/>
          </a:p>
          <a:p>
            <a:pPr indent="-139700" lvl="0" marL="342900" rtl="0" algn="l">
              <a:lnSpc>
                <a:spcPct val="100000"/>
              </a:lnSpc>
              <a:spcBef>
                <a:spcPts val="640"/>
              </a:spcBef>
              <a:spcAft>
                <a:spcPts val="0"/>
              </a:spcAft>
              <a:buClr>
                <a:schemeClr val="dk1"/>
              </a:buClr>
              <a:buSzPts val="3200"/>
              <a:buNone/>
            </a:pPr>
            <a:r>
              <a:t/>
            </a:r>
            <a:endParaRPr/>
          </a:p>
        </p:txBody>
      </p:sp>
      <p:sp>
        <p:nvSpPr>
          <p:cNvPr id="120" name="Google Shape;120;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6"/>
          <p:cNvSpPr txBox="1"/>
          <p:nvPr>
            <p:ph type="title"/>
          </p:nvPr>
        </p:nvSpPr>
        <p:spPr>
          <a:xfrm>
            <a:off x="76200" y="76200"/>
            <a:ext cx="8915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Vacuum-cleaner world</a:t>
            </a:r>
            <a:endParaRPr/>
          </a:p>
        </p:txBody>
      </p:sp>
      <p:sp>
        <p:nvSpPr>
          <p:cNvPr id="126" name="Google Shape;126;p6"/>
          <p:cNvSpPr txBox="1"/>
          <p:nvPr>
            <p:ph idx="1" type="body"/>
          </p:nvPr>
        </p:nvSpPr>
        <p:spPr>
          <a:xfrm>
            <a:off x="76201" y="1295400"/>
            <a:ext cx="8915400" cy="49530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Percepts: location and contents, e.g., [A, Dirty]</a:t>
            </a:r>
            <a:endParaRPr/>
          </a:p>
          <a:p>
            <a:pPr indent="-342900" lvl="0" marL="342900" rtl="0" algn="l">
              <a:lnSpc>
                <a:spcPct val="100000"/>
              </a:lnSpc>
              <a:spcBef>
                <a:spcPts val="480"/>
              </a:spcBef>
              <a:spcAft>
                <a:spcPts val="0"/>
              </a:spcAft>
              <a:buClr>
                <a:schemeClr val="dk1"/>
              </a:buClr>
              <a:buSzPts val="2400"/>
              <a:buChar char="•"/>
            </a:pPr>
            <a:r>
              <a:rPr lang="en-US" sz="2400"/>
              <a:t>Actions: </a:t>
            </a:r>
            <a:r>
              <a:rPr i="1" lang="en-US" sz="2400"/>
              <a:t>Left</a:t>
            </a:r>
            <a:r>
              <a:rPr lang="en-US" sz="2400"/>
              <a:t>, </a:t>
            </a:r>
            <a:r>
              <a:rPr i="1" lang="en-US" sz="2400"/>
              <a:t>Right</a:t>
            </a:r>
            <a:r>
              <a:rPr lang="en-US" sz="2400"/>
              <a:t>, </a:t>
            </a:r>
            <a:r>
              <a:rPr i="1" lang="en-US" sz="2400"/>
              <a:t>Suck</a:t>
            </a:r>
            <a:r>
              <a:rPr lang="en-US" sz="2400"/>
              <a:t>, </a:t>
            </a:r>
            <a:r>
              <a:rPr i="1" lang="en-US" sz="2400"/>
              <a:t>NoOp</a:t>
            </a:r>
            <a:endParaRPr sz="2400"/>
          </a:p>
          <a:p>
            <a:pPr indent="-139700" lvl="0" marL="342900" rtl="0" algn="l">
              <a:lnSpc>
                <a:spcPct val="100000"/>
              </a:lnSpc>
              <a:spcBef>
                <a:spcPts val="640"/>
              </a:spcBef>
              <a:spcAft>
                <a:spcPts val="0"/>
              </a:spcAft>
              <a:buClr>
                <a:schemeClr val="dk1"/>
              </a:buClr>
              <a:buSzPts val="3200"/>
              <a:buNone/>
            </a:pPr>
            <a:r>
              <a:t/>
            </a:r>
            <a:endParaRPr/>
          </a:p>
          <a:p>
            <a:pPr indent="-139700" lvl="0" marL="342900" rtl="0" algn="l">
              <a:lnSpc>
                <a:spcPct val="100000"/>
              </a:lnSpc>
              <a:spcBef>
                <a:spcPts val="640"/>
              </a:spcBef>
              <a:spcAft>
                <a:spcPts val="0"/>
              </a:spcAft>
              <a:buClr>
                <a:schemeClr val="dk1"/>
              </a:buClr>
              <a:buSzPts val="3200"/>
              <a:buNone/>
            </a:pPr>
            <a:r>
              <a:t/>
            </a:r>
            <a:endParaRPr/>
          </a:p>
          <a:p>
            <a:pPr indent="-139700" lvl="0" marL="342900" rtl="0" algn="l">
              <a:lnSpc>
                <a:spcPct val="100000"/>
              </a:lnSpc>
              <a:spcBef>
                <a:spcPts val="640"/>
              </a:spcBef>
              <a:spcAft>
                <a:spcPts val="0"/>
              </a:spcAft>
              <a:buClr>
                <a:schemeClr val="dk1"/>
              </a:buClr>
              <a:buSzPts val="3200"/>
              <a:buNone/>
            </a:pPr>
            <a:r>
              <a:t/>
            </a:r>
            <a:endParaRPr/>
          </a:p>
          <a:p>
            <a:pPr indent="-139700" lvl="0" marL="342900" rtl="0" algn="l">
              <a:lnSpc>
                <a:spcPct val="100000"/>
              </a:lnSpc>
              <a:spcBef>
                <a:spcPts val="640"/>
              </a:spcBef>
              <a:spcAft>
                <a:spcPts val="0"/>
              </a:spcAft>
              <a:buClr>
                <a:schemeClr val="dk1"/>
              </a:buClr>
              <a:buSzPts val="3200"/>
              <a:buNone/>
            </a:pPr>
            <a:r>
              <a:t/>
            </a:r>
            <a:endParaRPr/>
          </a:p>
        </p:txBody>
      </p:sp>
      <p:pic>
        <p:nvPicPr>
          <p:cNvPr descr="vacuum2-environment" id="127" name="Google Shape;127;p6"/>
          <p:cNvPicPr preferRelativeResize="0"/>
          <p:nvPr/>
        </p:nvPicPr>
        <p:blipFill rotWithShape="1">
          <a:blip r:embed="rId3">
            <a:alphaModFix/>
          </a:blip>
          <a:srcRect b="0" l="0" r="0" t="0"/>
          <a:stretch/>
        </p:blipFill>
        <p:spPr>
          <a:xfrm>
            <a:off x="6248400" y="1828800"/>
            <a:ext cx="2514600" cy="1286540"/>
          </a:xfrm>
          <a:prstGeom prst="rect">
            <a:avLst/>
          </a:prstGeom>
          <a:noFill/>
          <a:ln>
            <a:noFill/>
          </a:ln>
        </p:spPr>
      </p:pic>
      <p:pic>
        <p:nvPicPr>
          <p:cNvPr descr="lecture1" id="128" name="Google Shape;128;p6"/>
          <p:cNvPicPr preferRelativeResize="0"/>
          <p:nvPr/>
        </p:nvPicPr>
        <p:blipFill rotWithShape="1">
          <a:blip r:embed="rId4">
            <a:alphaModFix/>
          </a:blip>
          <a:srcRect b="0" l="0" r="0" t="0"/>
          <a:stretch/>
        </p:blipFill>
        <p:spPr>
          <a:xfrm>
            <a:off x="381000" y="3124200"/>
            <a:ext cx="8473027" cy="3667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idx="4294967295" type="title"/>
          </p:nvPr>
        </p:nvSpPr>
        <p:spPr>
          <a:xfrm>
            <a:off x="-76200" y="152400"/>
            <a:ext cx="9372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Rationality – Performance Measure</a:t>
            </a:r>
            <a:endParaRPr/>
          </a:p>
        </p:txBody>
      </p:sp>
      <p:sp>
        <p:nvSpPr>
          <p:cNvPr id="134" name="Google Shape;134;p7"/>
          <p:cNvSpPr txBox="1"/>
          <p:nvPr>
            <p:ph idx="4294967295" type="body"/>
          </p:nvPr>
        </p:nvSpPr>
        <p:spPr>
          <a:xfrm>
            <a:off x="304800" y="1143000"/>
            <a:ext cx="8686800" cy="5638800"/>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90000"/>
              </a:lnSpc>
              <a:spcBef>
                <a:spcPts val="0"/>
              </a:spcBef>
              <a:spcAft>
                <a:spcPts val="0"/>
              </a:spcAft>
              <a:buClr>
                <a:schemeClr val="dk1"/>
              </a:buClr>
              <a:buSzPts val="2800"/>
              <a:buChar char="•"/>
            </a:pPr>
            <a:r>
              <a:rPr lang="en-US" sz="2800"/>
              <a:t>An agent should strive to "</a:t>
            </a:r>
            <a:r>
              <a:rPr lang="en-US" sz="2800">
                <a:solidFill>
                  <a:srgbClr val="FF0000"/>
                </a:solidFill>
              </a:rPr>
              <a:t>do the right thing</a:t>
            </a:r>
            <a:r>
              <a:rPr lang="en-US" sz="2800"/>
              <a:t>", based on what it can perceive(understand) and the actions it can perform </a:t>
            </a:r>
            <a:endParaRPr/>
          </a:p>
          <a:p>
            <a:pPr indent="-342900" lvl="0" marL="342900" rtl="0" algn="l">
              <a:lnSpc>
                <a:spcPct val="100000"/>
              </a:lnSpc>
              <a:spcBef>
                <a:spcPts val="560"/>
              </a:spcBef>
              <a:spcAft>
                <a:spcPts val="0"/>
              </a:spcAft>
              <a:buClr>
                <a:schemeClr val="dk1"/>
              </a:buClr>
              <a:buSzPts val="2800"/>
              <a:buChar char="•"/>
            </a:pPr>
            <a:r>
              <a:rPr lang="en-US" sz="2800"/>
              <a:t>The </a:t>
            </a:r>
            <a:r>
              <a:rPr lang="en-US" sz="2800">
                <a:solidFill>
                  <a:srgbClr val="FF0000"/>
                </a:solidFill>
              </a:rPr>
              <a:t>right action </a:t>
            </a:r>
            <a:r>
              <a:rPr lang="en-US" sz="2800"/>
              <a:t>is the one that will cause the agent to be</a:t>
            </a:r>
            <a:r>
              <a:rPr lang="en-US" sz="2800">
                <a:solidFill>
                  <a:srgbClr val="002060"/>
                </a:solidFill>
              </a:rPr>
              <a:t> </a:t>
            </a:r>
            <a:r>
              <a:rPr lang="en-US" sz="2800">
                <a:solidFill>
                  <a:srgbClr val="FF0000"/>
                </a:solidFill>
              </a:rPr>
              <a:t>most successful</a:t>
            </a:r>
            <a:endParaRPr/>
          </a:p>
          <a:p>
            <a:pPr indent="-342900" lvl="0" marL="342900" rtl="0" algn="l">
              <a:lnSpc>
                <a:spcPct val="100000"/>
              </a:lnSpc>
              <a:spcBef>
                <a:spcPts val="560"/>
              </a:spcBef>
              <a:spcAft>
                <a:spcPts val="0"/>
              </a:spcAft>
              <a:buClr>
                <a:srgbClr val="FF0000"/>
              </a:buClr>
              <a:buSzPts val="2800"/>
              <a:buChar char="•"/>
            </a:pPr>
            <a:r>
              <a:rPr lang="en-US" sz="2800">
                <a:solidFill>
                  <a:srgbClr val="FF0000"/>
                </a:solidFill>
              </a:rPr>
              <a:t>Performance measure</a:t>
            </a:r>
            <a:r>
              <a:rPr lang="en-US" sz="2800">
                <a:solidFill>
                  <a:srgbClr val="002060"/>
                </a:solidFill>
              </a:rPr>
              <a:t>: </a:t>
            </a:r>
            <a:r>
              <a:rPr lang="en-US" sz="2800"/>
              <a:t>An objective criterion for success of an agent's behavior</a:t>
            </a:r>
            <a:endParaRPr/>
          </a:p>
          <a:p>
            <a:pPr indent="-342900" lvl="0" marL="342900" rtl="0" algn="l">
              <a:lnSpc>
                <a:spcPct val="90000"/>
              </a:lnSpc>
              <a:spcBef>
                <a:spcPts val="640"/>
              </a:spcBef>
              <a:spcAft>
                <a:spcPts val="0"/>
              </a:spcAft>
              <a:buClr>
                <a:schemeClr val="dk2"/>
              </a:buClr>
              <a:buSzPts val="3200"/>
              <a:buChar char="•"/>
            </a:pPr>
            <a:r>
              <a:rPr b="1" lang="en-US" sz="3200">
                <a:solidFill>
                  <a:schemeClr val="dk2"/>
                </a:solidFill>
              </a:rPr>
              <a:t>Example</a:t>
            </a:r>
            <a:r>
              <a:rPr lang="en-US" sz="3200"/>
              <a:t>: Performance measure of a </a:t>
            </a:r>
            <a:r>
              <a:rPr b="1" lang="en-US" sz="3200"/>
              <a:t>vacuum-cleaner agent</a:t>
            </a:r>
            <a:r>
              <a:rPr lang="en-US" sz="3200"/>
              <a:t> could be: </a:t>
            </a:r>
            <a:endParaRPr/>
          </a:p>
          <a:p>
            <a:pPr indent="-285750" lvl="1" marL="742950" rtl="0" algn="l">
              <a:lnSpc>
                <a:spcPct val="90000"/>
              </a:lnSpc>
              <a:spcBef>
                <a:spcPts val="560"/>
              </a:spcBef>
              <a:spcAft>
                <a:spcPts val="0"/>
              </a:spcAft>
              <a:buClr>
                <a:schemeClr val="dk1"/>
              </a:buClr>
              <a:buSzPts val="2800"/>
              <a:buChar char="–"/>
            </a:pPr>
            <a:r>
              <a:rPr lang="en-US" sz="2800"/>
              <a:t>Amount of dirt cleaned up</a:t>
            </a:r>
            <a:endParaRPr/>
          </a:p>
          <a:p>
            <a:pPr indent="-285750" lvl="1" marL="742950" rtl="0" algn="l">
              <a:lnSpc>
                <a:spcPct val="90000"/>
              </a:lnSpc>
              <a:spcBef>
                <a:spcPts val="560"/>
              </a:spcBef>
              <a:spcAft>
                <a:spcPts val="0"/>
              </a:spcAft>
              <a:buClr>
                <a:schemeClr val="dk1"/>
              </a:buClr>
              <a:buSzPts val="2800"/>
              <a:buChar char="–"/>
            </a:pPr>
            <a:r>
              <a:rPr lang="en-US"/>
              <a:t>A</a:t>
            </a:r>
            <a:r>
              <a:rPr lang="en-US" sz="2800"/>
              <a:t>mount of time taken</a:t>
            </a:r>
            <a:endParaRPr/>
          </a:p>
          <a:p>
            <a:pPr indent="-285750" lvl="1" marL="742950" rtl="0" algn="l">
              <a:lnSpc>
                <a:spcPct val="90000"/>
              </a:lnSpc>
              <a:spcBef>
                <a:spcPts val="560"/>
              </a:spcBef>
              <a:spcAft>
                <a:spcPts val="0"/>
              </a:spcAft>
              <a:buClr>
                <a:schemeClr val="dk1"/>
              </a:buClr>
              <a:buSzPts val="2800"/>
              <a:buChar char="–"/>
            </a:pPr>
            <a:r>
              <a:rPr lang="en-US"/>
              <a:t>A</a:t>
            </a:r>
            <a:r>
              <a:rPr lang="en-US" sz="2800"/>
              <a:t>mount of electricity consumed</a:t>
            </a:r>
            <a:endParaRPr/>
          </a:p>
          <a:p>
            <a:pPr indent="-285750" lvl="1" marL="742950" rtl="0" algn="l">
              <a:lnSpc>
                <a:spcPct val="90000"/>
              </a:lnSpc>
              <a:spcBef>
                <a:spcPts val="560"/>
              </a:spcBef>
              <a:spcAft>
                <a:spcPts val="0"/>
              </a:spcAft>
              <a:buClr>
                <a:schemeClr val="dk1"/>
              </a:buClr>
              <a:buSzPts val="2800"/>
              <a:buChar char="–"/>
            </a:pPr>
            <a:r>
              <a:rPr lang="en-US"/>
              <a:t>A</a:t>
            </a:r>
            <a:r>
              <a:rPr lang="en-US" sz="2800"/>
              <a:t>mount of noise generated, etc.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8"/>
          <p:cNvSpPr txBox="1"/>
          <p:nvPr>
            <p:ph idx="4294967295" type="title"/>
          </p:nvPr>
        </p:nvSpPr>
        <p:spPr>
          <a:xfrm>
            <a:off x="76200" y="76200"/>
            <a:ext cx="8991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Rational Agent - Role</a:t>
            </a:r>
            <a:endParaRPr/>
          </a:p>
        </p:txBody>
      </p:sp>
      <p:sp>
        <p:nvSpPr>
          <p:cNvPr id="140" name="Google Shape;140;p8"/>
          <p:cNvSpPr txBox="1"/>
          <p:nvPr>
            <p:ph idx="4294967295"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0000"/>
              </a:buClr>
              <a:buSzPts val="3200"/>
              <a:buChar char="•"/>
            </a:pPr>
            <a:r>
              <a:rPr lang="en-US">
                <a:solidFill>
                  <a:srgbClr val="FF0000"/>
                </a:solidFill>
              </a:rPr>
              <a:t>Rational</a:t>
            </a:r>
            <a:r>
              <a:rPr lang="en-US">
                <a:solidFill>
                  <a:srgbClr val="002060"/>
                </a:solidFill>
              </a:rPr>
              <a:t> </a:t>
            </a:r>
            <a:r>
              <a:rPr lang="en-US">
                <a:solidFill>
                  <a:srgbClr val="FF0000"/>
                </a:solidFill>
              </a:rPr>
              <a:t>Agent</a:t>
            </a:r>
            <a:r>
              <a:rPr lang="en-US">
                <a:solidFill>
                  <a:srgbClr val="002060"/>
                </a:solidFill>
              </a:rPr>
              <a:t>: </a:t>
            </a:r>
            <a:r>
              <a:rPr lang="en-US"/>
              <a:t>For each possible percept sequence, a rational agent</a:t>
            </a:r>
            <a:r>
              <a:rPr lang="en-US">
                <a:solidFill>
                  <a:srgbClr val="002060"/>
                </a:solidFill>
              </a:rPr>
              <a:t> </a:t>
            </a:r>
            <a:r>
              <a:rPr lang="en-US">
                <a:solidFill>
                  <a:srgbClr val="FF0000"/>
                </a:solidFill>
              </a:rPr>
              <a:t>should select an action that is expected to maximize its performance measure</a:t>
            </a:r>
            <a:endParaRPr>
              <a:solidFill>
                <a:srgbClr val="002060"/>
              </a:solidFill>
            </a:endParaRPr>
          </a:p>
          <a:p>
            <a:pPr indent="-342900" lvl="0" marL="342900" rtl="0" algn="l">
              <a:lnSpc>
                <a:spcPct val="100000"/>
              </a:lnSpc>
              <a:spcBef>
                <a:spcPts val="640"/>
              </a:spcBef>
              <a:spcAft>
                <a:spcPts val="0"/>
              </a:spcAft>
              <a:buClr>
                <a:schemeClr val="dk1"/>
              </a:buClr>
              <a:buSzPts val="3200"/>
              <a:buChar char="•"/>
            </a:pPr>
            <a:r>
              <a:rPr lang="en-US"/>
              <a:t>We can also use the term “</a:t>
            </a:r>
            <a:r>
              <a:rPr lang="en-US">
                <a:solidFill>
                  <a:srgbClr val="FF0000"/>
                </a:solidFill>
              </a:rPr>
              <a:t>optimizing the performance measure</a:t>
            </a:r>
            <a:r>
              <a:rPr lang="en-US"/>
              <a:t>”.</a:t>
            </a:r>
            <a:endParaRPr/>
          </a:p>
          <a:p>
            <a:pPr indent="-139700" lvl="0" marL="342900" rtl="0" algn="l">
              <a:lnSpc>
                <a:spcPct val="100000"/>
              </a:lnSpc>
              <a:spcBef>
                <a:spcPts val="640"/>
              </a:spcBef>
              <a:spcAft>
                <a:spcPts val="0"/>
              </a:spcAft>
              <a:buClr>
                <a:schemeClr val="dk1"/>
              </a:buClr>
              <a:buSzPts val="3200"/>
              <a:buNone/>
            </a:pPr>
            <a:r>
              <a:t/>
            </a:r>
            <a:endParaRPr>
              <a:solidFill>
                <a:srgbClr val="002060"/>
              </a:solidFill>
            </a:endParaRPr>
          </a:p>
          <a:p>
            <a:pPr indent="-139700" lvl="0" marL="342900" rtl="0" algn="l">
              <a:lnSpc>
                <a:spcPct val="100000"/>
              </a:lnSpc>
              <a:spcBef>
                <a:spcPts val="640"/>
              </a:spcBef>
              <a:spcAft>
                <a:spcPts val="0"/>
              </a:spcAft>
              <a:buClr>
                <a:schemeClr val="dk1"/>
              </a:buClr>
              <a:buSzPts val="3200"/>
              <a:buNone/>
            </a:pPr>
            <a:r>
              <a:t/>
            </a:r>
            <a:endParaRPr>
              <a:solidFill>
                <a:srgbClr val="00206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txBox="1"/>
          <p:nvPr>
            <p:ph idx="4294967295" type="title"/>
          </p:nvPr>
        </p:nvSpPr>
        <p:spPr>
          <a:xfrm>
            <a:off x="76200" y="76200"/>
            <a:ext cx="8991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Rational Agent – 3 Traits(drawbacks_</a:t>
            </a:r>
            <a:endParaRPr/>
          </a:p>
        </p:txBody>
      </p:sp>
      <p:sp>
        <p:nvSpPr>
          <p:cNvPr id="147" name="Google Shape;147;p9"/>
          <p:cNvSpPr txBox="1"/>
          <p:nvPr>
            <p:ph idx="4294967295" type="body"/>
          </p:nvPr>
        </p:nvSpPr>
        <p:spPr>
          <a:xfrm>
            <a:off x="457200" y="1600200"/>
            <a:ext cx="8458200" cy="47244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b="1" lang="en-US"/>
              <a:t>Rational ≠ omniscient(know everything_</a:t>
            </a:r>
            <a:endParaRPr/>
          </a:p>
          <a:p>
            <a:pPr indent="-285750" lvl="1" marL="742950" rtl="0" algn="l">
              <a:lnSpc>
                <a:spcPct val="100000"/>
              </a:lnSpc>
              <a:spcBef>
                <a:spcPts val="560"/>
              </a:spcBef>
              <a:spcAft>
                <a:spcPts val="0"/>
              </a:spcAft>
              <a:buClr>
                <a:schemeClr val="dk1"/>
              </a:buClr>
              <a:buSzPts val="2800"/>
              <a:buChar char="–"/>
            </a:pPr>
            <a:r>
              <a:rPr lang="en-US"/>
              <a:t>command may not supply all relevant information</a:t>
            </a:r>
            <a:endParaRPr/>
          </a:p>
          <a:p>
            <a:pPr indent="-342900" lvl="0" marL="342900" rtl="0" algn="l">
              <a:lnSpc>
                <a:spcPct val="100000"/>
              </a:lnSpc>
              <a:spcBef>
                <a:spcPts val="640"/>
              </a:spcBef>
              <a:spcAft>
                <a:spcPts val="0"/>
              </a:spcAft>
              <a:buClr>
                <a:schemeClr val="dk1"/>
              </a:buClr>
              <a:buSzPts val="3200"/>
              <a:buChar char="•"/>
            </a:pPr>
            <a:r>
              <a:rPr b="1" lang="en-US"/>
              <a:t>Rational ≠ clairvoyant (literally “clear vision”)</a:t>
            </a:r>
            <a:endParaRPr/>
          </a:p>
          <a:p>
            <a:pPr indent="-285750" lvl="1" marL="742950" rtl="0" algn="l">
              <a:lnSpc>
                <a:spcPct val="100000"/>
              </a:lnSpc>
              <a:spcBef>
                <a:spcPts val="560"/>
              </a:spcBef>
              <a:spcAft>
                <a:spcPts val="0"/>
              </a:spcAft>
              <a:buClr>
                <a:schemeClr val="dk1"/>
              </a:buClr>
              <a:buSzPts val="2800"/>
              <a:buChar char="–"/>
            </a:pPr>
            <a:r>
              <a:rPr lang="en-US"/>
              <a:t>Action outcomes may not be as expected</a:t>
            </a:r>
            <a:endParaRPr/>
          </a:p>
          <a:p>
            <a:pPr indent="-342900" lvl="0" marL="342900" rtl="0" algn="l">
              <a:lnSpc>
                <a:spcPct val="100000"/>
              </a:lnSpc>
              <a:spcBef>
                <a:spcPts val="640"/>
              </a:spcBef>
              <a:spcAft>
                <a:spcPts val="0"/>
              </a:spcAft>
              <a:buClr>
                <a:schemeClr val="dk1"/>
              </a:buClr>
              <a:buSzPts val="3200"/>
              <a:buChar char="•"/>
            </a:pPr>
            <a:r>
              <a:rPr lang="en-US"/>
              <a:t>Hence, </a:t>
            </a:r>
            <a:r>
              <a:rPr b="1" lang="en-US"/>
              <a:t>rational ≠ successful</a:t>
            </a:r>
            <a:endParaRPr/>
          </a:p>
          <a:p>
            <a:pPr indent="-139700" lvl="0" marL="342900" rtl="0" algn="l">
              <a:lnSpc>
                <a:spcPct val="100000"/>
              </a:lnSpc>
              <a:spcBef>
                <a:spcPts val="640"/>
              </a:spcBef>
              <a:spcAft>
                <a:spcPts val="0"/>
              </a:spcAft>
              <a:buClr>
                <a:schemeClr val="dk1"/>
              </a:buClr>
              <a:buSzPts val="3200"/>
              <a:buNone/>
            </a:pPr>
            <a:r>
              <a:t/>
            </a:r>
            <a:endParaRPr/>
          </a:p>
          <a:p>
            <a:pPr indent="-342900" lvl="0" marL="342900" rtl="0" algn="l">
              <a:lnSpc>
                <a:spcPct val="100000"/>
              </a:lnSpc>
              <a:spcBef>
                <a:spcPts val="640"/>
              </a:spcBef>
              <a:spcAft>
                <a:spcPts val="0"/>
              </a:spcAft>
              <a:buClr>
                <a:srgbClr val="FF0000"/>
              </a:buClr>
              <a:buSzPts val="3200"/>
              <a:buChar char="•"/>
            </a:pPr>
            <a:r>
              <a:rPr b="1" lang="en-US">
                <a:solidFill>
                  <a:srgbClr val="FF0000"/>
                </a:solidFill>
              </a:rPr>
              <a:t>Rational =&gt; exploration, learning, autonomy</a:t>
            </a:r>
            <a:endParaRPr b="1">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2013-01-18T08:18:11Z</dcterms:created>
  <dc:creator>Dr. Muhammad Humayoun</dc:creator>
</cp:coreProperties>
</file>