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WA0TIwM9qKvP/dzcITMghzTJj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102743" y="-731143"/>
            <a:ext cx="4953000" cy="900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76201" y="12954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Artificial Intelligence</a:t>
            </a:r>
            <a:br>
              <a:rPr b="1" lang="en-US" sz="6600"/>
            </a:br>
            <a:r>
              <a:rPr lang="en-US"/>
              <a:t>CS607</a:t>
            </a:r>
            <a:br>
              <a:rPr lang="en-US"/>
            </a:br>
            <a:endParaRPr b="1" sz="6600"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AI?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381000" y="1143000"/>
            <a:ext cx="8458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Views of AI fall into </a:t>
            </a:r>
            <a:r>
              <a:rPr b="1" lang="en-US">
                <a:solidFill>
                  <a:srgbClr val="FF0000"/>
                </a:solidFill>
              </a:rPr>
              <a:t>four</a:t>
            </a:r>
            <a:r>
              <a:rPr lang="en-US"/>
              <a:t> categories:</a:t>
            </a:r>
            <a:endParaRPr/>
          </a:p>
          <a:p>
            <a:pPr indent="-514381" lvl="1" marL="971550" rtl="0" algn="l">
              <a:lnSpc>
                <a:spcPct val="17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500"/>
              <a:t>Systems that </a:t>
            </a:r>
            <a:r>
              <a:rPr lang="en-US" sz="3500">
                <a:solidFill>
                  <a:srgbClr val="FF0000"/>
                </a:solidFill>
              </a:rPr>
              <a:t>act like humans</a:t>
            </a:r>
            <a:endParaRPr/>
          </a:p>
          <a:p>
            <a:pPr indent="-514381" lvl="1" marL="971550" rtl="0" algn="l">
              <a:lnSpc>
                <a:spcPct val="17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500"/>
              <a:t>Systems that </a:t>
            </a:r>
            <a:r>
              <a:rPr lang="en-US" sz="3500">
                <a:solidFill>
                  <a:srgbClr val="FF0000"/>
                </a:solidFill>
              </a:rPr>
              <a:t>think like humans</a:t>
            </a:r>
            <a:endParaRPr/>
          </a:p>
          <a:p>
            <a:pPr indent="-514381" lvl="1" marL="971550" rtl="0" algn="l">
              <a:lnSpc>
                <a:spcPct val="17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500"/>
              <a:t>Systems that </a:t>
            </a:r>
            <a:r>
              <a:rPr lang="en-US" sz="3500">
                <a:solidFill>
                  <a:srgbClr val="FF0000"/>
                </a:solidFill>
              </a:rPr>
              <a:t>think rationally</a:t>
            </a:r>
            <a:endParaRPr/>
          </a:p>
          <a:p>
            <a:pPr indent="-514381" lvl="1" marL="971550" rtl="0" algn="l">
              <a:lnSpc>
                <a:spcPct val="17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500" u="sng"/>
              <a:t>Systems that </a:t>
            </a:r>
            <a:r>
              <a:rPr lang="en-US" sz="3500" u="sng">
                <a:solidFill>
                  <a:srgbClr val="FF0000"/>
                </a:solidFill>
              </a:rPr>
              <a:t>act rationally</a:t>
            </a:r>
            <a:endParaRPr sz="3500">
              <a:solidFill>
                <a:srgbClr val="FF000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course, we are going to focus on systems that </a:t>
            </a:r>
            <a:r>
              <a:rPr b="1" lang="en-US"/>
              <a:t>act rationally</a:t>
            </a:r>
            <a:r>
              <a:rPr lang="en-US"/>
              <a:t>, i.e.,</a:t>
            </a:r>
            <a:r>
              <a:rPr lang="en-US">
                <a:solidFill>
                  <a:srgbClr val="FF0000"/>
                </a:solidFill>
              </a:rPr>
              <a:t> the creation, design and implementation of rational agents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Acting Humanly: Turing Test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228600" y="10668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Turing (1950)</a:t>
            </a:r>
            <a:r>
              <a:rPr lang="en-US">
                <a:solidFill>
                  <a:srgbClr val="FF0000"/>
                </a:solidFill>
              </a:rPr>
              <a:t> “Computing machinery and intelligence”.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computer passes the test if a human interrogator, after posing some written questions, cannot tell whether the written responses come from a person or from a computer.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Little effort by AI researchers to pass the Turing Test</a:t>
            </a:r>
            <a:endParaRPr/>
          </a:p>
        </p:txBody>
      </p:sp>
      <p:pic>
        <p:nvPicPr>
          <p:cNvPr descr="turing"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436" y="4038600"/>
            <a:ext cx="5276364" cy="1828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Turing Test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228600" y="12954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Major Components of Turing Test: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Natural Language Processing: </a:t>
            </a:r>
            <a:r>
              <a:rPr lang="en-US"/>
              <a:t>To enable it to communicate successfully in English.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Knowledge Representation: </a:t>
            </a:r>
            <a:r>
              <a:rPr lang="en-US"/>
              <a:t>To store what it knows or hears.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Automated Reasoning:</a:t>
            </a:r>
            <a:r>
              <a:rPr lang="en-US"/>
              <a:t> To use the stored information to answer questions and to draw conclusions.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Machine Learning: </a:t>
            </a:r>
            <a:r>
              <a:rPr lang="en-US"/>
              <a:t>To adapt to new circumstances and to detect and extrapolate patterns.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Total Turing Test also includes: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Computer Vision:</a:t>
            </a:r>
            <a:r>
              <a:rPr lang="en-US"/>
              <a:t> To perceive objects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Robotics:</a:t>
            </a:r>
            <a:r>
              <a:rPr lang="en-US"/>
              <a:t> To manipulate objects and move about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Thinking Humanly: Cognition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152400" y="1371600"/>
            <a:ext cx="9067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Expressing the </a:t>
            </a:r>
            <a:r>
              <a:rPr b="1" lang="en-US" sz="2800"/>
              <a:t>Theory of Mind as a Computer Program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General Problem Solver (GPS) (Newell &amp; Simon 1961):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program does not only need to solve the problems but should </a:t>
            </a:r>
            <a:r>
              <a:rPr b="1" lang="en-US"/>
              <a:t>also follow human thought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Requires scientific theories of internal activities of the brain.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Cognitive Science: </a:t>
            </a:r>
            <a:r>
              <a:rPr lang="en-US"/>
              <a:t>Predicting and testing behavior of human subjects </a:t>
            </a:r>
            <a:r>
              <a:rPr lang="en-US">
                <a:solidFill>
                  <a:srgbClr val="FF0000"/>
                </a:solidFill>
              </a:rPr>
              <a:t>(Hypothesis based)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Cognitive Neuroscience: </a:t>
            </a:r>
            <a:r>
              <a:rPr lang="en-US"/>
              <a:t>Direct identification from neurological data </a:t>
            </a:r>
            <a:r>
              <a:rPr lang="en-US">
                <a:solidFill>
                  <a:srgbClr val="FF0000"/>
                </a:solidFill>
              </a:rPr>
              <a:t>(Data driven)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3. Thinking Rationally:  Laws of Thought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228600" y="1219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Aristotle: </a:t>
            </a:r>
            <a:r>
              <a:rPr lang="en-US" sz="2400"/>
              <a:t>First to codify “right thinking”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Several Greek schools developed various forms of logic: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Notation and rules of derivation for thoughts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1965, programs existed that could, in principle, solve any solvable problem described in logical notation.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Problems: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Not easy to state informal knowledge in logical notation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Big difference between solving a problem "in principle" and solving it “in practice”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Problems with just a few hundred facts can exhaust the computational resources of any computer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Acting rationally: Rational agent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Rational behavior: doing the right thing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right thing: </a:t>
            </a:r>
            <a:r>
              <a:rPr lang="en-US" sz="2800">
                <a:solidFill>
                  <a:srgbClr val="FF0000"/>
                </a:solidFill>
              </a:rPr>
              <a:t>the optimal (best) thing that is expected to maximize the chances of achieving a set of goals, in a given situation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Making correct inferences is sometimes part of being a rational agent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Advantages</a:t>
            </a:r>
            <a:r>
              <a:rPr lang="en-US" sz="2800"/>
              <a:t> over other approaches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More </a:t>
            </a:r>
            <a:r>
              <a:rPr b="1" lang="en-US" sz="2400"/>
              <a:t>general</a:t>
            </a:r>
            <a:r>
              <a:rPr lang="en-US" sz="2400"/>
              <a:t> than the "laws of thought" approach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More </a:t>
            </a:r>
            <a:r>
              <a:rPr b="1" lang="en-US" sz="2400"/>
              <a:t>obedient</a:t>
            </a:r>
            <a:r>
              <a:rPr lang="en-US" sz="2400"/>
              <a:t> to scientific development than are approaches based on human behavior or human thought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Standard of rationality </a:t>
            </a:r>
            <a:r>
              <a:rPr lang="en-US" sz="2400"/>
              <a:t>is mathematically well defined and completely general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76201" y="2743200"/>
            <a:ext cx="8915400" cy="1981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b="1"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course is about designing </a:t>
            </a:r>
            <a:endParaRPr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b="1"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rational/intelligent agents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Summarized history of AI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304800" y="15240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1943</a:t>
            </a:r>
            <a:r>
              <a:rPr lang="en-US" sz="2400"/>
              <a:t>     	McCulloch &amp; Pitts: Boolean circuit model of brain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1950</a:t>
            </a:r>
            <a:r>
              <a:rPr lang="en-US" sz="2400"/>
              <a:t>     	Turing's "Computing Machinery and Intelligence"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u="sng">
                <a:solidFill>
                  <a:srgbClr val="FF0000"/>
                </a:solidFill>
              </a:rPr>
              <a:t>1956		</a:t>
            </a:r>
            <a:r>
              <a:rPr lang="en-US" sz="2400" u="sng"/>
              <a:t>Dartmouth: "Artificial Intelligence“ adopted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1952-69</a:t>
            </a:r>
            <a:r>
              <a:rPr lang="en-US" sz="2400"/>
              <a:t>	Look, Ma, no hands!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1950s</a:t>
            </a:r>
            <a:r>
              <a:rPr lang="en-US" sz="2400"/>
              <a:t>		Early AI programs, including Samuel's checkers</a:t>
            </a:r>
            <a:br>
              <a:rPr lang="en-US" sz="2400"/>
            </a:br>
            <a:r>
              <a:rPr lang="en-US" sz="2400"/>
              <a:t>		program, Newell &amp; Simon's Logic Theorist,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1965</a:t>
            </a:r>
            <a:r>
              <a:rPr lang="en-US" sz="2400"/>
              <a:t>		Robinson's algo for logical reasoning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1966-73</a:t>
            </a:r>
            <a:r>
              <a:rPr lang="en-US" sz="2400"/>
              <a:t>	AI discovers computational complexity</a:t>
            </a:r>
            <a:br>
              <a:rPr lang="en-US" sz="2400"/>
            </a:br>
            <a:r>
              <a:rPr lang="en-US" sz="2400"/>
              <a:t>		Neural network research almost disappears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1969-79</a:t>
            </a:r>
            <a:r>
              <a:rPr lang="en-US" sz="2400"/>
              <a:t>	Early development of knowledge-based systems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u="sng">
                <a:solidFill>
                  <a:srgbClr val="FF0000"/>
                </a:solidFill>
              </a:rPr>
              <a:t>1980-- </a:t>
            </a:r>
            <a:r>
              <a:rPr lang="en-US" sz="2400" u="sng"/>
              <a:t>		AI becomes an industry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1986--</a:t>
            </a:r>
            <a:r>
              <a:rPr lang="en-US" sz="2400"/>
              <a:t> 		Neural networks return to popularity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 u="sng">
                <a:solidFill>
                  <a:srgbClr val="FF0000"/>
                </a:solidFill>
              </a:rPr>
              <a:t>1987-- </a:t>
            </a:r>
            <a:r>
              <a:rPr b="1" lang="en-US" sz="2400" u="sng"/>
              <a:t>		AI becomes a science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u="sng">
                <a:solidFill>
                  <a:srgbClr val="FF0000"/>
                </a:solidFill>
              </a:rPr>
              <a:t>1995--</a:t>
            </a:r>
            <a:r>
              <a:rPr lang="en-US" sz="2400" u="sng"/>
              <a:t>		The emergence of intelligent agents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762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birth of Artificial Intelligence</a:t>
            </a:r>
            <a:br>
              <a:rPr lang="en-US"/>
            </a:br>
            <a:r>
              <a:rPr lang="en-US"/>
              <a:t>Dartmouth (1956)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76201" y="12954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 Month, 10 Man, Study of AI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Newell and Simon came up with a reasoning program, the Logic Theorist (LT)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program was able to prove most of the theorems in Chap 2, Principia Mathematica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 of the art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04800" y="12954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Deep Blue </a:t>
            </a:r>
            <a:r>
              <a:rPr lang="en-US"/>
              <a:t>defeated the reigning world chess champion </a:t>
            </a:r>
            <a:r>
              <a:rPr b="1" lang="en-US"/>
              <a:t>Garry Kasparov</a:t>
            </a:r>
            <a:r>
              <a:rPr lang="en-US"/>
              <a:t> in 1997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No hands across America </a:t>
            </a:r>
            <a:r>
              <a:rPr lang="en-US"/>
              <a:t>(driving autonomously 98% of the time from Pittsburgh to San Diego)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Google Driverless Car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During the 1991 Gulf War, US forces deployed an </a:t>
            </a:r>
            <a:r>
              <a:rPr lang="en-US">
                <a:solidFill>
                  <a:srgbClr val="FF0000"/>
                </a:solidFill>
              </a:rPr>
              <a:t>AI logistics planning and scheduling program </a:t>
            </a:r>
            <a:r>
              <a:rPr lang="en-US"/>
              <a:t>that involved up to 50,000 vehicles, cargo, and people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NASA's on-board </a:t>
            </a:r>
            <a:r>
              <a:rPr lang="en-US">
                <a:solidFill>
                  <a:srgbClr val="FF0000"/>
                </a:solidFill>
              </a:rPr>
              <a:t>autonomous planning program </a:t>
            </a:r>
            <a:r>
              <a:rPr lang="en-US"/>
              <a:t>controlled the scheduling of operations for a spacecraft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Proverb</a:t>
            </a:r>
            <a:r>
              <a:rPr lang="en-US"/>
              <a:t> solves crossword puzzles better than most humans.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Logistics</a:t>
            </a:r>
            <a:endParaRPr b="1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Course representative (CR) can also collect course material from me after every lecture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students may get it from him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DON’T</a:t>
            </a:r>
            <a:r>
              <a:rPr b="1" lang="en-US"/>
              <a:t> individually approach me for the material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view of state of the art</a:t>
            </a:r>
            <a:endParaRPr/>
          </a:p>
        </p:txBody>
      </p:sp>
      <p:pic>
        <p:nvPicPr>
          <p:cNvPr id="213" name="Google Shape;21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212" l="12217" r="29909" t="16562"/>
          <a:stretch/>
        </p:blipFill>
        <p:spPr>
          <a:xfrm>
            <a:off x="457200" y="868846"/>
            <a:ext cx="7467600" cy="59659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Robotics</a:t>
            </a:r>
            <a:endParaRPr/>
          </a:p>
        </p:txBody>
      </p:sp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t3.gstatic.com/images?q=tbn:ANd9GcTdSeEjEclgahJgIO4061w-4Z7tsRRdGCKVgh1xp5ta1a4ZZbs&amp;t=1&amp;usg=__a18q318X8dDsEFUdIE_ZrB7Puzs="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14800"/>
            <a:ext cx="26670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ANd9GcQmJogV5TlzQ4K_4I5jI8-EAFKbg1oKMBkUu2r9mIiXV2cz2Mk&amp;t=1&amp;usg=__T8GledArdyknk_d8C6VuiquHvpo="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784" y="4191000"/>
            <a:ext cx="2700338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home\humayoun\HumayounDocs\COMSATS\courses\2013.AI\AI-Humayoun\_mg_9045.jpg" id="223" name="Google Shape;223;p21"/>
          <p:cNvPicPr preferRelativeResize="0"/>
          <p:nvPr/>
        </p:nvPicPr>
        <p:blipFill rotWithShape="1">
          <a:blip r:embed="rId5">
            <a:alphaModFix/>
          </a:blip>
          <a:srcRect b="0" l="0" r="16956" t="0"/>
          <a:stretch/>
        </p:blipFill>
        <p:spPr>
          <a:xfrm>
            <a:off x="4390922" y="1101172"/>
            <a:ext cx="3381478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ANd9GcTZWDvQqYGHarjZQ6ihp7NmCNOYzKFog3RCaV47L1qHceojlhg&amp;t=1&amp;usg=__NGDVGMs2feodzQwfgFuY0lxqEbE=" id="224" name="Google Shape;22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197" y="1143000"/>
            <a:ext cx="2672797" cy="26727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Robots with facial expressions</a:t>
            </a:r>
            <a:endParaRPr/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Z:\home\humayoun\HumayounDocs\COMSATS\courses\2013.AI\AI-Humayoun\japanese-robot-with-facial-expressions.JPG" id="231" name="Google Shape;23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28575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home\humayoun\HumayounDocs\COMSATS\courses\2013.AI\AI-Humayoun\faceandroid.JPG" id="232" name="Google Shape;232;p22"/>
          <p:cNvPicPr preferRelativeResize="0"/>
          <p:nvPr/>
        </p:nvPicPr>
        <p:blipFill rotWithShape="1">
          <a:blip r:embed="rId4">
            <a:alphaModFix/>
          </a:blip>
          <a:srcRect b="23319" l="0" r="0" t="5533"/>
          <a:stretch/>
        </p:blipFill>
        <p:spPr>
          <a:xfrm>
            <a:off x="3429001" y="1291326"/>
            <a:ext cx="2438400" cy="2594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home\humayoun\HumayounDocs\COMSATS\courses\2013.AI\AI-Humayoun\images\faceandroid-22.jpg" id="233" name="Google Shape;233;p22"/>
          <p:cNvPicPr preferRelativeResize="0"/>
          <p:nvPr/>
        </p:nvPicPr>
        <p:blipFill rotWithShape="1">
          <a:blip r:embed="rId5">
            <a:alphaModFix/>
          </a:blip>
          <a:srcRect b="8273" l="0" r="42125" t="0"/>
          <a:stretch/>
        </p:blipFill>
        <p:spPr>
          <a:xfrm>
            <a:off x="6033052" y="1291325"/>
            <a:ext cx="2921690" cy="259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home\humayoun\HumayounDocs\COMSATS\courses\2013.AI\AI-Humayoun\images\090710-einstein-mugs-02.jpg" id="234" name="Google Shape;23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399" y="3924300"/>
            <a:ext cx="7107767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76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Speech technologies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Automatic speech recognition (ASR)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Text-to-speech synthesis (TTS)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Dialog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Language Processing Technologies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 Translation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Information Extraction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Information Retrieval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Text classification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Spam filtering.</a:t>
            </a:r>
            <a:endParaRPr/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Z:\home\humayoun\HumayounDocs\COMSATS\courses\2013.AI\AI-Humayoun\Screenshot from 2013-08-29 17:49:43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59560" l="1449" r="72936" t="9133"/>
          <a:stretch/>
        </p:blipFill>
        <p:spPr>
          <a:xfrm>
            <a:off x="4876800" y="3962400"/>
            <a:ext cx="3687444" cy="253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Others..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Computer Vision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 and Character Recognition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Image Classification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Scenario Reconstruction etc.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Game-Playing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Strategy/FPS games, Deep Blue etc.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Logic-based programs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Proving theorems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Reasoning etc.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Decision Support systems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Medicine, Weather forecast, Finance, etc.</a:t>
            </a:r>
            <a:endParaRPr/>
          </a:p>
        </p:txBody>
      </p:sp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uestions.jpg"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498600"/>
            <a:ext cx="4495800" cy="4749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Logistics Cont.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76201" y="12954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get </a:t>
            </a:r>
            <a:r>
              <a:rPr b="1" lang="en-US">
                <a:solidFill>
                  <a:srgbClr val="FF0000"/>
                </a:solidFill>
              </a:rPr>
              <a:t>good grade</a:t>
            </a:r>
            <a:r>
              <a:rPr lang="en-US"/>
              <a:t> you must: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Attend all the lectures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 suggested material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programming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Attention DI students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Please help yourselves by studying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Bottom Line: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You </a:t>
            </a:r>
            <a:r>
              <a:rPr b="1" lang="en-US">
                <a:solidFill>
                  <a:srgbClr val="FF0000"/>
                </a:solidFill>
              </a:rPr>
              <a:t>cannot pass this course </a:t>
            </a:r>
            <a:r>
              <a:rPr b="1" lang="en-US"/>
              <a:t>unless you study the material after every class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Course Objectives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228600" y="16002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Gives to 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broad overview </a:t>
            </a:r>
            <a:r>
              <a:rPr lang="en-US"/>
              <a:t>to the field of AI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Focuses on techniques and approaches that make computers more </a:t>
            </a:r>
            <a:r>
              <a:rPr b="1" lang="en-US">
                <a:solidFill>
                  <a:srgbClr val="FF0000"/>
                </a:solidFill>
              </a:rPr>
              <a:t>'intelligent'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b="1" lang="en-US" sz="4000">
                <a:solidFill>
                  <a:srgbClr val="FF0000"/>
                </a:solidFill>
              </a:rPr>
              <a:t>To Excite</a:t>
            </a:r>
            <a:r>
              <a:rPr b="1" lang="en-US" sz="4000"/>
              <a:t> </a:t>
            </a:r>
            <a:r>
              <a:rPr lang="en-US"/>
              <a:t>you about the field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Recommended Books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28600" y="11430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300"/>
              <a:buNone/>
            </a:pPr>
            <a:r>
              <a:rPr b="1" lang="en-US" sz="4300">
                <a:solidFill>
                  <a:srgbClr val="FF0000"/>
                </a:solidFill>
              </a:rPr>
              <a:t>Textbook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Artificial Intelligence A Modern Approach</a:t>
            </a:r>
            <a:r>
              <a:rPr lang="en-US"/>
              <a:t> – 3rd edition by Stuart Russell and Peter Norvig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rgbClr val="953734"/>
              </a:solidFill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rgbClr val="FF0000"/>
              </a:buClr>
              <a:buSzPts val="3900"/>
              <a:buNone/>
            </a:pPr>
            <a:r>
              <a:rPr b="1" lang="en-US" sz="3900">
                <a:solidFill>
                  <a:srgbClr val="FF0000"/>
                </a:solidFill>
              </a:rPr>
              <a:t>Reference Books: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Artificial Intelligence - 5th edition by George F. Luger 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2313" y="1447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LECTURE 1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722312" y="2514600"/>
            <a:ext cx="804068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solidFill>
                  <a:schemeClr val="dk1"/>
                </a:solidFill>
              </a:rPr>
              <a:t>Introduction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b="1" lang="en-US" sz="4000">
                <a:solidFill>
                  <a:srgbClr val="FF0000"/>
                </a:solidFill>
              </a:rPr>
              <a:t>Reading: Chapter 1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76200" y="76200"/>
            <a:ext cx="8915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76201" y="18288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AI?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brief history of AI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state of the art of AI</a:t>
            </a:r>
            <a:endParaRPr/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Intelligence?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76201" y="12954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Ability of problem solving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Ability to think, plan and schedule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memory and information manipulation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Ability to tackle ambiguous and fuzzy problems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Ability to understand and perceive</a:t>
            </a:r>
            <a:endParaRPr/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201" y="12954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Is mouse intelligence?</a:t>
            </a:r>
            <a:endParaRPr/>
          </a:p>
          <a:p>
            <a:pPr indent="-114300" lvl="1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/>
          </a:p>
          <a:p>
            <a:pPr indent="-342900" lvl="2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depends on context</a:t>
            </a:r>
            <a:endParaRPr/>
          </a:p>
          <a:p>
            <a:pPr indent="-342900" lvl="2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Route planning</a:t>
            </a:r>
            <a:endParaRPr/>
          </a:p>
          <a:p>
            <a:pPr indent="-88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2013-01-18T08:18:11Z</dcterms:created>
  <dc:creator>Dr. Muhammad Humayoun</dc:creator>
</cp:coreProperties>
</file>