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8229600" cx="14630400"/>
  <p:notesSz cx="8229600" cy="14630400"/>
  <p:embeddedFontLst>
    <p:embeddedFont>
      <p:font typeface="Montserrat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b17bb1087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b17bb1087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4b17bb1087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32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3.png"/><Relationship Id="rId4" Type="http://schemas.openxmlformats.org/officeDocument/2006/relationships/image" Target="../media/image29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25.png"/><Relationship Id="rId5" Type="http://schemas.openxmlformats.org/officeDocument/2006/relationships/image" Target="../media/image21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Relationship Id="rId8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34.png"/><Relationship Id="rId5" Type="http://schemas.openxmlformats.org/officeDocument/2006/relationships/image" Target="../media/image30.png"/><Relationship Id="rId6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2334299" y="1782725"/>
            <a:ext cx="114324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Moliyaviy Savodxonlikning Mohiyati</a:t>
            </a:r>
            <a:endParaRPr b="0" i="0" sz="4400" u="none" cap="none" strike="noStrike"/>
          </a:p>
        </p:txBody>
      </p:sp>
      <p:sp>
        <p:nvSpPr>
          <p:cNvPr id="57" name="Google Shape;57;p13"/>
          <p:cNvSpPr/>
          <p:nvPr/>
        </p:nvSpPr>
        <p:spPr>
          <a:xfrm>
            <a:off x="2334300" y="3161050"/>
            <a:ext cx="10540200" cy="14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Moliyaviy savodxonlik - bu shaxsiy va jamiyat taraqqiyotining muhim asosi. Bu ta'lim orqali har bir inson o'z kelajagini ta'minlashi mumkin. Dunyo bo'ylab moliyaviy savodxonlik darajasi pastligicha qolmoqda. OECD ma'lumotlariga ko'ra, bu atigi 23% ni tashkil etadi.</a:t>
            </a:r>
            <a:endParaRPr b="0" i="0" sz="190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350198" y="6033492"/>
            <a:ext cx="394930" cy="394930"/>
          </a:xfrm>
          <a:prstGeom prst="roundRect">
            <a:avLst>
              <a:gd fmla="val 23151155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4469999" y="4812175"/>
            <a:ext cx="56904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Ahmadjon Abduhoshimjonov 651-22</a:t>
            </a:r>
            <a:endParaRPr b="0" i="0" sz="2400" u="none" cap="none" strike="noStrike"/>
          </a:p>
        </p:txBody>
      </p:sp>
      <p:sp>
        <p:nvSpPr>
          <p:cNvPr id="60" name="Google Shape;60;p13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/>
          <p:nvPr/>
        </p:nvSpPr>
        <p:spPr>
          <a:xfrm>
            <a:off x="863801" y="1680200"/>
            <a:ext cx="9473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Xulosa va Chora-tadbirlar</a:t>
            </a:r>
            <a:endParaRPr b="0" i="0" sz="4400" u="none" cap="none" strike="noStrike"/>
          </a:p>
        </p:txBody>
      </p:sp>
      <p:sp>
        <p:nvSpPr>
          <p:cNvPr id="200" name="Google Shape;200;p22"/>
          <p:cNvSpPr/>
          <p:nvPr/>
        </p:nvSpPr>
        <p:spPr>
          <a:xfrm>
            <a:off x="863798" y="2875121"/>
            <a:ext cx="129028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Shaxsiy moliyaviy maqsadlarni belgilash muhim. Davlat darajasidagi tashabbuslar zarur. Moliyaviy savodxonlik - kuchli jamiyatning poydevori.</a:t>
            </a:r>
            <a:endParaRPr b="0" i="0" sz="1900" u="none" cap="none" strike="noStrike"/>
          </a:p>
        </p:txBody>
      </p:sp>
      <p:pic>
        <p:nvPicPr>
          <p:cNvPr descr="preencoded.png" id="201" name="Google Shape;20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902" y="3893106"/>
            <a:ext cx="2128957" cy="84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2"/>
          <p:cNvSpPr/>
          <p:nvPr/>
        </p:nvSpPr>
        <p:spPr>
          <a:xfrm>
            <a:off x="3915728" y="4187785"/>
            <a:ext cx="347067" cy="433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700"/>
              <a:buFont typeface="Montserrat"/>
              <a:buNone/>
            </a:pPr>
            <a:r>
              <a:rPr b="1" i="0" lang="en-US" sz="27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700" u="none" cap="none" strike="noStrike"/>
          </a:p>
        </p:txBody>
      </p:sp>
      <p:sp>
        <p:nvSpPr>
          <p:cNvPr id="203" name="Google Shape;203;p22"/>
          <p:cNvSpPr/>
          <p:nvPr/>
        </p:nvSpPr>
        <p:spPr>
          <a:xfrm>
            <a:off x="5400675" y="4139922"/>
            <a:ext cx="1505426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Maqsadlar</a:t>
            </a:r>
            <a:endParaRPr b="0" i="0" sz="2200" u="none" cap="none" strike="noStrike"/>
          </a:p>
        </p:txBody>
      </p:sp>
      <p:sp>
        <p:nvSpPr>
          <p:cNvPr id="204" name="Google Shape;204;p22"/>
          <p:cNvSpPr/>
          <p:nvPr/>
        </p:nvSpPr>
        <p:spPr>
          <a:xfrm>
            <a:off x="5215533" y="4752975"/>
            <a:ext cx="8489394" cy="15240"/>
          </a:xfrm>
          <a:prstGeom prst="roundRect">
            <a:avLst>
              <a:gd fmla="val 242945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5" name="Google Shape;20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60483" y="4799052"/>
            <a:ext cx="4257913" cy="84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2"/>
          <p:cNvSpPr/>
          <p:nvPr/>
        </p:nvSpPr>
        <p:spPr>
          <a:xfrm>
            <a:off x="3915847" y="5004197"/>
            <a:ext cx="347067" cy="433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700"/>
              <a:buFont typeface="Montserrat"/>
              <a:buNone/>
            </a:pPr>
            <a:r>
              <a:rPr b="1" i="0" lang="en-US" sz="27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700" u="none" cap="none" strike="noStrike"/>
          </a:p>
        </p:txBody>
      </p:sp>
      <p:sp>
        <p:nvSpPr>
          <p:cNvPr id="207" name="Google Shape;207;p22"/>
          <p:cNvSpPr/>
          <p:nvPr/>
        </p:nvSpPr>
        <p:spPr>
          <a:xfrm>
            <a:off x="6465213" y="5045869"/>
            <a:ext cx="1927503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Tashabbuslar</a:t>
            </a:r>
            <a:endParaRPr b="0" i="0" sz="2200" u="none" cap="none" strike="noStrike"/>
          </a:p>
        </p:txBody>
      </p:sp>
      <p:sp>
        <p:nvSpPr>
          <p:cNvPr id="208" name="Google Shape;208;p22"/>
          <p:cNvSpPr/>
          <p:nvPr/>
        </p:nvSpPr>
        <p:spPr>
          <a:xfrm>
            <a:off x="6280071" y="5658922"/>
            <a:ext cx="7424857" cy="15240"/>
          </a:xfrm>
          <a:prstGeom prst="roundRect">
            <a:avLst>
              <a:gd fmla="val 242945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9" name="Google Shape;20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945" y="5704999"/>
            <a:ext cx="6386870" cy="84427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2"/>
          <p:cNvSpPr/>
          <p:nvPr/>
        </p:nvSpPr>
        <p:spPr>
          <a:xfrm>
            <a:off x="3915847" y="5910143"/>
            <a:ext cx="347067" cy="433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700"/>
              <a:buFont typeface="Montserrat"/>
              <a:buNone/>
            </a:pPr>
            <a:r>
              <a:rPr b="1" i="0" lang="en-US" sz="27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700" u="none" cap="none" strike="noStrike"/>
          </a:p>
        </p:txBody>
      </p:sp>
      <p:sp>
        <p:nvSpPr>
          <p:cNvPr id="211" name="Google Shape;211;p22"/>
          <p:cNvSpPr/>
          <p:nvPr/>
        </p:nvSpPr>
        <p:spPr>
          <a:xfrm>
            <a:off x="7529632" y="5951815"/>
            <a:ext cx="1140143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Jamiyat</a:t>
            </a:r>
            <a:endParaRPr b="0" i="0" sz="2200" u="none" cap="none" strike="noStrike"/>
          </a:p>
        </p:txBody>
      </p:sp>
      <p:sp>
        <p:nvSpPr>
          <p:cNvPr id="212" name="Google Shape;212;p22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 txBox="1"/>
          <p:nvPr/>
        </p:nvSpPr>
        <p:spPr>
          <a:xfrm>
            <a:off x="2739250" y="2441500"/>
            <a:ext cx="8777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/>
              <a:t>E’tiboringiz uchun rahmat</a:t>
            </a:r>
            <a:endParaRPr sz="5800"/>
          </a:p>
        </p:txBody>
      </p:sp>
      <p:sp>
        <p:nvSpPr>
          <p:cNvPr id="219" name="Google Shape;219;p23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6" name="Google Shape;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/>
          <p:nvPr/>
        </p:nvSpPr>
        <p:spPr>
          <a:xfrm>
            <a:off x="6350198" y="738545"/>
            <a:ext cx="7416403" cy="2103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Moliyaviy Savodxonlikning Asosiy Elementlari</a:t>
            </a:r>
            <a:endParaRPr b="0" i="0" sz="4400" u="none" cap="none" strike="noStrike"/>
          </a:p>
        </p:txBody>
      </p:sp>
      <p:sp>
        <p:nvSpPr>
          <p:cNvPr id="68" name="Google Shape;68;p14"/>
          <p:cNvSpPr/>
          <p:nvPr/>
        </p:nvSpPr>
        <p:spPr>
          <a:xfrm>
            <a:off x="6350198" y="3212544"/>
            <a:ext cx="7416403" cy="111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Moliyaviy savodxonlik bir nechta muhim elementlarni o'z ichiga oladi. Bular byudjet tuzish va xarajatlarni boshqarishdir. Shuningdek, investitsiyalar va jamg'armalar ahamiyatini anglash muhim.</a:t>
            </a:r>
            <a:endParaRPr b="0" i="0" sz="190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6350198" y="4878348"/>
            <a:ext cx="555308" cy="555308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59617" y="4945678"/>
            <a:ext cx="336471" cy="4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7152323" y="4878348"/>
            <a:ext cx="2782729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Byudjet tuzish</a:t>
            </a:r>
            <a:endParaRPr b="0" i="0" sz="220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7152323" y="5376982"/>
            <a:ext cx="278272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Xarajatlarni rejalashtirish.</a:t>
            </a:r>
            <a:endParaRPr b="0" i="0" sz="1900" u="none" cap="none" strike="noStrike"/>
          </a:p>
        </p:txBody>
      </p:sp>
      <p:sp>
        <p:nvSpPr>
          <p:cNvPr id="73" name="Google Shape;73;p14"/>
          <p:cNvSpPr/>
          <p:nvPr/>
        </p:nvSpPr>
        <p:spPr>
          <a:xfrm>
            <a:off x="10181868" y="4878348"/>
            <a:ext cx="555308" cy="555308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91286" y="4945678"/>
            <a:ext cx="336471" cy="4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/>
          <p:nvPr/>
        </p:nvSpPr>
        <p:spPr>
          <a:xfrm>
            <a:off x="10983992" y="4878348"/>
            <a:ext cx="2782729" cy="701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Xarajatlarni boshqarish</a:t>
            </a:r>
            <a:endParaRPr b="0" i="0" sz="220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10983992" y="5727621"/>
            <a:ext cx="278272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Daromadni nazorat qilish.</a:t>
            </a:r>
            <a:endParaRPr b="0" i="0" sz="190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6350198" y="6622256"/>
            <a:ext cx="555308" cy="555308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59617" y="6689586"/>
            <a:ext cx="336471" cy="4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/>
          <p:nvPr/>
        </p:nvSpPr>
        <p:spPr>
          <a:xfrm>
            <a:off x="7152323" y="6622256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Investitsiya</a:t>
            </a:r>
            <a:endParaRPr b="0" i="0" sz="220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7152323" y="7120890"/>
            <a:ext cx="6614279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Kelajak uchun jamg'arish.</a:t>
            </a:r>
            <a:endParaRPr b="0" i="0" sz="190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7" name="Google Shape;8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>
            <a:off x="823436" y="648653"/>
            <a:ext cx="6344483" cy="6682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Montserrat"/>
              <a:buNone/>
            </a:pPr>
            <a:r>
              <a:rPr b="1" i="0" lang="en-US" sz="4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Byudjetni To'g'ri Tuzish</a:t>
            </a:r>
            <a:endParaRPr b="0" i="0" sz="420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823436" y="1669852"/>
            <a:ext cx="7497128" cy="1411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8648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50"/>
              <a:buFont typeface="Arial"/>
              <a:buNone/>
            </a:pPr>
            <a:r>
              <a:rPr b="0" i="0" lang="en-US" sz="185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Byudjet - moliyaviy rejalashtirishning asosi. Shaxsiy byudjetni rejalashtirish bir necha bosqichlardan iborat. 50/30/20 qoidasi juda mashhur: 50% - zaruriyatlar, 30% - istaklar, 20% - jamg'arma. Oila yoki biznes byudjetidan farqlari bor.</a:t>
            </a:r>
            <a:endParaRPr b="0" i="0" sz="1850" u="none" cap="none" strike="noStrike"/>
          </a:p>
        </p:txBody>
      </p:sp>
      <p:pic>
        <p:nvPicPr>
          <p:cNvPr descr="preencoded.png" id="90" name="Google Shape;9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3436" y="3346133"/>
            <a:ext cx="1176338" cy="141160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2352675" y="3581400"/>
            <a:ext cx="2673668" cy="334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100"/>
              <a:buFont typeface="Montserrat"/>
              <a:buNone/>
            </a:pPr>
            <a:r>
              <a:rPr b="1" i="0" lang="en-US" sz="21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Rejalashtirish</a:t>
            </a:r>
            <a:endParaRPr b="0" i="0" sz="2100" u="none" cap="none" strike="noStrike"/>
          </a:p>
        </p:txBody>
      </p:sp>
      <p:pic>
        <p:nvPicPr>
          <p:cNvPr descr="preencoded.png" id="92" name="Google Shape;9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3436" y="4757738"/>
            <a:ext cx="1176338" cy="14116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/>
          <p:nvPr/>
        </p:nvSpPr>
        <p:spPr>
          <a:xfrm>
            <a:off x="2352675" y="4993005"/>
            <a:ext cx="2673668" cy="334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100"/>
              <a:buFont typeface="Montserrat"/>
              <a:buNone/>
            </a:pPr>
            <a:r>
              <a:rPr b="1" i="0" lang="en-US" sz="21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Taqsimlash</a:t>
            </a:r>
            <a:endParaRPr b="0" i="0" sz="2100" u="none" cap="none" strike="noStrike"/>
          </a:p>
        </p:txBody>
      </p:sp>
      <p:pic>
        <p:nvPicPr>
          <p:cNvPr descr="preencoded.png" id="94" name="Google Shape;94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3436" y="6169343"/>
            <a:ext cx="1176338" cy="141160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5"/>
          <p:cNvSpPr/>
          <p:nvPr/>
        </p:nvSpPr>
        <p:spPr>
          <a:xfrm>
            <a:off x="2352675" y="6404610"/>
            <a:ext cx="2673668" cy="3342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809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100"/>
              <a:buFont typeface="Montserrat"/>
              <a:buNone/>
            </a:pPr>
            <a:r>
              <a:rPr b="1" i="0" lang="en-US" sz="21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Tahlil</a:t>
            </a:r>
            <a:endParaRPr b="0" i="0" sz="21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863801" y="2314825"/>
            <a:ext cx="79971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Qarzlarni Boshqarish</a:t>
            </a:r>
            <a:endParaRPr b="0" i="0" sz="4400" u="none" cap="none" strike="noStrike"/>
          </a:p>
        </p:txBody>
      </p:sp>
      <p:sp>
        <p:nvSpPr>
          <p:cNvPr id="102" name="Google Shape;102;p16"/>
          <p:cNvSpPr/>
          <p:nvPr/>
        </p:nvSpPr>
        <p:spPr>
          <a:xfrm>
            <a:off x="863798" y="3509724"/>
            <a:ext cx="1290280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Qarzlar ijobiy va salbiy bo'lishi mumkin. Kreditni to'g'ri boshqarish muhim. Ortiqcha qarzlanish xavfini kamaytirish kerak.</a:t>
            </a:r>
            <a:endParaRPr b="0" i="0" sz="1900" u="none" cap="none" strike="noStrike"/>
          </a:p>
        </p:txBody>
      </p:sp>
      <p:sp>
        <p:nvSpPr>
          <p:cNvPr id="103" name="Google Shape;103;p16"/>
          <p:cNvSpPr/>
          <p:nvPr/>
        </p:nvSpPr>
        <p:spPr>
          <a:xfrm>
            <a:off x="863798" y="4404360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Ijobiy qarzlar</a:t>
            </a:r>
            <a:endParaRPr b="0" i="0" sz="2200" u="none" cap="none" strike="noStrike"/>
          </a:p>
        </p:txBody>
      </p:sp>
      <p:sp>
        <p:nvSpPr>
          <p:cNvPr id="104" name="Google Shape;104;p16"/>
          <p:cNvSpPr/>
          <p:nvPr/>
        </p:nvSpPr>
        <p:spPr>
          <a:xfrm>
            <a:off x="863798" y="5001816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Ta'lim krediti</a:t>
            </a:r>
            <a:endParaRPr b="0" i="0" sz="190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863798" y="5458301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Uy-joy krediti</a:t>
            </a:r>
            <a:endParaRPr b="0" i="0" sz="190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7623929" y="4404360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Salbiy qarzlar</a:t>
            </a:r>
            <a:endParaRPr b="0" i="0" sz="2200" u="none" cap="none" strike="noStrike"/>
          </a:p>
        </p:txBody>
      </p:sp>
      <p:sp>
        <p:nvSpPr>
          <p:cNvPr id="107" name="Google Shape;107;p16"/>
          <p:cNvSpPr/>
          <p:nvPr/>
        </p:nvSpPr>
        <p:spPr>
          <a:xfrm>
            <a:off x="7623929" y="5001816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Iste'mol krediti</a:t>
            </a:r>
            <a:endParaRPr b="0" i="0" sz="1900" u="none" cap="none" strike="noStrike"/>
          </a:p>
        </p:txBody>
      </p:sp>
      <p:sp>
        <p:nvSpPr>
          <p:cNvPr id="108" name="Google Shape;108;p16"/>
          <p:cNvSpPr/>
          <p:nvPr/>
        </p:nvSpPr>
        <p:spPr>
          <a:xfrm>
            <a:off x="7623929" y="5458301"/>
            <a:ext cx="61502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Char char="•"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Mikroqarzlar</a:t>
            </a:r>
            <a:endParaRPr b="0" i="0" sz="1900" u="none" cap="none" strike="noStrike"/>
          </a:p>
        </p:txBody>
      </p:sp>
      <p:sp>
        <p:nvSpPr>
          <p:cNvPr id="109" name="Google Shape;109;p16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/>
          <p:nvPr/>
        </p:nvSpPr>
        <p:spPr>
          <a:xfrm>
            <a:off x="863801" y="750325"/>
            <a:ext cx="123918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Jamg'arish Va Undan Foydalanish</a:t>
            </a:r>
            <a:endParaRPr b="0" i="0" sz="4400" u="none" cap="none" strike="noStrike"/>
          </a:p>
        </p:txBody>
      </p:sp>
      <p:sp>
        <p:nvSpPr>
          <p:cNvPr id="116" name="Google Shape;116;p17"/>
          <p:cNvSpPr/>
          <p:nvPr/>
        </p:nvSpPr>
        <p:spPr>
          <a:xfrm>
            <a:off x="863798" y="1945243"/>
            <a:ext cx="129028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Jamg'arish moliyaviy xavfsizlikni ta'minlaydi. Turli jamg'arma vositalari mavjud: depozitlar, obligatsiyalar va boshqalar. "Emergency Fund" yaratish muhim.</a:t>
            </a:r>
            <a:endParaRPr b="0" i="0" sz="1900" u="none" cap="none" strike="noStrike"/>
          </a:p>
        </p:txBody>
      </p:sp>
      <p:sp>
        <p:nvSpPr>
          <p:cNvPr id="117" name="Google Shape;117;p17"/>
          <p:cNvSpPr/>
          <p:nvPr/>
        </p:nvSpPr>
        <p:spPr>
          <a:xfrm>
            <a:off x="1758672" y="5045869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Jamg'arish</a:t>
            </a:r>
            <a:endParaRPr b="0" i="0" sz="2200" u="none" cap="none" strike="noStrike"/>
          </a:p>
        </p:txBody>
      </p:sp>
      <p:pic>
        <p:nvPicPr>
          <p:cNvPr descr="preencoded.png" id="118" name="Google Shape;11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180" y="2963228"/>
            <a:ext cx="4515922" cy="451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3435" y="4718566"/>
            <a:ext cx="369213" cy="4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9943267" y="3824288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Ko'paytirish</a:t>
            </a:r>
            <a:endParaRPr b="0" i="0" sz="2200" u="none" cap="none" strike="noStrike"/>
          </a:p>
        </p:txBody>
      </p:sp>
      <p:pic>
        <p:nvPicPr>
          <p:cNvPr descr="preencoded.png"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7180" y="2963228"/>
            <a:ext cx="4515922" cy="451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44232" y="3777734"/>
            <a:ext cx="369213" cy="4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9943267" y="6267331"/>
            <a:ext cx="2804874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Himoya qilish</a:t>
            </a:r>
            <a:endParaRPr b="0" i="0" sz="2200" u="none" cap="none" strike="noStrike"/>
          </a:p>
        </p:txBody>
      </p:sp>
      <p:pic>
        <p:nvPicPr>
          <p:cNvPr descr="preencoded.png" id="124" name="Google Shape;124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57180" y="2963228"/>
            <a:ext cx="4515922" cy="451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1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673578" y="6474619"/>
            <a:ext cx="369213" cy="46160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/>
          <p:nvPr/>
        </p:nvSpPr>
        <p:spPr>
          <a:xfrm>
            <a:off x="863800" y="841300"/>
            <a:ext cx="12570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Investitsiya Haqida Asosiy Ma'lumotlar</a:t>
            </a:r>
            <a:endParaRPr b="0" i="0" sz="4400" u="none" cap="none" strike="noStrike"/>
          </a:p>
        </p:txBody>
      </p:sp>
      <p:sp>
        <p:nvSpPr>
          <p:cNvPr id="133" name="Google Shape;133;p18"/>
          <p:cNvSpPr/>
          <p:nvPr/>
        </p:nvSpPr>
        <p:spPr>
          <a:xfrm>
            <a:off x="863798" y="2036207"/>
            <a:ext cx="12902803" cy="740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Investitsiyalar kelajak uchun daromad olish imkonini beradi. Investitsiyaning asosiy turlari va maqsadlari mavjud. Riskni baholash va diversifikatsiya muhim.</a:t>
            </a:r>
            <a:endParaRPr b="0" i="0" sz="1900" u="none" cap="none" strike="noStrike"/>
          </a:p>
        </p:txBody>
      </p:sp>
      <p:sp>
        <p:nvSpPr>
          <p:cNvPr id="134" name="Google Shape;134;p18"/>
          <p:cNvSpPr/>
          <p:nvPr/>
        </p:nvSpPr>
        <p:spPr>
          <a:xfrm>
            <a:off x="863798" y="3054191"/>
            <a:ext cx="2150388" cy="1362432"/>
          </a:xfrm>
          <a:prstGeom prst="roundRect">
            <a:avLst>
              <a:gd fmla="val 271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5" name="Google Shape;1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5459" y="3518416"/>
            <a:ext cx="347067" cy="43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8"/>
          <p:cNvSpPr/>
          <p:nvPr/>
        </p:nvSpPr>
        <p:spPr>
          <a:xfrm>
            <a:off x="3260998" y="3301000"/>
            <a:ext cx="36465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Riskni baholash</a:t>
            </a:r>
            <a:endParaRPr b="0" i="0" sz="2200" u="none" cap="none" strike="noStrike"/>
          </a:p>
        </p:txBody>
      </p:sp>
      <p:sp>
        <p:nvSpPr>
          <p:cNvPr id="137" name="Google Shape;137;p18"/>
          <p:cNvSpPr/>
          <p:nvPr/>
        </p:nvSpPr>
        <p:spPr>
          <a:xfrm>
            <a:off x="3261003" y="3799642"/>
            <a:ext cx="2279928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Xavflarni aniqlash.</a:t>
            </a:r>
            <a:endParaRPr b="0" i="0" sz="1900" u="none" cap="none" strike="noStrike"/>
          </a:p>
        </p:txBody>
      </p:sp>
      <p:sp>
        <p:nvSpPr>
          <p:cNvPr id="138" name="Google Shape;138;p18"/>
          <p:cNvSpPr/>
          <p:nvPr/>
        </p:nvSpPr>
        <p:spPr>
          <a:xfrm>
            <a:off x="3137535" y="4401383"/>
            <a:ext cx="10505718" cy="15240"/>
          </a:xfrm>
          <a:prstGeom prst="roundRect">
            <a:avLst>
              <a:gd fmla="val 242945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863798" y="4539972"/>
            <a:ext cx="4300895" cy="1362432"/>
          </a:xfrm>
          <a:prstGeom prst="roundRect">
            <a:avLst>
              <a:gd fmla="val 271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0" name="Google Shape;14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40712" y="5004197"/>
            <a:ext cx="347067" cy="43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5411492" y="4786800"/>
            <a:ext cx="4020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Diversifikatsiya</a:t>
            </a:r>
            <a:endParaRPr b="0" i="0" sz="2200" u="none" cap="none" strike="noStrike"/>
          </a:p>
        </p:txBody>
      </p:sp>
      <p:sp>
        <p:nvSpPr>
          <p:cNvPr id="142" name="Google Shape;142;p18"/>
          <p:cNvSpPr/>
          <p:nvPr/>
        </p:nvSpPr>
        <p:spPr>
          <a:xfrm>
            <a:off x="5411510" y="5285423"/>
            <a:ext cx="2230993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Xavflarni kamaytirish.</a:t>
            </a:r>
            <a:endParaRPr b="0" i="0" sz="1900" u="none" cap="none" strike="noStrike"/>
          </a:p>
        </p:txBody>
      </p:sp>
      <p:sp>
        <p:nvSpPr>
          <p:cNvPr id="143" name="Google Shape;143;p18"/>
          <p:cNvSpPr/>
          <p:nvPr/>
        </p:nvSpPr>
        <p:spPr>
          <a:xfrm>
            <a:off x="5288042" y="5887164"/>
            <a:ext cx="8355211" cy="15240"/>
          </a:xfrm>
          <a:prstGeom prst="roundRect">
            <a:avLst>
              <a:gd fmla="val 242945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63798" y="6025753"/>
            <a:ext cx="6451402" cy="1362432"/>
          </a:xfrm>
          <a:prstGeom prst="roundRect">
            <a:avLst>
              <a:gd fmla="val 271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5" name="Google Shape;145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5966" y="6489978"/>
            <a:ext cx="347067" cy="433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7562031" y="6272575"/>
            <a:ext cx="23349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Daromad</a:t>
            </a:r>
            <a:endParaRPr b="0" i="0" sz="2200" u="none" cap="none" strike="noStrike"/>
          </a:p>
        </p:txBody>
      </p:sp>
      <p:sp>
        <p:nvSpPr>
          <p:cNvPr id="147" name="Google Shape;147;p18"/>
          <p:cNvSpPr/>
          <p:nvPr/>
        </p:nvSpPr>
        <p:spPr>
          <a:xfrm>
            <a:off x="7562017" y="6771203"/>
            <a:ext cx="1349335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Foyda olish.</a:t>
            </a:r>
            <a:endParaRPr b="0" i="0" sz="1900" u="none" cap="none" strike="noStrike"/>
          </a:p>
        </p:txBody>
      </p:sp>
      <p:sp>
        <p:nvSpPr>
          <p:cNvPr id="148" name="Google Shape;148;p18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863798" y="1837730"/>
            <a:ext cx="7416403" cy="140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Moliyaviy Ta'limning Zarurligi</a:t>
            </a:r>
            <a:endParaRPr b="0" i="0" sz="4400" u="none" cap="none" strike="noStrike"/>
          </a:p>
        </p:txBody>
      </p:sp>
      <p:sp>
        <p:nvSpPr>
          <p:cNvPr id="156" name="Google Shape;156;p19"/>
          <p:cNvSpPr/>
          <p:nvPr/>
        </p:nvSpPr>
        <p:spPr>
          <a:xfrm>
            <a:off x="863798" y="3610451"/>
            <a:ext cx="7416403" cy="111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Maktablarda moliyaviy savodxonlikni o'rgatish kerak. Hayot davomida o'qishni davom ettirish muhim. "Global Money Week" kabi tadbirlar ham bor.</a:t>
            </a:r>
            <a:endParaRPr b="0" i="0" sz="1900" u="none" cap="none" strike="noStrike"/>
          </a:p>
        </p:txBody>
      </p:sp>
      <p:sp>
        <p:nvSpPr>
          <p:cNvPr id="157" name="Google Shape;157;p19"/>
          <p:cNvSpPr/>
          <p:nvPr/>
        </p:nvSpPr>
        <p:spPr>
          <a:xfrm>
            <a:off x="863798" y="4998601"/>
            <a:ext cx="7416403" cy="1393269"/>
          </a:xfrm>
          <a:prstGeom prst="roundRect">
            <a:avLst>
              <a:gd fmla="val 2657" name="adj"/>
            </a:avLst>
          </a:prstGeom>
          <a:noFill/>
          <a:ln cap="flat" cmpd="sng" w="152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879038" y="5013841"/>
            <a:ext cx="7385923" cy="68139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1125855" y="5169456"/>
            <a:ext cx="3195518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Yosh avlod</a:t>
            </a:r>
            <a:endParaRPr b="0" i="0" sz="1900" u="none" cap="none" strike="noStrike"/>
          </a:p>
        </p:txBody>
      </p:sp>
      <p:sp>
        <p:nvSpPr>
          <p:cNvPr id="160" name="Google Shape;160;p19"/>
          <p:cNvSpPr/>
          <p:nvPr/>
        </p:nvSpPr>
        <p:spPr>
          <a:xfrm>
            <a:off x="4822627" y="5169456"/>
            <a:ext cx="3195518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Moliyaviy bilim</a:t>
            </a:r>
            <a:endParaRPr b="0" i="0" sz="1900" u="none" cap="none" strike="noStrike"/>
          </a:p>
        </p:txBody>
      </p:sp>
      <p:sp>
        <p:nvSpPr>
          <p:cNvPr id="161" name="Google Shape;161;p19"/>
          <p:cNvSpPr/>
          <p:nvPr/>
        </p:nvSpPr>
        <p:spPr>
          <a:xfrm>
            <a:off x="879038" y="5695236"/>
            <a:ext cx="7385923" cy="681395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1125855" y="5850850"/>
            <a:ext cx="3195518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Kattalar</a:t>
            </a:r>
            <a:endParaRPr b="0" i="0" sz="1900" u="none" cap="none" strike="noStrike"/>
          </a:p>
        </p:txBody>
      </p:sp>
      <p:sp>
        <p:nvSpPr>
          <p:cNvPr id="163" name="Google Shape;163;p19"/>
          <p:cNvSpPr/>
          <p:nvPr/>
        </p:nvSpPr>
        <p:spPr>
          <a:xfrm>
            <a:off x="4822627" y="5850850"/>
            <a:ext cx="3195518" cy="370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Doimiy o'rganish</a:t>
            </a:r>
            <a:endParaRPr b="0" i="0" sz="19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/>
          <p:nvPr/>
        </p:nvSpPr>
        <p:spPr>
          <a:xfrm>
            <a:off x="6292100" y="960825"/>
            <a:ext cx="82140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Montserrat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Moliyaviy Savodxonlik Yo'qligining Salbiy Natijalari</a:t>
            </a:r>
            <a:endParaRPr b="0" i="0" sz="4100" u="none" cap="none" strike="noStrike"/>
          </a:p>
        </p:txBody>
      </p:sp>
      <p:sp>
        <p:nvSpPr>
          <p:cNvPr id="171" name="Google Shape;171;p20"/>
          <p:cNvSpPr/>
          <p:nvPr/>
        </p:nvSpPr>
        <p:spPr>
          <a:xfrm>
            <a:off x="6292096" y="2613898"/>
            <a:ext cx="7532608" cy="6903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Moliyaviy savodxonlik yo'qligi qarz muammolariga olib keladi. Moliyaviy qiyinchiliklar va stress ortadi. Jamiyat taraqqiyotiga salbiy ta'sir qiladi.</a:t>
            </a:r>
            <a:endParaRPr b="0" i="0" sz="1800" u="none" cap="none" strike="noStrike"/>
          </a:p>
        </p:txBody>
      </p:sp>
      <p:sp>
        <p:nvSpPr>
          <p:cNvPr id="172" name="Google Shape;172;p20"/>
          <p:cNvSpPr/>
          <p:nvPr/>
        </p:nvSpPr>
        <p:spPr>
          <a:xfrm>
            <a:off x="6292096" y="3678198"/>
            <a:ext cx="3593663" cy="7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5950"/>
              <a:buFont typeface="Montserrat"/>
              <a:buNone/>
            </a:pPr>
            <a:r>
              <a:rPr b="1" i="0" lang="en-US" sz="59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endParaRPr b="0" i="0" sz="5950" u="none" cap="none" strike="noStrike"/>
          </a:p>
        </p:txBody>
      </p:sp>
      <p:sp>
        <p:nvSpPr>
          <p:cNvPr id="173" name="Google Shape;173;p20"/>
          <p:cNvSpPr/>
          <p:nvPr/>
        </p:nvSpPr>
        <p:spPr>
          <a:xfrm>
            <a:off x="6292096" y="4725472"/>
            <a:ext cx="3593663" cy="3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Qarzlar ortishi</a:t>
            </a:r>
            <a:endParaRPr b="0" i="0" sz="1800" u="none" cap="none" strike="noStrike"/>
          </a:p>
        </p:txBody>
      </p:sp>
      <p:sp>
        <p:nvSpPr>
          <p:cNvPr id="174" name="Google Shape;174;p20"/>
          <p:cNvSpPr/>
          <p:nvPr/>
        </p:nvSpPr>
        <p:spPr>
          <a:xfrm>
            <a:off x="10231041" y="3678198"/>
            <a:ext cx="3593663" cy="7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5950"/>
              <a:buFont typeface="Montserrat"/>
              <a:buNone/>
            </a:pPr>
            <a:r>
              <a:rPr b="1" i="0" lang="en-US" sz="59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60%</a:t>
            </a:r>
            <a:endParaRPr b="0" i="0" sz="5950" u="none" cap="none" strike="noStrike"/>
          </a:p>
        </p:txBody>
      </p:sp>
      <p:sp>
        <p:nvSpPr>
          <p:cNvPr id="175" name="Google Shape;175;p20"/>
          <p:cNvSpPr/>
          <p:nvPr/>
        </p:nvSpPr>
        <p:spPr>
          <a:xfrm>
            <a:off x="10231041" y="4725472"/>
            <a:ext cx="3593663" cy="3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Stress darajasi</a:t>
            </a:r>
            <a:endParaRPr b="0" i="0" sz="1800" u="none" cap="none" strike="noStrike"/>
          </a:p>
        </p:txBody>
      </p:sp>
      <p:sp>
        <p:nvSpPr>
          <p:cNvPr id="176" name="Google Shape;176;p20"/>
          <p:cNvSpPr/>
          <p:nvPr/>
        </p:nvSpPr>
        <p:spPr>
          <a:xfrm>
            <a:off x="8261509" y="5876211"/>
            <a:ext cx="3593663" cy="759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5950"/>
              <a:buFont typeface="Montserrat"/>
              <a:buNone/>
            </a:pPr>
            <a:r>
              <a:rPr b="1" i="0" lang="en-US" sz="59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40%</a:t>
            </a:r>
            <a:endParaRPr b="0" i="0" sz="5950" u="none" cap="none" strike="noStrike"/>
          </a:p>
        </p:txBody>
      </p:sp>
      <p:sp>
        <p:nvSpPr>
          <p:cNvPr id="177" name="Google Shape;177;p20"/>
          <p:cNvSpPr/>
          <p:nvPr/>
        </p:nvSpPr>
        <p:spPr>
          <a:xfrm>
            <a:off x="8261509" y="6923484"/>
            <a:ext cx="3593663" cy="34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Jamiyatga ta'sir</a:t>
            </a:r>
            <a:endParaRPr b="0" i="0" sz="1800" u="none" cap="none" strike="noStrike"/>
          </a:p>
        </p:txBody>
      </p:sp>
      <p:sp>
        <p:nvSpPr>
          <p:cNvPr id="178" name="Google Shape;178;p20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/>
          <p:nvPr/>
        </p:nvSpPr>
        <p:spPr>
          <a:xfrm>
            <a:off x="6350198" y="1957507"/>
            <a:ext cx="7416403" cy="140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Moliyaviy Savodxonlikni Oshirishning Yechimlari</a:t>
            </a:r>
            <a:endParaRPr b="0" i="0" sz="4400" u="none" cap="none" strike="noStrike"/>
          </a:p>
        </p:txBody>
      </p:sp>
      <p:sp>
        <p:nvSpPr>
          <p:cNvPr id="186" name="Google Shape;186;p21"/>
          <p:cNvSpPr/>
          <p:nvPr/>
        </p:nvSpPr>
        <p:spPr>
          <a:xfrm>
            <a:off x="6350198" y="3730228"/>
            <a:ext cx="7416403" cy="1110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Moliyaviy texnologiyalar va mobil ilovalar yordam beradi. Onlayn kurslar va resurslardan foydalanish mumkin. Yoshlarda moliyaviy mas'uliyatni shakllantirish kerak.</a:t>
            </a:r>
            <a:endParaRPr b="0" i="0" sz="1900" u="none" cap="none" strike="noStrike"/>
          </a:p>
        </p:txBody>
      </p:sp>
      <p:pic>
        <p:nvPicPr>
          <p:cNvPr descr="preencoded.png" id="187" name="Google Shape;18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0198" y="5118378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6350198" y="5921454"/>
            <a:ext cx="2225278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Mobil ilovalar</a:t>
            </a:r>
            <a:endParaRPr b="0" i="0" sz="2200" u="none" cap="none" strike="noStrike"/>
          </a:p>
        </p:txBody>
      </p:sp>
      <p:pic>
        <p:nvPicPr>
          <p:cNvPr descr="preencoded.png" id="189" name="Google Shape;1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5642" y="5118378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8945642" y="5921454"/>
            <a:ext cx="2225397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Onlayn kurslar</a:t>
            </a:r>
            <a:endParaRPr b="0" i="0" sz="2200" u="none" cap="none" strike="noStrike"/>
          </a:p>
        </p:txBody>
      </p:sp>
      <p:pic>
        <p:nvPicPr>
          <p:cNvPr descr="preencoded.png" id="191" name="Google Shape;191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41204" y="5118378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11541204" y="5921454"/>
            <a:ext cx="2225278" cy="3506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Mas'uliyat</a:t>
            </a:r>
            <a:endParaRPr b="0" i="0" sz="2200" u="none" cap="none" strike="noStrike"/>
          </a:p>
        </p:txBody>
      </p:sp>
      <p:sp>
        <p:nvSpPr>
          <p:cNvPr id="193" name="Google Shape;193;p21"/>
          <p:cNvSpPr/>
          <p:nvPr/>
        </p:nvSpPr>
        <p:spPr>
          <a:xfrm>
            <a:off x="12874375" y="7777025"/>
            <a:ext cx="1643400" cy="345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