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1" r:id="rId3"/>
    <p:sldId id="257" r:id="rId4"/>
    <p:sldId id="265" r:id="rId5"/>
    <p:sldId id="263" r:id="rId6"/>
    <p:sldId id="269" r:id="rId7"/>
    <p:sldId id="266" r:id="rId8"/>
    <p:sldId id="270" r:id="rId9"/>
    <p:sldId id="268" r:id="rId10"/>
    <p:sldId id="264" r:id="rId11"/>
    <p:sldId id="262" r:id="rId12"/>
    <p:sldId id="267" r:id="rId13"/>
    <p:sldId id="271" r:id="rId14"/>
    <p:sldId id="272" r:id="rId15"/>
    <p:sldId id="273" r:id="rId16"/>
    <p:sldId id="274" r:id="rId17"/>
    <p:sldId id="275" r:id="rId18"/>
    <p:sldId id="276" r:id="rId19"/>
    <p:sldId id="277" r:id="rId20"/>
    <p:sldId id="279" r:id="rId21"/>
    <p:sldId id="280" r:id="rId22"/>
    <p:sldId id="281" r:id="rId23"/>
    <p:sldId id="282" r:id="rId24"/>
    <p:sldId id="278"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B9E6"/>
    <a:srgbClr val="42474A"/>
    <a:srgbClr val="E6F8FD"/>
    <a:srgbClr val="5CCCFA"/>
    <a:srgbClr val="ACE5FA"/>
    <a:srgbClr val="A8EA51"/>
    <a:srgbClr val="B2F35C"/>
    <a:srgbClr val="5CCDF7"/>
    <a:srgbClr val="E6F6FD"/>
    <a:srgbClr val="C9EC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1"/>
    <p:restoredTop sz="94696"/>
  </p:normalViewPr>
  <p:slideViewPr>
    <p:cSldViewPr snapToGrid="0" snapToObjects="1">
      <p:cViewPr>
        <p:scale>
          <a:sx n="30" d="100"/>
          <a:sy n="30" d="100"/>
        </p:scale>
        <p:origin x="960" y="23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text">
    <p:spTree>
      <p:nvGrpSpPr>
        <p:cNvPr id="1" name=""/>
        <p:cNvGrpSpPr/>
        <p:nvPr/>
      </p:nvGrpSpPr>
      <p:grpSpPr>
        <a:xfrm>
          <a:off x="0" y="0"/>
          <a:ext cx="0" cy="0"/>
          <a:chOff x="0" y="0"/>
          <a:chExt cx="0" cy="0"/>
        </a:xfrm>
      </p:grpSpPr>
      <p:sp>
        <p:nvSpPr>
          <p:cNvPr id="11" name="Текст заголовка"/>
          <p:cNvSpPr txBox="1">
            <a:spLocks noGrp="1"/>
          </p:cNvSpPr>
          <p:nvPr>
            <p:ph type="title"/>
          </p:nvPr>
        </p:nvSpPr>
        <p:spPr>
          <a:xfrm>
            <a:off x="1778000" y="2298700"/>
            <a:ext cx="20828000" cy="4648200"/>
          </a:xfrm>
          <a:prstGeom prst="rect">
            <a:avLst/>
          </a:prstGeom>
        </p:spPr>
        <p:txBody>
          <a:bodyPr anchor="b"/>
          <a:lstStyle/>
          <a:p>
            <a:r>
              <a:t>Текст заголовка</a:t>
            </a:r>
          </a:p>
        </p:txBody>
      </p:sp>
      <p:sp>
        <p:nvSpPr>
          <p:cNvPr id="12" name="Уровень текста 1…"/>
          <p:cNvSpPr txBox="1">
            <a:spLocks noGrp="1"/>
          </p:cNvSpPr>
          <p:nvPr>
            <p:ph type="body" sz="quarter" idx="1"/>
          </p:nvPr>
        </p:nvSpPr>
        <p:spPr>
          <a:xfrm>
            <a:off x="1778000" y="7073900"/>
            <a:ext cx="20828000" cy="1587500"/>
          </a:xfrm>
          <a:prstGeom prst="rect">
            <a:avLst/>
          </a:prstGeom>
        </p:spPr>
        <p:txBody>
          <a:bodyPr anchor="t"/>
          <a:lstStyle>
            <a:lvl1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1pPr>
            <a:lvl2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2pPr>
            <a:lvl3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3pPr>
            <a:lvl4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4pPr>
            <a:lvl5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EB3C98CB-E115-5D47-AB31-667C03FA6ED4}"/>
              </a:ext>
            </a:extLst>
          </p:cNvPr>
          <p:cNvSpPr>
            <a:spLocks noGrp="1"/>
          </p:cNvSpPr>
          <p:nvPr>
            <p:ph type="pic" sz="quarter" idx="10"/>
          </p:nvPr>
        </p:nvSpPr>
        <p:spPr>
          <a:xfrm>
            <a:off x="4324350" y="2915980"/>
            <a:ext cx="2693988" cy="2693987"/>
          </a:xfrm>
          <a:solidFill>
            <a:schemeClr val="bg1">
              <a:lumMod val="85000"/>
            </a:schemeClr>
          </a:solidFill>
        </p:spPr>
        <p:txBody>
          <a:bodyPr/>
          <a:lstStyle/>
          <a:p>
            <a:endParaRPr lang="ru-RU"/>
          </a:p>
        </p:txBody>
      </p:sp>
      <p:sp>
        <p:nvSpPr>
          <p:cNvPr id="5" name="Рисунок 2">
            <a:extLst>
              <a:ext uri="{FF2B5EF4-FFF2-40B4-BE49-F238E27FC236}">
                <a16:creationId xmlns:a16="http://schemas.microsoft.com/office/drawing/2014/main" id="{206C1323-E77B-C640-B65D-40DFD38B0D41}"/>
              </a:ext>
            </a:extLst>
          </p:cNvPr>
          <p:cNvSpPr>
            <a:spLocks noGrp="1"/>
          </p:cNvSpPr>
          <p:nvPr>
            <p:ph type="pic" sz="quarter" idx="11"/>
          </p:nvPr>
        </p:nvSpPr>
        <p:spPr>
          <a:xfrm>
            <a:off x="7654496" y="2915980"/>
            <a:ext cx="2693988" cy="2693987"/>
          </a:xfrm>
          <a:solidFill>
            <a:schemeClr val="bg1">
              <a:lumMod val="85000"/>
            </a:schemeClr>
          </a:solidFill>
        </p:spPr>
        <p:txBody>
          <a:bodyPr/>
          <a:lstStyle/>
          <a:p>
            <a:endParaRPr lang="ru-RU"/>
          </a:p>
        </p:txBody>
      </p:sp>
      <p:sp>
        <p:nvSpPr>
          <p:cNvPr id="6" name="Рисунок 2">
            <a:extLst>
              <a:ext uri="{FF2B5EF4-FFF2-40B4-BE49-F238E27FC236}">
                <a16:creationId xmlns:a16="http://schemas.microsoft.com/office/drawing/2014/main" id="{3BC8246F-699D-AA45-8799-C36757A045C3}"/>
              </a:ext>
            </a:extLst>
          </p:cNvPr>
          <p:cNvSpPr>
            <a:spLocks noGrp="1"/>
          </p:cNvSpPr>
          <p:nvPr>
            <p:ph type="pic" sz="quarter" idx="12"/>
          </p:nvPr>
        </p:nvSpPr>
        <p:spPr>
          <a:xfrm>
            <a:off x="10984642" y="2915980"/>
            <a:ext cx="2693988" cy="2693987"/>
          </a:xfrm>
          <a:solidFill>
            <a:schemeClr val="bg1">
              <a:lumMod val="85000"/>
            </a:schemeClr>
          </a:solidFill>
        </p:spPr>
        <p:txBody>
          <a:bodyPr/>
          <a:lstStyle/>
          <a:p>
            <a:endParaRPr lang="ru-RU"/>
          </a:p>
        </p:txBody>
      </p:sp>
      <p:sp>
        <p:nvSpPr>
          <p:cNvPr id="7" name="Рисунок 2">
            <a:extLst>
              <a:ext uri="{FF2B5EF4-FFF2-40B4-BE49-F238E27FC236}">
                <a16:creationId xmlns:a16="http://schemas.microsoft.com/office/drawing/2014/main" id="{26986857-56CB-0041-8B91-C83C260396F6}"/>
              </a:ext>
            </a:extLst>
          </p:cNvPr>
          <p:cNvSpPr>
            <a:spLocks noGrp="1"/>
          </p:cNvSpPr>
          <p:nvPr>
            <p:ph type="pic" sz="quarter" idx="13"/>
          </p:nvPr>
        </p:nvSpPr>
        <p:spPr>
          <a:xfrm>
            <a:off x="14314788" y="2915980"/>
            <a:ext cx="2693988" cy="2693987"/>
          </a:xfrm>
          <a:solidFill>
            <a:schemeClr val="bg1">
              <a:lumMod val="85000"/>
            </a:schemeClr>
          </a:solidFill>
        </p:spPr>
        <p:txBody>
          <a:bodyPr/>
          <a:lstStyle/>
          <a:p>
            <a:endParaRPr lang="ru-RU"/>
          </a:p>
        </p:txBody>
      </p:sp>
      <p:sp>
        <p:nvSpPr>
          <p:cNvPr id="8" name="Рисунок 2">
            <a:extLst>
              <a:ext uri="{FF2B5EF4-FFF2-40B4-BE49-F238E27FC236}">
                <a16:creationId xmlns:a16="http://schemas.microsoft.com/office/drawing/2014/main" id="{B2B62DCB-C752-8C4F-BA2E-978FA9DB7A93}"/>
              </a:ext>
            </a:extLst>
          </p:cNvPr>
          <p:cNvSpPr>
            <a:spLocks noGrp="1"/>
          </p:cNvSpPr>
          <p:nvPr>
            <p:ph type="pic" sz="quarter" idx="14"/>
          </p:nvPr>
        </p:nvSpPr>
        <p:spPr>
          <a:xfrm>
            <a:off x="17644934" y="2915980"/>
            <a:ext cx="2693988" cy="2693987"/>
          </a:xfrm>
          <a:solidFill>
            <a:schemeClr val="bg1">
              <a:lumMod val="85000"/>
            </a:schemeClr>
          </a:solidFill>
        </p:spPr>
        <p:txBody>
          <a:bodyPr/>
          <a:lstStyle/>
          <a:p>
            <a:endParaRPr lang="ru-RU"/>
          </a:p>
        </p:txBody>
      </p:sp>
      <p:sp>
        <p:nvSpPr>
          <p:cNvPr id="14" name="Рисунок 2">
            <a:extLst>
              <a:ext uri="{FF2B5EF4-FFF2-40B4-BE49-F238E27FC236}">
                <a16:creationId xmlns:a16="http://schemas.microsoft.com/office/drawing/2014/main" id="{3463CEFD-53C8-274B-A6C8-5855C6562079}"/>
              </a:ext>
            </a:extLst>
          </p:cNvPr>
          <p:cNvSpPr>
            <a:spLocks noGrp="1"/>
          </p:cNvSpPr>
          <p:nvPr>
            <p:ph type="pic" sz="quarter" idx="15"/>
          </p:nvPr>
        </p:nvSpPr>
        <p:spPr>
          <a:xfrm>
            <a:off x="4324350" y="6252304"/>
            <a:ext cx="2693988" cy="2693987"/>
          </a:xfrm>
          <a:solidFill>
            <a:schemeClr val="bg1">
              <a:lumMod val="85000"/>
            </a:schemeClr>
          </a:solidFill>
        </p:spPr>
        <p:txBody>
          <a:bodyPr/>
          <a:lstStyle/>
          <a:p>
            <a:endParaRPr lang="ru-RU"/>
          </a:p>
        </p:txBody>
      </p:sp>
      <p:sp>
        <p:nvSpPr>
          <p:cNvPr id="15" name="Рисунок 2">
            <a:extLst>
              <a:ext uri="{FF2B5EF4-FFF2-40B4-BE49-F238E27FC236}">
                <a16:creationId xmlns:a16="http://schemas.microsoft.com/office/drawing/2014/main" id="{BED49A57-DD88-9F44-8BAC-3E57FEDDE42E}"/>
              </a:ext>
            </a:extLst>
          </p:cNvPr>
          <p:cNvSpPr>
            <a:spLocks noGrp="1"/>
          </p:cNvSpPr>
          <p:nvPr>
            <p:ph type="pic" sz="quarter" idx="16"/>
          </p:nvPr>
        </p:nvSpPr>
        <p:spPr>
          <a:xfrm>
            <a:off x="7654496" y="6252304"/>
            <a:ext cx="2693988" cy="2693987"/>
          </a:xfrm>
          <a:solidFill>
            <a:schemeClr val="bg1">
              <a:lumMod val="85000"/>
            </a:schemeClr>
          </a:solidFill>
        </p:spPr>
        <p:txBody>
          <a:bodyPr/>
          <a:lstStyle/>
          <a:p>
            <a:endParaRPr lang="ru-RU"/>
          </a:p>
        </p:txBody>
      </p:sp>
      <p:sp>
        <p:nvSpPr>
          <p:cNvPr id="16" name="Рисунок 2">
            <a:extLst>
              <a:ext uri="{FF2B5EF4-FFF2-40B4-BE49-F238E27FC236}">
                <a16:creationId xmlns:a16="http://schemas.microsoft.com/office/drawing/2014/main" id="{251EC372-2C25-5B47-A386-9C94E88D5010}"/>
              </a:ext>
            </a:extLst>
          </p:cNvPr>
          <p:cNvSpPr>
            <a:spLocks noGrp="1"/>
          </p:cNvSpPr>
          <p:nvPr>
            <p:ph type="pic" sz="quarter" idx="17"/>
          </p:nvPr>
        </p:nvSpPr>
        <p:spPr>
          <a:xfrm>
            <a:off x="10984642" y="6252304"/>
            <a:ext cx="2693988" cy="2693987"/>
          </a:xfrm>
          <a:solidFill>
            <a:schemeClr val="bg1">
              <a:lumMod val="85000"/>
            </a:schemeClr>
          </a:solidFill>
        </p:spPr>
        <p:txBody>
          <a:bodyPr/>
          <a:lstStyle/>
          <a:p>
            <a:endParaRPr lang="ru-RU"/>
          </a:p>
        </p:txBody>
      </p:sp>
      <p:sp>
        <p:nvSpPr>
          <p:cNvPr id="17" name="Рисунок 2">
            <a:extLst>
              <a:ext uri="{FF2B5EF4-FFF2-40B4-BE49-F238E27FC236}">
                <a16:creationId xmlns:a16="http://schemas.microsoft.com/office/drawing/2014/main" id="{EEE6B90F-ECE8-E547-B18F-5FD6C1D6AD60}"/>
              </a:ext>
            </a:extLst>
          </p:cNvPr>
          <p:cNvSpPr>
            <a:spLocks noGrp="1"/>
          </p:cNvSpPr>
          <p:nvPr>
            <p:ph type="pic" sz="quarter" idx="18"/>
          </p:nvPr>
        </p:nvSpPr>
        <p:spPr>
          <a:xfrm>
            <a:off x="14314788" y="6252304"/>
            <a:ext cx="2693988" cy="2693987"/>
          </a:xfrm>
          <a:solidFill>
            <a:schemeClr val="bg1">
              <a:lumMod val="85000"/>
            </a:schemeClr>
          </a:solidFill>
        </p:spPr>
        <p:txBody>
          <a:bodyPr/>
          <a:lstStyle/>
          <a:p>
            <a:endParaRPr lang="ru-RU"/>
          </a:p>
        </p:txBody>
      </p:sp>
      <p:sp>
        <p:nvSpPr>
          <p:cNvPr id="18" name="Рисунок 2">
            <a:extLst>
              <a:ext uri="{FF2B5EF4-FFF2-40B4-BE49-F238E27FC236}">
                <a16:creationId xmlns:a16="http://schemas.microsoft.com/office/drawing/2014/main" id="{C4C91A49-474A-5441-A28D-112DBBE07615}"/>
              </a:ext>
            </a:extLst>
          </p:cNvPr>
          <p:cNvSpPr>
            <a:spLocks noGrp="1"/>
          </p:cNvSpPr>
          <p:nvPr>
            <p:ph type="pic" sz="quarter" idx="19"/>
          </p:nvPr>
        </p:nvSpPr>
        <p:spPr>
          <a:xfrm>
            <a:off x="17644934" y="6252304"/>
            <a:ext cx="2693988" cy="2693987"/>
          </a:xfrm>
          <a:solidFill>
            <a:schemeClr val="bg1">
              <a:lumMod val="85000"/>
            </a:schemeClr>
          </a:solidFill>
        </p:spPr>
        <p:txBody>
          <a:bodyPr/>
          <a:lstStyle/>
          <a:p>
            <a:endParaRPr lang="ru-RU"/>
          </a:p>
        </p:txBody>
      </p:sp>
    </p:spTree>
    <p:extLst>
      <p:ext uri="{BB962C8B-B14F-4D97-AF65-F5344CB8AC3E}">
        <p14:creationId xmlns:p14="http://schemas.microsoft.com/office/powerpoint/2010/main" val="206451561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Прямоугольник 4"/>
          <p:cNvSpPr/>
          <p:nvPr/>
        </p:nvSpPr>
        <p:spPr>
          <a:xfrm>
            <a:off x="653142" y="4828792"/>
            <a:ext cx="14467116" cy="2862322"/>
          </a:xfrm>
          <a:prstGeom prst="rect">
            <a:avLst/>
          </a:prstGeom>
          <a:noFill/>
        </p:spPr>
        <p:txBody>
          <a:bodyPr wrap="square" lIns="91440" tIns="45720" rIns="91440" bIns="45720">
            <a:spAutoFit/>
          </a:bodyPr>
          <a:lstStyle/>
          <a:p>
            <a:pPr indent="228600">
              <a:lnSpc>
                <a:spcPct val="150000"/>
              </a:lnSpc>
            </a:pPr>
            <a:r>
              <a:rPr lang="en-US" sz="6000" cap="none" spc="0" dirty="0" err="1" smtClean="0">
                <a:ln w="0"/>
                <a:solidFill>
                  <a:schemeClr val="tx1"/>
                </a:solidFill>
                <a:effectLst>
                  <a:outerShdw blurRad="38100" dist="19050" dir="2700000" algn="tl" rotWithShape="0">
                    <a:schemeClr val="dk1">
                      <a:alpha val="40000"/>
                    </a:schemeClr>
                  </a:outerShdw>
                </a:effectLst>
              </a:rPr>
              <a:t>Mavzu</a:t>
            </a:r>
            <a:r>
              <a:rPr lang="en-US" sz="6000" cap="none" spc="0" dirty="0" smtClean="0">
                <a:ln w="0"/>
                <a:solidFill>
                  <a:schemeClr val="tx1"/>
                </a:solidFill>
                <a:effectLst>
                  <a:outerShdw blurRad="38100" dist="19050" dir="2700000" algn="tl" rotWithShape="0">
                    <a:schemeClr val="dk1">
                      <a:alpha val="40000"/>
                    </a:schemeClr>
                  </a:outerShdw>
                </a:effectLst>
              </a:rPr>
              <a:t>:</a:t>
            </a:r>
            <a:r>
              <a:rPr lang="uz-Cyrl-UZ" sz="6000" dirty="0" smtClean="0">
                <a:solidFill>
                  <a:schemeClr val="tx1"/>
                </a:solidFill>
                <a:latin typeface="Times New Roman" panose="02020603050405020304" pitchFamily="18" charset="0"/>
                <a:ea typeface="MS Mincho" panose="02020609040205080304" pitchFamily="49" charset="-128"/>
              </a:rPr>
              <a:t>Innоvаtsiya </a:t>
            </a:r>
            <a:r>
              <a:rPr lang="uz-Cyrl-UZ" sz="6000" dirty="0">
                <a:solidFill>
                  <a:schemeClr val="tx1"/>
                </a:solidFill>
                <a:latin typeface="Times New Roman" panose="02020603050405020304" pitchFamily="18" charset="0"/>
                <a:ea typeface="MS Mincho" panose="02020609040205080304" pitchFamily="49" charset="-128"/>
              </a:rPr>
              <a:t>lоyihаlаri vа ulаrning sаmаrаdоrligini bаhоlаsh </a:t>
            </a:r>
            <a:r>
              <a:rPr lang="uz-Cyrl-UZ" sz="6000" dirty="0" smtClean="0">
                <a:solidFill>
                  <a:schemeClr val="tx1"/>
                </a:solidFill>
                <a:latin typeface="Times New Roman" panose="02020603050405020304" pitchFamily="18" charset="0"/>
                <a:ea typeface="MS Mincho" panose="02020609040205080304" pitchFamily="49" charset="-128"/>
              </a:rPr>
              <a:t>usullаri</a:t>
            </a:r>
            <a:endParaRPr lang="ru-RU" sz="6000" dirty="0">
              <a:solidFill>
                <a:schemeClr val="tx1"/>
              </a:solidFill>
              <a:latin typeface="Times New Roman" panose="02020603050405020304" pitchFamily="18" charset="0"/>
              <a:ea typeface="MS Mincho" panose="02020609040205080304" pitchFamily="49" charset="-128"/>
            </a:endParaRPr>
          </a:p>
        </p:txBody>
      </p:sp>
      <p:sp>
        <p:nvSpPr>
          <p:cNvPr id="6" name="Блок-схема: данные 5"/>
          <p:cNvSpPr/>
          <p:nvPr/>
        </p:nvSpPr>
        <p:spPr>
          <a:xfrm>
            <a:off x="14423571" y="0"/>
            <a:ext cx="9960429" cy="13716000"/>
          </a:xfrm>
          <a:prstGeom prst="flowChartInputOutpu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EDDE3D1E-C1A7-B04C-96CB-A0866F77E1C2}"/>
              </a:ext>
            </a:extLst>
          </p:cNvPr>
          <p:cNvGrpSpPr/>
          <p:nvPr/>
        </p:nvGrpSpPr>
        <p:grpSpPr>
          <a:xfrm>
            <a:off x="3282066" y="3300575"/>
            <a:ext cx="17291934" cy="6760531"/>
            <a:chOff x="3282066" y="3300575"/>
            <a:chExt cx="17291934" cy="6760531"/>
          </a:xfrm>
        </p:grpSpPr>
        <p:sp>
          <p:nvSpPr>
            <p:cNvPr id="6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dolor sit amet, consectetur, adipisci velit, sed quia non numquam eius modi tempora incidunt ut labore et dolore magnam aliquam quaerat voluptatem. Ut enim ad minima veniam, quis nostrum exercitationem ullam…"/>
            <p:cNvSpPr txBox="1"/>
            <p:nvPr/>
          </p:nvSpPr>
          <p:spPr>
            <a:xfrm>
              <a:off x="5547009" y="3495206"/>
              <a:ext cx="15026991" cy="6565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just">
                <a:lnSpc>
                  <a:spcPct val="150000"/>
                </a:lnSpc>
              </a:pPr>
              <a:r>
                <a:rPr lang="en-US" sz="4000" b="0" dirty="0" smtClean="0"/>
                <a:t>	</a:t>
              </a:r>
              <a:r>
                <a:rPr lang="en-US" sz="4000" b="0" dirty="0" err="1" smtClean="0"/>
                <a:t>Innovatsiya</a:t>
              </a:r>
              <a:r>
                <a:rPr lang="en-US" sz="4000" b="0" dirty="0" smtClean="0"/>
                <a:t> </a:t>
              </a:r>
              <a:r>
                <a:rPr lang="en-US" sz="4000" b="0" dirty="0" err="1" smtClean="0"/>
                <a:t>loyihasining</a:t>
              </a:r>
              <a:r>
                <a:rPr lang="en-US" sz="4000" b="0" dirty="0" smtClean="0"/>
                <a:t> </a:t>
              </a:r>
              <a:r>
                <a:rPr lang="en-US" sz="4000" b="0" dirty="0" err="1" smtClean="0"/>
                <a:t>hayotga</a:t>
              </a:r>
              <a:r>
                <a:rPr lang="en-US" sz="4000" b="0" dirty="0" smtClean="0"/>
                <a:t> </a:t>
              </a:r>
              <a:r>
                <a:rPr lang="en-US" sz="4000" b="0" dirty="0" err="1" smtClean="0"/>
                <a:t>tadbiq</a:t>
              </a:r>
              <a:r>
                <a:rPr lang="en-US" sz="4000" b="0" dirty="0" smtClean="0"/>
                <a:t> </a:t>
              </a:r>
              <a:r>
                <a:rPr lang="en-US" sz="4000" b="0" dirty="0" err="1" smtClean="0"/>
                <a:t>etilishi</a:t>
              </a:r>
              <a:r>
                <a:rPr lang="en-US" sz="4000" b="0" dirty="0" smtClean="0"/>
                <a:t>, </a:t>
              </a:r>
              <a:r>
                <a:rPr lang="en-US" sz="4000" b="0" dirty="0" err="1" smtClean="0"/>
                <a:t>har</a:t>
              </a:r>
              <a:r>
                <a:rPr lang="en-US" sz="4000" b="0" dirty="0" smtClean="0"/>
                <a:t> </a:t>
              </a:r>
              <a:r>
                <a:rPr lang="en-US" sz="4000" b="0" dirty="0" err="1" smtClean="0"/>
                <a:t>qanday</a:t>
              </a:r>
              <a:r>
                <a:rPr lang="en-US" sz="4000" b="0" dirty="0" smtClean="0"/>
                <a:t> </a:t>
              </a:r>
              <a:r>
                <a:rPr lang="en-US" sz="4000" b="0" dirty="0" err="1" smtClean="0"/>
                <a:t>investitsiya</a:t>
              </a:r>
              <a:r>
                <a:rPr lang="en-US" sz="4000" b="0" dirty="0" smtClean="0"/>
                <a:t> </a:t>
              </a:r>
              <a:r>
                <a:rPr lang="en-US" sz="4000" b="0" dirty="0" err="1" smtClean="0"/>
                <a:t>loyihasidek</a:t>
              </a:r>
              <a:r>
                <a:rPr lang="en-US" sz="4000" b="0" dirty="0" smtClean="0"/>
                <a:t> </a:t>
              </a:r>
              <a:r>
                <a:rPr lang="en-US" sz="4000" b="0" dirty="0" err="1" smtClean="0"/>
                <a:t>texnik-iqtisodiy</a:t>
              </a:r>
              <a:r>
                <a:rPr lang="en-US" sz="4000" b="0" dirty="0" smtClean="0"/>
                <a:t> </a:t>
              </a:r>
              <a:r>
                <a:rPr lang="en-US" sz="4000" b="0" dirty="0" err="1" smtClean="0"/>
                <a:t>asoslanishi</a:t>
              </a:r>
              <a:r>
                <a:rPr lang="en-US" sz="4000" b="0" dirty="0" smtClean="0"/>
                <a:t>, </a:t>
              </a:r>
              <a:r>
                <a:rPr lang="en-US" sz="4000" b="0" dirty="0" err="1" smtClean="0"/>
                <a:t>loyiha</a:t>
              </a:r>
              <a:r>
                <a:rPr lang="en-US" sz="4000" b="0" dirty="0" smtClean="0"/>
                <a:t> </a:t>
              </a:r>
              <a:r>
                <a:rPr lang="en-US" sz="4000" b="0" dirty="0" err="1" smtClean="0"/>
                <a:t>tahlilini</a:t>
              </a:r>
              <a:r>
                <a:rPr lang="en-US" sz="4000" b="0" dirty="0" smtClean="0"/>
                <a:t> </a:t>
              </a:r>
              <a:r>
                <a:rPr lang="en-US" sz="4000" b="0" dirty="0" err="1" smtClean="0"/>
                <a:t>jahon</a:t>
              </a:r>
              <a:r>
                <a:rPr lang="en-US" sz="4000" b="0" dirty="0" smtClean="0"/>
                <a:t> </a:t>
              </a:r>
              <a:r>
                <a:rPr lang="en-US" sz="4000" b="0" dirty="0" err="1" smtClean="0"/>
                <a:t>amaliyotida</a:t>
              </a:r>
              <a:r>
                <a:rPr lang="en-US" sz="4000" b="0" dirty="0" smtClean="0"/>
                <a:t> </a:t>
              </a:r>
              <a:r>
                <a:rPr lang="en-US" sz="4000" b="0" dirty="0" err="1" smtClean="0"/>
                <a:t>qo’llaniladigan</a:t>
              </a:r>
              <a:r>
                <a:rPr lang="en-US" sz="4000" b="0" dirty="0" smtClean="0"/>
                <a:t> </a:t>
              </a:r>
              <a:r>
                <a:rPr lang="en-US" sz="4000" b="0" dirty="0" err="1" smtClean="0"/>
                <a:t>dinamik</a:t>
              </a:r>
              <a:r>
                <a:rPr lang="en-US" sz="4000" b="0" dirty="0" smtClean="0"/>
                <a:t> </a:t>
              </a:r>
              <a:r>
                <a:rPr lang="en-US" sz="4000" b="0" dirty="0" err="1" smtClean="0"/>
                <a:t>usullari</a:t>
              </a:r>
              <a:r>
                <a:rPr lang="en-US" sz="4000" b="0" dirty="0" smtClean="0"/>
                <a:t> </a:t>
              </a:r>
              <a:r>
                <a:rPr lang="en-US" sz="4000" b="0" dirty="0" err="1" smtClean="0"/>
                <a:t>yordamida</a:t>
              </a:r>
              <a:r>
                <a:rPr lang="en-US" sz="4000" b="0" dirty="0" smtClean="0"/>
                <a:t> </a:t>
              </a:r>
              <a:r>
                <a:rPr lang="en-US" sz="4000" b="0" dirty="0" err="1" smtClean="0"/>
                <a:t>aniqlanadigan</a:t>
              </a:r>
              <a:r>
                <a:rPr lang="en-US" sz="4000" b="0" dirty="0" smtClean="0"/>
                <a:t> </a:t>
              </a:r>
              <a:r>
                <a:rPr lang="en-US" sz="4000" b="0" dirty="0" err="1" smtClean="0"/>
                <a:t>va</a:t>
              </a:r>
              <a:r>
                <a:rPr lang="en-US" sz="4000" b="0" dirty="0" smtClean="0"/>
                <a:t> </a:t>
              </a:r>
              <a:r>
                <a:rPr lang="en-US" sz="4000" b="0" dirty="0" err="1" smtClean="0"/>
                <a:t>kelajakda</a:t>
              </a:r>
              <a:r>
                <a:rPr lang="en-US" sz="4000" b="0" dirty="0" smtClean="0"/>
                <a:t> </a:t>
              </a:r>
              <a:r>
                <a:rPr lang="en-US" sz="4000" b="0" dirty="0" err="1" smtClean="0"/>
                <a:t>kutiladigan</a:t>
              </a:r>
              <a:r>
                <a:rPr lang="en-US" sz="4000" b="0" dirty="0" smtClean="0"/>
                <a:t> </a:t>
              </a:r>
              <a:r>
                <a:rPr lang="en-US" sz="4000" b="0" dirty="0" err="1" smtClean="0"/>
                <a:t>samaradorlik</a:t>
              </a:r>
              <a:r>
                <a:rPr lang="en-US" sz="4000" b="0" dirty="0" smtClean="0"/>
                <a:t> </a:t>
              </a:r>
              <a:r>
                <a:rPr lang="en-US" sz="4000" b="0" dirty="0" err="1" smtClean="0"/>
                <a:t>ko’rsatkichlarining</a:t>
              </a:r>
              <a:r>
                <a:rPr lang="en-US" sz="4000" b="0" dirty="0" smtClean="0"/>
                <a:t> </a:t>
              </a:r>
              <a:r>
                <a:rPr lang="en-US" sz="4000" b="0" dirty="0" err="1" smtClean="0"/>
                <a:t>maqbulligi</a:t>
              </a:r>
              <a:r>
                <a:rPr lang="en-US" sz="4000" b="0" dirty="0" smtClean="0"/>
                <a:t> </a:t>
              </a:r>
              <a:r>
                <a:rPr lang="en-US" sz="4000" b="0" dirty="0" err="1" smtClean="0"/>
                <a:t>bilan</a:t>
              </a:r>
              <a:r>
                <a:rPr lang="en-US" sz="4000" b="0" dirty="0" smtClean="0"/>
                <a:t> </a:t>
              </a:r>
              <a:r>
                <a:rPr lang="en-US" sz="4000" b="0" dirty="0" err="1" smtClean="0"/>
                <a:t>aniqlanadi</a:t>
              </a:r>
              <a:r>
                <a:rPr lang="en-US" sz="4000" b="0" dirty="0" smtClean="0"/>
                <a:t>. </a:t>
              </a:r>
              <a:r>
                <a:rPr lang="en-US" sz="4000" b="0" dirty="0" err="1" smtClean="0"/>
                <a:t>Innovatsiya</a:t>
              </a:r>
              <a:r>
                <a:rPr lang="en-US" sz="4000" b="0" dirty="0" smtClean="0"/>
                <a:t> </a:t>
              </a:r>
              <a:r>
                <a:rPr lang="en-US" sz="4000" b="0" dirty="0" err="1" smtClean="0"/>
                <a:t>loyihalari</a:t>
              </a:r>
              <a:r>
                <a:rPr lang="en-US" sz="4000" b="0" dirty="0" smtClean="0"/>
                <a:t> </a:t>
              </a:r>
              <a:r>
                <a:rPr lang="en-US" sz="4000" b="0" dirty="0" err="1" smtClean="0"/>
                <a:t>har</a:t>
              </a:r>
              <a:r>
                <a:rPr lang="en-US" sz="4000" b="0" dirty="0" smtClean="0"/>
                <a:t> </a:t>
              </a:r>
              <a:r>
                <a:rPr lang="en-US" sz="4000" b="0" dirty="0" err="1" smtClean="0"/>
                <a:t>qanday</a:t>
              </a:r>
              <a:r>
                <a:rPr lang="en-US" sz="4000" b="0" dirty="0" smtClean="0"/>
                <a:t> </a:t>
              </a:r>
              <a:r>
                <a:rPr lang="en-US" sz="4000" b="0" dirty="0" err="1" smtClean="0"/>
                <a:t>investitsiya</a:t>
              </a:r>
              <a:r>
                <a:rPr lang="en-US" sz="4000" b="0" dirty="0" smtClean="0"/>
                <a:t> </a:t>
              </a:r>
              <a:r>
                <a:rPr lang="en-US" sz="4000" b="0" dirty="0" err="1" smtClean="0"/>
                <a:t>loyihasi</a:t>
              </a:r>
              <a:r>
                <a:rPr lang="en-US" sz="4000" b="0" dirty="0" smtClean="0"/>
                <a:t> </a:t>
              </a:r>
              <a:r>
                <a:rPr lang="en-US" sz="4000" b="0" dirty="0" err="1" smtClean="0"/>
                <a:t>kabi</a:t>
              </a:r>
              <a:r>
                <a:rPr lang="en-US" sz="4000" b="0" dirty="0" smtClean="0"/>
                <a:t> </a:t>
              </a:r>
              <a:r>
                <a:rPr lang="en-US" sz="4000" b="0" dirty="0" err="1" smtClean="0"/>
                <a:t>tanlov</a:t>
              </a:r>
              <a:r>
                <a:rPr lang="en-US" sz="4000" b="0" dirty="0" smtClean="0"/>
                <a:t> </a:t>
              </a:r>
              <a:r>
                <a:rPr lang="en-US" sz="4000" b="0" dirty="0" err="1" smtClean="0"/>
                <a:t>asosida</a:t>
              </a:r>
              <a:r>
                <a:rPr lang="en-US" sz="4000" b="0" dirty="0" smtClean="0"/>
                <a:t> </a:t>
              </a:r>
              <a:r>
                <a:rPr lang="en-US" sz="4000" b="0" dirty="0" err="1" smtClean="0"/>
                <a:t>amalga</a:t>
              </a:r>
              <a:r>
                <a:rPr lang="en-US" sz="4000" b="0" dirty="0" smtClean="0"/>
                <a:t> </a:t>
              </a:r>
              <a:r>
                <a:rPr lang="en-US" sz="4000" b="0" dirty="0" err="1" smtClean="0"/>
                <a:t>oshiriladi</a:t>
              </a:r>
              <a:r>
                <a:rPr lang="en-US" sz="4000" b="0" dirty="0" smtClean="0"/>
                <a:t>.</a:t>
              </a:r>
              <a:endParaRPr lang="ru-RU" sz="4000" b="0" dirty="0"/>
            </a:p>
          </p:txBody>
        </p:sp>
        <p:sp>
          <p:nvSpPr>
            <p:cNvPr id="68" name="Овал 67">
              <a:extLst>
                <a:ext uri="{FF2B5EF4-FFF2-40B4-BE49-F238E27FC236}">
                  <a16:creationId xmlns:a16="http://schemas.microsoft.com/office/drawing/2014/main" id="{DB4E8754-6E7E-434A-88A8-48FB2B28326F}"/>
                </a:ext>
              </a:extLst>
            </p:cNvPr>
            <p:cNvSpPr/>
            <p:nvPr/>
          </p:nvSpPr>
          <p:spPr>
            <a:xfrm>
              <a:off x="3282066" y="3300575"/>
              <a:ext cx="2264943" cy="2264943"/>
            </a:xfrm>
            <a:prstGeom prst="ellipse">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66" name="Рисунок 26">
              <a:extLst>
                <a:ext uri="{FF2B5EF4-FFF2-40B4-BE49-F238E27FC236}">
                  <a16:creationId xmlns:a16="http://schemas.microsoft.com/office/drawing/2014/main" id="{C9F551AD-E0A1-8944-B6DE-754C55CE38A7}"/>
                </a:ext>
              </a:extLst>
            </p:cNvPr>
            <p:cNvGrpSpPr/>
            <p:nvPr/>
          </p:nvGrpSpPr>
          <p:grpSpPr>
            <a:xfrm>
              <a:off x="4017070" y="3923677"/>
              <a:ext cx="1018738" cy="1018738"/>
              <a:chOff x="6135088" y="-191519"/>
              <a:chExt cx="4457700" cy="4457700"/>
            </a:xfrm>
            <a:solidFill>
              <a:schemeClr val="accent2"/>
            </a:solidFill>
          </p:grpSpPr>
          <p:sp>
            <p:nvSpPr>
              <p:cNvPr id="67" name="Полилиния 66">
                <a:extLst>
                  <a:ext uri="{FF2B5EF4-FFF2-40B4-BE49-F238E27FC236}">
                    <a16:creationId xmlns:a16="http://schemas.microsoft.com/office/drawing/2014/main" id="{96711BEE-712E-9749-8523-AD7D539FEDD5}"/>
                  </a:ext>
                </a:extLst>
              </p:cNvPr>
              <p:cNvSpPr/>
              <p:nvPr/>
            </p:nvSpPr>
            <p:spPr>
              <a:xfrm>
                <a:off x="6135088" y="-191519"/>
                <a:ext cx="4457700" cy="4457700"/>
              </a:xfrm>
              <a:custGeom>
                <a:avLst/>
                <a:gdLst>
                  <a:gd name="connsiteX0" fmla="*/ 4171901 w 4457700"/>
                  <a:gd name="connsiteY0" fmla="*/ 288705 h 4457700"/>
                  <a:gd name="connsiteX1" fmla="*/ 2779463 w 4457700"/>
                  <a:gd name="connsiteY1" fmla="*/ 288705 h 4457700"/>
                  <a:gd name="connsiteX2" fmla="*/ 226503 w 4457700"/>
                  <a:gd name="connsiteY2" fmla="*/ 2840715 h 4457700"/>
                  <a:gd name="connsiteX3" fmla="*/ 190386 w 4457700"/>
                  <a:gd name="connsiteY3" fmla="*/ 2913901 h 4457700"/>
                  <a:gd name="connsiteX4" fmla="*/ 1242 w 4457700"/>
                  <a:gd name="connsiteY4" fmla="*/ 4314892 h 4457700"/>
                  <a:gd name="connsiteX5" fmla="*/ 37360 w 4457700"/>
                  <a:gd name="connsiteY5" fmla="*/ 4422295 h 4457700"/>
                  <a:gd name="connsiteX6" fmla="*/ 127655 w 4457700"/>
                  <a:gd name="connsiteY6" fmla="*/ 4460314 h 4457700"/>
                  <a:gd name="connsiteX7" fmla="*/ 144763 w 4457700"/>
                  <a:gd name="connsiteY7" fmla="*/ 4459364 h 4457700"/>
                  <a:gd name="connsiteX8" fmla="*/ 988780 w 4457700"/>
                  <a:gd name="connsiteY8" fmla="*/ 4345307 h 4457700"/>
                  <a:gd name="connsiteX9" fmla="*/ 1099034 w 4457700"/>
                  <a:gd name="connsiteY9" fmla="*/ 4200836 h 4457700"/>
                  <a:gd name="connsiteX10" fmla="*/ 954563 w 4457700"/>
                  <a:gd name="connsiteY10" fmla="*/ 4090582 h 4457700"/>
                  <a:gd name="connsiteX11" fmla="*/ 277829 w 4457700"/>
                  <a:gd name="connsiteY11" fmla="*/ 4181826 h 4457700"/>
                  <a:gd name="connsiteX12" fmla="*/ 409944 w 4457700"/>
                  <a:gd name="connsiteY12" fmla="*/ 3204744 h 4457700"/>
                  <a:gd name="connsiteX13" fmla="*/ 1438351 w 4457700"/>
                  <a:gd name="connsiteY13" fmla="*/ 4233152 h 4457700"/>
                  <a:gd name="connsiteX14" fmla="*/ 1528646 w 4457700"/>
                  <a:gd name="connsiteY14" fmla="*/ 4271171 h 4457700"/>
                  <a:gd name="connsiteX15" fmla="*/ 1618941 w 4457700"/>
                  <a:gd name="connsiteY15" fmla="*/ 4233152 h 4457700"/>
                  <a:gd name="connsiteX16" fmla="*/ 4171901 w 4457700"/>
                  <a:gd name="connsiteY16" fmla="*/ 1681142 h 4457700"/>
                  <a:gd name="connsiteX17" fmla="*/ 4460843 w 4457700"/>
                  <a:gd name="connsiteY17" fmla="*/ 984448 h 4457700"/>
                  <a:gd name="connsiteX18" fmla="*/ 4171901 w 4457700"/>
                  <a:gd name="connsiteY18" fmla="*/ 288705 h 4457700"/>
                  <a:gd name="connsiteX19" fmla="*/ 2828888 w 4457700"/>
                  <a:gd name="connsiteY19" fmla="*/ 602360 h 4457700"/>
                  <a:gd name="connsiteX20" fmla="*/ 3257549 w 4457700"/>
                  <a:gd name="connsiteY20" fmla="*/ 1031021 h 4457700"/>
                  <a:gd name="connsiteX21" fmla="*/ 927950 w 4457700"/>
                  <a:gd name="connsiteY21" fmla="*/ 3360621 h 4457700"/>
                  <a:gd name="connsiteX22" fmla="*/ 499288 w 4457700"/>
                  <a:gd name="connsiteY22" fmla="*/ 2931960 h 4457700"/>
                  <a:gd name="connsiteX23" fmla="*/ 2828888 w 4457700"/>
                  <a:gd name="connsiteY23" fmla="*/ 602360 h 4457700"/>
                  <a:gd name="connsiteX24" fmla="*/ 1529597 w 4457700"/>
                  <a:gd name="connsiteY24" fmla="*/ 3961318 h 4457700"/>
                  <a:gd name="connsiteX25" fmla="*/ 1110440 w 4457700"/>
                  <a:gd name="connsiteY25" fmla="*/ 3542161 h 4457700"/>
                  <a:gd name="connsiteX26" fmla="*/ 3440039 w 4457700"/>
                  <a:gd name="connsiteY26" fmla="*/ 1212561 h 4457700"/>
                  <a:gd name="connsiteX27" fmla="*/ 3859196 w 4457700"/>
                  <a:gd name="connsiteY27" fmla="*/ 1631718 h 4457700"/>
                  <a:gd name="connsiteX28" fmla="*/ 1529597 w 4457700"/>
                  <a:gd name="connsiteY28" fmla="*/ 3961318 h 4457700"/>
                  <a:gd name="connsiteX29" fmla="*/ 4037884 w 4457700"/>
                  <a:gd name="connsiteY29" fmla="*/ 1448277 h 4457700"/>
                  <a:gd name="connsiteX30" fmla="*/ 3012328 w 4457700"/>
                  <a:gd name="connsiteY30" fmla="*/ 422721 h 4457700"/>
                  <a:gd name="connsiteX31" fmla="*/ 3476157 w 4457700"/>
                  <a:gd name="connsiteY31" fmla="*/ 256389 h 4457700"/>
                  <a:gd name="connsiteX32" fmla="*/ 3991311 w 4457700"/>
                  <a:gd name="connsiteY32" fmla="*/ 469294 h 4457700"/>
                  <a:gd name="connsiteX33" fmla="*/ 4204217 w 4457700"/>
                  <a:gd name="connsiteY33" fmla="*/ 984448 h 4457700"/>
                  <a:gd name="connsiteX34" fmla="*/ 4037884 w 4457700"/>
                  <a:gd name="connsiteY34" fmla="*/ 1448277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57700" h="4457700">
                    <a:moveTo>
                      <a:pt x="4171901" y="288705"/>
                    </a:moveTo>
                    <a:cubicBezTo>
                      <a:pt x="3787911" y="-96235"/>
                      <a:pt x="3163453" y="-96235"/>
                      <a:pt x="2779463" y="288705"/>
                    </a:cubicBezTo>
                    <a:lnTo>
                      <a:pt x="226503" y="2840715"/>
                    </a:lnTo>
                    <a:cubicBezTo>
                      <a:pt x="206543" y="2860674"/>
                      <a:pt x="194187" y="2886337"/>
                      <a:pt x="190386" y="2913901"/>
                    </a:cubicBezTo>
                    <a:lnTo>
                      <a:pt x="1242" y="4314892"/>
                    </a:lnTo>
                    <a:cubicBezTo>
                      <a:pt x="-4461" y="4354812"/>
                      <a:pt x="9796" y="4394732"/>
                      <a:pt x="37360" y="4422295"/>
                    </a:cubicBezTo>
                    <a:cubicBezTo>
                      <a:pt x="61122" y="4446057"/>
                      <a:pt x="94388" y="4460314"/>
                      <a:pt x="127655" y="4460314"/>
                    </a:cubicBezTo>
                    <a:cubicBezTo>
                      <a:pt x="133357" y="4460314"/>
                      <a:pt x="139060" y="4460314"/>
                      <a:pt x="144763" y="4459364"/>
                    </a:cubicBezTo>
                    <a:lnTo>
                      <a:pt x="988780" y="4345307"/>
                    </a:lnTo>
                    <a:cubicBezTo>
                      <a:pt x="1059114" y="4335803"/>
                      <a:pt x="1108539" y="4271171"/>
                      <a:pt x="1099034" y="4200836"/>
                    </a:cubicBezTo>
                    <a:cubicBezTo>
                      <a:pt x="1089529" y="4130501"/>
                      <a:pt x="1024897" y="4081077"/>
                      <a:pt x="954563" y="4090582"/>
                    </a:cubicBezTo>
                    <a:lnTo>
                      <a:pt x="277829" y="4181826"/>
                    </a:lnTo>
                    <a:lnTo>
                      <a:pt x="409944" y="3204744"/>
                    </a:lnTo>
                    <a:lnTo>
                      <a:pt x="1438351" y="4233152"/>
                    </a:lnTo>
                    <a:cubicBezTo>
                      <a:pt x="1462113" y="4256914"/>
                      <a:pt x="1495380" y="4271171"/>
                      <a:pt x="1528646" y="4271171"/>
                    </a:cubicBezTo>
                    <a:cubicBezTo>
                      <a:pt x="1561912" y="4271171"/>
                      <a:pt x="1595179" y="4257864"/>
                      <a:pt x="1618941" y="4233152"/>
                    </a:cubicBezTo>
                    <a:lnTo>
                      <a:pt x="4171901" y="1681142"/>
                    </a:lnTo>
                    <a:cubicBezTo>
                      <a:pt x="4358193" y="1494850"/>
                      <a:pt x="4460843" y="1247728"/>
                      <a:pt x="4460843" y="984448"/>
                    </a:cubicBezTo>
                    <a:cubicBezTo>
                      <a:pt x="4460843" y="721168"/>
                      <a:pt x="4358193" y="474046"/>
                      <a:pt x="4171901" y="288705"/>
                    </a:cubicBezTo>
                    <a:close/>
                    <a:moveTo>
                      <a:pt x="2828888" y="602360"/>
                    </a:moveTo>
                    <a:lnTo>
                      <a:pt x="3257549" y="1031021"/>
                    </a:lnTo>
                    <a:lnTo>
                      <a:pt x="927950" y="3360621"/>
                    </a:lnTo>
                    <a:lnTo>
                      <a:pt x="499288" y="2931960"/>
                    </a:lnTo>
                    <a:lnTo>
                      <a:pt x="2828888" y="602360"/>
                    </a:lnTo>
                    <a:close/>
                    <a:moveTo>
                      <a:pt x="1529597" y="3961318"/>
                    </a:moveTo>
                    <a:lnTo>
                      <a:pt x="1110440" y="3542161"/>
                    </a:lnTo>
                    <a:lnTo>
                      <a:pt x="3440039" y="1212561"/>
                    </a:lnTo>
                    <a:lnTo>
                      <a:pt x="3859196" y="1631718"/>
                    </a:lnTo>
                    <a:lnTo>
                      <a:pt x="1529597" y="3961318"/>
                    </a:lnTo>
                    <a:close/>
                    <a:moveTo>
                      <a:pt x="4037884" y="1448277"/>
                    </a:moveTo>
                    <a:lnTo>
                      <a:pt x="3012328" y="422721"/>
                    </a:lnTo>
                    <a:cubicBezTo>
                      <a:pt x="3142543" y="315318"/>
                      <a:pt x="3305073" y="256389"/>
                      <a:pt x="3476157" y="256389"/>
                    </a:cubicBezTo>
                    <a:cubicBezTo>
                      <a:pt x="3671003" y="256389"/>
                      <a:pt x="3853493" y="332427"/>
                      <a:pt x="3991311" y="469294"/>
                    </a:cubicBezTo>
                    <a:cubicBezTo>
                      <a:pt x="4129130" y="606162"/>
                      <a:pt x="4204217" y="789602"/>
                      <a:pt x="4204217" y="984448"/>
                    </a:cubicBezTo>
                    <a:cubicBezTo>
                      <a:pt x="4204217" y="1156483"/>
                      <a:pt x="4145288" y="1318063"/>
                      <a:pt x="4037884" y="1448277"/>
                    </a:cubicBezTo>
                    <a:close/>
                  </a:path>
                </a:pathLst>
              </a:custGeom>
              <a:grpFill/>
              <a:ln w="9505" cap="flat">
                <a:noFill/>
                <a:prstDash val="solid"/>
                <a:miter/>
              </a:ln>
            </p:spPr>
            <p:txBody>
              <a:bodyPr rtlCol="0" anchor="ctr"/>
              <a:lstStyle/>
              <a:p>
                <a:endParaRPr lang="ru-RU"/>
              </a:p>
            </p:txBody>
          </p:sp>
        </p:grpSp>
      </p:grpSp>
      <p:sp>
        <p:nvSpPr>
          <p:cNvPr id="10" name="Professional Slide Template"/>
          <p:cNvSpPr txBox="1"/>
          <p:nvPr/>
        </p:nvSpPr>
        <p:spPr>
          <a:xfrm>
            <a:off x="2516484" y="489551"/>
            <a:ext cx="2034351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uz-Cyrl-UZ" sz="5400" b="1" dirty="0"/>
              <a:t>Innоvаtsiya </a:t>
            </a:r>
            <a:r>
              <a:rPr lang="uz-Cyrl-UZ" sz="5400" b="1" dirty="0" smtClean="0"/>
              <a:t>lоyihаsi</a:t>
            </a:r>
            <a:r>
              <a:rPr lang="en-US" sz="5400" b="1" dirty="0" smtClean="0"/>
              <a:t> </a:t>
            </a:r>
            <a:r>
              <a:rPr lang="uz-Cyrl-UZ" sz="5400" b="1" dirty="0" smtClean="0"/>
              <a:t>tushunchаsi.</a:t>
            </a:r>
            <a:r>
              <a:rPr lang="en-US" sz="5400" b="1" dirty="0" smtClean="0"/>
              <a:t> </a:t>
            </a:r>
            <a:r>
              <a:rPr lang="uz-Cyrl-UZ" sz="5400" b="1" dirty="0" smtClean="0"/>
              <a:t>Innоvаtsiya </a:t>
            </a:r>
            <a:r>
              <a:rPr lang="uz-Cyrl-UZ" sz="5400" b="1" dirty="0"/>
              <a:t>lоyihаsining tuzilishi.</a:t>
            </a:r>
            <a:endParaRPr sz="5400" b="1" dirty="0">
              <a:solidFill>
                <a:schemeClr val="tx1"/>
              </a:solidFill>
              <a:latin typeface="Montserrat SemiBold" pitchFamily="2" charset="0"/>
            </a:endParaRPr>
          </a:p>
        </p:txBody>
      </p:sp>
      <p:pic>
        <p:nvPicPr>
          <p:cNvPr id="11" name="Picture 2" descr="Keep Your Nonprofit Design Project On Track (with soundtrack!)">
            <a:extLst>
              <a:ext uri="{FF2B5EF4-FFF2-40B4-BE49-F238E27FC236}">
                <a16:creationId xmlns:a16="http://schemas.microsoft.com/office/drawing/2014/main" id="{83691E1A-7FAA-4A61-ADB3-48C2E21532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370"/>
          <a:stretch/>
        </p:blipFill>
        <p:spPr bwMode="auto">
          <a:xfrm>
            <a:off x="3004457" y="10129683"/>
            <a:ext cx="18843172" cy="358631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единительная линия 11"/>
          <p:cNvCxnSpPr/>
          <p:nvPr/>
        </p:nvCxnSpPr>
        <p:spPr>
          <a:xfrm flipV="1">
            <a:off x="2155371" y="2254137"/>
            <a:ext cx="21063858" cy="65314"/>
          </a:xfrm>
          <a:prstGeom prst="line">
            <a:avLst/>
          </a:prstGeom>
          <a:noFill/>
          <a:ln w="254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9767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0DD2DBC-7B7E-4E46-B19E-FF63D80D2101}"/>
              </a:ext>
            </a:extLst>
          </p:cNvPr>
          <p:cNvSpPr/>
          <p:nvPr/>
        </p:nvSpPr>
        <p:spPr>
          <a:xfrm>
            <a:off x="-32034" y="9264312"/>
            <a:ext cx="469556" cy="2880000"/>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Professional Slide Template"/>
          <p:cNvSpPr txBox="1"/>
          <p:nvPr/>
        </p:nvSpPr>
        <p:spPr>
          <a:xfrm>
            <a:off x="2516484" y="489551"/>
            <a:ext cx="20343515"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ct val="100000"/>
              </a:lnSpc>
            </a:pPr>
            <a:r>
              <a:rPr lang="uz-Cyrl-UZ" sz="5400" b="1" dirty="0">
                <a:latin typeface="Times New Roman" panose="02020603050405020304" pitchFamily="18" charset="0"/>
                <a:ea typeface="MS Mincho" panose="02020609040205080304" pitchFamily="49" charset="-128"/>
              </a:rPr>
              <a:t>Innоvаtsion lоyihаlаrni rеjаlаshtirish. Lоyihаning muvаffаqiyati vа uni bеlgilоvchi mеzоnlаr</a:t>
            </a:r>
            <a:endParaRPr lang="ru-RU" sz="4800" dirty="0">
              <a:latin typeface="Times New Roman" panose="02020603050405020304" pitchFamily="18" charset="0"/>
              <a:ea typeface="MS Mincho" panose="02020609040205080304" pitchFamily="49" charset="-128"/>
            </a:endParaRPr>
          </a:p>
        </p:txBody>
      </p:sp>
      <p:cxnSp>
        <p:nvCxnSpPr>
          <p:cNvPr id="9" name="Прямая соединительная линия 8"/>
          <p:cNvCxnSpPr/>
          <p:nvPr/>
        </p:nvCxnSpPr>
        <p:spPr>
          <a:xfrm flipV="1">
            <a:off x="2155371" y="2254137"/>
            <a:ext cx="21063858" cy="65314"/>
          </a:xfrm>
          <a:prstGeom prst="line">
            <a:avLst/>
          </a:prstGeom>
          <a:noFill/>
          <a:ln w="254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
        <p:nvSpPr>
          <p:cNvPr id="12" name="Прямоугольник 11"/>
          <p:cNvSpPr/>
          <p:nvPr/>
        </p:nvSpPr>
        <p:spPr>
          <a:xfrm>
            <a:off x="798635" y="2319451"/>
            <a:ext cx="23073736" cy="9215023"/>
          </a:xfrm>
          <a:prstGeom prst="rect">
            <a:avLst/>
          </a:prstGeom>
        </p:spPr>
        <p:txBody>
          <a:bodyPr wrap="square">
            <a:spAutoFit/>
          </a:bodyPr>
          <a:lstStyle/>
          <a:p>
            <a:pPr indent="449580" algn="just">
              <a:lnSpc>
                <a:spcPct val="150000"/>
              </a:lnSpc>
            </a:pPr>
            <a:r>
              <a:rPr lang="en-US" sz="4000" b="0" dirty="0" err="1">
                <a:latin typeface="Times New Roman" panose="02020603050405020304" pitchFamily="18" charset="0"/>
                <a:ea typeface="Calibri" panose="020F0502020204030204" pitchFamily="34" charset="0"/>
              </a:rPr>
              <a:t>Biznes-rejani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tuzishda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masalalar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sifatida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quyidagilarga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ajratish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mumkin</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kutilayotgan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moliyaviy</a:t>
            </a:r>
            <a:r>
              <a:rPr lang="en-US" sz="4000" b="0" dirty="0">
                <a:latin typeface="Times New Roman" panose="02020603050405020304" pitchFamily="18" charset="0"/>
                <a:ea typeface="Calibri" panose="020F0502020204030204" pitchFamily="34" charset="0"/>
              </a:rPr>
              <a:t> – </a:t>
            </a:r>
            <a:r>
              <a:rPr lang="en-US" sz="4000" b="0" dirty="0" err="1">
                <a:latin typeface="Times New Roman" panose="02020603050405020304" pitchFamily="18" charset="0"/>
                <a:ea typeface="Calibri" panose="020F0502020204030204" pitchFamily="34" charset="0"/>
              </a:rPr>
              <a:t>iqtisodiy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hajmi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mahsulot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tannarxi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mahsulotdan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keladigan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foyda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boshqalar</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bankning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mahsuloti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mahsulot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bozori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raqobatchilar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haqida</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algn="just">
              <a:lnSpc>
                <a:spcPct val="150000"/>
              </a:lnSpc>
            </a:pP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chiqqan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ma’lumoti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hamkorlar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aloqada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korxonani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tanishtiruvchi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rivojlantirish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maqsadlari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haqidagi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reklama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materiallarini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tayyorlash</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tayyorlangan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biznes-reja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quyidagi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imkoniyatlarni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yaratadi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tashqi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investorlar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tomonidan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moliyalashtirish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imkonini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olish</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korxonaning</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innovatsion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siyosatini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a:t>
            </a:r>
            <a:r>
              <a:rPr lang="en-US" sz="4000" b="0" dirty="0">
                <a:latin typeface="Times New Roman" panose="02020603050405020304" pitchFamily="18" charset="0"/>
                <a:ea typeface="MS Mincho" panose="02020609040205080304" pitchFamily="49" charset="-128"/>
              </a:rPr>
              <a:t>;</a:t>
            </a:r>
            <a:endParaRPr lang="ru-RU" sz="4000" b="0" dirty="0">
              <a:latin typeface="Times New Roman" panose="02020603050405020304" pitchFamily="18" charset="0"/>
              <a:ea typeface="MS Mincho" panose="02020609040205080304" pitchFamily="49" charset="-128"/>
            </a:endParaRPr>
          </a:p>
        </p:txBody>
      </p:sp>
      <p:sp>
        <p:nvSpPr>
          <p:cNvPr id="18" name="Прямоугольник 17">
            <a:extLst>
              <a:ext uri="{FF2B5EF4-FFF2-40B4-BE49-F238E27FC236}">
                <a16:creationId xmlns:a16="http://schemas.microsoft.com/office/drawing/2014/main" id="{90DD2DBC-7B7E-4E46-B19E-FF63D80D2101}"/>
              </a:ext>
            </a:extLst>
          </p:cNvPr>
          <p:cNvSpPr/>
          <p:nvPr/>
        </p:nvSpPr>
        <p:spPr>
          <a:xfrm>
            <a:off x="570346" y="3685210"/>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0" name="Прямоугольник 19">
            <a:extLst>
              <a:ext uri="{FF2B5EF4-FFF2-40B4-BE49-F238E27FC236}">
                <a16:creationId xmlns:a16="http://schemas.microsoft.com/office/drawing/2014/main" id="{90DD2DBC-7B7E-4E46-B19E-FF63D80D2101}"/>
              </a:ext>
            </a:extLst>
          </p:cNvPr>
          <p:cNvSpPr/>
          <p:nvPr/>
        </p:nvSpPr>
        <p:spPr>
          <a:xfrm>
            <a:off x="570969" y="5412721"/>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1" name="Прямоугольник 20">
            <a:extLst>
              <a:ext uri="{FF2B5EF4-FFF2-40B4-BE49-F238E27FC236}">
                <a16:creationId xmlns:a16="http://schemas.microsoft.com/office/drawing/2014/main" id="{90DD2DBC-7B7E-4E46-B19E-FF63D80D2101}"/>
              </a:ext>
            </a:extLst>
          </p:cNvPr>
          <p:cNvSpPr/>
          <p:nvPr/>
        </p:nvSpPr>
        <p:spPr>
          <a:xfrm>
            <a:off x="570969" y="7324290"/>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2" name="Прямоугольник 21">
            <a:extLst>
              <a:ext uri="{FF2B5EF4-FFF2-40B4-BE49-F238E27FC236}">
                <a16:creationId xmlns:a16="http://schemas.microsoft.com/office/drawing/2014/main" id="{90DD2DBC-7B7E-4E46-B19E-FF63D80D2101}"/>
              </a:ext>
            </a:extLst>
          </p:cNvPr>
          <p:cNvSpPr/>
          <p:nvPr/>
        </p:nvSpPr>
        <p:spPr>
          <a:xfrm>
            <a:off x="570346" y="9955382"/>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Прямоугольник 22">
            <a:extLst>
              <a:ext uri="{FF2B5EF4-FFF2-40B4-BE49-F238E27FC236}">
                <a16:creationId xmlns:a16="http://schemas.microsoft.com/office/drawing/2014/main" id="{90DD2DBC-7B7E-4E46-B19E-FF63D80D2101}"/>
              </a:ext>
            </a:extLst>
          </p:cNvPr>
          <p:cNvSpPr/>
          <p:nvPr/>
        </p:nvSpPr>
        <p:spPr>
          <a:xfrm>
            <a:off x="570969" y="11037046"/>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43373750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Прямоугольник 23">
            <a:extLst>
              <a:ext uri="{FF2B5EF4-FFF2-40B4-BE49-F238E27FC236}">
                <a16:creationId xmlns:a16="http://schemas.microsoft.com/office/drawing/2014/main" id="{90DD2DBC-7B7E-4E46-B19E-FF63D80D2101}"/>
              </a:ext>
            </a:extLst>
          </p:cNvPr>
          <p:cNvSpPr/>
          <p:nvPr/>
        </p:nvSpPr>
        <p:spPr>
          <a:xfrm>
            <a:off x="-32034" y="9264312"/>
            <a:ext cx="469556" cy="2880000"/>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Прямоугольник 10"/>
          <p:cNvSpPr/>
          <p:nvPr/>
        </p:nvSpPr>
        <p:spPr>
          <a:xfrm>
            <a:off x="698780" y="527085"/>
            <a:ext cx="22912334" cy="12908342"/>
          </a:xfrm>
          <a:prstGeom prst="rect">
            <a:avLst/>
          </a:prstGeom>
        </p:spPr>
        <p:txBody>
          <a:bodyPr wrap="square">
            <a:spAutoFit/>
          </a:bodyPr>
          <a:lstStyle/>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bozor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strategiyasini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chiqarish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korxona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rivoji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maqsadlarni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aniqlash</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mos</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byudjetni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shakllantirish</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Biroq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klassik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solishtirganda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quyidagi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xususiyatlar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farqlanadi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ko’pchilik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hollarda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hamkor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korxonalar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ilmiy-tadqiqot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tajriba-konstruktorlik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ITTKIni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o’tkazuvchi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tadbiq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ishtirok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etuvchilar</a:t>
            </a:r>
            <a:r>
              <a:rPr lang="en-US" sz="4000" b="0" dirty="0">
                <a:latin typeface="Times New Roman" panose="02020603050405020304" pitchFamily="18" charset="0"/>
                <a:ea typeface="Calibri" panose="020F0502020204030204" pitchFamily="34" charset="0"/>
              </a:rPr>
              <a:t>)</a:t>
            </a:r>
            <a:r>
              <a:rPr lang="en-US" sz="4000" b="0" dirty="0" err="1">
                <a:latin typeface="Times New Roman" panose="02020603050405020304" pitchFamily="18" charset="0"/>
                <a:ea typeface="Calibri" panose="020F0502020204030204" pitchFamily="34" charset="0"/>
              </a:rPr>
              <a:t>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ko’zlagani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sababli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korxonaga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to’g’ri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xarajat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natijalarni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umumiy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oqimdan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ajratib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muammosi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vujudga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Ushbu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qatnashuvchi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faoliyati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sub’ektlari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ortib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boradi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ko’pincha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o’zining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echimlardan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foydalanish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bog’liq</a:t>
            </a:r>
            <a:r>
              <a:rPr lang="en-US" sz="4000" b="0" dirty="0">
                <a:latin typeface="Times New Roman" panose="02020603050405020304" pitchFamily="18" charset="0"/>
                <a:ea typeface="Calibri" panose="020F0502020204030204" pitchFamily="34" charset="0"/>
              </a:rPr>
              <a:t>. Bu </a:t>
            </a:r>
            <a:r>
              <a:rPr lang="en-US" sz="4000" b="0" dirty="0" err="1">
                <a:latin typeface="Times New Roman" panose="02020603050405020304" pitchFamily="18" charset="0"/>
                <a:ea typeface="Calibri" panose="020F0502020204030204" pitchFamily="34" charset="0"/>
              </a:rPr>
              <a:t>esa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intellektual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mulk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ob’ektlariga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xuquqiy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portfeli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shakllanishida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nomoddiy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aktivlar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litsenzion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kelishuvlar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xuquqlar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muammo</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yuzaga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loyihaning</a:t>
            </a:r>
            <a:r>
              <a:rPr lang="en-US" sz="4000" b="0" dirty="0">
                <a:latin typeface="Times New Roman" panose="02020603050405020304" pitchFamily="18" charset="0"/>
                <a:ea typeface="Calibri" panose="020F0502020204030204" pitchFamily="34" charset="0"/>
              </a:rPr>
              <a:t> ham </a:t>
            </a:r>
            <a:r>
              <a:rPr lang="en-US" sz="4000" b="0" dirty="0" err="1">
                <a:latin typeface="Times New Roman" panose="02020603050405020304" pitchFamily="18" charset="0"/>
                <a:ea typeface="Calibri" panose="020F0502020204030204" pitchFamily="34" charset="0"/>
              </a:rPr>
              <a:t>texnik</a:t>
            </a:r>
            <a:r>
              <a:rPr lang="en-US" sz="4000" b="0" dirty="0">
                <a:latin typeface="Times New Roman" panose="02020603050405020304" pitchFamily="18" charset="0"/>
                <a:ea typeface="Calibri" panose="020F0502020204030204" pitchFamily="34" charset="0"/>
              </a:rPr>
              <a:t>, ham </a:t>
            </a:r>
            <a:r>
              <a:rPr lang="en-US" sz="4000" b="0" dirty="0" err="1">
                <a:latin typeface="Times New Roman" panose="02020603050405020304" pitchFamily="18" charset="0"/>
                <a:ea typeface="Calibri" panose="020F0502020204030204" pitchFamily="34" charset="0"/>
              </a:rPr>
              <a:t>tijoriy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yuqori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darajali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noaniqlik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ajralib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turadi</a:t>
            </a:r>
            <a:r>
              <a:rPr lang="en-US" sz="4000" b="0" dirty="0">
                <a:latin typeface="Times New Roman" panose="02020603050405020304" pitchFamily="18" charset="0"/>
                <a:ea typeface="Calibri" panose="020F0502020204030204" pitchFamily="34" charset="0"/>
              </a:rPr>
              <a:t>. Bu </a:t>
            </a:r>
            <a:r>
              <a:rPr lang="en-US" sz="4000" b="0" dirty="0" err="1">
                <a:latin typeface="Times New Roman" panose="02020603050405020304" pitchFamily="18" charset="0"/>
                <a:ea typeface="Calibri" panose="020F0502020204030204" pitchFamily="34" charset="0"/>
              </a:rPr>
              <a:t>esa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dastlabki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moliyaviy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iqtisodiy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baholashning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ishonchliligini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pasayishiga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qo’shimcha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mezonlarini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mo’ljallanadi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p:txBody>
      </p:sp>
      <p:sp>
        <p:nvSpPr>
          <p:cNvPr id="26" name="Прямоугольник 25">
            <a:extLst>
              <a:ext uri="{FF2B5EF4-FFF2-40B4-BE49-F238E27FC236}">
                <a16:creationId xmlns:a16="http://schemas.microsoft.com/office/drawing/2014/main" id="{90DD2DBC-7B7E-4E46-B19E-FF63D80D2101}"/>
              </a:ext>
            </a:extLst>
          </p:cNvPr>
          <p:cNvSpPr/>
          <p:nvPr/>
        </p:nvSpPr>
        <p:spPr>
          <a:xfrm>
            <a:off x="570344" y="4632267"/>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7" name="Прямоугольник 26">
            <a:extLst>
              <a:ext uri="{FF2B5EF4-FFF2-40B4-BE49-F238E27FC236}">
                <a16:creationId xmlns:a16="http://schemas.microsoft.com/office/drawing/2014/main" id="{90DD2DBC-7B7E-4E46-B19E-FF63D80D2101}"/>
              </a:ext>
            </a:extLst>
          </p:cNvPr>
          <p:cNvSpPr/>
          <p:nvPr/>
        </p:nvSpPr>
        <p:spPr>
          <a:xfrm>
            <a:off x="570345" y="1957301"/>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Прямоугольник 27">
            <a:extLst>
              <a:ext uri="{FF2B5EF4-FFF2-40B4-BE49-F238E27FC236}">
                <a16:creationId xmlns:a16="http://schemas.microsoft.com/office/drawing/2014/main" id="{90DD2DBC-7B7E-4E46-B19E-FF63D80D2101}"/>
              </a:ext>
            </a:extLst>
          </p:cNvPr>
          <p:cNvSpPr/>
          <p:nvPr/>
        </p:nvSpPr>
        <p:spPr>
          <a:xfrm>
            <a:off x="570346" y="952896"/>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35329916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1828799" y="1641188"/>
            <a:ext cx="21357771" cy="9325630"/>
          </a:xfrm>
          <a:prstGeom prst="rect">
            <a:avLst/>
          </a:prstGeom>
        </p:spPr>
        <p:txBody>
          <a:bodyPr wrap="square">
            <a:spAutoFit/>
          </a:bodyPr>
          <a:lstStyle/>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e’tiborni</a:t>
            </a:r>
            <a:r>
              <a:rPr lang="en-US" sz="4000" b="0" dirty="0">
                <a:latin typeface="Times New Roman" panose="02020603050405020304" pitchFamily="18" charset="0"/>
                <a:ea typeface="Calibri" panose="020F0502020204030204" pitchFamily="34" charset="0"/>
              </a:rPr>
              <a:t> ITTKI </a:t>
            </a:r>
            <a:r>
              <a:rPr lang="en-US" sz="4000" b="0" dirty="0" err="1">
                <a:latin typeface="Times New Roman" panose="02020603050405020304" pitchFamily="18" charset="0"/>
                <a:ea typeface="Calibri" panose="020F0502020204030204" pitchFamily="34" charset="0"/>
              </a:rPr>
              <a:t>bosqichiga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qaratilishi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lozim</a:t>
            </a:r>
            <a:r>
              <a:rPr lang="en-US" sz="4000" b="0" dirty="0">
                <a:latin typeface="Times New Roman" panose="02020603050405020304" pitchFamily="18" charset="0"/>
                <a:ea typeface="Calibri" panose="020F0502020204030204" pitchFamily="34" charset="0"/>
              </a:rPr>
              <a:t>. Bu </a:t>
            </a:r>
            <a:r>
              <a:rPr lang="en-US" sz="4000" b="0" dirty="0" err="1">
                <a:latin typeface="Times New Roman" panose="02020603050405020304" pitchFamily="18" charset="0"/>
                <a:ea typeface="Calibri" panose="020F0502020204030204" pitchFamily="34" charset="0"/>
              </a:rPr>
              <a:t>bosqich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natijasi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davom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ettirish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to’xtatish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xaqida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tezkor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qaror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qabul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echimlarni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yaratishga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nisbatan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tijoriy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ahamiyatga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natijalarni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yuqori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ehtimollik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ajralib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biznes-rejasini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chiqishda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alohida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bosqichlarini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ajratish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muhim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Chunki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bosqich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davrni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namoyon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ko’zlangan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tadbirlar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jarayonida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o’tkaziladi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Har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bosqichning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maqsadi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keyingi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bosqichga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to’g’risidagi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qarorni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qabul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qilishni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informatsiya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yig’ish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p:txBody>
      </p:sp>
      <p:sp>
        <p:nvSpPr>
          <p:cNvPr id="37" name="Прямоугольник 36">
            <a:extLst>
              <a:ext uri="{FF2B5EF4-FFF2-40B4-BE49-F238E27FC236}">
                <a16:creationId xmlns:a16="http://schemas.microsoft.com/office/drawing/2014/main" id="{90DD2DBC-7B7E-4E46-B19E-FF63D80D2101}"/>
              </a:ext>
            </a:extLst>
          </p:cNvPr>
          <p:cNvSpPr/>
          <p:nvPr/>
        </p:nvSpPr>
        <p:spPr>
          <a:xfrm>
            <a:off x="-32034" y="9264312"/>
            <a:ext cx="469556" cy="2880000"/>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8" name="Прямоугольник 37">
            <a:extLst>
              <a:ext uri="{FF2B5EF4-FFF2-40B4-BE49-F238E27FC236}">
                <a16:creationId xmlns:a16="http://schemas.microsoft.com/office/drawing/2014/main" id="{90DD2DBC-7B7E-4E46-B19E-FF63D80D2101}"/>
              </a:ext>
            </a:extLst>
          </p:cNvPr>
          <p:cNvSpPr/>
          <p:nvPr/>
        </p:nvSpPr>
        <p:spPr>
          <a:xfrm>
            <a:off x="1324501" y="2138177"/>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9" name="Прямоугольник 38">
            <a:extLst>
              <a:ext uri="{FF2B5EF4-FFF2-40B4-BE49-F238E27FC236}">
                <a16:creationId xmlns:a16="http://schemas.microsoft.com/office/drawing/2014/main" id="{90DD2DBC-7B7E-4E46-B19E-FF63D80D2101}"/>
              </a:ext>
            </a:extLst>
          </p:cNvPr>
          <p:cNvSpPr/>
          <p:nvPr/>
        </p:nvSpPr>
        <p:spPr>
          <a:xfrm>
            <a:off x="1324501" y="4852901"/>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4624890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155371" y="3231158"/>
            <a:ext cx="20704628" cy="8402300"/>
          </a:xfrm>
          <a:prstGeom prst="rect">
            <a:avLst/>
          </a:prstGeom>
        </p:spPr>
        <p:txBody>
          <a:bodyPr wrap="square">
            <a:spAutoFit/>
          </a:bodyPr>
          <a:lstStyle/>
          <a:p>
            <a:pPr indent="449580" algn="just">
              <a:lnSpc>
                <a:spcPct val="150000"/>
              </a:lnSpc>
            </a:pP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loyihalari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g’oyalar</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fikrlar</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va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texnik</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echimlarning</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ilmiy-texnik</a:t>
            </a:r>
            <a:endParaRPr lang="ru-RU" sz="4000" b="0" dirty="0">
              <a:latin typeface="Times New Roman" panose="02020603050405020304" pitchFamily="18" charset="0"/>
              <a:ea typeface="MS Mincho" panose="02020609040205080304" pitchFamily="49" charset="-128"/>
            </a:endParaRPr>
          </a:p>
          <a:p>
            <a:pPr algn="just">
              <a:lnSpc>
                <a:spcPct val="150000"/>
              </a:lnSpc>
            </a:pPr>
            <a:r>
              <a:rPr lang="en-US" sz="4000" b="0" dirty="0" err="1">
                <a:latin typeface="Times New Roman" panose="02020603050405020304" pitchFamily="18" charset="0"/>
                <a:ea typeface="Calibri" panose="020F0502020204030204" pitchFamily="34" charset="0"/>
              </a:rPr>
              <a:t>ahamiyati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darajasi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quyidagi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tarzda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tasniflanadi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modernizatsion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bunda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namuna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konstruktsiyasi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texnologiya</a:t>
            </a:r>
            <a:r>
              <a:rPr lang="en-US" sz="4000" b="0" dirty="0">
                <a:latin typeface="Times New Roman" panose="02020603050405020304" pitchFamily="18" charset="0"/>
                <a:ea typeface="Calibri" panose="020F0502020204030204" pitchFamily="34" charset="0"/>
              </a:rPr>
              <a:t> tub </a:t>
            </a:r>
            <a:r>
              <a:rPr lang="en-US" sz="4000" b="0" dirty="0" err="1">
                <a:latin typeface="Times New Roman" panose="02020603050405020304" pitchFamily="18" charset="0"/>
                <a:ea typeface="Calibri" panose="020F0502020204030204" pitchFamily="34" charset="0"/>
              </a:rPr>
              <a:t>o’zgarmaydi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novator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bunda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buyum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konstruktsiyasi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elementlari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xossalariga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oldingisidan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jiddiy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farq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xossalarni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qo’shish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masalan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ushbu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buyumlarda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ilgari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qo’llanilmagan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avtomatlashtirish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vositalarini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lekin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boshqa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buyumlarda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qo’llangankiritish</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ilgarilab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boruvchi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bunda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konstruktsiya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ilgarilab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boruvchi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echimlarga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oldingi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hattoki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funktsiyalarni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bajaradigan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konstruktsiyalar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texnologiyalar</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p:txBody>
      </p:sp>
      <p:sp>
        <p:nvSpPr>
          <p:cNvPr id="28" name="Professional Slide Template"/>
          <p:cNvSpPr txBox="1"/>
          <p:nvPr/>
        </p:nvSpPr>
        <p:spPr>
          <a:xfrm>
            <a:off x="2516484" y="489551"/>
            <a:ext cx="20343515"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ct val="100000"/>
              </a:lnSpc>
            </a:pPr>
            <a:r>
              <a:rPr lang="uz-Cyrl-UZ" sz="5400" b="1" dirty="0">
                <a:latin typeface="Times New Roman" panose="02020603050405020304" pitchFamily="18" charset="0"/>
                <a:ea typeface="MS Mincho" panose="02020609040205080304" pitchFamily="49" charset="-128"/>
              </a:rPr>
              <a:t>Innоvаtsion lоyihаlаrni rеjаlаshtirish. Lоyihаning muvаffаqiyati vа uni bеlgilоvchi mеzоnlаr</a:t>
            </a:r>
            <a:endParaRPr lang="ru-RU" sz="4800" dirty="0">
              <a:latin typeface="Times New Roman" panose="02020603050405020304" pitchFamily="18" charset="0"/>
              <a:ea typeface="MS Mincho" panose="02020609040205080304" pitchFamily="49" charset="-128"/>
            </a:endParaRPr>
          </a:p>
        </p:txBody>
      </p:sp>
      <p:cxnSp>
        <p:nvCxnSpPr>
          <p:cNvPr id="29" name="Прямая соединительная линия 28"/>
          <p:cNvCxnSpPr/>
          <p:nvPr/>
        </p:nvCxnSpPr>
        <p:spPr>
          <a:xfrm flipV="1">
            <a:off x="2155371" y="2254137"/>
            <a:ext cx="21063858" cy="65314"/>
          </a:xfrm>
          <a:prstGeom prst="line">
            <a:avLst/>
          </a:prstGeom>
          <a:noFill/>
          <a:ln w="254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
        <p:nvSpPr>
          <p:cNvPr id="30" name="Прямоугольник 29">
            <a:extLst>
              <a:ext uri="{FF2B5EF4-FFF2-40B4-BE49-F238E27FC236}">
                <a16:creationId xmlns:a16="http://schemas.microsoft.com/office/drawing/2014/main" id="{90DD2DBC-7B7E-4E46-B19E-FF63D80D2101}"/>
              </a:ext>
            </a:extLst>
          </p:cNvPr>
          <p:cNvSpPr/>
          <p:nvPr/>
        </p:nvSpPr>
        <p:spPr>
          <a:xfrm>
            <a:off x="1324501" y="10008549"/>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Прямоугольник 30">
            <a:extLst>
              <a:ext uri="{FF2B5EF4-FFF2-40B4-BE49-F238E27FC236}">
                <a16:creationId xmlns:a16="http://schemas.microsoft.com/office/drawing/2014/main" id="{90DD2DBC-7B7E-4E46-B19E-FF63D80D2101}"/>
              </a:ext>
            </a:extLst>
          </p:cNvPr>
          <p:cNvSpPr/>
          <p:nvPr/>
        </p:nvSpPr>
        <p:spPr>
          <a:xfrm>
            <a:off x="1324500" y="5360348"/>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Прямоугольник 31">
            <a:extLst>
              <a:ext uri="{FF2B5EF4-FFF2-40B4-BE49-F238E27FC236}">
                <a16:creationId xmlns:a16="http://schemas.microsoft.com/office/drawing/2014/main" id="{90DD2DBC-7B7E-4E46-B19E-FF63D80D2101}"/>
              </a:ext>
            </a:extLst>
          </p:cNvPr>
          <p:cNvSpPr/>
          <p:nvPr/>
        </p:nvSpPr>
        <p:spPr>
          <a:xfrm>
            <a:off x="1324501" y="7251432"/>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3" name="Прямоугольник 32">
            <a:extLst>
              <a:ext uri="{FF2B5EF4-FFF2-40B4-BE49-F238E27FC236}">
                <a16:creationId xmlns:a16="http://schemas.microsoft.com/office/drawing/2014/main" id="{90DD2DBC-7B7E-4E46-B19E-FF63D80D2101}"/>
              </a:ext>
            </a:extLst>
          </p:cNvPr>
          <p:cNvSpPr/>
          <p:nvPr/>
        </p:nvSpPr>
        <p:spPr>
          <a:xfrm>
            <a:off x="1342403" y="10890291"/>
            <a:ext cx="456577" cy="361752"/>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135882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Прямоугольник 1"/>
          <p:cNvSpPr/>
          <p:nvPr/>
        </p:nvSpPr>
        <p:spPr>
          <a:xfrm>
            <a:off x="1012371" y="2027664"/>
            <a:ext cx="22468115" cy="11656332"/>
          </a:xfrm>
          <a:prstGeom prst="rect">
            <a:avLst/>
          </a:prstGeom>
        </p:spPr>
        <p:txBody>
          <a:bodyPr wrap="square">
            <a:spAutoFit/>
          </a:bodyPr>
          <a:lstStyle/>
          <a:p>
            <a:pPr indent="449580" algn="just">
              <a:lnSpc>
                <a:spcPct val="150000"/>
              </a:lnSpc>
            </a:pPr>
            <a:r>
              <a:rPr lang="en-US" sz="4400" b="0" dirty="0" smtClean="0">
                <a:solidFill>
                  <a:schemeClr val="tx1">
                    <a:lumMod val="50000"/>
                  </a:schemeClr>
                </a:solidFill>
                <a:latin typeface="Times New Roman" panose="02020603050405020304" pitchFamily="18" charset="0"/>
                <a:ea typeface="Calibri" panose="020F0502020204030204" pitchFamily="34" charset="0"/>
              </a:rPr>
              <a:t>	</a:t>
            </a:r>
            <a:r>
              <a:rPr lang="en-US" sz="4200" b="0" dirty="0" err="1" smtClean="0">
                <a:solidFill>
                  <a:schemeClr val="tx1">
                    <a:lumMod val="50000"/>
                  </a:schemeClr>
                </a:solidFill>
                <a:latin typeface="Times New Roman" panose="02020603050405020304" pitchFamily="18" charset="0"/>
                <a:ea typeface="Calibri" panose="020F0502020204030204" pitchFamily="34" charset="0"/>
              </a:rPr>
              <a:t>Loyihaning</a:t>
            </a:r>
            <a:r>
              <a:rPr lang="en-US" sz="4200" b="0" dirty="0" smtClean="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ahamiyat</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darajasi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uning</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murakkabligi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davomiyligi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ijrochilar</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tarkibi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ko’lami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natijalarni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ilgari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surish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xususiyati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bilan</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belgilanadi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bu</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loyihani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boshqarish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mazmuniga</a:t>
            </a:r>
            <a:r>
              <a:rPr lang="en-US" sz="4200" b="0" dirty="0">
                <a:solidFill>
                  <a:schemeClr val="tx1">
                    <a:lumMod val="50000"/>
                  </a:schemeClr>
                </a:solidFill>
                <a:latin typeface="Times New Roman" panose="02020603050405020304" pitchFamily="18" charset="0"/>
                <a:ea typeface="Calibri" panose="020F0502020204030204" pitchFamily="34" charset="0"/>
              </a:rPr>
              <a:t> ham </a:t>
            </a:r>
            <a:r>
              <a:rPr lang="en-US" sz="4200" b="0" dirty="0" err="1">
                <a:solidFill>
                  <a:schemeClr val="tx1">
                    <a:lumMod val="50000"/>
                  </a:schemeClr>
                </a:solidFill>
                <a:latin typeface="Times New Roman" panose="02020603050405020304" pitchFamily="18" charset="0"/>
                <a:ea typeface="Calibri" panose="020F0502020204030204" pitchFamily="34" charset="0"/>
              </a:rPr>
              <a:t>o’z</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ta’sirini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o’tkazadi</a:t>
            </a:r>
            <a:r>
              <a:rPr lang="en-US" sz="4200" b="0" dirty="0">
                <a:solidFill>
                  <a:schemeClr val="tx1">
                    <a:lumMod val="50000"/>
                  </a:schemeClr>
                </a:solidFill>
                <a:latin typeface="Times New Roman" panose="02020603050405020304" pitchFamily="18" charset="0"/>
                <a:ea typeface="Calibri" panose="020F0502020204030204" pitchFamily="34" charset="0"/>
              </a:rPr>
              <a:t>. </a:t>
            </a:r>
            <a:endParaRPr lang="ru-RU" sz="4200" b="0" dirty="0">
              <a:solidFill>
                <a:schemeClr val="tx1">
                  <a:lumMod val="50000"/>
                </a:schemeClr>
              </a:solidFill>
              <a:latin typeface="Times New Roman" panose="02020603050405020304" pitchFamily="18" charset="0"/>
              <a:ea typeface="Calibri" panose="020F0502020204030204" pitchFamily="34" charset="0"/>
            </a:endParaRPr>
          </a:p>
          <a:p>
            <a:pPr indent="449580" algn="just">
              <a:lnSpc>
                <a:spcPct val="150000"/>
              </a:lnSpc>
            </a:pPr>
            <a:r>
              <a:rPr lang="en-US" sz="4200" b="0" dirty="0" smtClean="0">
                <a:solidFill>
                  <a:schemeClr val="tx1">
                    <a:lumMod val="50000"/>
                  </a:schemeClr>
                </a:solidFill>
                <a:latin typeface="Times New Roman" panose="02020603050405020304" pitchFamily="18" charset="0"/>
                <a:ea typeface="Calibri" panose="020F0502020204030204" pitchFamily="34" charset="0"/>
              </a:rPr>
              <a:t>	</a:t>
            </a:r>
            <a:r>
              <a:rPr lang="en-US" sz="4200" b="0" dirty="0" err="1" smtClean="0">
                <a:solidFill>
                  <a:schemeClr val="tx1">
                    <a:lumMod val="50000"/>
                  </a:schemeClr>
                </a:solidFill>
                <a:latin typeface="Times New Roman" panose="02020603050405020304" pitchFamily="18" charset="0"/>
                <a:ea typeface="Calibri" panose="020F0502020204030204" pitchFamily="34" charset="0"/>
              </a:rPr>
              <a:t>Innovatsiya</a:t>
            </a:r>
            <a:r>
              <a:rPr lang="en-US" sz="4200" b="0" dirty="0" smtClean="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loyihalarini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ishlab</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chiqishda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zamonaviy</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innovatsiya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loyihalari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odatda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katta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investitsiyalarni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talab</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qilishini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ular</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esa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doim</a:t>
            </a:r>
            <a:r>
              <a:rPr lang="en-US" sz="4200" b="0" dirty="0">
                <a:solidFill>
                  <a:schemeClr val="tx1">
                    <a:lumMod val="50000"/>
                  </a:schemeClr>
                </a:solidFill>
                <a:latin typeface="Times New Roman" panose="02020603050405020304" pitchFamily="18" charset="0"/>
                <a:ea typeface="Calibri" panose="020F0502020204030204" pitchFamily="34" charset="0"/>
              </a:rPr>
              <a:t> ham </a:t>
            </a:r>
            <a:r>
              <a:rPr lang="en-US" sz="4200" b="0" dirty="0" err="1">
                <a:solidFill>
                  <a:schemeClr val="tx1">
                    <a:lumMod val="50000"/>
                  </a:schemeClr>
                </a:solidFill>
                <a:latin typeface="Times New Roman" panose="02020603050405020304" pitchFamily="18" charset="0"/>
                <a:ea typeface="Calibri" panose="020F0502020204030204" pitchFamily="34" charset="0"/>
              </a:rPr>
              <a:t>bo’lavermasligini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hisobga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olish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zarur</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Shuning</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uchun</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investitsiyalar</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haqidagi</a:t>
            </a:r>
            <a:r>
              <a:rPr lang="en-US" sz="4200" b="0" dirty="0">
                <a:solidFill>
                  <a:schemeClr val="tx1">
                    <a:lumMod val="50000"/>
                  </a:schemeClr>
                </a:solidFill>
                <a:latin typeface="Times New Roman" panose="02020603050405020304" pitchFamily="18" charset="0"/>
                <a:ea typeface="Calibri" panose="020F0502020204030204" pitchFamily="34" charset="0"/>
              </a:rPr>
              <a:t> masala </a:t>
            </a:r>
            <a:r>
              <a:rPr lang="en-US" sz="4200" b="0" dirty="0" err="1">
                <a:solidFill>
                  <a:schemeClr val="tx1">
                    <a:lumMod val="50000"/>
                  </a:schemeClr>
                </a:solidFill>
                <a:latin typeface="Times New Roman" panose="02020603050405020304" pitchFamily="18" charset="0"/>
                <a:ea typeface="Calibri" panose="020F0502020204030204" pitchFamily="34" charset="0"/>
              </a:rPr>
              <a:t>ancha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qiyin</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hal</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etiladigan</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muammodir</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chunki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mazkur</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loyihaning</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zarurligini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foydaliligini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va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samaraliligini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isbotlash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kerak</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bo’ladi</a:t>
            </a:r>
            <a:r>
              <a:rPr lang="en-US" sz="4200" b="0" dirty="0">
                <a:solidFill>
                  <a:schemeClr val="tx1">
                    <a:lumMod val="50000"/>
                  </a:schemeClr>
                </a:solidFill>
                <a:latin typeface="Times New Roman" panose="02020603050405020304" pitchFamily="18" charset="0"/>
                <a:ea typeface="Calibri" panose="020F0502020204030204" pitchFamily="34" charset="0"/>
              </a:rPr>
              <a:t>. Bu </a:t>
            </a:r>
            <a:r>
              <a:rPr lang="en-US" sz="4200" b="0" dirty="0" err="1">
                <a:solidFill>
                  <a:schemeClr val="tx1">
                    <a:lumMod val="50000"/>
                  </a:schemeClr>
                </a:solidFill>
                <a:latin typeface="Times New Roman" panose="02020603050405020304" pitchFamily="18" charset="0"/>
                <a:ea typeface="Calibri" panose="020F0502020204030204" pitchFamily="34" charset="0"/>
              </a:rPr>
              <a:t>holatda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asosiysi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moliyalashtirish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manbaini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tanlash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uning</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hajmini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vaqt</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bo’yicha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to’lovlar</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darajasi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va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hokazodir</a:t>
            </a:r>
            <a:r>
              <a:rPr lang="en-US" sz="4200" b="0" dirty="0">
                <a:solidFill>
                  <a:schemeClr val="tx1">
                    <a:lumMod val="50000"/>
                  </a:schemeClr>
                </a:solidFill>
                <a:latin typeface="Times New Roman" panose="02020603050405020304" pitchFamily="18" charset="0"/>
                <a:ea typeface="Calibri" panose="020F0502020204030204" pitchFamily="34" charset="0"/>
              </a:rPr>
              <a:t>. Bu </a:t>
            </a:r>
            <a:r>
              <a:rPr lang="en-US" sz="4200" b="0" dirty="0" err="1">
                <a:solidFill>
                  <a:schemeClr val="tx1">
                    <a:lumMod val="50000"/>
                  </a:schemeClr>
                </a:solidFill>
                <a:latin typeface="Times New Roman" panose="02020603050405020304" pitchFamily="18" charset="0"/>
                <a:ea typeface="Calibri" panose="020F0502020204030204" pitchFamily="34" charset="0"/>
              </a:rPr>
              <a:t>holatda</a:t>
            </a:r>
            <a:r>
              <a:rPr lang="en-US" sz="4200" b="0" dirty="0">
                <a:solidFill>
                  <a:schemeClr val="tx1">
                    <a:lumMod val="50000"/>
                  </a:schemeClr>
                </a:solidFill>
                <a:latin typeface="Times New Roman" panose="02020603050405020304" pitchFamily="18" charset="0"/>
                <a:ea typeface="Calibri" panose="020F0502020204030204" pitchFamily="34" charset="0"/>
              </a:rPr>
              <a:t> investor </a:t>
            </a:r>
            <a:r>
              <a:rPr lang="en-US" sz="4200" b="0" dirty="0" err="1">
                <a:solidFill>
                  <a:schemeClr val="tx1">
                    <a:lumMod val="50000"/>
                  </a:schemeClr>
                </a:solidFill>
                <a:latin typeface="Times New Roman" panose="02020603050405020304" pitchFamily="18" charset="0"/>
                <a:ea typeface="Calibri" panose="020F0502020204030204" pitchFamily="34" charset="0"/>
              </a:rPr>
              <a:t>o’ziga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loyihaning</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mohiyatini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tushuntirib</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berish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hamkorlik</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qanday</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afzallik</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berishini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va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eng</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asosiysi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ular</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oladigan</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eng</a:t>
            </a:r>
            <a:r>
              <a:rPr lang="en-US" sz="4200" b="0" dirty="0">
                <a:solidFill>
                  <a:schemeClr val="tx1">
                    <a:lumMod val="50000"/>
                  </a:schemeClr>
                </a:solidFill>
                <a:latin typeface="Times New Roman" panose="02020603050405020304" pitchFamily="18" charset="0"/>
                <a:ea typeface="Calibri" panose="020F0502020204030204" pitchFamily="34" charset="0"/>
              </a:rPr>
              <a:t> minimal </a:t>
            </a:r>
            <a:r>
              <a:rPr lang="en-US" sz="4200" b="0" dirty="0" err="1">
                <a:solidFill>
                  <a:schemeClr val="tx1">
                    <a:lumMod val="50000"/>
                  </a:schemeClr>
                </a:solidFill>
                <a:latin typeface="Times New Roman" panose="02020603050405020304" pitchFamily="18" charset="0"/>
                <a:ea typeface="Calibri" panose="020F0502020204030204" pitchFamily="34" charset="0"/>
              </a:rPr>
              <a:t>va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eng</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yuqori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foyda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miqdorini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namoyish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qilish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talab</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etiladi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Ushbu</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ko’rsatkichlarning</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hammasini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investorlarni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kapital</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ajratishga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ishontirish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uchun</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tegishli</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tarzda</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rasmiylashtirish</a:t>
            </a:r>
            <a:r>
              <a:rPr lang="en-US" sz="4200" b="0" dirty="0">
                <a:solidFill>
                  <a:schemeClr val="tx1">
                    <a:lumMod val="50000"/>
                  </a:schemeClr>
                </a:solidFill>
                <a:latin typeface="Times New Roman" panose="02020603050405020304" pitchFamily="18" charset="0"/>
                <a:ea typeface="Calibri" panose="020F0502020204030204" pitchFamily="34" charset="0"/>
              </a:rPr>
              <a:t> </a:t>
            </a:r>
            <a:r>
              <a:rPr lang="en-US" sz="4200" b="0" dirty="0" err="1">
                <a:solidFill>
                  <a:schemeClr val="tx1">
                    <a:lumMod val="50000"/>
                  </a:schemeClr>
                </a:solidFill>
                <a:latin typeface="Times New Roman" panose="02020603050405020304" pitchFamily="18" charset="0"/>
                <a:ea typeface="Calibri" panose="020F0502020204030204" pitchFamily="34" charset="0"/>
              </a:rPr>
              <a:t>kerak</a:t>
            </a:r>
            <a:r>
              <a:rPr lang="en-US" sz="4200" b="0" dirty="0">
                <a:solidFill>
                  <a:schemeClr val="tx1">
                    <a:lumMod val="50000"/>
                  </a:schemeClr>
                </a:solidFill>
                <a:latin typeface="Times New Roman" panose="02020603050405020304" pitchFamily="18" charset="0"/>
                <a:ea typeface="Calibri" panose="020F0502020204030204" pitchFamily="34" charset="0"/>
              </a:rPr>
              <a:t>. </a:t>
            </a:r>
            <a:endParaRPr lang="ru-RU" sz="4200" b="0" dirty="0">
              <a:solidFill>
                <a:schemeClr val="tx1">
                  <a:lumMod val="50000"/>
                </a:schemeClr>
              </a:solidFill>
              <a:latin typeface="Times New Roman" panose="02020603050405020304" pitchFamily="18" charset="0"/>
              <a:ea typeface="Calibri" panose="020F0502020204030204" pitchFamily="34" charset="0"/>
            </a:endParaRPr>
          </a:p>
        </p:txBody>
      </p:sp>
      <p:sp>
        <p:nvSpPr>
          <p:cNvPr id="25" name="Professional Slide Template"/>
          <p:cNvSpPr txBox="1"/>
          <p:nvPr/>
        </p:nvSpPr>
        <p:spPr>
          <a:xfrm>
            <a:off x="2516484" y="489551"/>
            <a:ext cx="20343515"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ct val="100000"/>
              </a:lnSpc>
            </a:pPr>
            <a:r>
              <a:rPr lang="uz-Cyrl-UZ" sz="5400" b="1" dirty="0">
                <a:latin typeface="Times New Roman" panose="02020603050405020304" pitchFamily="18" charset="0"/>
                <a:ea typeface="MS Mincho" panose="02020609040205080304" pitchFamily="49" charset="-128"/>
              </a:rPr>
              <a:t>Innоvаtsion lоyihаlаrni rеjаlаshtirish. Lоyihаning muvаffаqiyati vа uni bеlgilоvchi mеzоnlаr</a:t>
            </a:r>
            <a:endParaRPr lang="ru-RU" sz="4800" dirty="0">
              <a:latin typeface="Times New Roman" panose="02020603050405020304" pitchFamily="18" charset="0"/>
              <a:ea typeface="MS Mincho" panose="02020609040205080304" pitchFamily="49" charset="-128"/>
            </a:endParaRPr>
          </a:p>
        </p:txBody>
      </p:sp>
      <p:sp>
        <p:nvSpPr>
          <p:cNvPr id="26" name="Shape 47"/>
          <p:cNvSpPr/>
          <p:nvPr/>
        </p:nvSpPr>
        <p:spPr>
          <a:xfrm rot="10800000">
            <a:off x="23345212" y="0"/>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solidFill>
          <a:ln w="12700">
            <a:solidFill>
              <a:schemeClr val="bg1"/>
            </a:solidFill>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
        <p:nvSpPr>
          <p:cNvPr id="27" name="Shape 47"/>
          <p:cNvSpPr/>
          <p:nvPr/>
        </p:nvSpPr>
        <p:spPr>
          <a:xfrm>
            <a:off x="-26417" y="12645208"/>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solidFill>
          <a:ln w="12700">
            <a:solidFill>
              <a:schemeClr val="bg1"/>
            </a:solidFill>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149367666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96397" y="1915566"/>
            <a:ext cx="22882059" cy="11172289"/>
          </a:xfrm>
          <a:prstGeom prst="rect">
            <a:avLst/>
          </a:prstGeom>
        </p:spPr>
        <p:txBody>
          <a:bodyPr wrap="square">
            <a:spAutoFit/>
          </a:bodyPr>
          <a:lstStyle/>
          <a:p>
            <a:pPr indent="449580" algn="just">
              <a:lnSpc>
                <a:spcPct val="150000"/>
              </a:lnSpc>
            </a:pP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loyihasini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bosqichlarini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quyidagicha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ifodalash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mumkin</a:t>
            </a:r>
            <a:r>
              <a:rPr lang="en-US" sz="4000" b="0" dirty="0">
                <a:latin typeface="Times New Roman" panose="02020603050405020304" pitchFamily="18" charset="0"/>
                <a:ea typeface="MS Mincho" panose="02020609040205080304" pitchFamily="49" charset="-128"/>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dirty="0" err="1">
                <a:latin typeface="Times New Roman" panose="02020603050405020304" pitchFamily="18" charset="0"/>
                <a:ea typeface="Calibri" panose="020F0502020204030204" pitchFamily="34" charset="0"/>
              </a:rPr>
              <a:t>Kontseptual</a:t>
            </a:r>
            <a:r>
              <a:rPr lang="en-US" sz="4000" dirty="0">
                <a:latin typeface="Times New Roman" panose="02020603050405020304" pitchFamily="18" charset="0"/>
                <a:ea typeface="Calibri" panose="020F0502020204030204" pitchFamily="34" charset="0"/>
              </a:rPr>
              <a:t> </a:t>
            </a:r>
            <a:r>
              <a:rPr lang="en-US" sz="4000" dirty="0" err="1">
                <a:latin typeface="Times New Roman" panose="02020603050405020304" pitchFamily="18" charset="0"/>
                <a:ea typeface="Calibri" panose="020F0502020204030204" pitchFamily="34" charset="0"/>
              </a:rPr>
              <a:t>bosqich</a:t>
            </a:r>
            <a:r>
              <a:rPr lang="en-US" sz="4000" dirty="0">
                <a:latin typeface="Times New Roman" panose="02020603050405020304" pitchFamily="18" charset="0"/>
                <a:ea typeface="Calibri" panose="020F0502020204030204" pitchFamily="34" charset="0"/>
              </a:rPr>
              <a:t> </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muhim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bosqich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hisoblanadi</a:t>
            </a:r>
            <a:r>
              <a:rPr lang="en-US" sz="4000" b="0" dirty="0">
                <a:latin typeface="Times New Roman" panose="02020603050405020304" pitchFamily="18" charset="0"/>
                <a:ea typeface="Calibri" panose="020F0502020204030204" pitchFamily="34" charset="0"/>
              </a:rPr>
              <a:t>. Bu </a:t>
            </a:r>
            <a:r>
              <a:rPr lang="en-US" sz="4000" b="0" dirty="0" err="1">
                <a:latin typeface="Times New Roman" panose="02020603050405020304" pitchFamily="18" charset="0"/>
                <a:ea typeface="Calibri" panose="020F0502020204030204" pitchFamily="34" charset="0"/>
              </a:rPr>
              <a:t>bosqichda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kontseptsiya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mohiyat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to’liq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shakllantiriladi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ta’rifi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beriladi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chiqarilayotgan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iqtisodiy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samarasi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aniqlanadi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intellektual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mulk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ob’ekti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portfeli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err="1">
                <a:latin typeface="Times New Roman" panose="02020603050405020304" pitchFamily="18" charset="0"/>
                <a:ea typeface="MS Mincho" panose="02020609040205080304" pitchFamily="49" charset="-128"/>
              </a:rPr>
              <a:t>Har</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bir</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loyihasini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foydalanishga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mo’ljallangan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yoki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loyihasi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amalga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oshirilayotganda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chiqiladigan</a:t>
            </a:r>
            <a:r>
              <a:rPr lang="en-US" sz="4000" b="0" dirty="0">
                <a:latin typeface="Times New Roman" panose="02020603050405020304" pitchFamily="18" charset="0"/>
                <a:ea typeface="MS Mincho" panose="02020609040205080304" pitchFamily="49" charset="-128"/>
              </a:rPr>
              <a:t> intellectual</a:t>
            </a:r>
            <a:endParaRPr lang="ru-RU" sz="4000" b="0" dirty="0">
              <a:latin typeface="Times New Roman" panose="02020603050405020304" pitchFamily="18" charset="0"/>
              <a:ea typeface="MS Mincho" panose="02020609040205080304" pitchFamily="49" charset="-128"/>
            </a:endParaRPr>
          </a:p>
          <a:p>
            <a:pPr algn="just">
              <a:lnSpc>
                <a:spcPct val="150000"/>
              </a:lnSpc>
            </a:pPr>
            <a:r>
              <a:rPr lang="en-US" sz="4000" b="0" dirty="0" err="1">
                <a:latin typeface="Times New Roman" panose="02020603050405020304" pitchFamily="18" charset="0"/>
                <a:ea typeface="Calibri" panose="020F0502020204030204" pitchFamily="34" charset="0"/>
              </a:rPr>
              <a:t>mulk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ob’ektlari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portfelini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shakllanishidan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chiqarish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intellektual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faoliyat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natijalariga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asoslanar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ekan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investorlarni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chiqaruvchilarni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xaridorni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jalb</a:t>
            </a:r>
            <a:r>
              <a:rPr lang="en-US" sz="4000" b="0" dirty="0">
                <a:latin typeface="Times New Roman" panose="02020603050405020304" pitchFamily="18" charset="0"/>
                <a:ea typeface="Calibri" panose="020F0502020204030204" pitchFamily="34" charset="0"/>
              </a:rPr>
              <a:t> eta </a:t>
            </a:r>
            <a:r>
              <a:rPr lang="en-US" sz="4000" b="0" dirty="0" err="1">
                <a:latin typeface="Times New Roman" panose="02020603050405020304" pitchFamily="18" charset="0"/>
                <a:ea typeface="Calibri" panose="020F0502020204030204" pitchFamily="34" charset="0"/>
              </a:rPr>
              <a:t>oladigan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sifatli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mahsulotini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yaratish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imkoniyati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qiziqtiradi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Bunda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intellektual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faoliyat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natijasi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egasini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ilmiy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texnologik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ayrim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hollarda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foydalanilishi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kerak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konfidentsial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tijoriy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ma’lumot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nou-xau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ichiga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intelektual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mulkka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huquqini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aniqlash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muammosi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yuzaga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p:txBody>
      </p:sp>
      <p:sp>
        <p:nvSpPr>
          <p:cNvPr id="20" name="Professional Slide Template"/>
          <p:cNvSpPr txBox="1"/>
          <p:nvPr/>
        </p:nvSpPr>
        <p:spPr>
          <a:xfrm>
            <a:off x="2516484" y="215988"/>
            <a:ext cx="20343515"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ct val="100000"/>
              </a:lnSpc>
            </a:pPr>
            <a:r>
              <a:rPr lang="uz-Cyrl-UZ" sz="5400" b="1" dirty="0">
                <a:latin typeface="Times New Roman" panose="02020603050405020304" pitchFamily="18" charset="0"/>
                <a:ea typeface="MS Mincho" panose="02020609040205080304" pitchFamily="49" charset="-128"/>
              </a:rPr>
              <a:t>Innоvаtsion lоyihаlаrni rеjаlаshtirish. Lоyihаning muvаffаqiyati vа uni bеlgilоvchi mеzоnlаr</a:t>
            </a:r>
            <a:endParaRPr lang="ru-RU" sz="4800" dirty="0">
              <a:latin typeface="Times New Roman" panose="02020603050405020304" pitchFamily="18" charset="0"/>
              <a:ea typeface="MS Mincho" panose="02020609040205080304" pitchFamily="49" charset="-128"/>
            </a:endParaRPr>
          </a:p>
        </p:txBody>
      </p:sp>
      <p:cxnSp>
        <p:nvCxnSpPr>
          <p:cNvPr id="21" name="Прямая соединительная линия 20"/>
          <p:cNvCxnSpPr/>
          <p:nvPr/>
        </p:nvCxnSpPr>
        <p:spPr>
          <a:xfrm>
            <a:off x="2318657" y="1980574"/>
            <a:ext cx="20901513" cy="1"/>
          </a:xfrm>
          <a:prstGeom prst="line">
            <a:avLst/>
          </a:prstGeom>
          <a:noFill/>
          <a:ln w="254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1152575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220685" y="2542423"/>
            <a:ext cx="20574001" cy="10248960"/>
          </a:xfrm>
          <a:prstGeom prst="rect">
            <a:avLst/>
          </a:prstGeom>
        </p:spPr>
        <p:txBody>
          <a:bodyPr wrap="square">
            <a:spAutoFit/>
          </a:bodyPr>
          <a:lstStyle/>
          <a:p>
            <a:pPr indent="449580" algn="just">
              <a:lnSpc>
                <a:spcPct val="150000"/>
              </a:lnSpc>
            </a:pPr>
            <a:r>
              <a:rPr lang="en-US" sz="4000" b="0" dirty="0" smtClean="0">
                <a:latin typeface="Times New Roman" panose="02020603050405020304" pitchFamily="18" charset="0"/>
                <a:ea typeface="MS Mincho" panose="02020609040205080304" pitchFamily="49" charset="-128"/>
              </a:rPr>
              <a:t>	</a:t>
            </a:r>
            <a:r>
              <a:rPr lang="en-US" sz="4000" b="0" dirty="0" err="1" smtClean="0">
                <a:latin typeface="Times New Roman" panose="02020603050405020304" pitchFamily="18" charset="0"/>
                <a:ea typeface="MS Mincho" panose="02020609040205080304" pitchFamily="49" charset="-128"/>
              </a:rPr>
              <a:t>Innovatsiya</a:t>
            </a:r>
            <a:r>
              <a:rPr lang="en-US" sz="4000" b="0" dirty="0" smtClean="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loyihasini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natijasida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yaratilgan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hamkorlik</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doirasidagi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intellektual</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mulk</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huquqlarini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taqsimlash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muhim</a:t>
            </a:r>
            <a:r>
              <a:rPr lang="en-US" sz="4000" b="0" dirty="0">
                <a:latin typeface="Times New Roman" panose="02020603050405020304" pitchFamily="18" charset="0"/>
                <a:ea typeface="MS Mincho" panose="02020609040205080304" pitchFamily="49" charset="-128"/>
              </a:rPr>
              <a:t> masala </a:t>
            </a:r>
            <a:r>
              <a:rPr lang="en-US" sz="4000" b="0" dirty="0" err="1">
                <a:latin typeface="Times New Roman" panose="02020603050405020304" pitchFamily="18" charset="0"/>
                <a:ea typeface="MS Mincho" panose="02020609040205080304" pitchFamily="49" charset="-128"/>
              </a:rPr>
              <a:t>bo’lib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hisoblanadi</a:t>
            </a:r>
            <a:r>
              <a:rPr lang="en-US" sz="4000" b="0" dirty="0">
                <a:latin typeface="Times New Roman" panose="02020603050405020304" pitchFamily="18" charset="0"/>
                <a:ea typeface="MS Mincho" panose="02020609040205080304" pitchFamily="49" charset="-128"/>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smtClean="0">
                <a:latin typeface="Times New Roman" panose="02020603050405020304" pitchFamily="18" charset="0"/>
                <a:ea typeface="MS Mincho" panose="02020609040205080304" pitchFamily="49" charset="-128"/>
              </a:rPr>
              <a:t>	</a:t>
            </a:r>
            <a:r>
              <a:rPr lang="en-US" sz="4000" b="0" dirty="0" err="1" smtClean="0">
                <a:latin typeface="Times New Roman" panose="02020603050405020304" pitchFamily="18" charset="0"/>
                <a:ea typeface="MS Mincho" panose="02020609040205080304" pitchFamily="49" charset="-128"/>
              </a:rPr>
              <a:t>Hozirgi</a:t>
            </a:r>
            <a:r>
              <a:rPr lang="en-US" sz="4000" b="0" dirty="0" smtClean="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sharoitida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texnologiyalarni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ma’naviy</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eskirish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muddati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qisqarmoqda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foydalanilayotgan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jihozlar</a:t>
            </a:r>
            <a:r>
              <a:rPr lang="en-US" sz="4000" b="0" dirty="0">
                <a:latin typeface="Times New Roman" panose="02020603050405020304" pitchFamily="18" charset="0"/>
                <a:ea typeface="MS Mincho" panose="02020609040205080304" pitchFamily="49" charset="-128"/>
              </a:rPr>
              <a:t> </a:t>
            </a:r>
            <a:r>
              <a:rPr lang="en-US" sz="4000" b="0" i="1" dirty="0">
                <a:latin typeface="Times New Roman" panose="02020603050405020304" pitchFamily="18" charset="0"/>
                <a:ea typeface="MS Mincho" panose="02020609040205080304" pitchFamily="49" charset="-128"/>
              </a:rPr>
              <a:t>(</a:t>
            </a:r>
            <a:r>
              <a:rPr lang="en-US" sz="4000" b="0" i="1" dirty="0" err="1">
                <a:latin typeface="Times New Roman" panose="02020603050405020304" pitchFamily="18" charset="0"/>
                <a:ea typeface="MS Mincho" panose="02020609040205080304" pitchFamily="49" charset="-128"/>
              </a:rPr>
              <a:t>uskunalar</a:t>
            </a:r>
            <a:r>
              <a:rPr lang="en-US" sz="4000" b="0" i="1" dirty="0">
                <a:latin typeface="Times New Roman" panose="02020603050405020304" pitchFamily="18" charset="0"/>
                <a:ea typeface="MS Mincho" panose="02020609040205080304" pitchFamily="49" charset="-128"/>
              </a:rPr>
              <a:t>)</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ilm-fanga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asoslanganligi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va</a:t>
            </a:r>
            <a:r>
              <a:rPr lang="en-US" sz="4000" b="0" dirty="0">
                <a:latin typeface="Times New Roman" panose="02020603050405020304" pitchFamily="18" charset="0"/>
                <a:ea typeface="MS Mincho" panose="02020609040205080304" pitchFamily="49" charset="-128"/>
              </a:rPr>
              <a:t> fond </a:t>
            </a:r>
            <a:r>
              <a:rPr lang="en-US" sz="4000" b="0" dirty="0" err="1">
                <a:latin typeface="Times New Roman" panose="02020603050405020304" pitchFamily="18" charset="0"/>
                <a:ea typeface="MS Mincho" panose="02020609040205080304" pitchFamily="49" charset="-128"/>
              </a:rPr>
              <a:t>xajmi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o’sib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bormoqda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Shuning</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uchun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barcha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rivojlangan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mamlakatlarda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faoliyati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sohasida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loyihasini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chiqarishning</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eng</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boshlang’ich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ya’ni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kontseptual</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bosqichida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intellektual</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mulkka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tegishli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xuquqiy</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masalalarni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tartibga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solish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maqsadga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muvofiq</a:t>
            </a:r>
            <a:r>
              <a:rPr lang="en-US" sz="4000" b="0" dirty="0">
                <a:latin typeface="Times New Roman" panose="02020603050405020304" pitchFamily="18" charset="0"/>
                <a:ea typeface="MS Mincho" panose="02020609040205080304" pitchFamily="49" charset="-128"/>
              </a:rPr>
              <a:t> deb </a:t>
            </a:r>
            <a:r>
              <a:rPr lang="en-US" sz="4000" b="0" dirty="0" err="1">
                <a:latin typeface="Times New Roman" panose="02020603050405020304" pitchFamily="18" charset="0"/>
                <a:ea typeface="MS Mincho" panose="02020609040205080304" pitchFamily="49" charset="-128"/>
              </a:rPr>
              <a:t>xisoblanadi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Ikkinchi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bosqichda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texnikaning</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munosib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darajasi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doirasida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berilgan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kontseptsiyaga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asoslangan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mahsulotini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imkoniyati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isbotlanadi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Ushbu</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bosqichdan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o’tish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natijasida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stend</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modellari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yoki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maketlar</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yaratilinadi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bosqichida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mahsuloti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sanoat</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yaroqliligi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tekshiruvi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amalga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oshiriladi</a:t>
            </a:r>
            <a:r>
              <a:rPr lang="en-US" sz="4000" b="0" dirty="0">
                <a:latin typeface="Times New Roman" panose="02020603050405020304" pitchFamily="18" charset="0"/>
                <a:ea typeface="MS Mincho" panose="02020609040205080304" pitchFamily="49" charset="-128"/>
              </a:rPr>
              <a:t>. </a:t>
            </a:r>
            <a:endParaRPr lang="ru-RU" sz="4000" b="0" dirty="0">
              <a:latin typeface="Times New Roman" panose="02020603050405020304" pitchFamily="18" charset="0"/>
              <a:ea typeface="MS Mincho" panose="02020609040205080304" pitchFamily="49" charset="-128"/>
            </a:endParaRPr>
          </a:p>
        </p:txBody>
      </p:sp>
      <p:sp>
        <p:nvSpPr>
          <p:cNvPr id="25" name="Professional Slide Template"/>
          <p:cNvSpPr txBox="1"/>
          <p:nvPr/>
        </p:nvSpPr>
        <p:spPr>
          <a:xfrm>
            <a:off x="2516484" y="797882"/>
            <a:ext cx="20343515"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ct val="100000"/>
              </a:lnSpc>
            </a:pPr>
            <a:r>
              <a:rPr lang="uz-Cyrl-UZ" sz="5400" b="1" dirty="0">
                <a:latin typeface="Times New Roman" panose="02020603050405020304" pitchFamily="18" charset="0"/>
                <a:ea typeface="MS Mincho" panose="02020609040205080304" pitchFamily="49" charset="-128"/>
              </a:rPr>
              <a:t>Innоvаtsion lоyihаlаrni rеjаlаshtirish. Lоyihаning muvаffаqiyati vа uni bеlgilоvchi mеzоnlаr</a:t>
            </a:r>
            <a:endParaRPr lang="ru-RU" sz="4800" dirty="0">
              <a:latin typeface="Times New Roman" panose="02020603050405020304" pitchFamily="18" charset="0"/>
              <a:ea typeface="MS Mincho" panose="02020609040205080304" pitchFamily="49" charset="-128"/>
            </a:endParaRPr>
          </a:p>
        </p:txBody>
      </p:sp>
      <p:cxnSp>
        <p:nvCxnSpPr>
          <p:cNvPr id="26" name="Прямая соединительная линия 25"/>
          <p:cNvCxnSpPr/>
          <p:nvPr/>
        </p:nvCxnSpPr>
        <p:spPr>
          <a:xfrm>
            <a:off x="2318657" y="2583613"/>
            <a:ext cx="20901513" cy="1"/>
          </a:xfrm>
          <a:prstGeom prst="line">
            <a:avLst/>
          </a:prstGeom>
          <a:noFill/>
          <a:ln w="254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447521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Прямоугольник 78">
            <a:extLst>
              <a:ext uri="{FF2B5EF4-FFF2-40B4-BE49-F238E27FC236}">
                <a16:creationId xmlns:a16="http://schemas.microsoft.com/office/drawing/2014/main" id="{477E8E57-30AA-3E45-8F95-1698A28D1992}"/>
              </a:ext>
            </a:extLst>
          </p:cNvPr>
          <p:cNvSpPr/>
          <p:nvPr/>
        </p:nvSpPr>
        <p:spPr>
          <a:xfrm>
            <a:off x="-1" y="-67748"/>
            <a:ext cx="24384001" cy="198988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0" name="Professional Slide Template"/>
          <p:cNvSpPr txBox="1"/>
          <p:nvPr/>
        </p:nvSpPr>
        <p:spPr>
          <a:xfrm>
            <a:off x="2516484" y="157547"/>
            <a:ext cx="20343515"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ct val="100000"/>
              </a:lnSpc>
            </a:pPr>
            <a:r>
              <a:rPr lang="uz-Cyrl-UZ" sz="5400" b="1" dirty="0">
                <a:latin typeface="Times New Roman" panose="02020603050405020304" pitchFamily="18" charset="0"/>
                <a:ea typeface="MS Mincho" panose="02020609040205080304" pitchFamily="49" charset="-128"/>
              </a:rPr>
              <a:t>Innоvаtsion lоyihаlаrni rеjаlаshtirish. Lоyihаning muvаffаqiyati vа uni bеlgilоvchi mеzоnlаr</a:t>
            </a:r>
            <a:endParaRPr lang="ru-RU" sz="4800" dirty="0">
              <a:latin typeface="Times New Roman" panose="02020603050405020304" pitchFamily="18" charset="0"/>
              <a:ea typeface="MS Mincho" panose="02020609040205080304" pitchFamily="49" charset="-128"/>
            </a:endParaRPr>
          </a:p>
        </p:txBody>
      </p:sp>
      <p:sp>
        <p:nvSpPr>
          <p:cNvPr id="4" name="Прямоугольник 3"/>
          <p:cNvSpPr/>
          <p:nvPr/>
        </p:nvSpPr>
        <p:spPr>
          <a:xfrm>
            <a:off x="10922107" y="2915405"/>
            <a:ext cx="12192000" cy="9325630"/>
          </a:xfrm>
          <a:prstGeom prst="rect">
            <a:avLst/>
          </a:prstGeom>
        </p:spPr>
        <p:txBody>
          <a:bodyPr>
            <a:spAutoFit/>
          </a:bodyPr>
          <a:lstStyle/>
          <a:p>
            <a:pPr indent="449580" algn="just">
              <a:lnSpc>
                <a:spcPct val="150000"/>
              </a:lnSpc>
            </a:pPr>
            <a:r>
              <a:rPr lang="en-US" sz="4000" dirty="0" err="1">
                <a:latin typeface="Times New Roman" panose="02020603050405020304" pitchFamily="18" charset="0"/>
                <a:ea typeface="MS Mincho" panose="02020609040205080304" pitchFamily="49" charset="-128"/>
              </a:rPr>
              <a:t>To’rtinchi</a:t>
            </a:r>
            <a:r>
              <a:rPr lang="en-US" sz="4000" dirty="0">
                <a:latin typeface="Times New Roman" panose="02020603050405020304" pitchFamily="18" charset="0"/>
                <a:ea typeface="MS Mincho" panose="02020609040205080304" pitchFamily="49" charset="-128"/>
              </a:rPr>
              <a:t> </a:t>
            </a:r>
            <a:r>
              <a:rPr lang="en-US" sz="4000" dirty="0" err="1">
                <a:latin typeface="Times New Roman" panose="02020603050405020304" pitchFamily="18" charset="0"/>
                <a:ea typeface="MS Mincho" panose="02020609040205080304" pitchFamily="49" charset="-128"/>
              </a:rPr>
              <a:t>bosqich</a:t>
            </a:r>
            <a:r>
              <a:rPr lang="en-US" sz="4000" dirty="0">
                <a:latin typeface="Times New Roman" panose="02020603050405020304" pitchFamily="18" charset="0"/>
                <a:ea typeface="MS Mincho" panose="02020609040205080304" pitchFamily="49" charset="-128"/>
              </a:rPr>
              <a:t> </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sanoatda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qo’llanilishini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aniqlash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va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tayyorlash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bosqichida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tajriba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namunasi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yoki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texnologik</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jarayon</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yaratiladi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To’la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masshtabli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bosqichi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bu</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innovatsiya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mahsulotini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sanoat</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tadbiq</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etish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jarayonidir</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Uning</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natijasi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sotishga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tayyor</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mahsulot</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bo’lib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hisoblanadi</a:t>
            </a:r>
            <a:r>
              <a:rPr lang="en-US" sz="4000" b="0" dirty="0">
                <a:latin typeface="Times New Roman" panose="02020603050405020304" pitchFamily="18" charset="0"/>
                <a:ea typeface="MS Mincho" panose="02020609040205080304" pitchFamily="49" charset="-128"/>
              </a:rPr>
              <a:t>. Bu </a:t>
            </a:r>
            <a:r>
              <a:rPr lang="en-US" sz="4000" b="0" dirty="0" err="1">
                <a:latin typeface="Times New Roman" panose="02020603050405020304" pitchFamily="18" charset="0"/>
                <a:ea typeface="MS Mincho" panose="02020609040205080304" pitchFamily="49" charset="-128"/>
              </a:rPr>
              <a:t>bosqichda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xarajatlarini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kamaytirish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sifatni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yaxshilash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va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mahsulotni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ishonchliligi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uning</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funktsional</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imkoniyatlarini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kengaytirish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maqsadida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ishlab</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chiqarish</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jarayonida</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o’zgarishlar</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bo’lishi</a:t>
            </a:r>
            <a:r>
              <a:rPr lang="en-US" sz="4000" b="0" dirty="0">
                <a:latin typeface="Times New Roman" panose="02020603050405020304" pitchFamily="18" charset="0"/>
                <a:ea typeface="MS Mincho" panose="02020609040205080304" pitchFamily="49" charset="-128"/>
              </a:rPr>
              <a:t> </a:t>
            </a:r>
            <a:r>
              <a:rPr lang="en-US" sz="4000" b="0" dirty="0" err="1">
                <a:latin typeface="Times New Roman" panose="02020603050405020304" pitchFamily="18" charset="0"/>
                <a:ea typeface="MS Mincho" panose="02020609040205080304" pitchFamily="49" charset="-128"/>
              </a:rPr>
              <a:t>mumkin</a:t>
            </a:r>
            <a:r>
              <a:rPr lang="en-US" sz="4000" b="0" dirty="0">
                <a:latin typeface="Times New Roman" panose="02020603050405020304" pitchFamily="18" charset="0"/>
                <a:ea typeface="MS Mincho" panose="02020609040205080304" pitchFamily="49" charset="-128"/>
              </a:rPr>
              <a:t>.</a:t>
            </a:r>
            <a:endParaRPr lang="ru-RU" sz="4000" b="0" dirty="0">
              <a:latin typeface="Times New Roman" panose="02020603050405020304" pitchFamily="18" charset="0"/>
              <a:ea typeface="MS Mincho" panose="02020609040205080304" pitchFamily="49" charset="-128"/>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83384"/>
            <a:ext cx="10410479" cy="7679067"/>
          </a:xfrm>
          <a:prstGeom prst="rect">
            <a:avLst/>
          </a:prstGeom>
        </p:spPr>
      </p:pic>
    </p:spTree>
    <p:extLst>
      <p:ext uri="{BB962C8B-B14F-4D97-AF65-F5344CB8AC3E}">
        <p14:creationId xmlns:p14="http://schemas.microsoft.com/office/powerpoint/2010/main" val="326766153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rofessional Slide Template"/>
          <p:cNvSpPr txBox="1"/>
          <p:nvPr/>
        </p:nvSpPr>
        <p:spPr>
          <a:xfrm>
            <a:off x="2876655" y="797882"/>
            <a:ext cx="20343515" cy="1349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just">
              <a:lnSpc>
                <a:spcPct val="150000"/>
              </a:lnSpc>
            </a:pPr>
            <a:r>
              <a:rPr lang="uz-Cyrl-UZ" sz="5400" b="1" dirty="0">
                <a:latin typeface="Times New Roman" panose="02020603050405020304" pitchFamily="18" charset="0"/>
                <a:ea typeface="MS Mincho" panose="02020609040205080304" pitchFamily="49" charset="-128"/>
              </a:rPr>
              <a:t>Innоvаtsion lоyihа sаmаrаdоrligi vа uning аsоsiy </a:t>
            </a:r>
            <a:r>
              <a:rPr lang="uz-Cyrl-UZ" sz="5400" b="1" dirty="0" smtClean="0">
                <a:latin typeface="Times New Roman" panose="02020603050405020304" pitchFamily="18" charset="0"/>
                <a:ea typeface="MS Mincho" panose="02020609040205080304" pitchFamily="49" charset="-128"/>
              </a:rPr>
              <a:t>ko</a:t>
            </a:r>
            <a:r>
              <a:rPr lang="en-US" sz="5400" b="1" dirty="0" smtClean="0">
                <a:latin typeface="Times New Roman" panose="02020603050405020304" pitchFamily="18" charset="0"/>
                <a:ea typeface="MS Mincho" panose="02020609040205080304" pitchFamily="49" charset="-128"/>
              </a:rPr>
              <a:t>‘</a:t>
            </a:r>
            <a:r>
              <a:rPr lang="uz-Cyrl-UZ" sz="5400" b="1" dirty="0" smtClean="0">
                <a:latin typeface="Times New Roman" panose="02020603050405020304" pitchFamily="18" charset="0"/>
                <a:ea typeface="MS Mincho" panose="02020609040205080304" pitchFamily="49" charset="-128"/>
              </a:rPr>
              <a:t>rsаtkichlаri</a:t>
            </a:r>
            <a:endParaRPr lang="ru-RU" sz="4800" dirty="0">
              <a:latin typeface="Times New Roman" panose="02020603050405020304" pitchFamily="18" charset="0"/>
              <a:ea typeface="MS Mincho" panose="02020609040205080304" pitchFamily="49" charset="-128"/>
            </a:endParaRPr>
          </a:p>
        </p:txBody>
      </p:sp>
      <p:cxnSp>
        <p:nvCxnSpPr>
          <p:cNvPr id="28" name="Прямая соединительная линия 27"/>
          <p:cNvCxnSpPr/>
          <p:nvPr/>
        </p:nvCxnSpPr>
        <p:spPr>
          <a:xfrm>
            <a:off x="2318657" y="2322356"/>
            <a:ext cx="20901513" cy="1"/>
          </a:xfrm>
          <a:prstGeom prst="line">
            <a:avLst/>
          </a:prstGeom>
          <a:noFill/>
          <a:ln w="254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
        <p:nvSpPr>
          <p:cNvPr id="6" name="Прямоугольник 5"/>
          <p:cNvSpPr/>
          <p:nvPr/>
        </p:nvSpPr>
        <p:spPr>
          <a:xfrm>
            <a:off x="2318657" y="2647079"/>
            <a:ext cx="20084143" cy="10248960"/>
          </a:xfrm>
          <a:prstGeom prst="rect">
            <a:avLst/>
          </a:prstGeom>
        </p:spPr>
        <p:txBody>
          <a:bodyPr wrap="square">
            <a:spAutoFit/>
          </a:bodyPr>
          <a:lstStyle/>
          <a:p>
            <a:pPr indent="449580" algn="just">
              <a:lnSpc>
                <a:spcPct val="150000"/>
              </a:lnSpc>
            </a:pPr>
            <a:r>
              <a:rPr lang="en-US" sz="4000" b="0" dirty="0" err="1">
                <a:latin typeface="Times New Roman" panose="02020603050405020304" pitchFamily="18" charset="0"/>
                <a:ea typeface="Calibri" panose="020F0502020204030204" pitchFamily="34" charset="0"/>
              </a:rPr>
              <a:t>Jahon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mahalliy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amaliyotida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baholashning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nechta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standartlashgan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tamoyillari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mavjud</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Avvalo</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oldindan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tekshirish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o‘tkaziladi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davomida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maqsadi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korxonaning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istiqboldagi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faoliyatiga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mosligi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aniqlanadi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Oldindan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tekshirish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paytida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bog‘liq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xatarlar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yaratilayotgan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imkoniyatlarni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zarur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tajribani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korxonada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mavjudligi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aniqlanadi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Huddi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davrda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ishlatiladigan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me’zonlar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aniqlanadi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Keyin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maqsadga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muvofiqligi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Odatda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baholash</a:t>
            </a:r>
            <a:r>
              <a:rPr lang="en-US" sz="4000" b="0" dirty="0">
                <a:latin typeface="Times New Roman" panose="02020603050405020304" pitchFamily="18" charset="0"/>
                <a:ea typeface="Calibri" panose="020F0502020204030204" pitchFamily="34" charset="0"/>
              </a:rPr>
              <a:t> 3 </a:t>
            </a:r>
            <a:r>
              <a:rPr lang="en-US" sz="4000" b="0" dirty="0" err="1">
                <a:latin typeface="Times New Roman" panose="02020603050405020304" pitchFamily="18" charset="0"/>
                <a:ea typeface="Calibri" panose="020F0502020204030204" pitchFamily="34" charset="0"/>
              </a:rPr>
              <a:t>bosqichda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boriladi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dirty="0">
                <a:latin typeface="Times New Roman" panose="02020603050405020304" pitchFamily="18" charset="0"/>
                <a:ea typeface="Calibri" panose="020F0502020204030204" pitchFamily="34" charset="0"/>
              </a:rPr>
              <a:t>1. </a:t>
            </a:r>
            <a:r>
              <a:rPr lang="en-US" sz="4000" b="0" dirty="0" err="1">
                <a:latin typeface="Times New Roman" panose="02020603050405020304" pitchFamily="18" charset="0"/>
                <a:ea typeface="Calibri" panose="020F0502020204030204" pitchFamily="34" charset="0"/>
              </a:rPr>
              <a:t>Yillar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boshlang‘ich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realizatsiya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hajmi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xarajatlar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eskirish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taklif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qilinayotgan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innovatsiyalardan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keladigan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tushumlari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foyda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hajmi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p:txBody>
      </p:sp>
      <p:sp>
        <p:nvSpPr>
          <p:cNvPr id="7" name="Прямоугольник 6"/>
          <p:cNvSpPr/>
          <p:nvPr/>
        </p:nvSpPr>
        <p:spPr>
          <a:xfrm>
            <a:off x="0" y="0"/>
            <a:ext cx="1861457" cy="137160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Shape 47"/>
          <p:cNvSpPr/>
          <p:nvPr/>
        </p:nvSpPr>
        <p:spPr>
          <a:xfrm rot="10800000">
            <a:off x="23345212" y="0"/>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372097652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rofessional Slide Template">
            <a:extLst>
              <a:ext uri="{FF2B5EF4-FFF2-40B4-BE49-F238E27FC236}">
                <a16:creationId xmlns:a16="http://schemas.microsoft.com/office/drawing/2014/main" id="{424CA995-3C46-D74F-B0E5-A24CACD2FAC4}"/>
              </a:ext>
            </a:extLst>
          </p:cNvPr>
          <p:cNvSpPr txBox="1"/>
          <p:nvPr/>
        </p:nvSpPr>
        <p:spPr>
          <a:xfrm>
            <a:off x="8548787" y="875185"/>
            <a:ext cx="5667955" cy="1695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en-US" sz="11500" b="1" dirty="0" err="1" smtClean="0">
                <a:solidFill>
                  <a:schemeClr val="tx1"/>
                </a:solidFill>
                <a:latin typeface="Montserrat SemiBold" pitchFamily="2" charset="0"/>
              </a:rPr>
              <a:t>Reja</a:t>
            </a:r>
            <a:r>
              <a:rPr lang="en-US" sz="11500" b="1" dirty="0" smtClean="0">
                <a:solidFill>
                  <a:schemeClr val="tx1"/>
                </a:solidFill>
                <a:latin typeface="Montserrat SemiBold" pitchFamily="2" charset="0"/>
              </a:rPr>
              <a:t>:</a:t>
            </a:r>
            <a:endParaRPr lang="en-US" sz="11500" b="1" dirty="0">
              <a:solidFill>
                <a:schemeClr val="tx1"/>
              </a:solidFill>
              <a:latin typeface="Montserrat SemiBold" pitchFamily="2" charset="0"/>
            </a:endParaRPr>
          </a:p>
        </p:txBody>
      </p:sp>
      <p:sp>
        <p:nvSpPr>
          <p:cNvPr id="3" name="Прямоугольник 2"/>
          <p:cNvSpPr/>
          <p:nvPr/>
        </p:nvSpPr>
        <p:spPr>
          <a:xfrm>
            <a:off x="3385456" y="4475318"/>
            <a:ext cx="17809029" cy="4154984"/>
          </a:xfrm>
          <a:prstGeom prst="rect">
            <a:avLst/>
          </a:prstGeom>
        </p:spPr>
        <p:txBody>
          <a:bodyPr wrap="square">
            <a:spAutoFit/>
          </a:bodyPr>
          <a:lstStyle/>
          <a:p>
            <a:pPr marL="342900" lvl="0" indent="-342900" algn="just">
              <a:lnSpc>
                <a:spcPct val="150000"/>
              </a:lnSpc>
              <a:buFont typeface="+mj-lt"/>
              <a:buAutoNum type="arabicPeriod"/>
            </a:pPr>
            <a:r>
              <a:rPr lang="uz-Cyrl-UZ" sz="4400" dirty="0">
                <a:latin typeface="Times New Roman" panose="02020603050405020304" pitchFamily="18" charset="0"/>
                <a:ea typeface="MS Mincho" panose="02020609040205080304" pitchFamily="49" charset="-128"/>
              </a:rPr>
              <a:t>«Innоvаtsiya lоyihаsi» tushunchаsi. Innоvаtsiya lоyihаsining tuzilishi. </a:t>
            </a:r>
            <a:endParaRPr lang="ru-RU" sz="4400" dirty="0">
              <a:latin typeface="Times New Roman" panose="02020603050405020304" pitchFamily="18" charset="0"/>
              <a:ea typeface="MS Mincho" panose="02020609040205080304" pitchFamily="49" charset="-128"/>
            </a:endParaRPr>
          </a:p>
          <a:p>
            <a:pPr marL="342900" lvl="0" indent="-342900" algn="just">
              <a:lnSpc>
                <a:spcPct val="150000"/>
              </a:lnSpc>
              <a:buFont typeface="+mj-lt"/>
              <a:buAutoNum type="arabicPeriod"/>
            </a:pPr>
            <a:r>
              <a:rPr lang="uz-Cyrl-UZ" sz="4400" dirty="0">
                <a:latin typeface="Times New Roman" panose="02020603050405020304" pitchFamily="18" charset="0"/>
                <a:ea typeface="MS Mincho" panose="02020609040205080304" pitchFamily="49" charset="-128"/>
              </a:rPr>
              <a:t>Innоvаtsion lоyihаlаrni rеjаlаshtirish. Lоyihаning muvаffаqiyati vа uni bеlgilоvchi mеzоnlаr. </a:t>
            </a:r>
            <a:endParaRPr lang="ru-RU" sz="4400" dirty="0">
              <a:latin typeface="Times New Roman" panose="02020603050405020304" pitchFamily="18" charset="0"/>
              <a:ea typeface="MS Mincho" panose="02020609040205080304" pitchFamily="49" charset="-128"/>
            </a:endParaRPr>
          </a:p>
          <a:p>
            <a:pPr marL="342900" lvl="0" indent="-342900" algn="just">
              <a:lnSpc>
                <a:spcPct val="150000"/>
              </a:lnSpc>
              <a:buFont typeface="+mj-lt"/>
              <a:buAutoNum type="arabicPeriod"/>
            </a:pPr>
            <a:r>
              <a:rPr lang="uz-Cyrl-UZ" sz="4400" dirty="0">
                <a:latin typeface="Times New Roman" panose="02020603050405020304" pitchFamily="18" charset="0"/>
                <a:ea typeface="MS Mincho" panose="02020609040205080304" pitchFamily="49" charset="-128"/>
              </a:rPr>
              <a:t>Innоvаtsion lоyihа sаmаrаdоrligi vа uning аsоsiy ko’rsаtkichlаri</a:t>
            </a:r>
            <a:r>
              <a:rPr lang="uz-Cyrl-UZ" sz="3200" dirty="0">
                <a:latin typeface="Times New Roman" panose="02020603050405020304" pitchFamily="18" charset="0"/>
                <a:ea typeface="MS Mincho" panose="02020609040205080304" pitchFamily="49" charset="-128"/>
              </a:rPr>
              <a:t>. </a:t>
            </a:r>
            <a:endParaRPr lang="ru-RU" sz="2800" dirty="0">
              <a:latin typeface="Times New Roman" panose="02020603050405020304" pitchFamily="18" charset="0"/>
              <a:ea typeface="MS Mincho" panose="02020609040205080304" pitchFamily="49" charset="-128"/>
            </a:endParaRPr>
          </a:p>
        </p:txBody>
      </p:sp>
      <p:sp>
        <p:nvSpPr>
          <p:cNvPr id="18" name="Shape 47"/>
          <p:cNvSpPr/>
          <p:nvPr/>
        </p:nvSpPr>
        <p:spPr>
          <a:xfrm>
            <a:off x="0" y="12677212"/>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
        <p:nvSpPr>
          <p:cNvPr id="19" name="Shape 47"/>
          <p:cNvSpPr/>
          <p:nvPr/>
        </p:nvSpPr>
        <p:spPr>
          <a:xfrm rot="10800000">
            <a:off x="23345212" y="0"/>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58980585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2286001" y="1578220"/>
            <a:ext cx="20312742" cy="11172289"/>
          </a:xfrm>
          <a:prstGeom prst="rect">
            <a:avLst/>
          </a:prstGeom>
        </p:spPr>
        <p:txBody>
          <a:bodyPr wrap="square">
            <a:spAutoFit/>
          </a:bodyPr>
          <a:lstStyle/>
          <a:p>
            <a:pPr indent="449580" algn="just">
              <a:lnSpc>
                <a:spcPct val="150000"/>
              </a:lnSpc>
            </a:pPr>
            <a:r>
              <a:rPr lang="en-US" sz="4000" dirty="0">
                <a:latin typeface="Times New Roman" panose="02020603050405020304" pitchFamily="18" charset="0"/>
                <a:ea typeface="Calibri" panose="020F0502020204030204" pitchFamily="34" charset="0"/>
              </a:rPr>
              <a:t>2.</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Analitik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koeffitsientlarni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qiymatini</a:t>
            </a:r>
            <a:endParaRPr lang="ru-RU" sz="4000" b="0" dirty="0">
              <a:latin typeface="Times New Roman" panose="02020603050405020304" pitchFamily="18" charset="0"/>
              <a:ea typeface="MS Mincho" panose="02020609040205080304" pitchFamily="49" charset="-128"/>
            </a:endParaRPr>
          </a:p>
          <a:p>
            <a:pPr algn="just">
              <a:lnSpc>
                <a:spcPct val="150000"/>
              </a:lnSpc>
            </a:pPr>
            <a:r>
              <a:rPr lang="en-US" sz="4000" b="0" dirty="0" err="1">
                <a:latin typeface="Times New Roman" panose="02020603050405020304" pitchFamily="18" charset="0"/>
                <a:ea typeface="Calibri" panose="020F0502020204030204" pitchFamily="34" charset="0"/>
              </a:rPr>
              <a:t>hisoblash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rentabelligi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o‘z-o‘zini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qoplash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muddati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samaradorligi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koeffitsienti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dirty="0" smtClean="0">
                <a:latin typeface="Times New Roman" panose="02020603050405020304" pitchFamily="18" charset="0"/>
                <a:ea typeface="Calibri" panose="020F0502020204030204" pitchFamily="34" charset="0"/>
              </a:rPr>
              <a:t>3.</a:t>
            </a:r>
            <a:r>
              <a:rPr lang="en-US" sz="4000" b="0" dirty="0" smtClean="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Koeffitsientlar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tahlili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korxonada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qabul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me’zonlar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asosida</a:t>
            </a:r>
            <a:endParaRPr lang="ru-RU" sz="4000" b="0" dirty="0">
              <a:latin typeface="Times New Roman" panose="02020603050405020304" pitchFamily="18" charset="0"/>
              <a:ea typeface="MS Mincho" panose="02020609040205080304" pitchFamily="49" charset="-128"/>
            </a:endParaRPr>
          </a:p>
          <a:p>
            <a:pPr algn="just">
              <a:lnSpc>
                <a:spcPct val="150000"/>
              </a:lnSpc>
            </a:pPr>
            <a:r>
              <a:rPr lang="en-US" sz="4000" b="0" dirty="0" err="1">
                <a:latin typeface="Times New Roman" panose="02020603050405020304" pitchFamily="18" charset="0"/>
                <a:ea typeface="Calibri" panose="020F0502020204030204" pitchFamily="34" charset="0"/>
              </a:rPr>
              <a:t>loyiha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qabul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voz</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kechiladi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tadbirkor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o‘zining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fikricha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muhim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me’zonlarga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mumkin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qo‘shimcha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omillarni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mumkin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qabul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holda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realizatsiyasi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konkret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choralar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ko‘riladi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xil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solishtirish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ulardan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afzalini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tanlash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ishlatiladigan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ko‘rsatkichlar</a:t>
            </a:r>
            <a:r>
              <a:rPr lang="en-US" sz="4000" b="0" dirty="0">
                <a:latin typeface="Times New Roman" panose="02020603050405020304" pitchFamily="18" charset="0"/>
                <a:ea typeface="Calibri" panose="020F0502020204030204" pitchFamily="34" charset="0"/>
              </a:rPr>
              <a:t> – </a:t>
            </a:r>
            <a:r>
              <a:rPr lang="en-US" sz="4000" b="0" dirty="0" err="1">
                <a:latin typeface="Times New Roman" panose="02020603050405020304" pitchFamily="18" charset="0"/>
                <a:ea typeface="Calibri" panose="020F0502020204030204" pitchFamily="34" charset="0"/>
              </a:rPr>
              <a:t>bu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kutilayotgan</a:t>
            </a:r>
            <a:r>
              <a:rPr lang="en-US" sz="4000" b="0" dirty="0">
                <a:latin typeface="Times New Roman" panose="02020603050405020304" pitchFamily="18" charset="0"/>
                <a:ea typeface="Calibri" panose="020F0502020204030204" pitchFamily="34" charset="0"/>
              </a:rPr>
              <a:t> integral </a:t>
            </a:r>
            <a:r>
              <a:rPr lang="en-US" sz="4000" b="0" dirty="0" err="1">
                <a:latin typeface="Times New Roman" panose="02020603050405020304" pitchFamily="18" charset="0"/>
                <a:ea typeface="Calibri" panose="020F0502020204030204" pitchFamily="34" charset="0"/>
              </a:rPr>
              <a:t>samarasi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ko‘rsatkichidir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xalq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xo‘jaligi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darajasida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iqtisodiy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alohida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tashkilot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darajasida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tijorat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Xuddi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rezervlash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sug‘urtalash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ratsional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hajmlarini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ham </a:t>
            </a:r>
            <a:r>
              <a:rPr lang="en-US" sz="4000" b="0" dirty="0" err="1">
                <a:latin typeface="Times New Roman" panose="02020603050405020304" pitchFamily="18" charset="0"/>
                <a:ea typeface="Calibri" panose="020F0502020204030204" pitchFamily="34" charset="0"/>
              </a:rPr>
              <a:t>ishlatiladi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p:txBody>
      </p:sp>
      <p:sp>
        <p:nvSpPr>
          <p:cNvPr id="13" name="Прямоугольник 12"/>
          <p:cNvSpPr/>
          <p:nvPr/>
        </p:nvSpPr>
        <p:spPr>
          <a:xfrm>
            <a:off x="0" y="0"/>
            <a:ext cx="1861457" cy="137160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Shape 47"/>
          <p:cNvSpPr/>
          <p:nvPr/>
        </p:nvSpPr>
        <p:spPr>
          <a:xfrm rot="10800000">
            <a:off x="23345212" y="0"/>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383229253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665514" y="664968"/>
            <a:ext cx="21488400" cy="13018949"/>
          </a:xfrm>
          <a:prstGeom prst="rect">
            <a:avLst/>
          </a:prstGeom>
        </p:spPr>
        <p:txBody>
          <a:bodyPr wrap="square">
            <a:spAutoFit/>
          </a:bodyPr>
          <a:lstStyle/>
          <a:p>
            <a:pPr indent="449580" algn="just">
              <a:lnSpc>
                <a:spcPct val="150000"/>
              </a:lnSpc>
            </a:pPr>
            <a:r>
              <a:rPr lang="en-US" sz="4000" b="0" dirty="0">
                <a:latin typeface="Times New Roman" panose="02020603050405020304" pitchFamily="18" charset="0"/>
                <a:ea typeface="Calibri" panose="020F0502020204030204" pitchFamily="34" charset="0"/>
              </a:rPr>
              <a:t>Agar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xil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sharoitlarda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ehtimoli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aniq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ma’lum</a:t>
            </a:r>
            <a:endParaRPr lang="ru-RU" sz="4000" b="0" dirty="0">
              <a:latin typeface="Times New Roman" panose="02020603050405020304" pitchFamily="18" charset="0"/>
              <a:ea typeface="MS Mincho" panose="02020609040205080304" pitchFamily="49" charset="-128"/>
            </a:endParaRPr>
          </a:p>
          <a:p>
            <a:pPr algn="just">
              <a:lnSpc>
                <a:spcPct val="150000"/>
              </a:lnSpc>
            </a:pPr>
            <a:r>
              <a:rPr lang="en-US" sz="4000" b="0" dirty="0" err="1">
                <a:latin typeface="Times New Roman" panose="02020603050405020304" pitchFamily="18" charset="0"/>
                <a:ea typeface="Calibri" panose="020F0502020204030204" pitchFamily="34" charset="0"/>
              </a:rPr>
              <a:t>bo‘lsa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kutilayotgan</a:t>
            </a:r>
            <a:r>
              <a:rPr lang="en-US" sz="4000" b="0" dirty="0">
                <a:latin typeface="Times New Roman" panose="02020603050405020304" pitchFamily="18" charset="0"/>
                <a:ea typeface="Calibri" panose="020F0502020204030204" pitchFamily="34" charset="0"/>
              </a:rPr>
              <a:t> integral samara </a:t>
            </a:r>
            <a:r>
              <a:rPr lang="en-US" sz="4000" b="0" dirty="0" err="1">
                <a:latin typeface="Times New Roman" panose="02020603050405020304" pitchFamily="18" charset="0"/>
                <a:ea typeface="Calibri" panose="020F0502020204030204" pitchFamily="34" charset="0"/>
              </a:rPr>
              <a:t>matematik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kutilish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formulasi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hisoblanadi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a:lnSpc>
                <a:spcPct val="150000"/>
              </a:lnSpc>
            </a:pPr>
            <a:r>
              <a:rPr lang="en-US" sz="4000" b="0" dirty="0" err="1">
                <a:latin typeface="Times New Roman" panose="02020603050405020304" pitchFamily="18" charset="0"/>
                <a:ea typeface="Calibri" panose="020F0502020204030204" pitchFamily="34" charset="0"/>
              </a:rPr>
              <a:t>Eoj</a:t>
            </a:r>
            <a:r>
              <a:rPr lang="en-US" sz="4000" b="0" dirty="0">
                <a:latin typeface="Times New Roman" panose="02020603050405020304" pitchFamily="18" charset="0"/>
                <a:ea typeface="Calibri" panose="020F0502020204030204" pitchFamily="34" charset="0"/>
              </a:rPr>
              <a:t>=</a:t>
            </a:r>
            <a:r>
              <a:rPr lang="en-US" sz="4000" b="0" dirty="0" err="1">
                <a:latin typeface="Times New Roman" panose="02020603050405020304" pitchFamily="18" charset="0"/>
                <a:ea typeface="Calibri" panose="020F0502020204030204" pitchFamily="34" charset="0"/>
              </a:rPr>
              <a:t>Zi•Pi</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a:latin typeface="Times New Roman" panose="02020603050405020304" pitchFamily="18" charset="0"/>
                <a:ea typeface="Calibri" panose="020F0502020204030204" pitchFamily="34" charset="0"/>
              </a:rPr>
              <a:t>Bu </a:t>
            </a:r>
            <a:r>
              <a:rPr lang="en-US" sz="4000" b="0" dirty="0" err="1">
                <a:latin typeface="Times New Roman" panose="02020603050405020304" pitchFamily="18" charset="0"/>
                <a:ea typeface="Calibri" panose="020F0502020204030204" pitchFamily="34" charset="0"/>
              </a:rPr>
              <a:t>yerda</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Eoj</a:t>
            </a:r>
            <a:r>
              <a:rPr lang="en-US" sz="4000" b="0" dirty="0">
                <a:latin typeface="Times New Roman" panose="02020603050405020304" pitchFamily="18" charset="0"/>
                <a:ea typeface="Calibri" panose="020F0502020204030204" pitchFamily="34" charset="0"/>
              </a:rPr>
              <a:t>–</a:t>
            </a:r>
            <a:r>
              <a:rPr lang="en-US" sz="4000" b="0" dirty="0" err="1">
                <a:latin typeface="Times New Roman" panose="02020603050405020304" pitchFamily="18" charset="0"/>
                <a:ea typeface="Calibri" panose="020F0502020204030204" pitchFamily="34" charset="0"/>
              </a:rPr>
              <a:t>loyihaning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kutilayotgan</a:t>
            </a:r>
            <a:r>
              <a:rPr lang="en-US" sz="4000" b="0" dirty="0">
                <a:latin typeface="Times New Roman" panose="02020603050405020304" pitchFamily="18" charset="0"/>
                <a:ea typeface="Calibri" panose="020F0502020204030204" pitchFamily="34" charset="0"/>
              </a:rPr>
              <a:t> integral </a:t>
            </a:r>
            <a:r>
              <a:rPr lang="en-US" sz="4000" b="0" dirty="0" err="1">
                <a:latin typeface="Times New Roman" panose="02020603050405020304" pitchFamily="18" charset="0"/>
                <a:ea typeface="Calibri" panose="020F0502020204030204" pitchFamily="34" charset="0"/>
              </a:rPr>
              <a:t>samarasi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Zi</a:t>
            </a:r>
            <a:r>
              <a:rPr lang="en-US" sz="4000" b="0" dirty="0">
                <a:latin typeface="Times New Roman" panose="02020603050405020304" pitchFamily="18" charset="0"/>
                <a:ea typeface="Calibri" panose="020F0502020204030204" pitchFamily="34" charset="0"/>
              </a:rPr>
              <a:t>–</a:t>
            </a:r>
            <a:r>
              <a:rPr lang="en-US" sz="4000" b="0" dirty="0" err="1">
                <a:latin typeface="Times New Roman" panose="02020603050405020304" pitchFamily="18" charset="0"/>
                <a:ea typeface="Calibri" panose="020F0502020204030204" pitchFamily="34" charset="0"/>
              </a:rPr>
              <a:t>realizatsiyaning</a:t>
            </a:r>
            <a:r>
              <a:rPr lang="en-US" sz="4000" b="0" dirty="0">
                <a:latin typeface="Times New Roman" panose="02020603050405020304" pitchFamily="18" charset="0"/>
                <a:ea typeface="Calibri" panose="020F0502020204030204" pitchFamily="34" charset="0"/>
              </a:rPr>
              <a:t> 1-sharoiti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integral samara;</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a:latin typeface="Times New Roman" panose="02020603050405020304" pitchFamily="18" charset="0"/>
                <a:ea typeface="Calibri" panose="020F0502020204030204" pitchFamily="34" charset="0"/>
              </a:rPr>
              <a:t>Pi–</a:t>
            </a:r>
            <a:r>
              <a:rPr lang="en-US" sz="4000" b="0" dirty="0" err="1">
                <a:latin typeface="Times New Roman" panose="02020603050405020304" pitchFamily="18" charset="0"/>
                <a:ea typeface="Calibri" panose="020F0502020204030204" pitchFamily="34" charset="0"/>
              </a:rPr>
              <a:t>bu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ehtimoli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Umumiy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holda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kutilayotgan</a:t>
            </a:r>
            <a:r>
              <a:rPr lang="en-US" sz="4000" b="0" dirty="0">
                <a:latin typeface="Times New Roman" panose="02020603050405020304" pitchFamily="18" charset="0"/>
                <a:ea typeface="Calibri" panose="020F0502020204030204" pitchFamily="34" charset="0"/>
              </a:rPr>
              <a:t> integral samara </a:t>
            </a:r>
            <a:r>
              <a:rPr lang="en-US" sz="4000" b="0" dirty="0" err="1">
                <a:latin typeface="Times New Roman" panose="02020603050405020304" pitchFamily="18" charset="0"/>
                <a:ea typeface="Calibri" panose="020F0502020204030204" pitchFamily="34" charset="0"/>
              </a:rPr>
              <a:t>hisobini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quyidagi</a:t>
            </a:r>
            <a:r>
              <a:rPr lang="en-US" sz="4000" b="0" dirty="0">
                <a:latin typeface="Times New Roman" panose="02020603050405020304" pitchFamily="18" charset="0"/>
                <a:ea typeface="Calibri" panose="020F0502020204030204" pitchFamily="34" charset="0"/>
              </a:rPr>
              <a:t> formula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o‘tkazish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tavsiya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etiladi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a:lnSpc>
                <a:spcPct val="150000"/>
              </a:lnSpc>
            </a:pPr>
            <a:r>
              <a:rPr lang="en-US" sz="4000" b="0" dirty="0" err="1">
                <a:latin typeface="Times New Roman" panose="02020603050405020304" pitchFamily="18" charset="0"/>
                <a:ea typeface="Calibri" panose="020F0502020204030204" pitchFamily="34" charset="0"/>
              </a:rPr>
              <a:t>Eoj</a:t>
            </a:r>
            <a:r>
              <a:rPr lang="en-US" sz="4000" b="0" dirty="0">
                <a:latin typeface="Times New Roman" panose="02020603050405020304" pitchFamily="18" charset="0"/>
                <a:ea typeface="Calibri" panose="020F0502020204030204" pitchFamily="34" charset="0"/>
              </a:rPr>
              <a:t>=</a:t>
            </a:r>
            <a:r>
              <a:rPr lang="en-US" sz="4000" b="0" dirty="0" err="1">
                <a:latin typeface="Times New Roman" panose="02020603050405020304" pitchFamily="18" charset="0"/>
                <a:ea typeface="Calibri" panose="020F0502020204030204" pitchFamily="34" charset="0"/>
              </a:rPr>
              <a:t>h•Emax</a:t>
            </a:r>
            <a:r>
              <a:rPr lang="en-US" sz="4000" b="0" dirty="0">
                <a:latin typeface="Times New Roman" panose="02020603050405020304" pitchFamily="18" charset="0"/>
                <a:ea typeface="Calibri" panose="020F0502020204030204" pitchFamily="34" charset="0"/>
              </a:rPr>
              <a:t>+(1–h)•</a:t>
            </a:r>
            <a:r>
              <a:rPr lang="en-US" sz="4000" b="0" dirty="0" err="1">
                <a:latin typeface="Times New Roman" panose="02020603050405020304" pitchFamily="18" charset="0"/>
                <a:ea typeface="Calibri" panose="020F0502020204030204" pitchFamily="34" charset="0"/>
              </a:rPr>
              <a:t>Emin</a:t>
            </a:r>
            <a:endParaRPr lang="ru-RU" sz="4000" b="0" dirty="0">
              <a:latin typeface="Times New Roman" panose="02020603050405020304" pitchFamily="18" charset="0"/>
              <a:ea typeface="MS Mincho" panose="02020609040205080304" pitchFamily="49" charset="-128"/>
            </a:endParaRPr>
          </a:p>
          <a:p>
            <a:pPr algn="just">
              <a:lnSpc>
                <a:spcPct val="150000"/>
              </a:lnSpc>
            </a:pPr>
            <a:r>
              <a:rPr lang="en-US" sz="4000" b="0" dirty="0" err="1">
                <a:latin typeface="Times New Roman" panose="02020603050405020304" pitchFamily="18" charset="0"/>
                <a:ea typeface="Calibri" panose="020F0502020204030204" pitchFamily="34" charset="0"/>
              </a:rPr>
              <a:t>bu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yerda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Emax</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Emin</a:t>
            </a:r>
            <a:r>
              <a:rPr lang="en-US" sz="4000" b="0" dirty="0">
                <a:latin typeface="Times New Roman" panose="02020603050405020304" pitchFamily="18" charset="0"/>
                <a:ea typeface="Calibri" panose="020F0502020204030204" pitchFamily="34" charset="0"/>
              </a:rPr>
              <a:t> – </a:t>
            </a:r>
            <a:r>
              <a:rPr lang="en-US" sz="4000" b="0" dirty="0" err="1">
                <a:latin typeface="Times New Roman" panose="02020603050405020304" pitchFamily="18" charset="0"/>
                <a:ea typeface="Calibri" panose="020F0502020204030204" pitchFamily="34" charset="0"/>
              </a:rPr>
              <a:t>ijozati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ehtimolli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taqsimlash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integral </a:t>
            </a:r>
            <a:r>
              <a:rPr lang="en-US" sz="4000" b="0" dirty="0" err="1">
                <a:latin typeface="Times New Roman" panose="02020603050405020304" pitchFamily="18" charset="0"/>
                <a:ea typeface="Calibri" panose="020F0502020204030204" pitchFamily="34" charset="0"/>
              </a:rPr>
              <a:t>samarani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matematik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kutilishini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katta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kichik</a:t>
            </a:r>
            <a:r>
              <a:rPr lang="en-US" sz="4000" b="0" dirty="0">
                <a:latin typeface="Times New Roman" panose="02020603050405020304" pitchFamily="18" charset="0"/>
                <a:ea typeface="Calibri" panose="020F0502020204030204" pitchFamily="34" charset="0"/>
              </a:rPr>
              <a:t>; h – </a:t>
            </a:r>
            <a:r>
              <a:rPr lang="en-US" sz="4000" b="0" dirty="0" err="1">
                <a:latin typeface="Times New Roman" panose="02020603050405020304" pitchFamily="18" charset="0"/>
                <a:ea typeface="Calibri" panose="020F0502020204030204" pitchFamily="34" charset="0"/>
              </a:rPr>
              <a:t>xo‘jalik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subyektini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noaniqlik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sharoitida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afzal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ko‘rishlari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tizimlarini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aks</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ettiruvchi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samarani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noaniqligini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maxsus</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normativ</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kutilayotgan</a:t>
            </a:r>
            <a:r>
              <a:rPr lang="en-US" sz="4000" b="0" dirty="0">
                <a:latin typeface="Times New Roman" panose="02020603050405020304" pitchFamily="18" charset="0"/>
                <a:ea typeface="Calibri" panose="020F0502020204030204" pitchFamily="34" charset="0"/>
              </a:rPr>
              <a:t> integral </a:t>
            </a:r>
            <a:r>
              <a:rPr lang="en-US" sz="4000" b="0" dirty="0" err="1">
                <a:latin typeface="Times New Roman" panose="02020603050405020304" pitchFamily="18" charset="0"/>
                <a:ea typeface="Calibri" panose="020F0502020204030204" pitchFamily="34" charset="0"/>
              </a:rPr>
              <a:t>iqtisodiy</a:t>
            </a:r>
            <a:r>
              <a:rPr lang="en-US" sz="4000" b="0" dirty="0">
                <a:latin typeface="Times New Roman" panose="02020603050405020304" pitchFamily="18" charset="0"/>
                <a:ea typeface="Calibri" panose="020F0502020204030204" pitchFamily="34" charset="0"/>
              </a:rPr>
              <a:t> samara </a:t>
            </a:r>
            <a:r>
              <a:rPr lang="en-US" sz="4000" b="0" dirty="0" err="1">
                <a:latin typeface="Times New Roman" panose="02020603050405020304" pitchFamily="18" charset="0"/>
                <a:ea typeface="Calibri" panose="020F0502020204030204" pitchFamily="34" charset="0"/>
              </a:rPr>
              <a:t>topilganda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a:t>
            </a:r>
            <a:r>
              <a:rPr lang="en-US" sz="4000" b="0" dirty="0">
                <a:latin typeface="Times New Roman" panose="02020603050405020304" pitchFamily="18" charset="0"/>
                <a:ea typeface="Calibri" panose="020F0502020204030204" pitchFamily="34" charset="0"/>
              </a:rPr>
              <a:t> 0,3 24 </a:t>
            </a:r>
            <a:r>
              <a:rPr lang="en-US" sz="4000" b="0" dirty="0" err="1">
                <a:latin typeface="Times New Roman" panose="02020603050405020304" pitchFamily="18" charset="0"/>
                <a:ea typeface="Calibri" panose="020F0502020204030204" pitchFamily="34" charset="0"/>
              </a:rPr>
              <a:t>darajasini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tavsiya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etiladi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p:txBody>
      </p:sp>
      <p:sp>
        <p:nvSpPr>
          <p:cNvPr id="13" name="Прямоугольник 12"/>
          <p:cNvSpPr/>
          <p:nvPr/>
        </p:nvSpPr>
        <p:spPr>
          <a:xfrm>
            <a:off x="11103429" y="2645229"/>
            <a:ext cx="2743200" cy="947057"/>
          </a:xfrm>
          <a:prstGeom prst="rect">
            <a:avLst/>
          </a:prstGeom>
          <a:noFill/>
          <a:ln w="57150" cap="flat">
            <a:solidFill>
              <a:srgbClr val="53B9E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Прямоугольник 13"/>
          <p:cNvSpPr/>
          <p:nvPr/>
        </p:nvSpPr>
        <p:spPr>
          <a:xfrm>
            <a:off x="9427028" y="8969829"/>
            <a:ext cx="5889171" cy="947057"/>
          </a:xfrm>
          <a:prstGeom prst="rect">
            <a:avLst/>
          </a:prstGeom>
          <a:noFill/>
          <a:ln w="57150" cap="flat">
            <a:solidFill>
              <a:srgbClr val="53B9E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84840178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fessional Slide Template"/>
          <p:cNvSpPr txBox="1"/>
          <p:nvPr/>
        </p:nvSpPr>
        <p:spPr>
          <a:xfrm>
            <a:off x="2876655" y="0"/>
            <a:ext cx="20343515" cy="1349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just">
              <a:lnSpc>
                <a:spcPct val="150000"/>
              </a:lnSpc>
            </a:pPr>
            <a:r>
              <a:rPr lang="uz-Cyrl-UZ" sz="5400" b="1" dirty="0">
                <a:latin typeface="Times New Roman" panose="02020603050405020304" pitchFamily="18" charset="0"/>
                <a:ea typeface="MS Mincho" panose="02020609040205080304" pitchFamily="49" charset="-128"/>
              </a:rPr>
              <a:t>Innоvаtsion lоyihа sаmаrаdоrligi vа uning аsоsiy </a:t>
            </a:r>
            <a:r>
              <a:rPr lang="uz-Cyrl-UZ" sz="5400" b="1" dirty="0" smtClean="0">
                <a:latin typeface="Times New Roman" panose="02020603050405020304" pitchFamily="18" charset="0"/>
                <a:ea typeface="MS Mincho" panose="02020609040205080304" pitchFamily="49" charset="-128"/>
              </a:rPr>
              <a:t>ko</a:t>
            </a:r>
            <a:r>
              <a:rPr lang="en-US" sz="5400" b="1" dirty="0" smtClean="0">
                <a:latin typeface="Times New Roman" panose="02020603050405020304" pitchFamily="18" charset="0"/>
                <a:ea typeface="MS Mincho" panose="02020609040205080304" pitchFamily="49" charset="-128"/>
              </a:rPr>
              <a:t>‘</a:t>
            </a:r>
            <a:r>
              <a:rPr lang="uz-Cyrl-UZ" sz="5400" b="1" dirty="0" smtClean="0">
                <a:latin typeface="Times New Roman" panose="02020603050405020304" pitchFamily="18" charset="0"/>
                <a:ea typeface="MS Mincho" panose="02020609040205080304" pitchFamily="49" charset="-128"/>
              </a:rPr>
              <a:t>rsаtkichlаri</a:t>
            </a:r>
            <a:endParaRPr lang="ru-RU" sz="4800" dirty="0">
              <a:latin typeface="Times New Roman" panose="02020603050405020304" pitchFamily="18" charset="0"/>
              <a:ea typeface="MS Mincho" panose="02020609040205080304" pitchFamily="49" charset="-128"/>
            </a:endParaRPr>
          </a:p>
        </p:txBody>
      </p:sp>
      <p:cxnSp>
        <p:nvCxnSpPr>
          <p:cNvPr id="13" name="Прямая соединительная линия 12"/>
          <p:cNvCxnSpPr/>
          <p:nvPr/>
        </p:nvCxnSpPr>
        <p:spPr>
          <a:xfrm>
            <a:off x="2318657" y="1349086"/>
            <a:ext cx="20901513" cy="1"/>
          </a:xfrm>
          <a:prstGeom prst="line">
            <a:avLst/>
          </a:prstGeom>
          <a:noFill/>
          <a:ln w="254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
        <p:nvSpPr>
          <p:cNvPr id="14" name="Прямоугольник 13"/>
          <p:cNvSpPr/>
          <p:nvPr/>
        </p:nvSpPr>
        <p:spPr>
          <a:xfrm>
            <a:off x="816428" y="1349087"/>
            <a:ext cx="22077170" cy="12095619"/>
          </a:xfrm>
          <a:prstGeom prst="rect">
            <a:avLst/>
          </a:prstGeom>
        </p:spPr>
        <p:txBody>
          <a:bodyPr wrap="square">
            <a:spAutoFit/>
          </a:bodyPr>
          <a:lstStyle/>
          <a:p>
            <a:pPr indent="449580" algn="just">
              <a:lnSpc>
                <a:spcPct val="150000"/>
              </a:lnSpc>
            </a:pPr>
            <a:r>
              <a:rPr lang="en-US" sz="4000" b="0" dirty="0" err="1">
                <a:latin typeface="Times New Roman" panose="02020603050405020304" pitchFamily="18" charset="0"/>
                <a:ea typeface="Calibri" panose="020F0502020204030204" pitchFamily="34" charset="0"/>
              </a:rPr>
              <a:t>Diskontlangan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daromadlardan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umumiy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yig‘ilgan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xatoligi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boshlang‘ich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orasidagi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farq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tashkil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keltirilgan</a:t>
            </a:r>
            <a:r>
              <a:rPr lang="en-US" sz="4000" b="0" dirty="0">
                <a:latin typeface="Times New Roman" panose="02020603050405020304" pitchFamily="18" charset="0"/>
                <a:ea typeface="Calibri" panose="020F0502020204030204" pitchFamily="34" charset="0"/>
              </a:rPr>
              <a:t> samara):</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Investitsiyalarning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Diskontlangan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Doimiy</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 		</a:t>
            </a:r>
            <a:r>
              <a:rPr lang="en-US" sz="4000" b="0" dirty="0" err="1">
                <a:latin typeface="Times New Roman" panose="02020603050405020304" pitchFamily="18" charset="0"/>
                <a:ea typeface="Calibri" panose="020F0502020204030204" pitchFamily="34" charset="0"/>
              </a:rPr>
              <a:t>daromadlardan</a:t>
            </a:r>
            <a:r>
              <a:rPr lang="en-US" sz="4000" b="0" dirty="0">
                <a:latin typeface="Times New Roman" panose="02020603050405020304" pitchFamily="18" charset="0"/>
                <a:ea typeface="Calibri" panose="020F0502020204030204" pitchFamily="34" charset="0"/>
              </a:rPr>
              <a:t> 	+ 	</a:t>
            </a:r>
            <a:r>
              <a:rPr lang="en-US" sz="4000" b="0" dirty="0" err="1">
                <a:latin typeface="Times New Roman" panose="02020603050405020304" pitchFamily="18" charset="0"/>
                <a:ea typeface="Calibri" panose="020F0502020204030204" pitchFamily="34" charset="0"/>
              </a:rPr>
              <a:t>daromadlar</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qiymati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umumiy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kattaligi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hajmi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kattali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Aniqki</a:t>
            </a:r>
            <a:r>
              <a:rPr lang="en-US" sz="4000" b="0" dirty="0">
                <a:latin typeface="Times New Roman" panose="02020603050405020304" pitchFamily="18" charset="0"/>
                <a:ea typeface="Calibri" panose="020F0502020204030204" pitchFamily="34" charset="0"/>
              </a:rPr>
              <a:t>, agar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musbat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qabul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zarur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manfiy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voz</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kechish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lozim</a:t>
            </a:r>
            <a:r>
              <a:rPr lang="en-US" sz="4000" b="0" dirty="0">
                <a:latin typeface="Times New Roman" panose="02020603050405020304" pitchFamily="18" charset="0"/>
                <a:ea typeface="Calibri" panose="020F0502020204030204" pitchFamily="34" charset="0"/>
              </a:rPr>
              <a:t>. Agar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a:t>
            </a:r>
            <a:r>
              <a:rPr lang="en-US" sz="4000" b="0" dirty="0">
                <a:latin typeface="Times New Roman" panose="02020603050405020304" pitchFamily="18" charset="0"/>
                <a:ea typeface="Calibri" panose="020F0502020204030204" pitchFamily="34" charset="0"/>
              </a:rPr>
              <a:t> 0 </a:t>
            </a:r>
            <a:r>
              <a:rPr lang="en-US" sz="4000" b="0" dirty="0" err="1">
                <a:latin typeface="Times New Roman" panose="02020603050405020304" pitchFamily="18" charset="0"/>
                <a:ea typeface="Calibri" panose="020F0502020204030204" pitchFamily="34" charset="0"/>
              </a:rPr>
              <a:t>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foydali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zararli</a:t>
            </a:r>
            <a:r>
              <a:rPr lang="en-US" sz="4000" b="0" dirty="0">
                <a:latin typeface="Times New Roman" panose="02020603050405020304" pitchFamily="18" charset="0"/>
                <a:ea typeface="Calibri" panose="020F0502020204030204" pitchFamily="34" charset="0"/>
              </a:rPr>
              <a:t> deb </a:t>
            </a:r>
            <a:r>
              <a:rPr lang="en-US" sz="4000" b="0" dirty="0" err="1">
                <a:latin typeface="Times New Roman" panose="02020603050405020304" pitchFamily="18" charset="0"/>
                <a:ea typeface="Calibri" panose="020F0502020204030204" pitchFamily="34" charset="0"/>
              </a:rPr>
              <a:t>aytib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bo‘lmaydi</a:t>
            </a:r>
            <a:r>
              <a:rPr lang="en-US" sz="4000" b="0" dirty="0">
                <a:latin typeface="Times New Roman" panose="02020603050405020304" pitchFamily="18" charset="0"/>
                <a:ea typeface="Calibri" panose="020F0502020204030204" pitchFamily="34" charset="0"/>
              </a:rPr>
              <a:t>. U </a:t>
            </a:r>
            <a:r>
              <a:rPr lang="en-US" sz="4000" b="0" dirty="0" err="1">
                <a:latin typeface="Times New Roman" panose="02020603050405020304" pitchFamily="18" charset="0"/>
                <a:ea typeface="Calibri" panose="020F0502020204030204" pitchFamily="34" charset="0"/>
              </a:rPr>
              <a:t>holda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solishtirishning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boshqa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usullarini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zarur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nechta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alternativ</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o‘rin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beriladi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Keltirilgan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formulalar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yordamida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ko‘p</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mehnat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diskontlangan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asoslangan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boshqa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usullarni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qulayligi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vaqt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intervali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diskontlash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koeffitsienti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miqdoriga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bog‘liq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ravishda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murakkab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protsentlar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diskontlash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ko‘paytuvchilari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birligini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diskontlangan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miqdori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hokazolar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keltirilgan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maxsus</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statistik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jadvallaridan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foydalaniladi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p:txBody>
      </p:sp>
      <p:sp>
        <p:nvSpPr>
          <p:cNvPr id="15" name="Прямоугольник 14"/>
          <p:cNvSpPr/>
          <p:nvPr/>
        </p:nvSpPr>
        <p:spPr>
          <a:xfrm>
            <a:off x="424543" y="3363686"/>
            <a:ext cx="13781314" cy="2743200"/>
          </a:xfrm>
          <a:prstGeom prst="rect">
            <a:avLst/>
          </a:prstGeom>
          <a:noFill/>
          <a:ln w="57150" cap="flat">
            <a:solidFill>
              <a:srgbClr val="53B9E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Shape 47"/>
          <p:cNvSpPr/>
          <p:nvPr/>
        </p:nvSpPr>
        <p:spPr>
          <a:xfrm rot="16200000">
            <a:off x="10542814" y="-125185"/>
            <a:ext cx="3298371" cy="24384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50800" tIns="50800" rIns="50800" bIns="50800" anchor="ctr"/>
          <a:lstStyle/>
          <a:p>
            <a:pPr>
              <a:defRPr sz="3200" baseline="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152778715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240972" y="1705302"/>
            <a:ext cx="21586371" cy="11172289"/>
          </a:xfrm>
          <a:prstGeom prst="rect">
            <a:avLst/>
          </a:prstGeom>
        </p:spPr>
        <p:txBody>
          <a:bodyPr wrap="square">
            <a:spAutoFit/>
          </a:bodyPr>
          <a:lstStyle/>
          <a:p>
            <a:pPr indent="449580" algn="just">
              <a:lnSpc>
                <a:spcPct val="150000"/>
              </a:lnSpc>
            </a:pPr>
            <a:r>
              <a:rPr lang="en-US" sz="4000" b="0" dirty="0" smtClean="0">
                <a:latin typeface="Times New Roman" panose="02020603050405020304" pitchFamily="18" charset="0"/>
                <a:ea typeface="Calibri" panose="020F0502020204030204" pitchFamily="34" charset="0"/>
              </a:rPr>
              <a:t>	</a:t>
            </a:r>
            <a:r>
              <a:rPr lang="en-US" sz="4000" b="0" dirty="0" err="1" smtClean="0">
                <a:latin typeface="Times New Roman" panose="02020603050405020304" pitchFamily="18" charset="0"/>
                <a:ea typeface="Calibri" panose="020F0502020204030204" pitchFamily="34" charset="0"/>
              </a:rPr>
              <a:t>Investitsiyalar</a:t>
            </a:r>
            <a:r>
              <a:rPr lang="en-US" sz="4000" b="0" dirty="0" smtClean="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rentabelligi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usulini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hisoblanishi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qiyin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bo‘lishiga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qaramasdan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o‘z-o‘zini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qoplash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davri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investitsiyalarining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samaradorligini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usulini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qo‘llashga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afzalroqdir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chunki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tushumlarni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vaqtinchalik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aspektlarini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oladi</a:t>
            </a:r>
            <a:r>
              <a:rPr lang="en-US" sz="4000" b="0" dirty="0">
                <a:latin typeface="Times New Roman" panose="02020603050405020304" pitchFamily="18" charset="0"/>
                <a:ea typeface="Calibri" panose="020F0502020204030204" pitchFamily="34" charset="0"/>
              </a:rPr>
              <a:t>. Bu </a:t>
            </a:r>
            <a:r>
              <a:rPr lang="en-US" sz="4000" b="0" dirty="0" err="1">
                <a:latin typeface="Times New Roman" panose="02020603050405020304" pitchFamily="18" charset="0"/>
                <a:ea typeface="Calibri" panose="020F0502020204030204" pitchFamily="34" charset="0"/>
              </a:rPr>
              <a:t>usulni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nafaqat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absolyut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balki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solishtirma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solishtirishga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imkon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beradi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rentabelligi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kiradi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algn="just">
              <a:lnSpc>
                <a:spcPct val="150000"/>
              </a:lnSpc>
            </a:pPr>
            <a:r>
              <a:rPr lang="en-US" sz="4000" b="0" dirty="0" err="1">
                <a:latin typeface="Times New Roman" panose="02020603050405020304" pitchFamily="18" charset="0"/>
                <a:ea typeface="Calibri" panose="020F0502020204030204" pitchFamily="34" charset="0"/>
              </a:rPr>
              <a:t>Investitsiyalar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rentabelligi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diskontlangan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daromadlarning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umumiy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yig‘ilgan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kattaligi</a:t>
            </a:r>
            <a:r>
              <a:rPr lang="en-US" sz="4000" b="0" dirty="0">
                <a:latin typeface="Times New Roman" panose="02020603050405020304" pitchFamily="18" charset="0"/>
                <a:ea typeface="Calibri" panose="020F0502020204030204" pitchFamily="34" charset="0"/>
              </a:rPr>
              <a:t> – </a:t>
            </a:r>
            <a:r>
              <a:rPr lang="en-US" sz="4000" b="0" dirty="0" err="1">
                <a:latin typeface="Times New Roman" panose="02020603050405020304" pitchFamily="18" charset="0"/>
                <a:ea typeface="Calibri" panose="020F0502020204030204" pitchFamily="34" charset="0"/>
              </a:rPr>
              <a:t>investitsiyalar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kattaligi</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a:p>
            <a:pPr indent="449580" algn="just">
              <a:lnSpc>
                <a:spcPct val="150000"/>
              </a:lnSpc>
            </a:pPr>
            <a:r>
              <a:rPr lang="en-US" sz="4000" b="0" dirty="0" smtClean="0">
                <a:latin typeface="Times New Roman" panose="02020603050405020304" pitchFamily="18" charset="0"/>
                <a:ea typeface="Calibri" panose="020F0502020204030204" pitchFamily="34" charset="0"/>
              </a:rPr>
              <a:t>	</a:t>
            </a:r>
            <a:r>
              <a:rPr lang="en-US" sz="4000" b="0" dirty="0" err="1" smtClean="0">
                <a:latin typeface="Times New Roman" panose="02020603050405020304" pitchFamily="18" charset="0"/>
                <a:ea typeface="Calibri" panose="020F0502020204030204" pitchFamily="34" charset="0"/>
              </a:rPr>
              <a:t>Aniqki</a:t>
            </a:r>
            <a:r>
              <a:rPr lang="en-US" sz="4000" b="0" dirty="0">
                <a:latin typeface="Times New Roman" panose="02020603050405020304" pitchFamily="18" charset="0"/>
                <a:ea typeface="Calibri" panose="020F0502020204030204" pitchFamily="34" charset="0"/>
              </a:rPr>
              <a:t>, agar </a:t>
            </a:r>
            <a:r>
              <a:rPr lang="en-US" sz="4000" b="0" dirty="0" err="1">
                <a:latin typeface="Times New Roman" panose="02020603050405020304" pitchFamily="18" charset="0"/>
                <a:ea typeface="Calibri" panose="020F0502020204030204" pitchFamily="34" charset="0"/>
              </a:rPr>
              <a:t>rentabellik</a:t>
            </a:r>
            <a:r>
              <a:rPr lang="en-US" sz="4000" b="0" dirty="0">
                <a:latin typeface="Times New Roman" panose="02020603050405020304" pitchFamily="18" charset="0"/>
                <a:ea typeface="Calibri" panose="020F0502020204030204" pitchFamily="34" charset="0"/>
              </a:rPr>
              <a:t> 1 </a:t>
            </a:r>
            <a:r>
              <a:rPr lang="en-US" sz="4000" b="0" dirty="0" err="1">
                <a:latin typeface="Times New Roman" panose="02020603050405020304" pitchFamily="18" charset="0"/>
                <a:ea typeface="Calibri" panose="020F0502020204030204" pitchFamily="34" charset="0"/>
              </a:rPr>
              <a:t>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katta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qabul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lozim</a:t>
            </a:r>
            <a:r>
              <a:rPr lang="en-US" sz="4000" b="0" dirty="0">
                <a:latin typeface="Times New Roman" panose="02020603050405020304" pitchFamily="18" charset="0"/>
                <a:ea typeface="Calibri" panose="020F0502020204030204" pitchFamily="34" charset="0"/>
              </a:rPr>
              <a:t>, 1 </a:t>
            </a:r>
            <a:r>
              <a:rPr lang="en-US" sz="4000" b="0" dirty="0" err="1">
                <a:latin typeface="Times New Roman" panose="02020603050405020304" pitchFamily="18" charset="0"/>
                <a:ea typeface="Calibri" panose="020F0502020204030204" pitchFamily="34" charset="0"/>
              </a:rPr>
              <a:t>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kichik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voz</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kechish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lozim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kattaligi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xil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alternativ</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qatoridan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tanlashda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protfelini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komplektlashda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maksimal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sof</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beradigan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pul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vositalarini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vaqtdagi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investitsiyalashni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necha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variantdan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tanlashda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rentabelligi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nisbiy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ko‘rsatkich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sifatida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juda</a:t>
            </a:r>
            <a:r>
              <a:rPr lang="en-US" sz="4000" b="0" dirty="0">
                <a:latin typeface="Times New Roman" panose="02020603050405020304" pitchFamily="18" charset="0"/>
                <a:ea typeface="Calibri" panose="020F0502020204030204" pitchFamily="34" charset="0"/>
              </a:rPr>
              <a:t> ham </a:t>
            </a:r>
            <a:r>
              <a:rPr lang="en-US" sz="4000" b="0" dirty="0" err="1">
                <a:latin typeface="Times New Roman" panose="02020603050405020304" pitchFamily="18" charset="0"/>
                <a:ea typeface="Calibri" panose="020F0502020204030204" pitchFamily="34" charset="0"/>
              </a:rPr>
              <a:t>qulaydir</a:t>
            </a:r>
            <a:r>
              <a:rPr lang="en-US" sz="4000" b="0" dirty="0">
                <a:latin typeface="Times New Roman" panose="02020603050405020304" pitchFamily="18" charset="0"/>
                <a:ea typeface="Calibri" panose="020F0502020204030204" pitchFamily="34" charset="0"/>
              </a:rPr>
              <a:t>.</a:t>
            </a:r>
            <a:endParaRPr lang="ru-RU" sz="4000" b="0" dirty="0">
              <a:latin typeface="Times New Roman" panose="02020603050405020304" pitchFamily="18" charset="0"/>
              <a:ea typeface="MS Mincho" panose="02020609040205080304" pitchFamily="49" charset="-128"/>
            </a:endParaRPr>
          </a:p>
        </p:txBody>
      </p:sp>
      <p:sp>
        <p:nvSpPr>
          <p:cNvPr id="13" name="Professional Slide Template"/>
          <p:cNvSpPr txBox="1"/>
          <p:nvPr/>
        </p:nvSpPr>
        <p:spPr>
          <a:xfrm>
            <a:off x="2876655" y="0"/>
            <a:ext cx="20343515" cy="1349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just">
              <a:lnSpc>
                <a:spcPct val="150000"/>
              </a:lnSpc>
            </a:pPr>
            <a:r>
              <a:rPr lang="uz-Cyrl-UZ" sz="5400" b="1" dirty="0">
                <a:latin typeface="Times New Roman" panose="02020603050405020304" pitchFamily="18" charset="0"/>
                <a:ea typeface="MS Mincho" panose="02020609040205080304" pitchFamily="49" charset="-128"/>
              </a:rPr>
              <a:t>Innоvаtsion lоyihа sаmаrаdоrligi vа uning аsоsiy </a:t>
            </a:r>
            <a:r>
              <a:rPr lang="uz-Cyrl-UZ" sz="5400" b="1" dirty="0" smtClean="0">
                <a:latin typeface="Times New Roman" panose="02020603050405020304" pitchFamily="18" charset="0"/>
                <a:ea typeface="MS Mincho" panose="02020609040205080304" pitchFamily="49" charset="-128"/>
              </a:rPr>
              <a:t>ko</a:t>
            </a:r>
            <a:r>
              <a:rPr lang="en-US" sz="5400" b="1" dirty="0" smtClean="0">
                <a:latin typeface="Times New Roman" panose="02020603050405020304" pitchFamily="18" charset="0"/>
                <a:ea typeface="MS Mincho" panose="02020609040205080304" pitchFamily="49" charset="-128"/>
              </a:rPr>
              <a:t>‘</a:t>
            </a:r>
            <a:r>
              <a:rPr lang="uz-Cyrl-UZ" sz="5400" b="1" dirty="0" smtClean="0">
                <a:latin typeface="Times New Roman" panose="02020603050405020304" pitchFamily="18" charset="0"/>
                <a:ea typeface="MS Mincho" panose="02020609040205080304" pitchFamily="49" charset="-128"/>
              </a:rPr>
              <a:t>rsаtkichlаri</a:t>
            </a:r>
            <a:endParaRPr lang="ru-RU" sz="4800" dirty="0">
              <a:latin typeface="Times New Roman" panose="02020603050405020304" pitchFamily="18" charset="0"/>
              <a:ea typeface="MS Mincho" panose="02020609040205080304" pitchFamily="49" charset="-128"/>
            </a:endParaRPr>
          </a:p>
        </p:txBody>
      </p:sp>
      <p:cxnSp>
        <p:nvCxnSpPr>
          <p:cNvPr id="14" name="Прямая соединительная линия 13"/>
          <p:cNvCxnSpPr/>
          <p:nvPr/>
        </p:nvCxnSpPr>
        <p:spPr>
          <a:xfrm>
            <a:off x="2318657" y="1349086"/>
            <a:ext cx="20901513" cy="1"/>
          </a:xfrm>
          <a:prstGeom prst="line">
            <a:avLst/>
          </a:prstGeom>
          <a:noFill/>
          <a:ln w="254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
        <p:nvSpPr>
          <p:cNvPr id="15" name="Диагональная полоса 14"/>
          <p:cNvSpPr/>
          <p:nvPr/>
        </p:nvSpPr>
        <p:spPr>
          <a:xfrm rot="10800000">
            <a:off x="13476513" y="0"/>
            <a:ext cx="10907486" cy="13716000"/>
          </a:xfrm>
          <a:prstGeom prst="diagStrip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1222391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Professional Slide Template">
            <a:extLst>
              <a:ext uri="{FF2B5EF4-FFF2-40B4-BE49-F238E27FC236}">
                <a16:creationId xmlns:a16="http://schemas.microsoft.com/office/drawing/2014/main" id="{424CA995-3C46-D74F-B0E5-A24CACD2FAC4}"/>
              </a:ext>
            </a:extLst>
          </p:cNvPr>
          <p:cNvSpPr txBox="1"/>
          <p:nvPr/>
        </p:nvSpPr>
        <p:spPr>
          <a:xfrm>
            <a:off x="13496699" y="5683472"/>
            <a:ext cx="10514505" cy="6335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r>
              <a:rPr lang="en-US" sz="15000" b="1" dirty="0" err="1" smtClean="0">
                <a:solidFill>
                  <a:schemeClr val="bg1"/>
                </a:solidFill>
                <a:latin typeface="Montserrat SemiBold" pitchFamily="2" charset="0"/>
              </a:rPr>
              <a:t>Etiboringiz</a:t>
            </a:r>
            <a:r>
              <a:rPr lang="en-US" sz="15000" b="1" dirty="0" smtClean="0">
                <a:solidFill>
                  <a:schemeClr val="bg1"/>
                </a:solidFill>
                <a:latin typeface="Montserrat SemiBold" pitchFamily="2" charset="0"/>
              </a:rPr>
              <a:t> </a:t>
            </a:r>
            <a:r>
              <a:rPr lang="en-US" sz="15000" b="1" dirty="0" err="1" smtClean="0">
                <a:solidFill>
                  <a:schemeClr val="bg1"/>
                </a:solidFill>
                <a:latin typeface="Montserrat SemiBold" pitchFamily="2" charset="0"/>
              </a:rPr>
              <a:t>uchun</a:t>
            </a:r>
            <a:r>
              <a:rPr lang="en-US" sz="15000" b="1" dirty="0" smtClean="0">
                <a:solidFill>
                  <a:schemeClr val="bg1"/>
                </a:solidFill>
                <a:latin typeface="Montserrat SemiBold" pitchFamily="2" charset="0"/>
              </a:rPr>
              <a:t> </a:t>
            </a:r>
            <a:r>
              <a:rPr lang="en-US" sz="15000" b="1" dirty="0" err="1" smtClean="0">
                <a:solidFill>
                  <a:schemeClr val="bg1"/>
                </a:solidFill>
                <a:latin typeface="Montserrat SemiBold" pitchFamily="2" charset="0"/>
              </a:rPr>
              <a:t>rahmat</a:t>
            </a:r>
            <a:r>
              <a:rPr lang="en-US" sz="15000" b="1" dirty="0" smtClean="0">
                <a:solidFill>
                  <a:schemeClr val="bg1"/>
                </a:solidFill>
                <a:latin typeface="Montserrat SemiBold" pitchFamily="2" charset="0"/>
              </a:rPr>
              <a:t>!</a:t>
            </a:r>
            <a:endParaRPr lang="en-US" sz="15000" b="1" dirty="0">
              <a:solidFill>
                <a:schemeClr val="bg1"/>
              </a:solidFill>
              <a:latin typeface="Montserrat SemiBold" pitchFamily="2" charset="0"/>
            </a:endParaRPr>
          </a:p>
        </p:txBody>
      </p:sp>
      <p:sp>
        <p:nvSpPr>
          <p:cNvPr id="13" name="Рисунок 16">
            <a:extLst>
              <a:ext uri="{FF2B5EF4-FFF2-40B4-BE49-F238E27FC236}">
                <a16:creationId xmlns:a16="http://schemas.microsoft.com/office/drawing/2014/main" id="{AB460D6B-0D0E-9D4F-B0CB-19E925B382D5}"/>
              </a:ext>
            </a:extLst>
          </p:cNvPr>
          <p:cNvSpPr txBox="1">
            <a:spLocks/>
          </p:cNvSpPr>
          <p:nvPr/>
        </p:nvSpPr>
        <p:spPr>
          <a:xfrm>
            <a:off x="0" y="0"/>
            <a:ext cx="16363601" cy="13716000"/>
          </a:xfrm>
          <a:prstGeom prst="parallelogram">
            <a:avLst>
              <a:gd name="adj" fmla="val 54625"/>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sp>
      <p:grpSp>
        <p:nvGrpSpPr>
          <p:cNvPr id="3" name="Группа 2">
            <a:extLst>
              <a:ext uri="{FF2B5EF4-FFF2-40B4-BE49-F238E27FC236}">
                <a16:creationId xmlns:a16="http://schemas.microsoft.com/office/drawing/2014/main" id="{6F21085D-C6B5-7F45-A33D-E35D2D7E0B96}"/>
              </a:ext>
            </a:extLst>
          </p:cNvPr>
          <p:cNvGrpSpPr/>
          <p:nvPr/>
        </p:nvGrpSpPr>
        <p:grpSpPr>
          <a:xfrm>
            <a:off x="9038370" y="5294092"/>
            <a:ext cx="3200400" cy="3200400"/>
            <a:chOff x="5867900" y="1799729"/>
            <a:chExt cx="3200400" cy="3200400"/>
          </a:xfrm>
        </p:grpSpPr>
        <p:sp>
          <p:nvSpPr>
            <p:cNvPr id="2" name="Овал 1">
              <a:extLst>
                <a:ext uri="{FF2B5EF4-FFF2-40B4-BE49-F238E27FC236}">
                  <a16:creationId xmlns:a16="http://schemas.microsoft.com/office/drawing/2014/main" id="{992FBE88-7816-4E45-83E0-6671BBEA1933}"/>
                </a:ext>
              </a:extLst>
            </p:cNvPr>
            <p:cNvSpPr/>
            <p:nvPr/>
          </p:nvSpPr>
          <p:spPr>
            <a:xfrm>
              <a:off x="5867900" y="1799729"/>
              <a:ext cx="3200400" cy="3200400"/>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19" name="Рисунок 44">
              <a:extLst>
                <a:ext uri="{FF2B5EF4-FFF2-40B4-BE49-F238E27FC236}">
                  <a16:creationId xmlns:a16="http://schemas.microsoft.com/office/drawing/2014/main" id="{F31A5917-93A7-AC4E-951A-48F13A5EFB78}"/>
                </a:ext>
              </a:extLst>
            </p:cNvPr>
            <p:cNvGrpSpPr/>
            <p:nvPr/>
          </p:nvGrpSpPr>
          <p:grpSpPr>
            <a:xfrm>
              <a:off x="6874387" y="2666502"/>
              <a:ext cx="1235551" cy="1235551"/>
              <a:chOff x="9918700" y="4584700"/>
              <a:chExt cx="4546600" cy="4546600"/>
            </a:xfrm>
            <a:solidFill>
              <a:schemeClr val="accent2"/>
            </a:solidFill>
          </p:grpSpPr>
          <p:sp>
            <p:nvSpPr>
              <p:cNvPr id="20" name="Полилиния 19">
                <a:extLst>
                  <a:ext uri="{FF2B5EF4-FFF2-40B4-BE49-F238E27FC236}">
                    <a16:creationId xmlns:a16="http://schemas.microsoft.com/office/drawing/2014/main" id="{99580655-1532-114E-AD38-BCEDC50A6839}"/>
                  </a:ext>
                </a:extLst>
              </p:cNvPr>
              <p:cNvSpPr/>
              <p:nvPr/>
            </p:nvSpPr>
            <p:spPr>
              <a:xfrm>
                <a:off x="9982191" y="4584700"/>
                <a:ext cx="4413436" cy="4546600"/>
              </a:xfrm>
              <a:custGeom>
                <a:avLst/>
                <a:gdLst>
                  <a:gd name="connsiteX0" fmla="*/ 4288833 w 4413435"/>
                  <a:gd name="connsiteY0" fmla="*/ 3092259 h 4546600"/>
                  <a:gd name="connsiteX1" fmla="*/ 4421046 w 4413435"/>
                  <a:gd name="connsiteY1" fmla="*/ 2714644 h 4546600"/>
                  <a:gd name="connsiteX2" fmla="*/ 4297393 w 4413435"/>
                  <a:gd name="connsiteY2" fmla="*/ 2387441 h 4546600"/>
                  <a:gd name="connsiteX3" fmla="*/ 4176594 w 4413435"/>
                  <a:gd name="connsiteY3" fmla="*/ 1802470 h 4546600"/>
                  <a:gd name="connsiteX4" fmla="*/ 3412804 w 4413435"/>
                  <a:gd name="connsiteY4" fmla="*/ 1619845 h 4546600"/>
                  <a:gd name="connsiteX5" fmla="*/ 2944827 w 4413435"/>
                  <a:gd name="connsiteY5" fmla="*/ 1679769 h 4546600"/>
                  <a:gd name="connsiteX6" fmla="*/ 2943876 w 4413435"/>
                  <a:gd name="connsiteY6" fmla="*/ 1679769 h 4546600"/>
                  <a:gd name="connsiteX7" fmla="*/ 2794542 w 4413435"/>
                  <a:gd name="connsiteY7" fmla="*/ 1710207 h 4546600"/>
                  <a:gd name="connsiteX8" fmla="*/ 2913439 w 4413435"/>
                  <a:gd name="connsiteY8" fmla="*/ 1157576 h 4546600"/>
                  <a:gd name="connsiteX9" fmla="*/ 2888708 w 4413435"/>
                  <a:gd name="connsiteY9" fmla="*/ 234939 h 4546600"/>
                  <a:gd name="connsiteX10" fmla="*/ 2404562 w 4413435"/>
                  <a:gd name="connsiteY10" fmla="*/ 0 h 4546600"/>
                  <a:gd name="connsiteX11" fmla="*/ 2220986 w 4413435"/>
                  <a:gd name="connsiteY11" fmla="*/ 83703 h 4546600"/>
                  <a:gd name="connsiteX12" fmla="*/ 2141087 w 4413435"/>
                  <a:gd name="connsiteY12" fmla="*/ 537412 h 4546600"/>
                  <a:gd name="connsiteX13" fmla="*/ 1365882 w 4413435"/>
                  <a:gd name="connsiteY13" fmla="*/ 1928976 h 4546600"/>
                  <a:gd name="connsiteX14" fmla="*/ 1350664 w 4413435"/>
                  <a:gd name="connsiteY14" fmla="*/ 1942292 h 4546600"/>
                  <a:gd name="connsiteX15" fmla="*/ 1164234 w 4413435"/>
                  <a:gd name="connsiteY15" fmla="*/ 2221937 h 4546600"/>
                  <a:gd name="connsiteX16" fmla="*/ 975902 w 4413435"/>
                  <a:gd name="connsiteY16" fmla="*/ 2174378 h 4546600"/>
                  <a:gd name="connsiteX17" fmla="*/ 395687 w 4413435"/>
                  <a:gd name="connsiteY17" fmla="*/ 2174378 h 4546600"/>
                  <a:gd name="connsiteX18" fmla="*/ 0 w 4413435"/>
                  <a:gd name="connsiteY18" fmla="*/ 2570066 h 4546600"/>
                  <a:gd name="connsiteX19" fmla="*/ 0 w 4413435"/>
                  <a:gd name="connsiteY19" fmla="*/ 4115720 h 4546600"/>
                  <a:gd name="connsiteX20" fmla="*/ 395687 w 4413435"/>
                  <a:gd name="connsiteY20" fmla="*/ 4511407 h 4546600"/>
                  <a:gd name="connsiteX21" fmla="*/ 975902 w 4413435"/>
                  <a:gd name="connsiteY21" fmla="*/ 4511407 h 4546600"/>
                  <a:gd name="connsiteX22" fmla="*/ 1204183 w 4413435"/>
                  <a:gd name="connsiteY22" fmla="*/ 4439118 h 4546600"/>
                  <a:gd name="connsiteX23" fmla="*/ 1427708 w 4413435"/>
                  <a:gd name="connsiteY23" fmla="*/ 4465751 h 4546600"/>
                  <a:gd name="connsiteX24" fmla="*/ 2695620 w 4413435"/>
                  <a:gd name="connsiteY24" fmla="*/ 4535186 h 4546600"/>
                  <a:gd name="connsiteX25" fmla="*/ 3014263 w 4413435"/>
                  <a:gd name="connsiteY25" fmla="*/ 4548503 h 4546600"/>
                  <a:gd name="connsiteX26" fmla="*/ 3456558 w 4413435"/>
                  <a:gd name="connsiteY26" fmla="*/ 4508553 h 4546600"/>
                  <a:gd name="connsiteX27" fmla="*/ 4047235 w 4413435"/>
                  <a:gd name="connsiteY27" fmla="*/ 4141401 h 4546600"/>
                  <a:gd name="connsiteX28" fmla="*/ 4111915 w 4413435"/>
                  <a:gd name="connsiteY28" fmla="*/ 3777102 h 4546600"/>
                  <a:gd name="connsiteX29" fmla="*/ 4327831 w 4413435"/>
                  <a:gd name="connsiteY29" fmla="*/ 3283444 h 4546600"/>
                  <a:gd name="connsiteX30" fmla="*/ 4288833 w 4413435"/>
                  <a:gd name="connsiteY30" fmla="*/ 3092259 h 4546600"/>
                  <a:gd name="connsiteX31" fmla="*/ 395687 w 4413435"/>
                  <a:gd name="connsiteY31" fmla="*/ 4254590 h 4546600"/>
                  <a:gd name="connsiteX32" fmla="*/ 256816 w 4413435"/>
                  <a:gd name="connsiteY32" fmla="*/ 4115720 h 4546600"/>
                  <a:gd name="connsiteX33" fmla="*/ 256816 w 4413435"/>
                  <a:gd name="connsiteY33" fmla="*/ 2569115 h 4546600"/>
                  <a:gd name="connsiteX34" fmla="*/ 395687 w 4413435"/>
                  <a:gd name="connsiteY34" fmla="*/ 2430243 h 4546600"/>
                  <a:gd name="connsiteX35" fmla="*/ 975902 w 4413435"/>
                  <a:gd name="connsiteY35" fmla="*/ 2430243 h 4546600"/>
                  <a:gd name="connsiteX36" fmla="*/ 1114773 w 4413435"/>
                  <a:gd name="connsiteY36" fmla="*/ 2569115 h 4546600"/>
                  <a:gd name="connsiteX37" fmla="*/ 1114773 w 4413435"/>
                  <a:gd name="connsiteY37" fmla="*/ 4114768 h 4546600"/>
                  <a:gd name="connsiteX38" fmla="*/ 975902 w 4413435"/>
                  <a:gd name="connsiteY38" fmla="*/ 4253640 h 4546600"/>
                  <a:gd name="connsiteX39" fmla="*/ 395687 w 4413435"/>
                  <a:gd name="connsiteY39" fmla="*/ 4253640 h 4546600"/>
                  <a:gd name="connsiteX40" fmla="*/ 395687 w 4413435"/>
                  <a:gd name="connsiteY40" fmla="*/ 4254590 h 4546600"/>
                  <a:gd name="connsiteX41" fmla="*/ 4045333 w 4413435"/>
                  <a:gd name="connsiteY41" fmla="*/ 2980972 h 4546600"/>
                  <a:gd name="connsiteX42" fmla="*/ 4028212 w 4413435"/>
                  <a:gd name="connsiteY42" fmla="*/ 3136013 h 4546600"/>
                  <a:gd name="connsiteX43" fmla="*/ 4071965 w 4413435"/>
                  <a:gd name="connsiteY43" fmla="*/ 3294858 h 4546600"/>
                  <a:gd name="connsiteX44" fmla="*/ 3893145 w 4413435"/>
                  <a:gd name="connsiteY44" fmla="*/ 3623964 h 4546600"/>
                  <a:gd name="connsiteX45" fmla="*/ 3849391 w 4413435"/>
                  <a:gd name="connsiteY45" fmla="*/ 3770444 h 4546600"/>
                  <a:gd name="connsiteX46" fmla="*/ 3823710 w 4413435"/>
                  <a:gd name="connsiteY46" fmla="*/ 4015847 h 4546600"/>
                  <a:gd name="connsiteX47" fmla="*/ 3403292 w 4413435"/>
                  <a:gd name="connsiteY47" fmla="*/ 4257444 h 4546600"/>
                  <a:gd name="connsiteX48" fmla="*/ 2709888 w 4413435"/>
                  <a:gd name="connsiteY48" fmla="*/ 4278370 h 4546600"/>
                  <a:gd name="connsiteX49" fmla="*/ 2696571 w 4413435"/>
                  <a:gd name="connsiteY49" fmla="*/ 4278370 h 4546600"/>
                  <a:gd name="connsiteX50" fmla="*/ 1460048 w 4413435"/>
                  <a:gd name="connsiteY50" fmla="*/ 4210837 h 4546600"/>
                  <a:gd name="connsiteX51" fmla="*/ 1459097 w 4413435"/>
                  <a:gd name="connsiteY51" fmla="*/ 4210837 h 4546600"/>
                  <a:gd name="connsiteX52" fmla="*/ 1363029 w 4413435"/>
                  <a:gd name="connsiteY52" fmla="*/ 4199423 h 4546600"/>
                  <a:gd name="connsiteX53" fmla="*/ 1371589 w 4413435"/>
                  <a:gd name="connsiteY53" fmla="*/ 4115720 h 4546600"/>
                  <a:gd name="connsiteX54" fmla="*/ 1371589 w 4413435"/>
                  <a:gd name="connsiteY54" fmla="*/ 2569115 h 4546600"/>
                  <a:gd name="connsiteX55" fmla="*/ 1353517 w 4413435"/>
                  <a:gd name="connsiteY55" fmla="*/ 2451169 h 4546600"/>
                  <a:gd name="connsiteX56" fmla="*/ 1530435 w 4413435"/>
                  <a:gd name="connsiteY56" fmla="*/ 2124917 h 4546600"/>
                  <a:gd name="connsiteX57" fmla="*/ 2393148 w 4413435"/>
                  <a:gd name="connsiteY57" fmla="*/ 594482 h 4546600"/>
                  <a:gd name="connsiteX58" fmla="*/ 2398855 w 4413435"/>
                  <a:gd name="connsiteY58" fmla="*/ 530754 h 4546600"/>
                  <a:gd name="connsiteX59" fmla="*/ 2411220 w 4413435"/>
                  <a:gd name="connsiteY59" fmla="*/ 254914 h 4546600"/>
                  <a:gd name="connsiteX60" fmla="*/ 2679450 w 4413435"/>
                  <a:gd name="connsiteY60" fmla="*/ 383322 h 4546600"/>
                  <a:gd name="connsiteX61" fmla="*/ 2668036 w 4413435"/>
                  <a:gd name="connsiteY61" fmla="*/ 1074824 h 4546600"/>
                  <a:gd name="connsiteX62" fmla="*/ 2621429 w 4413435"/>
                  <a:gd name="connsiteY62" fmla="*/ 1926122 h 4546600"/>
                  <a:gd name="connsiteX63" fmla="*/ 2828784 w 4413435"/>
                  <a:gd name="connsiteY63" fmla="*/ 1963218 h 4546600"/>
                  <a:gd name="connsiteX64" fmla="*/ 2994288 w 4413435"/>
                  <a:gd name="connsiteY64" fmla="*/ 1929927 h 4546600"/>
                  <a:gd name="connsiteX65" fmla="*/ 3006653 w 4413435"/>
                  <a:gd name="connsiteY65" fmla="*/ 1927074 h 4546600"/>
                  <a:gd name="connsiteX66" fmla="*/ 4003481 w 4413435"/>
                  <a:gd name="connsiteY66" fmla="*/ 1989851 h 4546600"/>
                  <a:gd name="connsiteX67" fmla="*/ 4035821 w 4413435"/>
                  <a:gd name="connsiteY67" fmla="*/ 2337029 h 4546600"/>
                  <a:gd name="connsiteX68" fmla="*/ 4058649 w 4413435"/>
                  <a:gd name="connsiteY68" fmla="*/ 2502533 h 4546600"/>
                  <a:gd name="connsiteX69" fmla="*/ 4164229 w 4413435"/>
                  <a:gd name="connsiteY69" fmla="*/ 2724155 h 4546600"/>
                  <a:gd name="connsiteX70" fmla="*/ 4045333 w 4413435"/>
                  <a:gd name="connsiteY70" fmla="*/ 2980972 h 454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413435" h="4546600">
                    <a:moveTo>
                      <a:pt x="4288833" y="3092259"/>
                    </a:moveTo>
                    <a:cubicBezTo>
                      <a:pt x="4382048" y="2973362"/>
                      <a:pt x="4426753" y="2845906"/>
                      <a:pt x="4421046" y="2714644"/>
                    </a:cubicBezTo>
                    <a:cubicBezTo>
                      <a:pt x="4415339" y="2570066"/>
                      <a:pt x="4350659" y="2456876"/>
                      <a:pt x="4297393" y="2387441"/>
                    </a:cubicBezTo>
                    <a:cubicBezTo>
                      <a:pt x="4359220" y="2233351"/>
                      <a:pt x="4382999" y="1990802"/>
                      <a:pt x="4176594" y="1802470"/>
                    </a:cubicBezTo>
                    <a:cubicBezTo>
                      <a:pt x="4025358" y="1664550"/>
                      <a:pt x="3768542" y="1602724"/>
                      <a:pt x="3412804" y="1619845"/>
                    </a:cubicBezTo>
                    <a:cubicBezTo>
                      <a:pt x="3162645" y="1631259"/>
                      <a:pt x="2953388" y="1677867"/>
                      <a:pt x="2944827" y="1679769"/>
                    </a:cubicBezTo>
                    <a:lnTo>
                      <a:pt x="2943876" y="1679769"/>
                    </a:lnTo>
                    <a:cubicBezTo>
                      <a:pt x="2896317" y="1688330"/>
                      <a:pt x="2845905" y="1698793"/>
                      <a:pt x="2794542" y="1710207"/>
                    </a:cubicBezTo>
                    <a:cubicBezTo>
                      <a:pt x="2790738" y="1649331"/>
                      <a:pt x="2801200" y="1498095"/>
                      <a:pt x="2913439" y="1157576"/>
                    </a:cubicBezTo>
                    <a:cubicBezTo>
                      <a:pt x="3046603" y="752377"/>
                      <a:pt x="3038993" y="442295"/>
                      <a:pt x="2888708" y="234939"/>
                    </a:cubicBezTo>
                    <a:cubicBezTo>
                      <a:pt x="2730814" y="17121"/>
                      <a:pt x="2478753" y="0"/>
                      <a:pt x="2404562" y="0"/>
                    </a:cubicBezTo>
                    <a:cubicBezTo>
                      <a:pt x="2333224" y="0"/>
                      <a:pt x="2267593" y="29486"/>
                      <a:pt x="2220986" y="83703"/>
                    </a:cubicBezTo>
                    <a:cubicBezTo>
                      <a:pt x="2115406" y="206404"/>
                      <a:pt x="2127771" y="432783"/>
                      <a:pt x="2141087" y="537412"/>
                    </a:cubicBezTo>
                    <a:cubicBezTo>
                      <a:pt x="2015533" y="874127"/>
                      <a:pt x="1663599" y="1699744"/>
                      <a:pt x="1365882" y="1928976"/>
                    </a:cubicBezTo>
                    <a:cubicBezTo>
                      <a:pt x="1360175" y="1932781"/>
                      <a:pt x="1355420" y="1937536"/>
                      <a:pt x="1350664" y="1942292"/>
                    </a:cubicBezTo>
                    <a:cubicBezTo>
                      <a:pt x="1263156" y="2034556"/>
                      <a:pt x="1204183" y="2134429"/>
                      <a:pt x="1164234" y="2221937"/>
                    </a:cubicBezTo>
                    <a:cubicBezTo>
                      <a:pt x="1108115" y="2191499"/>
                      <a:pt x="1044386" y="2174378"/>
                      <a:pt x="975902" y="2174378"/>
                    </a:cubicBezTo>
                    <a:lnTo>
                      <a:pt x="395687" y="2174378"/>
                    </a:lnTo>
                    <a:cubicBezTo>
                      <a:pt x="176918" y="2174378"/>
                      <a:pt x="0" y="2352247"/>
                      <a:pt x="0" y="2570066"/>
                    </a:cubicBezTo>
                    <a:lnTo>
                      <a:pt x="0" y="4115720"/>
                    </a:lnTo>
                    <a:cubicBezTo>
                      <a:pt x="0" y="4334489"/>
                      <a:pt x="177869" y="4511407"/>
                      <a:pt x="395687" y="4511407"/>
                    </a:cubicBezTo>
                    <a:lnTo>
                      <a:pt x="975902" y="4511407"/>
                    </a:lnTo>
                    <a:cubicBezTo>
                      <a:pt x="1060556" y="4511407"/>
                      <a:pt x="1139504" y="4484774"/>
                      <a:pt x="1204183" y="4439118"/>
                    </a:cubicBezTo>
                    <a:lnTo>
                      <a:pt x="1427708" y="4465751"/>
                    </a:lnTo>
                    <a:cubicBezTo>
                      <a:pt x="1461951" y="4470507"/>
                      <a:pt x="2070701" y="4547551"/>
                      <a:pt x="2695620" y="4535186"/>
                    </a:cubicBezTo>
                    <a:cubicBezTo>
                      <a:pt x="2808810" y="4543747"/>
                      <a:pt x="2915341" y="4548503"/>
                      <a:pt x="3014263" y="4548503"/>
                    </a:cubicBezTo>
                    <a:cubicBezTo>
                      <a:pt x="3184523" y="4548503"/>
                      <a:pt x="3332905" y="4535186"/>
                      <a:pt x="3456558" y="4508553"/>
                    </a:cubicBezTo>
                    <a:cubicBezTo>
                      <a:pt x="3747616" y="4446727"/>
                      <a:pt x="3946411" y="4323075"/>
                      <a:pt x="4047235" y="4141401"/>
                    </a:cubicBezTo>
                    <a:cubicBezTo>
                      <a:pt x="4124280" y="4002530"/>
                      <a:pt x="4124280" y="3864610"/>
                      <a:pt x="4111915" y="3777102"/>
                    </a:cubicBezTo>
                    <a:cubicBezTo>
                      <a:pt x="4301198" y="3605892"/>
                      <a:pt x="4334489" y="3416608"/>
                      <a:pt x="4327831" y="3283444"/>
                    </a:cubicBezTo>
                    <a:cubicBezTo>
                      <a:pt x="4324026" y="3206399"/>
                      <a:pt x="4306905" y="3140769"/>
                      <a:pt x="4288833" y="3092259"/>
                    </a:cubicBezTo>
                    <a:close/>
                    <a:moveTo>
                      <a:pt x="395687" y="4254590"/>
                    </a:moveTo>
                    <a:cubicBezTo>
                      <a:pt x="318642" y="4254590"/>
                      <a:pt x="256816" y="4191813"/>
                      <a:pt x="256816" y="4115720"/>
                    </a:cubicBezTo>
                    <a:lnTo>
                      <a:pt x="256816" y="2569115"/>
                    </a:lnTo>
                    <a:cubicBezTo>
                      <a:pt x="256816" y="2492070"/>
                      <a:pt x="319594" y="2430243"/>
                      <a:pt x="395687" y="2430243"/>
                    </a:cubicBezTo>
                    <a:lnTo>
                      <a:pt x="975902" y="2430243"/>
                    </a:lnTo>
                    <a:cubicBezTo>
                      <a:pt x="1052947" y="2430243"/>
                      <a:pt x="1114773" y="2493021"/>
                      <a:pt x="1114773" y="2569115"/>
                    </a:cubicBezTo>
                    <a:lnTo>
                      <a:pt x="1114773" y="4114768"/>
                    </a:lnTo>
                    <a:cubicBezTo>
                      <a:pt x="1114773" y="4191813"/>
                      <a:pt x="1051996" y="4253640"/>
                      <a:pt x="975902" y="4253640"/>
                    </a:cubicBezTo>
                    <a:lnTo>
                      <a:pt x="395687" y="4253640"/>
                    </a:lnTo>
                    <a:lnTo>
                      <a:pt x="395687" y="4254590"/>
                    </a:lnTo>
                    <a:close/>
                    <a:moveTo>
                      <a:pt x="4045333" y="2980972"/>
                    </a:moveTo>
                    <a:cubicBezTo>
                      <a:pt x="4005383" y="3022823"/>
                      <a:pt x="3997774" y="3086552"/>
                      <a:pt x="4028212" y="3136013"/>
                    </a:cubicBezTo>
                    <a:cubicBezTo>
                      <a:pt x="4028212" y="3136964"/>
                      <a:pt x="4067210" y="3203546"/>
                      <a:pt x="4071965" y="3294858"/>
                    </a:cubicBezTo>
                    <a:cubicBezTo>
                      <a:pt x="4078624" y="3419462"/>
                      <a:pt x="4018700" y="3529798"/>
                      <a:pt x="3893145" y="3623964"/>
                    </a:cubicBezTo>
                    <a:cubicBezTo>
                      <a:pt x="3848440" y="3658206"/>
                      <a:pt x="3830368" y="3717178"/>
                      <a:pt x="3849391" y="3770444"/>
                    </a:cubicBezTo>
                    <a:cubicBezTo>
                      <a:pt x="3849391" y="3771395"/>
                      <a:pt x="3890292" y="3896950"/>
                      <a:pt x="3823710" y="4015847"/>
                    </a:cubicBezTo>
                    <a:cubicBezTo>
                      <a:pt x="3759981" y="4129987"/>
                      <a:pt x="3618257" y="4211788"/>
                      <a:pt x="3403292" y="4257444"/>
                    </a:cubicBezTo>
                    <a:cubicBezTo>
                      <a:pt x="3231130" y="4294540"/>
                      <a:pt x="2997142" y="4301198"/>
                      <a:pt x="2709888" y="4278370"/>
                    </a:cubicBezTo>
                    <a:cubicBezTo>
                      <a:pt x="2706083" y="4278370"/>
                      <a:pt x="2701327" y="4278370"/>
                      <a:pt x="2696571" y="4278370"/>
                    </a:cubicBezTo>
                    <a:cubicBezTo>
                      <a:pt x="2084968" y="4291686"/>
                      <a:pt x="1466707" y="4211788"/>
                      <a:pt x="1460048" y="4210837"/>
                    </a:cubicBezTo>
                    <a:lnTo>
                      <a:pt x="1459097" y="4210837"/>
                    </a:lnTo>
                    <a:lnTo>
                      <a:pt x="1363029" y="4199423"/>
                    </a:lnTo>
                    <a:cubicBezTo>
                      <a:pt x="1368736" y="4172790"/>
                      <a:pt x="1371589" y="4144255"/>
                      <a:pt x="1371589" y="4115720"/>
                    </a:cubicBezTo>
                    <a:lnTo>
                      <a:pt x="1371589" y="2569115"/>
                    </a:lnTo>
                    <a:cubicBezTo>
                      <a:pt x="1371589" y="2528214"/>
                      <a:pt x="1364931" y="2488265"/>
                      <a:pt x="1353517" y="2451169"/>
                    </a:cubicBezTo>
                    <a:cubicBezTo>
                      <a:pt x="1370638" y="2387441"/>
                      <a:pt x="1418197" y="2245716"/>
                      <a:pt x="1530435" y="2124917"/>
                    </a:cubicBezTo>
                    <a:cubicBezTo>
                      <a:pt x="1957511" y="1786300"/>
                      <a:pt x="2375075" y="643943"/>
                      <a:pt x="2393148" y="594482"/>
                    </a:cubicBezTo>
                    <a:cubicBezTo>
                      <a:pt x="2400757" y="574508"/>
                      <a:pt x="2402659" y="552631"/>
                      <a:pt x="2398855" y="530754"/>
                    </a:cubicBezTo>
                    <a:cubicBezTo>
                      <a:pt x="2382685" y="424223"/>
                      <a:pt x="2388392" y="293912"/>
                      <a:pt x="2411220" y="254914"/>
                    </a:cubicBezTo>
                    <a:cubicBezTo>
                      <a:pt x="2461632" y="255865"/>
                      <a:pt x="2597650" y="270133"/>
                      <a:pt x="2679450" y="383322"/>
                    </a:cubicBezTo>
                    <a:cubicBezTo>
                      <a:pt x="2776470" y="517437"/>
                      <a:pt x="2772665" y="757133"/>
                      <a:pt x="2668036" y="1074824"/>
                    </a:cubicBezTo>
                    <a:cubicBezTo>
                      <a:pt x="2508239" y="1558970"/>
                      <a:pt x="2494923" y="1813884"/>
                      <a:pt x="2621429" y="1926122"/>
                    </a:cubicBezTo>
                    <a:cubicBezTo>
                      <a:pt x="2684206" y="1982242"/>
                      <a:pt x="2767909" y="1985095"/>
                      <a:pt x="2828784" y="1963218"/>
                    </a:cubicBezTo>
                    <a:cubicBezTo>
                      <a:pt x="2886806" y="1949902"/>
                      <a:pt x="2941974" y="1938488"/>
                      <a:pt x="2994288" y="1929927"/>
                    </a:cubicBezTo>
                    <a:cubicBezTo>
                      <a:pt x="2998093" y="1928976"/>
                      <a:pt x="3002849" y="1928025"/>
                      <a:pt x="3006653" y="1927074"/>
                    </a:cubicBezTo>
                    <a:cubicBezTo>
                      <a:pt x="3298663" y="1863345"/>
                      <a:pt x="3821807" y="1824347"/>
                      <a:pt x="4003481" y="1989851"/>
                    </a:cubicBezTo>
                    <a:cubicBezTo>
                      <a:pt x="4157571" y="2130624"/>
                      <a:pt x="4048186" y="2317054"/>
                      <a:pt x="4035821" y="2337029"/>
                    </a:cubicBezTo>
                    <a:cubicBezTo>
                      <a:pt x="4000628" y="2390294"/>
                      <a:pt x="4011091" y="2459730"/>
                      <a:pt x="4058649" y="2502533"/>
                    </a:cubicBezTo>
                    <a:cubicBezTo>
                      <a:pt x="4059600" y="2503484"/>
                      <a:pt x="4159473" y="2597650"/>
                      <a:pt x="4164229" y="2724155"/>
                    </a:cubicBezTo>
                    <a:cubicBezTo>
                      <a:pt x="4168034" y="2808810"/>
                      <a:pt x="4128085" y="2895366"/>
                      <a:pt x="4045333" y="2980972"/>
                    </a:cubicBezTo>
                    <a:close/>
                  </a:path>
                </a:pathLst>
              </a:custGeom>
              <a:grpFill/>
              <a:ln w="9505" cap="flat">
                <a:noFill/>
                <a:prstDash val="solid"/>
                <a:miter/>
              </a:ln>
            </p:spPr>
            <p:txBody>
              <a:bodyPr rtlCol="0" anchor="ctr"/>
              <a:lstStyle/>
              <a:p>
                <a:endParaRPr lang="ru-RU"/>
              </a:p>
            </p:txBody>
          </p:sp>
        </p:grpSp>
      </p:grpSp>
    </p:spTree>
    <p:extLst>
      <p:ext uri="{BB962C8B-B14F-4D97-AF65-F5344CB8AC3E}">
        <p14:creationId xmlns:p14="http://schemas.microsoft.com/office/powerpoint/2010/main" val="3440441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rofessional Slide Template"/>
          <p:cNvSpPr txBox="1"/>
          <p:nvPr/>
        </p:nvSpPr>
        <p:spPr>
          <a:xfrm>
            <a:off x="2516484" y="489551"/>
            <a:ext cx="2034351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uz-Cyrl-UZ" sz="5400" b="1" dirty="0"/>
              <a:t>Innоvаtsiya lоyihаsi» </a:t>
            </a:r>
            <a:r>
              <a:rPr lang="uz-Cyrl-UZ" sz="5400" b="1" dirty="0" smtClean="0"/>
              <a:t>tushunchаsi.</a:t>
            </a:r>
            <a:r>
              <a:rPr lang="en-US" sz="5400" b="1" dirty="0" smtClean="0"/>
              <a:t> </a:t>
            </a:r>
            <a:r>
              <a:rPr lang="uz-Cyrl-UZ" sz="5400" b="1" dirty="0" smtClean="0"/>
              <a:t>Innоvаtsiya </a:t>
            </a:r>
            <a:r>
              <a:rPr lang="uz-Cyrl-UZ" sz="5400" b="1" dirty="0"/>
              <a:t>lоyihаsining tuzilishi.</a:t>
            </a:r>
            <a:endParaRPr sz="5400" b="1" dirty="0">
              <a:solidFill>
                <a:schemeClr val="tx1"/>
              </a:solidFill>
              <a:latin typeface="Montserrat SemiBold" pitchFamily="2" charset="0"/>
            </a:endParaRPr>
          </a:p>
        </p:txBody>
      </p:sp>
      <p:sp>
        <p:nvSpPr>
          <p:cNvPr id="3" name="Прямоугольник 2"/>
          <p:cNvSpPr/>
          <p:nvPr/>
        </p:nvSpPr>
        <p:spPr>
          <a:xfrm>
            <a:off x="2024743" y="2749183"/>
            <a:ext cx="20051486" cy="9233297"/>
          </a:xfrm>
          <a:prstGeom prst="rect">
            <a:avLst/>
          </a:prstGeom>
        </p:spPr>
        <p:txBody>
          <a:bodyPr wrap="square">
            <a:spAutoFit/>
          </a:bodyPr>
          <a:lstStyle/>
          <a:p>
            <a:pPr indent="228600" algn="just">
              <a:lnSpc>
                <a:spcPct val="150000"/>
              </a:lnSpc>
            </a:pPr>
            <a:r>
              <a:rPr lang="en-US" sz="4400" b="0" dirty="0" smtClean="0">
                <a:latin typeface="Times New Roman" panose="02020603050405020304" pitchFamily="18" charset="0"/>
                <a:ea typeface="Calibri" panose="020F0502020204030204" pitchFamily="34" charset="0"/>
              </a:rPr>
              <a:t>	</a:t>
            </a:r>
            <a:r>
              <a:rPr lang="uz-Cyrl-UZ" sz="4400" b="0" dirty="0" smtClean="0">
                <a:latin typeface="Times New Roman" panose="02020603050405020304" pitchFamily="18" charset="0"/>
                <a:ea typeface="Calibri" panose="020F0502020204030204" pitchFamily="34" charset="0"/>
              </a:rPr>
              <a:t>Ilmiy </a:t>
            </a:r>
            <a:r>
              <a:rPr lang="uz-Cyrl-UZ" sz="4400" b="0" dirty="0">
                <a:latin typeface="Times New Roman" panose="02020603050405020304" pitchFamily="18" charset="0"/>
                <a:ea typeface="Calibri" panose="020F0502020204030204" pitchFamily="34" charset="0"/>
              </a:rPr>
              <a:t>texnik, texnologik yangiliklarni amaliyotga joriy etish innovatsiya loyihalarini ishlab chiqish hamda amaliyotga tadbiq etish bilan yo’lga qo’yiladi. Innovatsiya loyihalari, bizningcha, shakllantirilgan yangi texnik, texnologik g’oyalarni, ilmiy jihatdan asoslangan texnik, texnologik ishlanmalarni kuchli raqobat muhitida, makon va zamonda aniq maqsadlarga erishish uchun ehtimoli bo’lmish risklar asosida belgilangan muddatlarda amaliyotga joriy etilishiga qaratiladi va innovatsiya jarayonining keyingi uzviy ravishda bog’liq bo’lgan bosqichlarini tashkil etadi. </a:t>
            </a:r>
            <a:endParaRPr lang="ru-RU" sz="4400" b="0" dirty="0">
              <a:latin typeface="Times New Roman" panose="02020603050405020304" pitchFamily="18" charset="0"/>
              <a:ea typeface="Calibri" panose="020F0502020204030204" pitchFamily="34" charset="0"/>
            </a:endParaRPr>
          </a:p>
          <a:p>
            <a:pPr indent="228600" algn="l">
              <a:lnSpc>
                <a:spcPct val="150000"/>
              </a:lnSpc>
            </a:pPr>
            <a:r>
              <a:rPr lang="en-US" sz="4400" b="0" dirty="0" smtClean="0">
                <a:latin typeface="Times New Roman" panose="02020603050405020304" pitchFamily="18" charset="0"/>
                <a:ea typeface="Calibri" panose="020F0502020204030204" pitchFamily="34" charset="0"/>
              </a:rPr>
              <a:t>	</a:t>
            </a:r>
            <a:r>
              <a:rPr lang="en-US" sz="4400" dirty="0" err="1" smtClean="0">
                <a:latin typeface="Times New Roman" panose="02020603050405020304" pitchFamily="18" charset="0"/>
                <a:ea typeface="Calibri" panose="020F0502020204030204" pitchFamily="34" charset="0"/>
              </a:rPr>
              <a:t>Loyiha</a:t>
            </a:r>
            <a:r>
              <a:rPr lang="en-US" sz="4400" b="0" dirty="0" smtClean="0">
                <a:latin typeface="Times New Roman" panose="02020603050405020304" pitchFamily="18" charset="0"/>
                <a:ea typeface="Calibri" panose="020F0502020204030204" pitchFamily="34" charset="0"/>
              </a:rPr>
              <a:t> </a:t>
            </a:r>
            <a:r>
              <a:rPr lang="en-US" sz="4400" b="0" dirty="0">
                <a:solidFill>
                  <a:srgbClr val="FF0000"/>
                </a:solidFill>
                <a:latin typeface="Times New Roman" panose="02020603050405020304" pitchFamily="18" charset="0"/>
                <a:ea typeface="Calibri" panose="020F0502020204030204" pitchFamily="34" charset="0"/>
              </a:rPr>
              <a:t>(</a:t>
            </a:r>
            <a:r>
              <a:rPr lang="en-US" sz="4400" b="0" dirty="0" err="1">
                <a:solidFill>
                  <a:srgbClr val="FF0000"/>
                </a:solidFill>
                <a:latin typeface="Times New Roman" panose="02020603050405020304" pitchFamily="18" charset="0"/>
                <a:ea typeface="Calibri" panose="020F0502020204030204" pitchFamily="34" charset="0"/>
              </a:rPr>
              <a:t>ingl</a:t>
            </a:r>
            <a:r>
              <a:rPr lang="en-US" sz="4400" b="0" dirty="0">
                <a:solidFill>
                  <a:srgbClr val="FF0000"/>
                </a:solidFill>
                <a:latin typeface="Times New Roman" panose="02020603050405020304" pitchFamily="18" charset="0"/>
                <a:ea typeface="Calibri" panose="020F0502020204030204" pitchFamily="34" charset="0"/>
              </a:rPr>
              <a:t>. - </a:t>
            </a:r>
            <a:r>
              <a:rPr lang="en-US" sz="4400" b="0" dirty="0" err="1">
                <a:solidFill>
                  <a:srgbClr val="FF0000"/>
                </a:solidFill>
                <a:latin typeface="Times New Roman" panose="02020603050405020304" pitchFamily="18" charset="0"/>
                <a:ea typeface="Calibri" panose="020F0502020204030204" pitchFamily="34" charset="0"/>
              </a:rPr>
              <a:t>projekt</a:t>
            </a:r>
            <a:r>
              <a:rPr lang="en-US" sz="4400" b="0" dirty="0">
                <a:solidFill>
                  <a:srgbClr val="FF0000"/>
                </a:solidFill>
                <a:latin typeface="Times New Roman" panose="02020603050405020304" pitchFamily="18" charset="0"/>
                <a:ea typeface="Calibri" panose="020F0502020204030204" pitchFamily="34" charset="0"/>
              </a:rPr>
              <a:t>)</a:t>
            </a:r>
            <a:r>
              <a:rPr lang="en-US" sz="4400" b="0" dirty="0">
                <a:latin typeface="Times New Roman" panose="02020603050405020304" pitchFamily="18" charset="0"/>
                <a:ea typeface="Calibri" panose="020F0502020204030204" pitchFamily="34" charset="0"/>
              </a:rPr>
              <a:t> - </a:t>
            </a:r>
            <a:r>
              <a:rPr lang="en-US" sz="4400" b="0" dirty="0" err="1">
                <a:latin typeface="Times New Roman" panose="02020603050405020304" pitchFamily="18" charset="0"/>
                <a:ea typeface="Calibri" panose="020F0502020204030204" pitchFamily="34" charset="0"/>
              </a:rPr>
              <a:t>bu</a:t>
            </a:r>
            <a:r>
              <a:rPr lang="en-US" sz="4400" b="0" dirty="0">
                <a:latin typeface="Times New Roman" panose="02020603050405020304" pitchFamily="18" charset="0"/>
                <a:ea typeface="Calibri" panose="020F0502020204030204" pitchFamily="34" charset="0"/>
              </a:rPr>
              <a:t> ―</a:t>
            </a:r>
            <a:r>
              <a:rPr lang="en-US" sz="4400" b="0" dirty="0" err="1">
                <a:latin typeface="Times New Roman" panose="02020603050405020304" pitchFamily="18" charset="0"/>
                <a:ea typeface="Calibri" panose="020F0502020204030204" pitchFamily="34" charset="0"/>
              </a:rPr>
              <a:t>biron</a:t>
            </a:r>
            <a:r>
              <a:rPr lang="en-US" sz="4400" b="0" dirty="0">
                <a:latin typeface="Times New Roman" panose="02020603050405020304" pitchFamily="18" charset="0"/>
                <a:ea typeface="Calibri" panose="020F0502020204030204" pitchFamily="34" charset="0"/>
              </a:rPr>
              <a:t> </a:t>
            </a:r>
            <a:r>
              <a:rPr lang="en-US" sz="4400" b="0" dirty="0" err="1">
                <a:latin typeface="Times New Roman" panose="02020603050405020304" pitchFamily="18" charset="0"/>
                <a:ea typeface="Calibri" panose="020F0502020204030204" pitchFamily="34" charset="0"/>
              </a:rPr>
              <a:t>nima</a:t>
            </a:r>
            <a:r>
              <a:rPr lang="en-US" sz="4400" b="0" dirty="0">
                <a:latin typeface="Times New Roman" panose="02020603050405020304" pitchFamily="18" charset="0"/>
                <a:ea typeface="Calibri" panose="020F0502020204030204" pitchFamily="34" charset="0"/>
              </a:rPr>
              <a:t>, </a:t>
            </a:r>
            <a:r>
              <a:rPr lang="en-US" sz="4400" b="0" dirty="0" err="1">
                <a:latin typeface="Times New Roman" panose="02020603050405020304" pitchFamily="18" charset="0"/>
                <a:ea typeface="Calibri" panose="020F0502020204030204" pitchFamily="34" charset="0"/>
              </a:rPr>
              <a:t>nima</a:t>
            </a:r>
            <a:r>
              <a:rPr lang="en-US" sz="4400" b="0" dirty="0">
                <a:latin typeface="Times New Roman" panose="02020603050405020304" pitchFamily="18" charset="0"/>
                <a:ea typeface="Calibri" panose="020F0502020204030204" pitchFamily="34" charset="0"/>
              </a:rPr>
              <a:t> </a:t>
            </a:r>
            <a:r>
              <a:rPr lang="en-US" sz="4400" b="0" dirty="0" err="1">
                <a:latin typeface="Times New Roman" panose="02020603050405020304" pitchFamily="18" charset="0"/>
                <a:ea typeface="Calibri" panose="020F0502020204030204" pitchFamily="34" charset="0"/>
              </a:rPr>
              <a:t>o’ylanayapti</a:t>
            </a:r>
            <a:r>
              <a:rPr lang="en-US" sz="4400" b="0" dirty="0">
                <a:latin typeface="Times New Roman" panose="02020603050405020304" pitchFamily="18" charset="0"/>
                <a:ea typeface="Calibri" panose="020F0502020204030204" pitchFamily="34" charset="0"/>
              </a:rPr>
              <a:t> </a:t>
            </a:r>
            <a:r>
              <a:rPr lang="en-US" sz="4400" b="0" dirty="0" err="1" smtClean="0">
                <a:latin typeface="Times New Roman" panose="02020603050405020304" pitchFamily="18" charset="0"/>
                <a:ea typeface="Calibri" panose="020F0502020204030204" pitchFamily="34" charset="0"/>
              </a:rPr>
              <a:t>yokirejalashtirilayapti</a:t>
            </a:r>
            <a:r>
              <a:rPr lang="en-US" sz="4400" b="0" dirty="0">
                <a:latin typeface="Times New Roman" panose="02020603050405020304" pitchFamily="18" charset="0"/>
                <a:ea typeface="Calibri" panose="020F0502020204030204" pitchFamily="34" charset="0"/>
              </a:rPr>
              <a:t>, </a:t>
            </a:r>
            <a:r>
              <a:rPr lang="en-US" sz="4400" b="0" dirty="0" err="1">
                <a:latin typeface="Times New Roman" panose="02020603050405020304" pitchFamily="18" charset="0"/>
                <a:ea typeface="Calibri" panose="020F0502020204030204" pitchFamily="34" charset="0"/>
              </a:rPr>
              <a:t>degan</a:t>
            </a:r>
            <a:r>
              <a:rPr lang="en-US" sz="4400" b="0" dirty="0">
                <a:latin typeface="Times New Roman" panose="02020603050405020304" pitchFamily="18" charset="0"/>
                <a:ea typeface="Calibri" panose="020F0502020204030204" pitchFamily="34" charset="0"/>
              </a:rPr>
              <a:t> </a:t>
            </a:r>
            <a:r>
              <a:rPr lang="en-US" sz="4400" b="0" dirty="0" err="1">
                <a:latin typeface="Times New Roman" panose="02020603050405020304" pitchFamily="18" charset="0"/>
                <a:ea typeface="Calibri" panose="020F0502020204030204" pitchFamily="34" charset="0"/>
              </a:rPr>
              <a:t>ma’nolarni</a:t>
            </a:r>
            <a:r>
              <a:rPr lang="en-US" sz="4400" b="0" dirty="0">
                <a:latin typeface="Times New Roman" panose="02020603050405020304" pitchFamily="18" charset="0"/>
                <a:ea typeface="Calibri" panose="020F0502020204030204" pitchFamily="34" charset="0"/>
              </a:rPr>
              <a:t> </a:t>
            </a:r>
            <a:r>
              <a:rPr lang="en-US" sz="4400" b="0" dirty="0" err="1">
                <a:latin typeface="Times New Roman" panose="02020603050405020304" pitchFamily="18" charset="0"/>
                <a:ea typeface="Calibri" panose="020F0502020204030204" pitchFamily="34" charset="0"/>
              </a:rPr>
              <a:t>anglatadi</a:t>
            </a:r>
            <a:r>
              <a:rPr lang="en-US" sz="4400" b="0" dirty="0">
                <a:latin typeface="Times New Roman" panose="02020603050405020304" pitchFamily="18" charset="0"/>
                <a:ea typeface="Calibri" panose="020F0502020204030204" pitchFamily="34" charset="0"/>
              </a:rPr>
              <a:t>. </a:t>
            </a:r>
            <a:endParaRPr lang="ru-RU" sz="4400" b="0" dirty="0">
              <a:latin typeface="Times New Roman" panose="02020603050405020304" pitchFamily="18" charset="0"/>
              <a:ea typeface="Calibri" panose="020F0502020204030204" pitchFamily="34" charset="0"/>
            </a:endParaRPr>
          </a:p>
        </p:txBody>
      </p:sp>
      <p:sp>
        <p:nvSpPr>
          <p:cNvPr id="7" name="Скругленный прямоугольник 123">
            <a:extLst>
              <a:ext uri="{FF2B5EF4-FFF2-40B4-BE49-F238E27FC236}">
                <a16:creationId xmlns:a16="http://schemas.microsoft.com/office/drawing/2014/main" id="{427A600C-D3F6-498C-A89F-BB4071A3F2B1}"/>
              </a:ext>
            </a:extLst>
          </p:cNvPr>
          <p:cNvSpPr/>
          <p:nvPr/>
        </p:nvSpPr>
        <p:spPr>
          <a:xfrm>
            <a:off x="2134513" y="2385349"/>
            <a:ext cx="21150030" cy="72000"/>
          </a:xfrm>
          <a:prstGeom prst="roundRect">
            <a:avLst>
              <a:gd name="adj" fmla="val 50000"/>
            </a:avLst>
          </a:prstGeom>
          <a:solidFill>
            <a:srgbClr val="53B9E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64771" y="2364253"/>
            <a:ext cx="22119772" cy="11172289"/>
          </a:xfrm>
          <a:prstGeom prst="rect">
            <a:avLst/>
          </a:prstGeom>
        </p:spPr>
        <p:txBody>
          <a:bodyPr wrap="square">
            <a:spAutoFit/>
          </a:bodyPr>
          <a:lstStyle/>
          <a:p>
            <a:pPr indent="228600" algn="just">
              <a:lnSpc>
                <a:spcPct val="150000"/>
              </a:lnSpc>
            </a:pPr>
            <a:r>
              <a:rPr lang="en-US" sz="4000" b="0" dirty="0" smtClean="0">
                <a:latin typeface="Times New Roman" panose="02020603050405020304" pitchFamily="18" charset="0"/>
                <a:ea typeface="Calibri" panose="020F0502020204030204" pitchFamily="34" charset="0"/>
              </a:rPr>
              <a:t>	</a:t>
            </a:r>
            <a:r>
              <a:rPr lang="en-US" sz="4000" b="0" dirty="0" err="1" smtClean="0">
                <a:latin typeface="Times New Roman" panose="02020603050405020304" pitchFamily="18" charset="0"/>
                <a:ea typeface="Calibri" panose="020F0502020204030204" pitchFamily="34" charset="0"/>
              </a:rPr>
              <a:t>Mamlakatimizda</a:t>
            </a:r>
            <a:r>
              <a:rPr lang="en-US" sz="4000" b="0" dirty="0" smtClean="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mustaqillik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yillaridan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rivojlanish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tarixiga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kelmoqda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natijada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yili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mahalliy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xom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ashyolarni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qayta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jahon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bozoriga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raqobatdosh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mahsulotlarni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chiqarishga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yo’naltirilgan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ilmiy-tadqiqot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institutlari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ta’lim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institutlari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kafedralari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ilmiy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bo’limlari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olimlari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tomonidan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bajarilmoqda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oshirish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xorijiy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ekspertlar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ishtirokida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xalqaro</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anjumanlarda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sinovdan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o’tkazilmoqda</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228600" algn="just">
              <a:lnSpc>
                <a:spcPct val="150000"/>
              </a:lnSpc>
            </a:pPr>
            <a:r>
              <a:rPr lang="en-US" sz="4000" b="0" dirty="0" smtClean="0">
                <a:latin typeface="Times New Roman" panose="02020603050405020304" pitchFamily="18" charset="0"/>
                <a:ea typeface="Calibri" panose="020F0502020204030204" pitchFamily="34" charset="0"/>
              </a:rPr>
              <a:t>	</a:t>
            </a:r>
            <a:r>
              <a:rPr lang="en-US" sz="4000" b="0" dirty="0" err="1" smtClean="0">
                <a:latin typeface="Times New Roman" panose="02020603050405020304" pitchFamily="18" charset="0"/>
                <a:ea typeface="Calibri" panose="020F0502020204030204" pitchFamily="34" charset="0"/>
              </a:rPr>
              <a:t>Har</a:t>
            </a:r>
            <a:r>
              <a:rPr lang="en-US" sz="4000" b="0" dirty="0" smtClean="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qanday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kabi</a:t>
            </a:r>
            <a:r>
              <a:rPr lang="en-US" sz="4000" b="0"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innovatsiya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loyihalari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aniq</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maqsadga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ega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bo’lib</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unga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erishishning</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mavjud</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imkoniyatlari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ya’ni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moliyaviy</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moddiy</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mehnat</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resurslari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vaqt</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birligi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zamon</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va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makonda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bilan</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birga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doimo</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intellektual</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salohiyatga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tayangan</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holda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yangi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texnika-texnologiyalarni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yaratish</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ish-faoliyatni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boshqarishning</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takomillashgan</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usul</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va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shakllarini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ishlab</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chiqish</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hamda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ularni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joriy</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etishga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qaratilgan</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aniq</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ma’lumotlar</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hisob-kitoblari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tahlillari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asosida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istiqbolga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qilingan</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bashoratlarni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o’z</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ichiga</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oluvchi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kompleks</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hujjatlar</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yig’indisi</a:t>
            </a:r>
            <a:r>
              <a:rPr lang="en-US" sz="4000" b="0" i="1" dirty="0">
                <a:latin typeface="Times New Roman" panose="02020603050405020304" pitchFamily="18" charset="0"/>
                <a:ea typeface="Calibri" panose="020F0502020204030204" pitchFamily="34" charset="0"/>
              </a:rPr>
              <a:t> </a:t>
            </a:r>
            <a:r>
              <a:rPr lang="en-US" sz="4000" b="0" i="1" dirty="0" err="1">
                <a:latin typeface="Times New Roman" panose="02020603050405020304" pitchFamily="18" charset="0"/>
                <a:ea typeface="Calibri" panose="020F0502020204030204" pitchFamily="34" charset="0"/>
              </a:rPr>
              <a:t>hisoblanadi</a:t>
            </a:r>
            <a:r>
              <a:rPr lang="en-US" sz="4000" b="0" i="1"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p:txBody>
      </p:sp>
      <p:sp>
        <p:nvSpPr>
          <p:cNvPr id="9" name="Professional Slide Template"/>
          <p:cNvSpPr txBox="1"/>
          <p:nvPr/>
        </p:nvSpPr>
        <p:spPr>
          <a:xfrm>
            <a:off x="2516484" y="489551"/>
            <a:ext cx="2034351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uz-Cyrl-UZ" sz="5400" b="1" dirty="0"/>
              <a:t>Innоvаtsiya lоyihаsi» </a:t>
            </a:r>
            <a:r>
              <a:rPr lang="uz-Cyrl-UZ" sz="5400" b="1" dirty="0" smtClean="0"/>
              <a:t>tushunchаsi.</a:t>
            </a:r>
            <a:r>
              <a:rPr lang="en-US" sz="5400" b="1" dirty="0" smtClean="0"/>
              <a:t> </a:t>
            </a:r>
            <a:r>
              <a:rPr lang="uz-Cyrl-UZ" sz="5400" b="1" dirty="0" smtClean="0"/>
              <a:t>Innоvаtsiya </a:t>
            </a:r>
            <a:r>
              <a:rPr lang="uz-Cyrl-UZ" sz="5400" b="1" dirty="0"/>
              <a:t>lоyihаsining tuzilishi.</a:t>
            </a:r>
            <a:endParaRPr sz="5400" b="1" dirty="0">
              <a:solidFill>
                <a:schemeClr val="tx1"/>
              </a:solidFill>
              <a:latin typeface="Montserrat SemiBold" pitchFamily="2" charset="0"/>
            </a:endParaRPr>
          </a:p>
        </p:txBody>
      </p:sp>
      <p:sp>
        <p:nvSpPr>
          <p:cNvPr id="10" name="Скругленный прямоугольник 123">
            <a:extLst>
              <a:ext uri="{FF2B5EF4-FFF2-40B4-BE49-F238E27FC236}">
                <a16:creationId xmlns:a16="http://schemas.microsoft.com/office/drawing/2014/main" id="{427A600C-D3F6-498C-A89F-BB4071A3F2B1}"/>
              </a:ext>
            </a:extLst>
          </p:cNvPr>
          <p:cNvSpPr/>
          <p:nvPr/>
        </p:nvSpPr>
        <p:spPr>
          <a:xfrm>
            <a:off x="2134513" y="2385349"/>
            <a:ext cx="21150030" cy="72000"/>
          </a:xfrm>
          <a:prstGeom prst="roundRect">
            <a:avLst>
              <a:gd name="adj" fmla="val 50000"/>
            </a:avLst>
          </a:prstGeom>
          <a:solidFill>
            <a:srgbClr val="53B9E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5063250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rofessional Slide Template"/>
          <p:cNvSpPr txBox="1"/>
          <p:nvPr/>
        </p:nvSpPr>
        <p:spPr>
          <a:xfrm>
            <a:off x="2516484" y="489551"/>
            <a:ext cx="2034351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uz-Cyrl-UZ" sz="5400" b="1" dirty="0"/>
              <a:t>Innоvаtsiya </a:t>
            </a:r>
            <a:r>
              <a:rPr lang="uz-Cyrl-UZ" sz="5400" b="1" dirty="0" smtClean="0"/>
              <a:t>lоyihаsi</a:t>
            </a:r>
            <a:r>
              <a:rPr lang="en-US" sz="5400" b="1" dirty="0" smtClean="0"/>
              <a:t> </a:t>
            </a:r>
            <a:r>
              <a:rPr lang="uz-Cyrl-UZ" sz="5400" b="1" dirty="0" smtClean="0"/>
              <a:t>tushunchаsi.</a:t>
            </a:r>
            <a:r>
              <a:rPr lang="en-US" sz="5400" b="1" dirty="0" smtClean="0"/>
              <a:t> </a:t>
            </a:r>
            <a:r>
              <a:rPr lang="uz-Cyrl-UZ" sz="5400" b="1" dirty="0" smtClean="0"/>
              <a:t>Innоvаtsiya </a:t>
            </a:r>
            <a:r>
              <a:rPr lang="uz-Cyrl-UZ" sz="5400" b="1" dirty="0"/>
              <a:t>lоyihаsining tuzilishi.</a:t>
            </a:r>
            <a:endParaRPr sz="5400" b="1" dirty="0">
              <a:solidFill>
                <a:schemeClr val="tx1"/>
              </a:solidFill>
              <a:latin typeface="Montserrat SemiBold" pitchFamily="2" charset="0"/>
            </a:endParaRPr>
          </a:p>
        </p:txBody>
      </p:sp>
      <p:sp>
        <p:nvSpPr>
          <p:cNvPr id="3" name="Прямоугольник 2"/>
          <p:cNvSpPr/>
          <p:nvPr/>
        </p:nvSpPr>
        <p:spPr>
          <a:xfrm>
            <a:off x="2516483" y="2754761"/>
            <a:ext cx="20343515" cy="9325630"/>
          </a:xfrm>
          <a:prstGeom prst="rect">
            <a:avLst/>
          </a:prstGeom>
        </p:spPr>
        <p:txBody>
          <a:bodyPr wrap="square">
            <a:spAutoFit/>
          </a:bodyPr>
          <a:lstStyle/>
          <a:p>
            <a:pPr indent="228600" algn="just">
              <a:lnSpc>
                <a:spcPct val="150000"/>
              </a:lnSpc>
            </a:pPr>
            <a:r>
              <a:rPr lang="en-US" sz="4000" dirty="0" smtClean="0">
                <a:latin typeface="Times New Roman" panose="02020603050405020304" pitchFamily="18" charset="0"/>
                <a:ea typeface="Calibri" panose="020F0502020204030204" pitchFamily="34" charset="0"/>
              </a:rPr>
              <a:t>	</a:t>
            </a:r>
            <a:r>
              <a:rPr lang="en-US" sz="4000" dirty="0" err="1" smtClean="0">
                <a:latin typeface="Times New Roman" panose="02020603050405020304" pitchFamily="18" charset="0"/>
                <a:ea typeface="Calibri" panose="020F0502020204030204" pitchFamily="34" charset="0"/>
              </a:rPr>
              <a:t>Innovatsiya</a:t>
            </a:r>
            <a:r>
              <a:rPr lang="en-US" sz="4000" dirty="0" smtClean="0">
                <a:latin typeface="Times New Roman" panose="02020603050405020304" pitchFamily="18" charset="0"/>
                <a:ea typeface="Calibri" panose="020F0502020204030204" pitchFamily="34" charset="0"/>
              </a:rPr>
              <a:t> </a:t>
            </a:r>
            <a:r>
              <a:rPr lang="en-US" sz="4000" dirty="0" err="1">
                <a:latin typeface="Times New Roman" panose="02020603050405020304" pitchFamily="18" charset="0"/>
                <a:ea typeface="Calibri" panose="020F0502020204030204" pitchFamily="34" charset="0"/>
              </a:rPr>
              <a:t>loyihaning</a:t>
            </a:r>
            <a:r>
              <a:rPr lang="en-US" sz="4000" dirty="0">
                <a:latin typeface="Times New Roman" panose="02020603050405020304" pitchFamily="18" charset="0"/>
                <a:ea typeface="Calibri" panose="020F0502020204030204" pitchFamily="34" charset="0"/>
              </a:rPr>
              <a:t> </a:t>
            </a:r>
            <a:r>
              <a:rPr lang="en-US" sz="4000" dirty="0" err="1">
                <a:latin typeface="Times New Roman" panose="02020603050405020304" pitchFamily="18" charset="0"/>
                <a:ea typeface="Calibri" panose="020F0502020204030204" pitchFamily="34" charset="0"/>
              </a:rPr>
              <a:t>asosiy</a:t>
            </a:r>
            <a:r>
              <a:rPr lang="en-US" sz="4000" dirty="0">
                <a:latin typeface="Times New Roman" panose="02020603050405020304" pitchFamily="18" charset="0"/>
                <a:ea typeface="Calibri" panose="020F0502020204030204" pitchFamily="34" charset="0"/>
              </a:rPr>
              <a:t> </a:t>
            </a:r>
            <a:r>
              <a:rPr lang="en-US" sz="4000" dirty="0" err="1">
                <a:latin typeface="Times New Roman" panose="02020603050405020304" pitchFamily="18" charset="0"/>
                <a:ea typeface="Calibri" panose="020F0502020204030204" pitchFamily="34" charset="0"/>
              </a:rPr>
              <a:t>maqsadlaridan</a:t>
            </a:r>
            <a:r>
              <a:rPr lang="en-US" sz="4000" dirty="0">
                <a:latin typeface="Times New Roman" panose="02020603050405020304" pitchFamily="18" charset="0"/>
                <a:ea typeface="Calibri" panose="020F0502020204030204" pitchFamily="34" charset="0"/>
              </a:rPr>
              <a:t> </a:t>
            </a:r>
            <a:r>
              <a:rPr lang="en-US" sz="4000" dirty="0" err="1">
                <a:latin typeface="Times New Roman" panose="02020603050405020304" pitchFamily="18" charset="0"/>
                <a:ea typeface="Calibri" panose="020F0502020204030204" pitchFamily="34" charset="0"/>
              </a:rPr>
              <a:t>biri</a:t>
            </a:r>
            <a:r>
              <a:rPr lang="en-US" sz="4000" dirty="0">
                <a:latin typeface="Times New Roman" panose="02020603050405020304" pitchFamily="18" charset="0"/>
                <a:ea typeface="Calibri" panose="020F0502020204030204" pitchFamily="34" charset="0"/>
              </a:rPr>
              <a:t> </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korxona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yuqori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sifatga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kerakli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miqdorda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mahsulot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chiqarish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layoqatiga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ekanligini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raqobatchilarga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isbotlashdan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iborat</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228600" algn="just">
              <a:lnSpc>
                <a:spcPct val="150000"/>
              </a:lnSpc>
            </a:pPr>
            <a:r>
              <a:rPr lang="en-US" sz="4000" b="0" dirty="0" smtClean="0">
                <a:latin typeface="Times New Roman" panose="02020603050405020304" pitchFamily="18" charset="0"/>
                <a:ea typeface="Calibri" panose="020F0502020204030204" pitchFamily="34" charset="0"/>
              </a:rPr>
              <a:t>  </a:t>
            </a:r>
            <a:r>
              <a:rPr lang="en-US" sz="4000" b="0" dirty="0" err="1" smtClean="0">
                <a:latin typeface="Times New Roman" panose="02020603050405020304" pitchFamily="18" charset="0"/>
                <a:ea typeface="Calibri" panose="020F0502020204030204" pitchFamily="34" charset="0"/>
              </a:rPr>
              <a:t>Innovatsiya</a:t>
            </a:r>
            <a:r>
              <a:rPr lang="en-US" sz="4000" b="0" dirty="0" smtClean="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tushunchasi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qancha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nuqtai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nazardan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qaralishi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mumkin</a:t>
            </a:r>
            <a:r>
              <a:rPr lang="en-US" sz="4000" b="0" dirty="0">
                <a:latin typeface="Times New Roman" panose="02020603050405020304" pitchFamily="18" charset="0"/>
                <a:ea typeface="Calibri" panose="020F0502020204030204" pitchFamily="34" charset="0"/>
              </a:rPr>
              <a:t>: </a:t>
            </a:r>
            <a:endParaRPr lang="en-US" sz="4000" b="0" dirty="0" smtClean="0">
              <a:latin typeface="Times New Roman" panose="02020603050405020304" pitchFamily="18" charset="0"/>
              <a:ea typeface="Calibri" panose="020F0502020204030204" pitchFamily="34" charset="0"/>
            </a:endParaRPr>
          </a:p>
          <a:p>
            <a:pPr indent="228600" algn="just">
              <a:lnSpc>
                <a:spcPct val="150000"/>
              </a:lnSpc>
            </a:pPr>
            <a:endParaRPr lang="en-US" sz="4000" b="0" dirty="0">
              <a:latin typeface="Times New Roman" panose="02020603050405020304" pitchFamily="18" charset="0"/>
              <a:ea typeface="Calibri" panose="020F0502020204030204" pitchFamily="34" charset="0"/>
            </a:endParaRPr>
          </a:p>
          <a:p>
            <a:pPr indent="228600" algn="just">
              <a:lnSpc>
                <a:spcPct val="150000"/>
              </a:lnSpc>
            </a:pPr>
            <a:endParaRPr lang="en-US" sz="4000" b="0" dirty="0" smtClean="0">
              <a:latin typeface="Times New Roman" panose="02020603050405020304" pitchFamily="18" charset="0"/>
              <a:ea typeface="Calibri" panose="020F0502020204030204" pitchFamily="34" charset="0"/>
            </a:endParaRPr>
          </a:p>
          <a:p>
            <a:pPr indent="228600" algn="just">
              <a:lnSpc>
                <a:spcPct val="150000"/>
              </a:lnSpc>
            </a:pPr>
            <a:endParaRPr lang="en-US" sz="4000" b="0" dirty="0">
              <a:latin typeface="Times New Roman" panose="02020603050405020304" pitchFamily="18" charset="0"/>
              <a:ea typeface="Calibri" panose="020F0502020204030204" pitchFamily="34" charset="0"/>
            </a:endParaRPr>
          </a:p>
          <a:p>
            <a:pPr indent="228600" algn="just">
              <a:lnSpc>
                <a:spcPct val="150000"/>
              </a:lnSpc>
            </a:pPr>
            <a:endParaRPr lang="ru-RU" sz="4000" b="0" dirty="0">
              <a:latin typeface="Times New Roman" panose="02020603050405020304" pitchFamily="18" charset="0"/>
              <a:ea typeface="Calibri" panose="020F0502020204030204" pitchFamily="34" charset="0"/>
            </a:endParaRPr>
          </a:p>
          <a:p>
            <a:pPr indent="228600" algn="just">
              <a:lnSpc>
                <a:spcPct val="150000"/>
              </a:lnSpc>
            </a:pPr>
            <a:r>
              <a:rPr lang="en-US" sz="4000" b="0" dirty="0" err="1" smtClean="0">
                <a:latin typeface="Times New Roman" panose="02020603050405020304" pitchFamily="18" charset="0"/>
                <a:ea typeface="Calibri" panose="020F0502020204030204" pitchFamily="34" charset="0"/>
              </a:rPr>
              <a:t>Ushbu</a:t>
            </a:r>
            <a:r>
              <a:rPr lang="en-US" sz="4000" b="0" dirty="0" smtClean="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jihatlar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faoliyatini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tashkil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maqsadli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boshqarish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sifatidagi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ahamiyatini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ko’rsatadi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p:txBody>
      </p:sp>
      <p:grpSp>
        <p:nvGrpSpPr>
          <p:cNvPr id="57" name="Группа 56">
            <a:extLst>
              <a:ext uri="{FF2B5EF4-FFF2-40B4-BE49-F238E27FC236}">
                <a16:creationId xmlns:a16="http://schemas.microsoft.com/office/drawing/2014/main" id="{7214F104-6ADE-F14B-A751-48C685490D36}"/>
              </a:ext>
            </a:extLst>
          </p:cNvPr>
          <p:cNvGrpSpPr/>
          <p:nvPr/>
        </p:nvGrpSpPr>
        <p:grpSpPr>
          <a:xfrm>
            <a:off x="677076" y="7092750"/>
            <a:ext cx="8396074" cy="2641051"/>
            <a:chOff x="3413081" y="2929871"/>
            <a:chExt cx="8396074" cy="2472822"/>
          </a:xfrm>
        </p:grpSpPr>
        <p:sp>
          <p:nvSpPr>
            <p:cNvPr id="58" name="TextBox 57">
              <a:extLst>
                <a:ext uri="{FF2B5EF4-FFF2-40B4-BE49-F238E27FC236}">
                  <a16:creationId xmlns:a16="http://schemas.microsoft.com/office/drawing/2014/main" id="{459B4E78-B6D2-9848-8910-FFBBD6D2B74D}"/>
                </a:ext>
              </a:extLst>
            </p:cNvPr>
            <p:cNvSpPr txBox="1"/>
            <p:nvPr/>
          </p:nvSpPr>
          <p:spPr>
            <a:xfrm>
              <a:off x="3555955" y="3158699"/>
              <a:ext cx="1163431" cy="76365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4800" dirty="0" smtClean="0">
                  <a:solidFill>
                    <a:schemeClr val="tx2"/>
                  </a:solidFill>
                  <a:latin typeface="Bebas Neue" panose="020B0606020202050201" pitchFamily="34" charset="0"/>
                </a:rPr>
                <a:t>1</a:t>
              </a:r>
              <a:endParaRPr kumimoji="0" lang="ru-RU" sz="4800" b="0" i="0" u="none" strike="noStrike" cap="none" spc="0" normalizeH="0" baseline="0" dirty="0">
                <a:ln>
                  <a:noFill/>
                </a:ln>
                <a:solidFill>
                  <a:schemeClr val="accent1"/>
                </a:solidFill>
                <a:effectLst/>
                <a:uFillTx/>
                <a:sym typeface="Avenir Book"/>
              </a:endParaRPr>
            </a:p>
          </p:txBody>
        </p:sp>
        <p:sp>
          <p:nvSpPr>
            <p:cNvPr id="59" name="Прямоугольник 58">
              <a:extLst>
                <a:ext uri="{FF2B5EF4-FFF2-40B4-BE49-F238E27FC236}">
                  <a16:creationId xmlns:a16="http://schemas.microsoft.com/office/drawing/2014/main" id="{BAEE99DB-0256-C64D-9D48-56B226BA394A}"/>
                </a:ext>
              </a:extLst>
            </p:cNvPr>
            <p:cNvSpPr/>
            <p:nvPr/>
          </p:nvSpPr>
          <p:spPr>
            <a:xfrm>
              <a:off x="3413081" y="4702501"/>
              <a:ext cx="8396074" cy="700192"/>
            </a:xfrm>
            <a:prstGeom prst="rect">
              <a:avLst/>
            </a:prstGeom>
          </p:spPr>
          <p:txBody>
            <a:bodyPr wrap="square">
              <a:spAutoFit/>
            </a:bodyPr>
            <a:lstStyle/>
            <a:p>
              <a:pPr>
                <a:lnSpc>
                  <a:spcPct val="150000"/>
                </a:lnSpc>
              </a:pPr>
              <a:endParaRPr lang="ru-RU"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Shape 186">
              <a:extLst>
                <a:ext uri="{FF2B5EF4-FFF2-40B4-BE49-F238E27FC236}">
                  <a16:creationId xmlns:a16="http://schemas.microsoft.com/office/drawing/2014/main" id="{634AFC9D-850A-674F-AAEA-FD473317A3E7}"/>
                </a:ext>
              </a:extLst>
            </p:cNvPr>
            <p:cNvSpPr/>
            <p:nvPr/>
          </p:nvSpPr>
          <p:spPr>
            <a:xfrm>
              <a:off x="3527380" y="2929871"/>
              <a:ext cx="1163431" cy="1163431"/>
            </a:xfrm>
            <a:prstGeom prst="rect">
              <a:avLst/>
            </a:prstGeom>
            <a:noFill/>
            <a:ln w="88900" cap="flat">
              <a:solidFill>
                <a:srgbClr val="53B9E6"/>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63" name="Группа 62">
            <a:extLst>
              <a:ext uri="{FF2B5EF4-FFF2-40B4-BE49-F238E27FC236}">
                <a16:creationId xmlns:a16="http://schemas.microsoft.com/office/drawing/2014/main" id="{B2D86D36-C628-754A-BE31-3C451F352439}"/>
              </a:ext>
            </a:extLst>
          </p:cNvPr>
          <p:cNvGrpSpPr/>
          <p:nvPr/>
        </p:nvGrpSpPr>
        <p:grpSpPr>
          <a:xfrm>
            <a:off x="7855659" y="7092750"/>
            <a:ext cx="1167943" cy="1163431"/>
            <a:chOff x="3527380" y="2929871"/>
            <a:chExt cx="1167943" cy="1163431"/>
          </a:xfrm>
        </p:grpSpPr>
        <p:sp>
          <p:nvSpPr>
            <p:cNvPr id="65" name="TextBox 64">
              <a:extLst>
                <a:ext uri="{FF2B5EF4-FFF2-40B4-BE49-F238E27FC236}">
                  <a16:creationId xmlns:a16="http://schemas.microsoft.com/office/drawing/2014/main" id="{DE8D6DD1-23D4-904B-9E9C-1484A2ECB957}"/>
                </a:ext>
              </a:extLst>
            </p:cNvPr>
            <p:cNvSpPr txBox="1"/>
            <p:nvPr/>
          </p:nvSpPr>
          <p:spPr>
            <a:xfrm>
              <a:off x="3531892" y="3132723"/>
              <a:ext cx="1163431" cy="81560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4800" dirty="0" smtClean="0">
                  <a:solidFill>
                    <a:schemeClr val="tx2"/>
                  </a:solidFill>
                  <a:latin typeface="Bebas Neue" panose="020B0606020202050201" pitchFamily="34" charset="0"/>
                </a:rPr>
                <a:t>2</a:t>
              </a:r>
              <a:endParaRPr kumimoji="0" lang="ru-RU" sz="4800" b="0" i="0" u="none" strike="noStrike" cap="none" spc="0" normalizeH="0" baseline="0" dirty="0">
                <a:ln>
                  <a:noFill/>
                </a:ln>
                <a:solidFill>
                  <a:schemeClr val="accent1"/>
                </a:solidFill>
                <a:effectLst/>
                <a:uFillTx/>
                <a:sym typeface="Avenir Book"/>
              </a:endParaRPr>
            </a:p>
          </p:txBody>
        </p:sp>
        <p:sp>
          <p:nvSpPr>
            <p:cNvPr id="67" name="Shape 186">
              <a:extLst>
                <a:ext uri="{FF2B5EF4-FFF2-40B4-BE49-F238E27FC236}">
                  <a16:creationId xmlns:a16="http://schemas.microsoft.com/office/drawing/2014/main" id="{5363C676-807B-9141-B9DA-67281D8E4C14}"/>
                </a:ext>
              </a:extLst>
            </p:cNvPr>
            <p:cNvSpPr/>
            <p:nvPr/>
          </p:nvSpPr>
          <p:spPr>
            <a:xfrm>
              <a:off x="3527380" y="2929871"/>
              <a:ext cx="1163431" cy="1163431"/>
            </a:xfrm>
            <a:prstGeom prst="rect">
              <a:avLst/>
            </a:prstGeom>
            <a:noFill/>
            <a:ln w="88900" cap="flat">
              <a:solidFill>
                <a:schemeClr val="accent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68" name="Группа 67">
            <a:extLst>
              <a:ext uri="{FF2B5EF4-FFF2-40B4-BE49-F238E27FC236}">
                <a16:creationId xmlns:a16="http://schemas.microsoft.com/office/drawing/2014/main" id="{5C336D18-4E9E-3546-BBAC-57ECDD2CE592}"/>
              </a:ext>
            </a:extLst>
          </p:cNvPr>
          <p:cNvGrpSpPr/>
          <p:nvPr/>
        </p:nvGrpSpPr>
        <p:grpSpPr>
          <a:xfrm>
            <a:off x="16226046" y="7092750"/>
            <a:ext cx="1167943" cy="1163431"/>
            <a:chOff x="3527380" y="2929871"/>
            <a:chExt cx="1167943" cy="1163431"/>
          </a:xfrm>
        </p:grpSpPr>
        <p:sp>
          <p:nvSpPr>
            <p:cNvPr id="69" name="TextBox 68">
              <a:extLst>
                <a:ext uri="{FF2B5EF4-FFF2-40B4-BE49-F238E27FC236}">
                  <a16:creationId xmlns:a16="http://schemas.microsoft.com/office/drawing/2014/main" id="{B223FDAB-CE70-B343-9DD6-A36E4DA5420E}"/>
                </a:ext>
              </a:extLst>
            </p:cNvPr>
            <p:cNvSpPr txBox="1"/>
            <p:nvPr/>
          </p:nvSpPr>
          <p:spPr>
            <a:xfrm>
              <a:off x="3531892" y="3132723"/>
              <a:ext cx="1163431" cy="81560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4800" dirty="0" smtClean="0">
                  <a:solidFill>
                    <a:schemeClr val="tx2"/>
                  </a:solidFill>
                  <a:latin typeface="Bebas Neue" panose="020B0606020202050201" pitchFamily="34" charset="0"/>
                </a:rPr>
                <a:t>3</a:t>
              </a:r>
              <a:endParaRPr kumimoji="0" lang="ru-RU" sz="4800" b="0" i="0" u="none" strike="noStrike" cap="none" spc="0" normalizeH="0" baseline="0" dirty="0">
                <a:ln>
                  <a:noFill/>
                </a:ln>
                <a:solidFill>
                  <a:schemeClr val="accent1"/>
                </a:solidFill>
                <a:effectLst/>
                <a:uFillTx/>
                <a:sym typeface="Avenir Book"/>
              </a:endParaRPr>
            </a:p>
          </p:txBody>
        </p:sp>
        <p:sp>
          <p:nvSpPr>
            <p:cNvPr id="71" name="Shape 186">
              <a:extLst>
                <a:ext uri="{FF2B5EF4-FFF2-40B4-BE49-F238E27FC236}">
                  <a16:creationId xmlns:a16="http://schemas.microsoft.com/office/drawing/2014/main" id="{7BD2300C-2905-A841-A9FB-F84D91A6AD8C}"/>
                </a:ext>
              </a:extLst>
            </p:cNvPr>
            <p:cNvSpPr/>
            <p:nvPr/>
          </p:nvSpPr>
          <p:spPr>
            <a:xfrm>
              <a:off x="3527380" y="2929871"/>
              <a:ext cx="1163431" cy="1163431"/>
            </a:xfrm>
            <a:prstGeom prst="rect">
              <a:avLst/>
            </a:prstGeom>
            <a:noFill/>
            <a:ln w="88900" cap="flat">
              <a:solidFill>
                <a:schemeClr val="accent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sp>
        <p:nvSpPr>
          <p:cNvPr id="4" name="Прямоугольник 3"/>
          <p:cNvSpPr/>
          <p:nvPr/>
        </p:nvSpPr>
        <p:spPr>
          <a:xfrm>
            <a:off x="17398501" y="6932101"/>
            <a:ext cx="6343242" cy="2485745"/>
          </a:xfrm>
          <a:prstGeom prst="rect">
            <a:avLst/>
          </a:prstGeom>
        </p:spPr>
        <p:txBody>
          <a:bodyPr wrap="square">
            <a:spAutoFit/>
          </a:bodyPr>
          <a:lstStyle/>
          <a:p>
            <a:pPr indent="228600" algn="just">
              <a:lnSpc>
                <a:spcPct val="150000"/>
              </a:lnSpc>
            </a:pPr>
            <a:r>
              <a:rPr lang="en-US" sz="3600" dirty="0" err="1" smtClean="0">
                <a:latin typeface="Times New Roman" panose="02020603050405020304" pitchFamily="18" charset="0"/>
                <a:ea typeface="Calibri" panose="020F0502020204030204" pitchFamily="34" charset="0"/>
              </a:rPr>
              <a:t>ushbu</a:t>
            </a:r>
            <a:r>
              <a:rPr lang="en-US" sz="3600" dirty="0" smtClean="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tadbirlarni</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asoslovchi</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va</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bayon</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qiluvchi</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hujjatlar</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paketi</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sifatida</a:t>
            </a:r>
            <a:r>
              <a:rPr lang="en-US" sz="3600" dirty="0">
                <a:latin typeface="Times New Roman" panose="02020603050405020304" pitchFamily="18" charset="0"/>
                <a:ea typeface="Calibri" panose="020F0502020204030204" pitchFamily="34" charset="0"/>
              </a:rPr>
              <a:t>. </a:t>
            </a:r>
            <a:endParaRPr lang="ru-RU" sz="3600" dirty="0">
              <a:latin typeface="Times New Roman" panose="02020603050405020304" pitchFamily="18" charset="0"/>
              <a:ea typeface="Calibri" panose="020F0502020204030204" pitchFamily="34" charset="0"/>
            </a:endParaRPr>
          </a:p>
        </p:txBody>
      </p:sp>
      <p:sp>
        <p:nvSpPr>
          <p:cNvPr id="5" name="Прямоугольник 4"/>
          <p:cNvSpPr/>
          <p:nvPr/>
        </p:nvSpPr>
        <p:spPr>
          <a:xfrm>
            <a:off x="2327796" y="6754905"/>
            <a:ext cx="5413564" cy="3316742"/>
          </a:xfrm>
          <a:prstGeom prst="rect">
            <a:avLst/>
          </a:prstGeom>
        </p:spPr>
        <p:txBody>
          <a:bodyPr wrap="square">
            <a:spAutoFit/>
          </a:bodyPr>
          <a:lstStyle/>
          <a:p>
            <a:pPr indent="228600" algn="l">
              <a:lnSpc>
                <a:spcPct val="150000"/>
              </a:lnSpc>
            </a:pPr>
            <a:r>
              <a:rPr lang="en-US" sz="3600" dirty="0" err="1" smtClean="0">
                <a:latin typeface="Times New Roman" panose="02020603050405020304" pitchFamily="18" charset="0"/>
                <a:ea typeface="Calibri" panose="020F0502020204030204" pitchFamily="34" charset="0"/>
              </a:rPr>
              <a:t>innovatsiya</a:t>
            </a:r>
            <a:r>
              <a:rPr lang="en-US" sz="3600" dirty="0" smtClean="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maqsadlariga</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erishishga</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xizmat</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qiladigan</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tadbirlar</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yig’indisi</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sifatida</a:t>
            </a:r>
            <a:r>
              <a:rPr lang="en-US" sz="3600" dirty="0">
                <a:latin typeface="Times New Roman" panose="02020603050405020304" pitchFamily="18" charset="0"/>
                <a:ea typeface="Calibri" panose="020F0502020204030204" pitchFamily="34" charset="0"/>
              </a:rPr>
              <a:t>; </a:t>
            </a:r>
            <a:endParaRPr lang="ru-RU" sz="3600" dirty="0">
              <a:latin typeface="Times New Roman" panose="02020603050405020304" pitchFamily="18" charset="0"/>
              <a:ea typeface="Calibri" panose="020F0502020204030204" pitchFamily="34" charset="0"/>
            </a:endParaRPr>
          </a:p>
        </p:txBody>
      </p:sp>
      <p:sp>
        <p:nvSpPr>
          <p:cNvPr id="6" name="Прямоугольник 5"/>
          <p:cNvSpPr/>
          <p:nvPr/>
        </p:nvSpPr>
        <p:spPr>
          <a:xfrm>
            <a:off x="9133390" y="6754905"/>
            <a:ext cx="6672668" cy="1754326"/>
          </a:xfrm>
          <a:prstGeom prst="rect">
            <a:avLst/>
          </a:prstGeom>
        </p:spPr>
        <p:txBody>
          <a:bodyPr wrap="square">
            <a:spAutoFit/>
          </a:bodyPr>
          <a:lstStyle/>
          <a:p>
            <a:pPr indent="228600" algn="l">
              <a:lnSpc>
                <a:spcPct val="150000"/>
              </a:lnSpc>
            </a:pP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innovatsiya</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faoliyatini</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amalga</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oshirish</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jarayoni</a:t>
            </a:r>
            <a:r>
              <a:rPr lang="en-US" sz="3600" dirty="0">
                <a:latin typeface="Times New Roman" panose="02020603050405020304" pitchFamily="18" charset="0"/>
                <a:ea typeface="Calibri" panose="020F0502020204030204" pitchFamily="34" charset="0"/>
              </a:rPr>
              <a:t> </a:t>
            </a:r>
            <a:r>
              <a:rPr lang="en-US" sz="3600" dirty="0" err="1">
                <a:latin typeface="Times New Roman" panose="02020603050405020304" pitchFamily="18" charset="0"/>
                <a:ea typeface="Calibri" panose="020F0502020204030204" pitchFamily="34" charset="0"/>
              </a:rPr>
              <a:t>sifatida</a:t>
            </a:r>
            <a:r>
              <a:rPr lang="en-US" sz="3600" dirty="0">
                <a:latin typeface="Times New Roman" panose="02020603050405020304" pitchFamily="18" charset="0"/>
                <a:ea typeface="Calibri" panose="020F0502020204030204" pitchFamily="34" charset="0"/>
              </a:rPr>
              <a:t>; </a:t>
            </a:r>
            <a:endParaRPr lang="ru-RU" sz="3600" dirty="0">
              <a:latin typeface="Times New Roman" panose="02020603050405020304" pitchFamily="18" charset="0"/>
              <a:ea typeface="Calibri" panose="020F0502020204030204" pitchFamily="34" charset="0"/>
            </a:endParaRPr>
          </a:p>
        </p:txBody>
      </p:sp>
      <p:sp>
        <p:nvSpPr>
          <p:cNvPr id="76" name="Shape 231"/>
          <p:cNvSpPr/>
          <p:nvPr/>
        </p:nvSpPr>
        <p:spPr>
          <a:xfrm rot="16200000">
            <a:off x="17814716" y="7146715"/>
            <a:ext cx="6569284" cy="65692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50800" tIns="50800" rIns="50800" bIns="50800" anchor="ctr"/>
          <a:lstStyle/>
          <a:p>
            <a:pPr>
              <a:defRPr sz="3200" baseline="0">
                <a:latin typeface="Helvetica Light"/>
                <a:ea typeface="Helvetica Light"/>
                <a:cs typeface="Helvetica Light"/>
                <a:sym typeface="Helvetica Light"/>
              </a:defRPr>
            </a:pPr>
            <a:endParaRPr/>
          </a:p>
        </p:txBody>
      </p:sp>
      <p:sp>
        <p:nvSpPr>
          <p:cNvPr id="7" name="Прямоугольник 6"/>
          <p:cNvSpPr/>
          <p:nvPr/>
        </p:nvSpPr>
        <p:spPr>
          <a:xfrm>
            <a:off x="0" y="0"/>
            <a:ext cx="24384000" cy="13716000"/>
          </a:xfrm>
          <a:prstGeom prst="rect">
            <a:avLst/>
          </a:prstGeom>
          <a:noFill/>
          <a:ln w="38100" cap="flat">
            <a:solidFill>
              <a:srgbClr val="53B9E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9" name="Прямая соединительная линия 8"/>
          <p:cNvCxnSpPr/>
          <p:nvPr/>
        </p:nvCxnSpPr>
        <p:spPr>
          <a:xfrm flipV="1">
            <a:off x="0" y="2351314"/>
            <a:ext cx="24384001" cy="32657"/>
          </a:xfrm>
          <a:prstGeom prst="line">
            <a:avLst/>
          </a:prstGeom>
          <a:noFill/>
          <a:ln w="38100" cap="flat">
            <a:solidFill>
              <a:srgbClr val="53B9E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5382717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rofessional Slide Template"/>
          <p:cNvSpPr txBox="1"/>
          <p:nvPr/>
        </p:nvSpPr>
        <p:spPr>
          <a:xfrm>
            <a:off x="2516484" y="489551"/>
            <a:ext cx="2034351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uz-Cyrl-UZ" sz="5400" b="1" dirty="0"/>
              <a:t>Innоvаtsiya </a:t>
            </a:r>
            <a:r>
              <a:rPr lang="uz-Cyrl-UZ" sz="5400" b="1" dirty="0" smtClean="0"/>
              <a:t>lоyihаsi</a:t>
            </a:r>
            <a:r>
              <a:rPr lang="en-US" sz="5400" b="1" dirty="0" smtClean="0"/>
              <a:t> </a:t>
            </a:r>
            <a:r>
              <a:rPr lang="uz-Cyrl-UZ" sz="5400" b="1" dirty="0" smtClean="0"/>
              <a:t>tushunchаsi.</a:t>
            </a:r>
            <a:r>
              <a:rPr lang="en-US" sz="5400" b="1" dirty="0" smtClean="0"/>
              <a:t> </a:t>
            </a:r>
            <a:r>
              <a:rPr lang="uz-Cyrl-UZ" sz="5400" b="1" dirty="0" smtClean="0"/>
              <a:t>Innоvаtsiya </a:t>
            </a:r>
            <a:r>
              <a:rPr lang="uz-Cyrl-UZ" sz="5400" b="1" dirty="0"/>
              <a:t>lоyihаsining tuzilishi.</a:t>
            </a:r>
            <a:endParaRPr sz="5400" b="1" dirty="0">
              <a:solidFill>
                <a:schemeClr val="tx1"/>
              </a:solidFill>
              <a:latin typeface="Montserrat SemiBold" pitchFamily="2" charset="0"/>
            </a:endParaRPr>
          </a:p>
        </p:txBody>
      </p:sp>
      <p:sp>
        <p:nvSpPr>
          <p:cNvPr id="32" name="Прямоугольник 31">
            <a:extLst>
              <a:ext uri="{FF2B5EF4-FFF2-40B4-BE49-F238E27FC236}">
                <a16:creationId xmlns:a16="http://schemas.microsoft.com/office/drawing/2014/main" id="{142A84FD-0A07-D04C-ABD5-AE2539A5D05D}"/>
              </a:ext>
            </a:extLst>
          </p:cNvPr>
          <p:cNvSpPr/>
          <p:nvPr/>
        </p:nvSpPr>
        <p:spPr>
          <a:xfrm rot="5400000">
            <a:off x="6856658" y="-1681157"/>
            <a:ext cx="11089232" cy="18647228"/>
          </a:xfrm>
          <a:prstGeom prst="rect">
            <a:avLst/>
          </a:prstGeom>
          <a:solidFill>
            <a:srgbClr val="53B9E6">
              <a:alpha val="50000"/>
            </a:srgbClr>
          </a:solidFill>
          <a:ln>
            <a:noFill/>
          </a:ln>
        </p:spPr>
        <p:style>
          <a:lnRef idx="0">
            <a:scrgbClr r="0" g="0" b="0"/>
          </a:lnRef>
          <a:fillRef idx="0">
            <a:scrgbClr r="0" g="0" b="0"/>
          </a:fillRef>
          <a:effectRef idx="0">
            <a:scrgbClr r="0" g="0" b="0"/>
          </a:effectRef>
          <a:fontRef idx="minor">
            <a:schemeClr val="lt1"/>
          </a:fontRef>
        </p:style>
        <p:txBody>
          <a:bodyPr lIns="50800" tIns="50800" rIns="50800" bIns="50800" rtlCol="0" anchor="ctr"/>
          <a:lstStyle/>
          <a:p>
            <a:pPr algn="ctr"/>
            <a:endParaRPr lang="ru-RU" sz="3200" baseline="0">
              <a:solidFill>
                <a:srgbClr val="000000"/>
              </a:solidFill>
              <a:latin typeface="Helvetica Light"/>
              <a:ea typeface="Helvetica Light"/>
              <a:cs typeface="Helvetica Light"/>
              <a:sym typeface="Helvetica Light"/>
            </a:endParaRPr>
          </a:p>
        </p:txBody>
      </p:sp>
      <p:grpSp>
        <p:nvGrpSpPr>
          <p:cNvPr id="33" name="Группа 32">
            <a:extLst>
              <a:ext uri="{FF2B5EF4-FFF2-40B4-BE49-F238E27FC236}">
                <a16:creationId xmlns:a16="http://schemas.microsoft.com/office/drawing/2014/main" id="{0AE73DA2-D1C7-EA49-BB46-C413F23BDC88}"/>
              </a:ext>
            </a:extLst>
          </p:cNvPr>
          <p:cNvGrpSpPr/>
          <p:nvPr/>
        </p:nvGrpSpPr>
        <p:grpSpPr>
          <a:xfrm rot="5400000">
            <a:off x="11573182" y="11509868"/>
            <a:ext cx="1656184" cy="1656184"/>
            <a:chOff x="11363908" y="6032556"/>
            <a:chExt cx="1656184" cy="1656184"/>
          </a:xfrm>
          <a:solidFill>
            <a:schemeClr val="bg1"/>
          </a:solidFill>
        </p:grpSpPr>
        <p:sp>
          <p:nvSpPr>
            <p:cNvPr id="37" name="Овал 36">
              <a:extLst>
                <a:ext uri="{FF2B5EF4-FFF2-40B4-BE49-F238E27FC236}">
                  <a16:creationId xmlns:a16="http://schemas.microsoft.com/office/drawing/2014/main" id="{BBA25C0B-8FFD-D44A-AA11-556752A02E58}"/>
                </a:ext>
              </a:extLst>
            </p:cNvPr>
            <p:cNvSpPr/>
            <p:nvPr/>
          </p:nvSpPr>
          <p:spPr>
            <a:xfrm>
              <a:off x="11363908" y="6032556"/>
              <a:ext cx="1656184" cy="1656184"/>
            </a:xfrm>
            <a:prstGeom prst="ellipse">
              <a:avLst/>
            </a:prstGeom>
            <a:grpFill/>
            <a:ln w="25400">
              <a:noFill/>
              <a:miter lim="400000"/>
            </a:ln>
          </p:spPr>
          <p:txBody>
            <a:bodyPr lIns="50800" tIns="50800" rIns="50800" bIns="50800" rtlCol="0" anchor="ctr"/>
            <a:lstStyle/>
            <a:p>
              <a:pPr algn="ctr"/>
              <a:endParaRPr lang="ru-RU" sz="3200" baseline="0">
                <a:solidFill>
                  <a:srgbClr val="000000"/>
                </a:solidFill>
                <a:latin typeface="Helvetica Light"/>
                <a:ea typeface="Helvetica Light"/>
                <a:cs typeface="Helvetica Light"/>
                <a:sym typeface="Helvetica Light"/>
              </a:endParaRPr>
            </a:p>
          </p:txBody>
        </p:sp>
        <p:sp>
          <p:nvSpPr>
            <p:cNvPr id="38" name="Shape">
              <a:extLst>
                <a:ext uri="{FF2B5EF4-FFF2-40B4-BE49-F238E27FC236}">
                  <a16:creationId xmlns:a16="http://schemas.microsoft.com/office/drawing/2014/main" id="{D139D5AD-18D6-6541-A928-1D48A276F6A2}"/>
                </a:ext>
              </a:extLst>
            </p:cNvPr>
            <p:cNvSpPr/>
            <p:nvPr/>
          </p:nvSpPr>
          <p:spPr>
            <a:xfrm>
              <a:off x="11766838" y="6555055"/>
              <a:ext cx="893763" cy="611187"/>
            </a:xfrm>
            <a:custGeom>
              <a:avLst/>
              <a:gdLst/>
              <a:ahLst/>
              <a:cxnLst>
                <a:cxn ang="0">
                  <a:pos x="wd2" y="hd2"/>
                </a:cxn>
                <a:cxn ang="5400000">
                  <a:pos x="wd2" y="hd2"/>
                </a:cxn>
                <a:cxn ang="10800000">
                  <a:pos x="wd2" y="hd2"/>
                </a:cxn>
                <a:cxn ang="16200000">
                  <a:pos x="wd2" y="hd2"/>
                </a:cxn>
              </a:cxnLst>
              <a:rect l="0" t="0"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rgbClr val="42474A"/>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sp>
        <p:nvSpPr>
          <p:cNvPr id="40" name="Прямоугольник 39"/>
          <p:cNvSpPr/>
          <p:nvPr/>
        </p:nvSpPr>
        <p:spPr>
          <a:xfrm>
            <a:off x="3102428" y="2482012"/>
            <a:ext cx="18647229" cy="4154984"/>
          </a:xfrm>
          <a:prstGeom prst="rect">
            <a:avLst/>
          </a:prstGeom>
        </p:spPr>
        <p:txBody>
          <a:bodyPr wrap="square">
            <a:spAutoFit/>
          </a:bodyPr>
          <a:lstStyle/>
          <a:p>
            <a:pPr indent="228600" algn="just">
              <a:lnSpc>
                <a:spcPct val="150000"/>
              </a:lnSpc>
            </a:pPr>
            <a:r>
              <a:rPr lang="en-US" sz="4000" b="0" dirty="0" smtClean="0">
                <a:latin typeface="Times New Roman" panose="02020603050405020304" pitchFamily="18" charset="0"/>
                <a:ea typeface="Calibri" panose="020F0502020204030204" pitchFamily="34" charset="0"/>
              </a:rPr>
              <a:t>	</a:t>
            </a:r>
            <a:r>
              <a:rPr lang="en-US" sz="4400" b="0" dirty="0" err="1" smtClean="0">
                <a:solidFill>
                  <a:schemeClr val="tx1"/>
                </a:solidFill>
                <a:latin typeface="Times New Roman" panose="02020603050405020304" pitchFamily="18" charset="0"/>
                <a:ea typeface="Calibri" panose="020F0502020204030204" pitchFamily="34" charset="0"/>
              </a:rPr>
              <a:t>Innovatsiya</a:t>
            </a:r>
            <a:r>
              <a:rPr lang="en-US" sz="4400" b="0" dirty="0" smtClean="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loyihalarini</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amalga</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oshirish</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uchun</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ularni</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moliyaviy</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asoslash</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va</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investitsiyalash</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muhim</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ahamiyatga</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ega</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Bunda</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loyihaviy</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moliyalashtirish</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jarayonlari</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nuqtai</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nazaridan</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o’ziga</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xos</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xususiyatlarga</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ega</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innovatsion</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loyihalarni</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farqlash</a:t>
            </a:r>
            <a:r>
              <a:rPr lang="en-US" sz="4400" b="0" dirty="0">
                <a:solidFill>
                  <a:schemeClr val="tx1"/>
                </a:solidFill>
                <a:latin typeface="Times New Roman" panose="02020603050405020304" pitchFamily="18" charset="0"/>
                <a:ea typeface="Calibri" panose="020F0502020204030204" pitchFamily="34" charset="0"/>
              </a:rPr>
              <a:t> </a:t>
            </a:r>
            <a:r>
              <a:rPr lang="en-US" sz="4400" b="0" dirty="0" err="1">
                <a:solidFill>
                  <a:schemeClr val="tx1"/>
                </a:solidFill>
                <a:latin typeface="Times New Roman" panose="02020603050405020304" pitchFamily="18" charset="0"/>
                <a:ea typeface="Calibri" panose="020F0502020204030204" pitchFamily="34" charset="0"/>
              </a:rPr>
              <a:t>kerak</a:t>
            </a:r>
            <a:r>
              <a:rPr lang="en-US" sz="4400" b="0" dirty="0">
                <a:solidFill>
                  <a:schemeClr val="tx1"/>
                </a:solidFill>
                <a:latin typeface="Times New Roman" panose="02020603050405020304" pitchFamily="18" charset="0"/>
                <a:ea typeface="Calibri" panose="020F0502020204030204" pitchFamily="34" charset="0"/>
              </a:rPr>
              <a:t>:</a:t>
            </a:r>
            <a:r>
              <a:rPr lang="en-US" sz="4000" b="0" dirty="0">
                <a:solidFill>
                  <a:schemeClr val="tx1"/>
                </a:solidFill>
                <a:latin typeface="Times New Roman" panose="02020603050405020304" pitchFamily="18" charset="0"/>
                <a:ea typeface="Calibri" panose="020F0502020204030204" pitchFamily="34" charset="0"/>
              </a:rPr>
              <a:t> </a:t>
            </a:r>
            <a:endParaRPr lang="ru-RU" sz="4000" b="0" dirty="0">
              <a:solidFill>
                <a:schemeClr val="tx1"/>
              </a:solidFill>
              <a:latin typeface="Times New Roman" panose="02020603050405020304" pitchFamily="18" charset="0"/>
              <a:ea typeface="Calibri" panose="020F0502020204030204" pitchFamily="34" charset="0"/>
            </a:endParaRPr>
          </a:p>
        </p:txBody>
      </p:sp>
      <p:sp>
        <p:nvSpPr>
          <p:cNvPr id="41" name="Прямоугольник 40"/>
          <p:cNvSpPr/>
          <p:nvPr/>
        </p:nvSpPr>
        <p:spPr>
          <a:xfrm>
            <a:off x="3831206" y="6935122"/>
            <a:ext cx="17714069" cy="4154984"/>
          </a:xfrm>
          <a:prstGeom prst="rect">
            <a:avLst/>
          </a:prstGeom>
        </p:spPr>
        <p:txBody>
          <a:bodyPr wrap="square">
            <a:spAutoFit/>
          </a:bodyPr>
          <a:lstStyle/>
          <a:p>
            <a:pPr indent="228600" algn="just">
              <a:lnSpc>
                <a:spcPct val="150000"/>
              </a:lnSpc>
            </a:pPr>
            <a:r>
              <a:rPr lang="en-US" sz="4400" b="0" i="1" dirty="0">
                <a:solidFill>
                  <a:schemeClr val="tx1"/>
                </a:solidFill>
                <a:latin typeface="Times New Roman" panose="02020603050405020304" pitchFamily="18" charset="0"/>
                <a:ea typeface="Calibri" panose="020F0502020204030204" pitchFamily="34" charset="0"/>
              </a:rPr>
              <a:t>a) </a:t>
            </a:r>
            <a:r>
              <a:rPr lang="en-US" sz="4400" b="0" i="1" dirty="0" err="1">
                <a:solidFill>
                  <a:schemeClr val="tx1"/>
                </a:solidFill>
                <a:latin typeface="Times New Roman" panose="02020603050405020304" pitchFamily="18" charset="0"/>
                <a:ea typeface="Calibri" panose="020F0502020204030204" pitchFamily="34" charset="0"/>
              </a:rPr>
              <a:t>investitsich</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loyihalari</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masalan</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yangi</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sanoat</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ob’ektlari</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qurilishiga</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energetika</a:t>
            </a:r>
            <a:r>
              <a:rPr lang="en-US" sz="4400" b="0" i="1" dirty="0">
                <a:solidFill>
                  <a:schemeClr val="tx1"/>
                </a:solidFill>
                <a:latin typeface="Times New Roman" panose="02020603050405020304" pitchFamily="18" charset="0"/>
                <a:ea typeface="Calibri" panose="020F0502020204030204" pitchFamily="34" charset="0"/>
              </a:rPr>
              <a:t>, transport, </a:t>
            </a:r>
            <a:r>
              <a:rPr lang="en-US" sz="4400" b="0" i="1" dirty="0" err="1">
                <a:solidFill>
                  <a:schemeClr val="tx1"/>
                </a:solidFill>
                <a:latin typeface="Times New Roman" panose="02020603050405020304" pitchFamily="18" charset="0"/>
                <a:ea typeface="Calibri" panose="020F0502020204030204" pitchFamily="34" charset="0"/>
              </a:rPr>
              <a:t>aloqa</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va</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h.k</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yirik</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kapital</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qo’yilmalar</a:t>
            </a:r>
            <a:r>
              <a:rPr lang="en-US" sz="4400" b="0" i="1" dirty="0">
                <a:solidFill>
                  <a:schemeClr val="tx1"/>
                </a:solidFill>
                <a:latin typeface="Times New Roman" panose="02020603050405020304" pitchFamily="18" charset="0"/>
                <a:ea typeface="Calibri" panose="020F0502020204030204" pitchFamily="34" charset="0"/>
              </a:rPr>
              <a:t>; </a:t>
            </a:r>
            <a:endParaRPr lang="ru-RU" sz="4400" b="0" i="1" dirty="0">
              <a:solidFill>
                <a:schemeClr val="tx1"/>
              </a:solidFill>
              <a:latin typeface="Times New Roman" panose="02020603050405020304" pitchFamily="18" charset="0"/>
              <a:ea typeface="Calibri" panose="020F0502020204030204" pitchFamily="34" charset="0"/>
            </a:endParaRPr>
          </a:p>
          <a:p>
            <a:pPr indent="228600" algn="just">
              <a:lnSpc>
                <a:spcPct val="150000"/>
              </a:lnSpc>
            </a:pPr>
            <a:r>
              <a:rPr lang="en-US" sz="4400" b="0" i="1" dirty="0">
                <a:solidFill>
                  <a:schemeClr val="tx1"/>
                </a:solidFill>
                <a:latin typeface="Times New Roman" panose="02020603050405020304" pitchFamily="18" charset="0"/>
                <a:ea typeface="Calibri" panose="020F0502020204030204" pitchFamily="34" charset="0"/>
              </a:rPr>
              <a:t>b) </a:t>
            </a:r>
            <a:r>
              <a:rPr lang="en-US" sz="4400" b="0" i="1" dirty="0" err="1">
                <a:solidFill>
                  <a:schemeClr val="tx1"/>
                </a:solidFill>
                <a:latin typeface="Times New Roman" panose="02020603050405020304" pitchFamily="18" charset="0"/>
                <a:ea typeface="Calibri" panose="020F0502020204030204" pitchFamily="34" charset="0"/>
              </a:rPr>
              <a:t>ilmiy-texnik</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innovatsiya</a:t>
            </a:r>
            <a:r>
              <a:rPr lang="en-US" sz="4400" b="0" i="1" dirty="0">
                <a:solidFill>
                  <a:schemeClr val="tx1"/>
                </a:solidFill>
                <a:latin typeface="Times New Roman" panose="02020603050405020304" pitchFamily="18" charset="0"/>
                <a:ea typeface="Calibri" panose="020F0502020204030204" pitchFamily="34" charset="0"/>
              </a:rPr>
              <a:t>) – </a:t>
            </a:r>
            <a:r>
              <a:rPr lang="en-US" sz="4400" b="0" i="1" dirty="0" err="1">
                <a:solidFill>
                  <a:schemeClr val="tx1"/>
                </a:solidFill>
                <a:latin typeface="Times New Roman" panose="02020603050405020304" pitchFamily="18" charset="0"/>
                <a:ea typeface="Calibri" panose="020F0502020204030204" pitchFamily="34" charset="0"/>
              </a:rPr>
              <a:t>ilg’or</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texnologiyalar</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yangiliklar</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mahsulotlar</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va</a:t>
            </a:r>
            <a:r>
              <a:rPr lang="en-US" sz="4400" b="0" i="1" dirty="0">
                <a:solidFill>
                  <a:schemeClr val="tx1"/>
                </a:solidFill>
                <a:latin typeface="Times New Roman" panose="02020603050405020304" pitchFamily="18" charset="0"/>
                <a:ea typeface="Calibri" panose="020F0502020204030204" pitchFamily="34" charset="0"/>
              </a:rPr>
              <a:t> </a:t>
            </a:r>
            <a:r>
              <a:rPr lang="en-US" sz="4400" b="0" i="1" dirty="0" err="1">
                <a:solidFill>
                  <a:schemeClr val="tx1"/>
                </a:solidFill>
                <a:latin typeface="Times New Roman" panose="02020603050405020304" pitchFamily="18" charset="0"/>
                <a:ea typeface="Calibri" panose="020F0502020204030204" pitchFamily="34" charset="0"/>
              </a:rPr>
              <a:t>xizmatlar</a:t>
            </a:r>
            <a:r>
              <a:rPr lang="en-US" sz="4400" b="0" i="1" dirty="0">
                <a:solidFill>
                  <a:schemeClr val="tx1"/>
                </a:solidFill>
                <a:latin typeface="Times New Roman" panose="02020603050405020304" pitchFamily="18" charset="0"/>
                <a:ea typeface="Calibri" panose="020F0502020204030204" pitchFamily="34" charset="0"/>
              </a:rPr>
              <a:t>. </a:t>
            </a:r>
            <a:endParaRPr lang="ru-RU" sz="4400" b="0" i="1" dirty="0">
              <a:solidFill>
                <a:schemeClr val="tx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44866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167743" y="1955308"/>
            <a:ext cx="18810515" cy="9325630"/>
          </a:xfrm>
          <a:prstGeom prst="rect">
            <a:avLst/>
          </a:prstGeom>
        </p:spPr>
        <p:txBody>
          <a:bodyPr wrap="square">
            <a:spAutoFit/>
          </a:bodyPr>
          <a:lstStyle/>
          <a:p>
            <a:pPr indent="228600" algn="just">
              <a:lnSpc>
                <a:spcPct val="150000"/>
              </a:lnSpc>
            </a:pPr>
            <a:r>
              <a:rPr lang="en-US" sz="4000" b="0" dirty="0" err="1">
                <a:solidFill>
                  <a:schemeClr val="tx1"/>
                </a:solidFill>
                <a:latin typeface="Times New Roman" panose="02020603050405020304" pitchFamily="18" charset="0"/>
                <a:ea typeface="Calibri" panose="020F0502020204030204" pitchFamily="34" charset="0"/>
              </a:rPr>
              <a:t>Ushbu</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ikki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xil</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loyiha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o’rtasida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muhim</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farqlar</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mavjud</a:t>
            </a:r>
            <a:r>
              <a:rPr lang="en-US" sz="4000" b="0" dirty="0">
                <a:solidFill>
                  <a:schemeClr val="tx1"/>
                </a:solidFill>
                <a:latin typeface="Times New Roman" panose="02020603050405020304" pitchFamily="18" charset="0"/>
                <a:ea typeface="Calibri" panose="020F0502020204030204" pitchFamily="34" charset="0"/>
              </a:rPr>
              <a:t>: </a:t>
            </a:r>
            <a:endParaRPr lang="ru-RU" sz="4000" b="0" dirty="0">
              <a:solidFill>
                <a:schemeClr val="tx1"/>
              </a:solidFill>
              <a:latin typeface="Times New Roman" panose="02020603050405020304" pitchFamily="18" charset="0"/>
              <a:ea typeface="Calibri" panose="020F0502020204030204" pitchFamily="34" charset="0"/>
            </a:endParaRPr>
          </a:p>
          <a:p>
            <a:pPr indent="228600" algn="just">
              <a:lnSpc>
                <a:spcPct val="150000"/>
              </a:lnSpc>
            </a:pPr>
            <a:r>
              <a:rPr lang="en-US" sz="4000" b="0" dirty="0">
                <a:solidFill>
                  <a:schemeClr val="tx1"/>
                </a:solidFill>
                <a:latin typeface="Times New Roman" panose="02020603050405020304" pitchFamily="18" charset="0"/>
                <a:ea typeface="Calibri" panose="020F0502020204030204" pitchFamily="34" charset="0"/>
              </a:rPr>
              <a:t>1. </a:t>
            </a:r>
            <a:r>
              <a:rPr lang="en-US" sz="4000" b="0" dirty="0" err="1">
                <a:solidFill>
                  <a:schemeClr val="tx1"/>
                </a:solidFill>
                <a:latin typeface="Times New Roman" panose="02020603050405020304" pitchFamily="18" charset="0"/>
                <a:ea typeface="Calibri" panose="020F0502020204030204" pitchFamily="34" charset="0"/>
              </a:rPr>
              <a:t>Sanoat</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ob’ektlariga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kapital</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qo’yilmalar</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haqidagi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mavjud</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moliyaviy</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axborot</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hattoki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eng</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oddiy</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ilmiy-texnik</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loyihalarga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qaraganda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ayniqsa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ularning</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erta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bosqichlarida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ishonchliroqdir</a:t>
            </a:r>
            <a:r>
              <a:rPr lang="en-US" sz="4000" b="0" dirty="0">
                <a:solidFill>
                  <a:schemeClr val="tx1"/>
                </a:solidFill>
                <a:latin typeface="Times New Roman" panose="02020603050405020304" pitchFamily="18" charset="0"/>
                <a:ea typeface="Calibri" panose="020F0502020204030204" pitchFamily="34" charset="0"/>
              </a:rPr>
              <a:t>; </a:t>
            </a:r>
            <a:endParaRPr lang="ru-RU" sz="4000" b="0" dirty="0">
              <a:solidFill>
                <a:schemeClr val="tx1"/>
              </a:solidFill>
              <a:latin typeface="Times New Roman" panose="02020603050405020304" pitchFamily="18" charset="0"/>
              <a:ea typeface="Calibri" panose="020F0502020204030204" pitchFamily="34" charset="0"/>
            </a:endParaRPr>
          </a:p>
          <a:p>
            <a:pPr indent="228600" algn="just">
              <a:lnSpc>
                <a:spcPct val="150000"/>
              </a:lnSpc>
            </a:pPr>
            <a:r>
              <a:rPr lang="en-US" sz="4000" b="0" dirty="0">
                <a:solidFill>
                  <a:schemeClr val="tx1"/>
                </a:solidFill>
                <a:latin typeface="Times New Roman" panose="02020603050405020304" pitchFamily="18" charset="0"/>
                <a:ea typeface="Calibri" panose="020F0502020204030204" pitchFamily="34" charset="0"/>
              </a:rPr>
              <a:t>2. </a:t>
            </a:r>
            <a:r>
              <a:rPr lang="en-US" sz="4000" b="0" dirty="0" err="1">
                <a:solidFill>
                  <a:schemeClr val="tx1"/>
                </a:solidFill>
                <a:latin typeface="Times New Roman" panose="02020603050405020304" pitchFamily="18" charset="0"/>
                <a:ea typeface="Calibri" panose="020F0502020204030204" pitchFamily="34" charset="0"/>
              </a:rPr>
              <a:t>Innovatsion</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ilmiy-texnik</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loyihalar</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mavhumlikning</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yuqori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darajasiga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ega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ekanligi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bilan</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farq</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qilib</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ular</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shunday</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afzallikka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egaki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ular</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ishlanmaning</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erta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bosqichidayoq</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katta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bo’lmagan</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moliyaviy</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yo’qotishlar</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bilan</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to’xtatib</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qo’yilishi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mumkin</a:t>
            </a:r>
            <a:r>
              <a:rPr lang="en-US" sz="4000" b="0" dirty="0">
                <a:solidFill>
                  <a:schemeClr val="tx1"/>
                </a:solidFill>
                <a:latin typeface="Times New Roman" panose="02020603050405020304" pitchFamily="18" charset="0"/>
                <a:ea typeface="Calibri" panose="020F0502020204030204" pitchFamily="34" charset="0"/>
              </a:rPr>
              <a:t>; </a:t>
            </a:r>
            <a:endParaRPr lang="ru-RU" sz="4000" b="0" dirty="0">
              <a:solidFill>
                <a:schemeClr val="tx1"/>
              </a:solidFill>
              <a:latin typeface="Times New Roman" panose="02020603050405020304" pitchFamily="18" charset="0"/>
              <a:ea typeface="Calibri" panose="020F0502020204030204" pitchFamily="34" charset="0"/>
            </a:endParaRPr>
          </a:p>
          <a:p>
            <a:pPr indent="228600" algn="just">
              <a:lnSpc>
                <a:spcPct val="150000"/>
              </a:lnSpc>
            </a:pPr>
            <a:r>
              <a:rPr lang="en-US" sz="4000" b="0" dirty="0">
                <a:solidFill>
                  <a:schemeClr val="tx1"/>
                </a:solidFill>
                <a:latin typeface="Times New Roman" panose="02020603050405020304" pitchFamily="18" charset="0"/>
                <a:ea typeface="Calibri" panose="020F0502020204030204" pitchFamily="34" charset="0"/>
              </a:rPr>
              <a:t>3. </a:t>
            </a:r>
            <a:r>
              <a:rPr lang="en-US" sz="4000" b="0" dirty="0" err="1">
                <a:solidFill>
                  <a:schemeClr val="tx1"/>
                </a:solidFill>
                <a:latin typeface="Times New Roman" panose="02020603050405020304" pitchFamily="18" charset="0"/>
                <a:ea typeface="Calibri" panose="020F0502020204030204" pitchFamily="34" charset="0"/>
              </a:rPr>
              <a:t>Ilmiy-texnik</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loyihalarda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axborot</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investitsiyaviy</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loyihalarga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qaraganda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ko’proq</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cheklanganligi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va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mos</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emasligi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bilan</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farq</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qiladi</a:t>
            </a:r>
            <a:r>
              <a:rPr lang="en-US" sz="4000" b="0" dirty="0">
                <a:solidFill>
                  <a:schemeClr val="tx1"/>
                </a:solidFill>
                <a:latin typeface="Times New Roman" panose="02020603050405020304" pitchFamily="18" charset="0"/>
                <a:ea typeface="Calibri" panose="020F0502020204030204" pitchFamily="34" charset="0"/>
              </a:rPr>
              <a:t>. Bu </a:t>
            </a:r>
            <a:r>
              <a:rPr lang="en-US" sz="4000" b="0" dirty="0" err="1">
                <a:solidFill>
                  <a:schemeClr val="tx1"/>
                </a:solidFill>
                <a:latin typeface="Times New Roman" panose="02020603050405020304" pitchFamily="18" charset="0"/>
                <a:ea typeface="Calibri" panose="020F0502020204030204" pitchFamily="34" charset="0"/>
              </a:rPr>
              <a:t>esa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mustaqil</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ekspertlarning</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loyihalarini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baholash</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bo’yicha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fikrlarini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korrelyatsiyalashni</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nihoyatda</a:t>
            </a:r>
            <a:r>
              <a:rPr lang="en-US" sz="4000" b="0" dirty="0">
                <a:solidFill>
                  <a:schemeClr val="tx1"/>
                </a:solidFill>
                <a:latin typeface="Times New Roman" panose="02020603050405020304" pitchFamily="18" charset="0"/>
                <a:ea typeface="Calibri" panose="020F0502020204030204" pitchFamily="34" charset="0"/>
              </a:rPr>
              <a:t> </a:t>
            </a:r>
            <a:r>
              <a:rPr lang="en-US" sz="4000" b="0" dirty="0" err="1">
                <a:solidFill>
                  <a:schemeClr val="tx1"/>
                </a:solidFill>
                <a:latin typeface="Times New Roman" panose="02020603050405020304" pitchFamily="18" charset="0"/>
                <a:ea typeface="Calibri" panose="020F0502020204030204" pitchFamily="34" charset="0"/>
              </a:rPr>
              <a:t>qiyinlashtiradi</a:t>
            </a:r>
            <a:r>
              <a:rPr lang="en-US" sz="4000" b="0" dirty="0">
                <a:solidFill>
                  <a:schemeClr val="tx1"/>
                </a:solidFill>
                <a:latin typeface="Times New Roman" panose="02020603050405020304" pitchFamily="18" charset="0"/>
                <a:ea typeface="Calibri" panose="020F0502020204030204" pitchFamily="34" charset="0"/>
              </a:rPr>
              <a:t>; </a:t>
            </a:r>
            <a:endParaRPr lang="ru-RU" sz="4000" b="0" dirty="0">
              <a:solidFill>
                <a:schemeClr val="tx1"/>
              </a:solidFill>
              <a:latin typeface="Times New Roman" panose="02020603050405020304" pitchFamily="18" charset="0"/>
              <a:ea typeface="Calibri" panose="020F0502020204030204" pitchFamily="34" charset="0"/>
            </a:endParaRPr>
          </a:p>
        </p:txBody>
      </p:sp>
      <p:grpSp>
        <p:nvGrpSpPr>
          <p:cNvPr id="137" name="Группа 136">
            <a:extLst>
              <a:ext uri="{FF2B5EF4-FFF2-40B4-BE49-F238E27FC236}">
                <a16:creationId xmlns:a16="http://schemas.microsoft.com/office/drawing/2014/main" id="{0AE73DA2-D1C7-EA49-BB46-C413F23BDC88}"/>
              </a:ext>
            </a:extLst>
          </p:cNvPr>
          <p:cNvGrpSpPr/>
          <p:nvPr/>
        </p:nvGrpSpPr>
        <p:grpSpPr>
          <a:xfrm rot="5400000">
            <a:off x="11573182" y="11509868"/>
            <a:ext cx="1656184" cy="1656184"/>
            <a:chOff x="11363908" y="6032556"/>
            <a:chExt cx="1656184" cy="1656184"/>
          </a:xfrm>
          <a:solidFill>
            <a:srgbClr val="53B9E6"/>
          </a:solidFill>
        </p:grpSpPr>
        <p:sp>
          <p:nvSpPr>
            <p:cNvPr id="138" name="Овал 137">
              <a:extLst>
                <a:ext uri="{FF2B5EF4-FFF2-40B4-BE49-F238E27FC236}">
                  <a16:creationId xmlns:a16="http://schemas.microsoft.com/office/drawing/2014/main" id="{BBA25C0B-8FFD-D44A-AA11-556752A02E58}"/>
                </a:ext>
              </a:extLst>
            </p:cNvPr>
            <p:cNvSpPr/>
            <p:nvPr/>
          </p:nvSpPr>
          <p:spPr>
            <a:xfrm>
              <a:off x="11363908" y="6032556"/>
              <a:ext cx="1656184" cy="1656184"/>
            </a:xfrm>
            <a:prstGeom prst="ellipse">
              <a:avLst/>
            </a:prstGeom>
            <a:grpFill/>
            <a:ln w="25400">
              <a:noFill/>
              <a:miter lim="400000"/>
            </a:ln>
          </p:spPr>
          <p:txBody>
            <a:bodyPr lIns="50800" tIns="50800" rIns="50800" bIns="50800" rtlCol="0" anchor="ctr"/>
            <a:lstStyle/>
            <a:p>
              <a:pPr algn="ctr"/>
              <a:endParaRPr lang="ru-RU" sz="3200" baseline="0">
                <a:solidFill>
                  <a:srgbClr val="000000"/>
                </a:solidFill>
                <a:latin typeface="Helvetica Light"/>
                <a:ea typeface="Helvetica Light"/>
                <a:cs typeface="Helvetica Light"/>
                <a:sym typeface="Helvetica Light"/>
              </a:endParaRPr>
            </a:p>
          </p:txBody>
        </p:sp>
        <p:sp>
          <p:nvSpPr>
            <p:cNvPr id="139" name="Shape">
              <a:extLst>
                <a:ext uri="{FF2B5EF4-FFF2-40B4-BE49-F238E27FC236}">
                  <a16:creationId xmlns:a16="http://schemas.microsoft.com/office/drawing/2014/main" id="{D139D5AD-18D6-6541-A928-1D48A276F6A2}"/>
                </a:ext>
              </a:extLst>
            </p:cNvPr>
            <p:cNvSpPr/>
            <p:nvPr/>
          </p:nvSpPr>
          <p:spPr>
            <a:xfrm>
              <a:off x="11766838" y="6555055"/>
              <a:ext cx="893763" cy="611187"/>
            </a:xfrm>
            <a:custGeom>
              <a:avLst/>
              <a:gdLst/>
              <a:ahLst/>
              <a:cxnLst>
                <a:cxn ang="0">
                  <a:pos x="wd2" y="hd2"/>
                </a:cxn>
                <a:cxn ang="5400000">
                  <a:pos x="wd2" y="hd2"/>
                </a:cxn>
                <a:cxn ang="10800000">
                  <a:pos x="wd2" y="hd2"/>
                </a:cxn>
                <a:cxn ang="16200000">
                  <a:pos x="wd2" y="hd2"/>
                </a:cxn>
              </a:cxnLst>
              <a:rect l="0" t="0"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140" name="Группа 139">
            <a:extLst>
              <a:ext uri="{FF2B5EF4-FFF2-40B4-BE49-F238E27FC236}">
                <a16:creationId xmlns:a16="http://schemas.microsoft.com/office/drawing/2014/main" id="{0AE73DA2-D1C7-EA49-BB46-C413F23BDC88}"/>
              </a:ext>
            </a:extLst>
          </p:cNvPr>
          <p:cNvGrpSpPr/>
          <p:nvPr/>
        </p:nvGrpSpPr>
        <p:grpSpPr>
          <a:xfrm rot="5400000">
            <a:off x="11573182" y="299124"/>
            <a:ext cx="1656184" cy="1656184"/>
            <a:chOff x="11363908" y="6032556"/>
            <a:chExt cx="1656184" cy="1656184"/>
          </a:xfrm>
          <a:solidFill>
            <a:srgbClr val="53B9E6"/>
          </a:solidFill>
        </p:grpSpPr>
        <p:sp>
          <p:nvSpPr>
            <p:cNvPr id="141" name="Овал 140">
              <a:extLst>
                <a:ext uri="{FF2B5EF4-FFF2-40B4-BE49-F238E27FC236}">
                  <a16:creationId xmlns:a16="http://schemas.microsoft.com/office/drawing/2014/main" id="{BBA25C0B-8FFD-D44A-AA11-556752A02E58}"/>
                </a:ext>
              </a:extLst>
            </p:cNvPr>
            <p:cNvSpPr/>
            <p:nvPr/>
          </p:nvSpPr>
          <p:spPr>
            <a:xfrm>
              <a:off x="11363908" y="6032556"/>
              <a:ext cx="1656184" cy="1656184"/>
            </a:xfrm>
            <a:prstGeom prst="ellipse">
              <a:avLst/>
            </a:prstGeom>
            <a:grpFill/>
            <a:ln w="25400">
              <a:noFill/>
              <a:miter lim="400000"/>
            </a:ln>
          </p:spPr>
          <p:txBody>
            <a:bodyPr lIns="50800" tIns="50800" rIns="50800" bIns="50800" rtlCol="0" anchor="ctr"/>
            <a:lstStyle/>
            <a:p>
              <a:pPr algn="ctr"/>
              <a:endParaRPr lang="ru-RU" sz="3200" baseline="0">
                <a:solidFill>
                  <a:srgbClr val="000000"/>
                </a:solidFill>
                <a:latin typeface="Helvetica Light"/>
                <a:ea typeface="Helvetica Light"/>
                <a:cs typeface="Helvetica Light"/>
                <a:sym typeface="Helvetica Light"/>
              </a:endParaRPr>
            </a:p>
          </p:txBody>
        </p:sp>
        <p:sp>
          <p:nvSpPr>
            <p:cNvPr id="142" name="Shape">
              <a:extLst>
                <a:ext uri="{FF2B5EF4-FFF2-40B4-BE49-F238E27FC236}">
                  <a16:creationId xmlns:a16="http://schemas.microsoft.com/office/drawing/2014/main" id="{D139D5AD-18D6-6541-A928-1D48A276F6A2}"/>
                </a:ext>
              </a:extLst>
            </p:cNvPr>
            <p:cNvSpPr/>
            <p:nvPr/>
          </p:nvSpPr>
          <p:spPr>
            <a:xfrm>
              <a:off x="11766838" y="6555055"/>
              <a:ext cx="893763" cy="611187"/>
            </a:xfrm>
            <a:custGeom>
              <a:avLst/>
              <a:gdLst/>
              <a:ahLst/>
              <a:cxnLst>
                <a:cxn ang="0">
                  <a:pos x="wd2" y="hd2"/>
                </a:cxn>
                <a:cxn ang="5400000">
                  <a:pos x="wd2" y="hd2"/>
                </a:cxn>
                <a:cxn ang="10800000">
                  <a:pos x="wd2" y="hd2"/>
                </a:cxn>
                <a:cxn ang="16200000">
                  <a:pos x="wd2" y="hd2"/>
                </a:cxn>
              </a:cxnLst>
              <a:rect l="0" t="0"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sp>
        <p:nvSpPr>
          <p:cNvPr id="143" name="Shape 47"/>
          <p:cNvSpPr/>
          <p:nvPr/>
        </p:nvSpPr>
        <p:spPr>
          <a:xfrm rot="10800000">
            <a:off x="23345212" y="0"/>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
        <p:nvSpPr>
          <p:cNvPr id="144" name="Shape 47"/>
          <p:cNvSpPr/>
          <p:nvPr/>
        </p:nvSpPr>
        <p:spPr>
          <a:xfrm>
            <a:off x="0" y="12677212"/>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49504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fill="hold"/>
                                        <p:tgtEl>
                                          <p:spTgt spid="137"/>
                                        </p:tgtEl>
                                        <p:attrNameLst>
                                          <p:attrName>ppt_x</p:attrName>
                                        </p:attrNameLst>
                                      </p:cBhvr>
                                      <p:tavLst>
                                        <p:tav tm="0">
                                          <p:val>
                                            <p:strVal val="0-#ppt_w/2"/>
                                          </p:val>
                                        </p:tav>
                                        <p:tav tm="100000">
                                          <p:val>
                                            <p:strVal val="#ppt_x"/>
                                          </p:val>
                                        </p:tav>
                                      </p:tavLst>
                                    </p:anim>
                                    <p:anim calcmode="lin" valueType="num">
                                      <p:cBhvr additive="base">
                                        <p:cTn id="8" dur="500" fill="hold"/>
                                        <p:tgtEl>
                                          <p:spTgt spid="1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500" fill="hold"/>
                                        <p:tgtEl>
                                          <p:spTgt spid="140"/>
                                        </p:tgtEl>
                                        <p:attrNameLst>
                                          <p:attrName>ppt_x</p:attrName>
                                        </p:attrNameLst>
                                      </p:cBhvr>
                                      <p:tavLst>
                                        <p:tav tm="0">
                                          <p:val>
                                            <p:strVal val="0-#ppt_w/2"/>
                                          </p:val>
                                        </p:tav>
                                        <p:tav tm="100000">
                                          <p:val>
                                            <p:strVal val="#ppt_x"/>
                                          </p:val>
                                        </p:tav>
                                      </p:tavLst>
                                    </p:anim>
                                    <p:anim calcmode="lin" valueType="num">
                                      <p:cBhvr additive="base">
                                        <p:cTn id="14" dur="500" fill="hold"/>
                                        <p:tgtEl>
                                          <p:spTgt spid="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Группа 9">
            <a:extLst>
              <a:ext uri="{FF2B5EF4-FFF2-40B4-BE49-F238E27FC236}">
                <a16:creationId xmlns:a16="http://schemas.microsoft.com/office/drawing/2014/main" id="{0AE73DA2-D1C7-EA49-BB46-C413F23BDC88}"/>
              </a:ext>
            </a:extLst>
          </p:cNvPr>
          <p:cNvGrpSpPr/>
          <p:nvPr/>
        </p:nvGrpSpPr>
        <p:grpSpPr>
          <a:xfrm rot="5400000">
            <a:off x="11318415" y="226386"/>
            <a:ext cx="1656184" cy="1656184"/>
            <a:chOff x="11363908" y="6032556"/>
            <a:chExt cx="1656184" cy="1656184"/>
          </a:xfrm>
          <a:solidFill>
            <a:srgbClr val="53B9E6"/>
          </a:solidFill>
        </p:grpSpPr>
        <p:sp>
          <p:nvSpPr>
            <p:cNvPr id="11" name="Овал 10">
              <a:extLst>
                <a:ext uri="{FF2B5EF4-FFF2-40B4-BE49-F238E27FC236}">
                  <a16:creationId xmlns:a16="http://schemas.microsoft.com/office/drawing/2014/main" id="{BBA25C0B-8FFD-D44A-AA11-556752A02E58}"/>
                </a:ext>
              </a:extLst>
            </p:cNvPr>
            <p:cNvSpPr/>
            <p:nvPr/>
          </p:nvSpPr>
          <p:spPr>
            <a:xfrm>
              <a:off x="11363908" y="6032556"/>
              <a:ext cx="1656184" cy="1656184"/>
            </a:xfrm>
            <a:prstGeom prst="ellipse">
              <a:avLst/>
            </a:prstGeom>
            <a:grpFill/>
            <a:ln w="25400">
              <a:noFill/>
              <a:miter lim="400000"/>
            </a:ln>
          </p:spPr>
          <p:txBody>
            <a:bodyPr lIns="50800" tIns="50800" rIns="50800" bIns="50800" rtlCol="0" anchor="ctr"/>
            <a:lstStyle/>
            <a:p>
              <a:pPr algn="ctr"/>
              <a:endParaRPr lang="ru-RU" sz="3200" baseline="0">
                <a:solidFill>
                  <a:srgbClr val="000000"/>
                </a:solidFill>
                <a:latin typeface="Helvetica Light"/>
                <a:ea typeface="Helvetica Light"/>
                <a:cs typeface="Helvetica Light"/>
                <a:sym typeface="Helvetica Light"/>
              </a:endParaRPr>
            </a:p>
          </p:txBody>
        </p:sp>
        <p:sp>
          <p:nvSpPr>
            <p:cNvPr id="13" name="Shape">
              <a:extLst>
                <a:ext uri="{FF2B5EF4-FFF2-40B4-BE49-F238E27FC236}">
                  <a16:creationId xmlns:a16="http://schemas.microsoft.com/office/drawing/2014/main" id="{D139D5AD-18D6-6541-A928-1D48A276F6A2}"/>
                </a:ext>
              </a:extLst>
            </p:cNvPr>
            <p:cNvSpPr/>
            <p:nvPr/>
          </p:nvSpPr>
          <p:spPr>
            <a:xfrm>
              <a:off x="11766838" y="6555055"/>
              <a:ext cx="893763" cy="611187"/>
            </a:xfrm>
            <a:custGeom>
              <a:avLst/>
              <a:gdLst/>
              <a:ahLst/>
              <a:cxnLst>
                <a:cxn ang="0">
                  <a:pos x="wd2" y="hd2"/>
                </a:cxn>
                <a:cxn ang="5400000">
                  <a:pos x="wd2" y="hd2"/>
                </a:cxn>
                <a:cxn ang="10800000">
                  <a:pos x="wd2" y="hd2"/>
                </a:cxn>
                <a:cxn ang="16200000">
                  <a:pos x="wd2" y="hd2"/>
                </a:cxn>
              </a:cxnLst>
              <a:rect l="0" t="0"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sp>
        <p:nvSpPr>
          <p:cNvPr id="4" name="Прямоугольник 3"/>
          <p:cNvSpPr/>
          <p:nvPr/>
        </p:nvSpPr>
        <p:spPr>
          <a:xfrm>
            <a:off x="1851206" y="2285500"/>
            <a:ext cx="20802600" cy="11172289"/>
          </a:xfrm>
          <a:prstGeom prst="rect">
            <a:avLst/>
          </a:prstGeom>
        </p:spPr>
        <p:txBody>
          <a:bodyPr wrap="square">
            <a:spAutoFit/>
          </a:bodyPr>
          <a:lstStyle/>
          <a:p>
            <a:pPr indent="228600" algn="just">
              <a:lnSpc>
                <a:spcPct val="150000"/>
              </a:lnSpc>
            </a:pPr>
            <a:r>
              <a:rPr lang="en-US" sz="4000" b="0" dirty="0">
                <a:latin typeface="Times New Roman" panose="02020603050405020304" pitchFamily="18" charset="0"/>
                <a:ea typeface="Calibri" panose="020F0502020204030204" pitchFamily="34" charset="0"/>
              </a:rPr>
              <a:t>4.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ko’p</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mezonliligi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yuqori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darajali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mavhumliligi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bilangina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farq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qilmasdan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balki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sifatli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baholash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bo’yicha</a:t>
            </a:r>
            <a:r>
              <a:rPr lang="en-US" sz="4000" b="0" dirty="0">
                <a:latin typeface="Times New Roman" panose="02020603050405020304" pitchFamily="18" charset="0"/>
                <a:ea typeface="Calibri" panose="020F0502020204030204" pitchFamily="34" charset="0"/>
              </a:rPr>
              <a:t> ham </a:t>
            </a:r>
            <a:r>
              <a:rPr lang="en-US" sz="4000" b="0" dirty="0" err="1">
                <a:latin typeface="Times New Roman" panose="02020603050405020304" pitchFamily="18" charset="0"/>
                <a:ea typeface="Calibri" panose="020F0502020204030204" pitchFamily="34" charset="0"/>
              </a:rPr>
              <a:t>farqlanadi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algn="just">
              <a:lnSpc>
                <a:spcPct val="150000"/>
              </a:lnSpc>
            </a:pPr>
            <a:r>
              <a:rPr lang="en-US" sz="4000" b="0" dirty="0" err="1">
                <a:latin typeface="Times New Roman" panose="02020603050405020304" pitchFamily="18" charset="0"/>
                <a:ea typeface="Calibri" panose="020F0502020204030204" pitchFamily="34" charset="0"/>
              </a:rPr>
              <a:t>Bizning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nazarimizda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qanday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tomonlama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birinchidan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tadbiq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uchun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zarur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moliyaviy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resurslar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narxlari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ikkinchidan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jami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safarbar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etiladigan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kapital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qiymati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bozor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munosabatlari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talabidan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kelib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tadbiq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etilish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vaqt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uchinchidan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qo’yilgan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maqsadga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erishish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ichki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kuchi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cheklanadi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Bular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qatorda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tadbiq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etilishi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jarayonida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ehtimoli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bo’lmish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risklarni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boshqarishni</a:t>
            </a:r>
            <a:r>
              <a:rPr lang="en-US" sz="4000" b="0" dirty="0">
                <a:latin typeface="Times New Roman" panose="02020603050405020304" pitchFamily="18" charset="0"/>
                <a:ea typeface="Calibri" panose="020F0502020204030204" pitchFamily="34" charset="0"/>
              </a:rPr>
              <a:t> ham </a:t>
            </a:r>
            <a:r>
              <a:rPr lang="en-US" sz="4000" b="0" dirty="0" err="1">
                <a:latin typeface="Times New Roman" panose="02020603050405020304" pitchFamily="18" charset="0"/>
                <a:ea typeface="Calibri" panose="020F0502020204030204" pitchFamily="34" charset="0"/>
              </a:rPr>
              <a:t>talab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qanday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kabi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to’rt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bosqichdan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iborat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bo’lmish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hayotiy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tsiklga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ekspluatatsiya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hamda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likvidatsiya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tugallanish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bosqichlaridan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iborat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hayotiy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tsikllarga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egadirlar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xususiyatlariga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qayd</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etilgan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to’rt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bosqichda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investitsiyalar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nisbatda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manbalar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hisobiga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moliyalashtiriladi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p:txBody>
      </p:sp>
      <p:sp>
        <p:nvSpPr>
          <p:cNvPr id="14" name="Shape 47"/>
          <p:cNvSpPr/>
          <p:nvPr/>
        </p:nvSpPr>
        <p:spPr>
          <a:xfrm rot="10800000">
            <a:off x="23345212" y="0"/>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
        <p:nvSpPr>
          <p:cNvPr id="15" name="Shape 47"/>
          <p:cNvSpPr/>
          <p:nvPr/>
        </p:nvSpPr>
        <p:spPr>
          <a:xfrm>
            <a:off x="0" y="12677212"/>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1819386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362696" y="1873077"/>
            <a:ext cx="21791217" cy="11061683"/>
          </a:xfrm>
          <a:prstGeom prst="rect">
            <a:avLst/>
          </a:prstGeom>
        </p:spPr>
        <p:txBody>
          <a:bodyPr wrap="square">
            <a:spAutoFit/>
          </a:bodyPr>
          <a:lstStyle/>
          <a:p>
            <a:pPr indent="449580" algn="just">
              <a:lnSpc>
                <a:spcPct val="150000"/>
              </a:lnSpc>
            </a:pP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jarayoni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ma’lum</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davrni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ichiga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yangilikni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yaratishda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ifodalanishi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iqtisodiy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samaradorligi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bog’liqdir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Chunki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strategiyasi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ishlab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chiqarish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jarayonida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a:t>
            </a:r>
            <a:r>
              <a:rPr lang="en-US" sz="4000" b="0" dirty="0">
                <a:latin typeface="Times New Roman" panose="02020603050405020304" pitchFamily="18" charset="0"/>
                <a:ea typeface="Calibri" panose="020F0502020204030204" pitchFamily="34" charset="0"/>
              </a:rPr>
              <a:t> fan-</a:t>
            </a:r>
            <a:r>
              <a:rPr lang="en-US" sz="4000" b="0" dirty="0" err="1">
                <a:latin typeface="Times New Roman" panose="02020603050405020304" pitchFamily="18" charset="0"/>
                <a:ea typeface="Calibri" panose="020F0502020204030204" pitchFamily="34" charset="0"/>
              </a:rPr>
              <a:t>texnika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yutuqlarini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qo’llash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raqobatchi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sub’ektlarga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nisbatan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yuqoriroq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iqtisodiy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salohiyatga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bo’lishida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ifodalanadi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jarayoni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tuzilmasi</a:t>
            </a:r>
            <a:r>
              <a:rPr lang="en-US" sz="4000" b="0" dirty="0">
                <a:latin typeface="Times New Roman" panose="02020603050405020304" pitchFamily="18" charset="0"/>
                <a:ea typeface="Calibri" panose="020F0502020204030204" pitchFamily="34" charset="0"/>
              </a:rPr>
              <a:t> 1-rasmda </a:t>
            </a:r>
            <a:r>
              <a:rPr lang="en-US" sz="4000" b="0" dirty="0" err="1">
                <a:latin typeface="Times New Roman" panose="02020603050405020304" pitchFamily="18" charset="0"/>
                <a:ea typeface="Calibri" panose="020F0502020204030204" pitchFamily="34" charset="0"/>
              </a:rPr>
              <a:t>ko’rsatilgan</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algn="just">
              <a:lnSpc>
                <a:spcPct val="150000"/>
              </a:lnSpc>
            </a:pP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ularning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hayotiy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tsikllarining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davomiyligiga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qarab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turlicha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qisqa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o’rta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uzoq</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muddatli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bo’lishi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mumkin</a:t>
            </a:r>
            <a:r>
              <a:rPr lang="en-US" sz="4000" b="0" dirty="0">
                <a:latin typeface="Times New Roman" panose="02020603050405020304" pitchFamily="18" charset="0"/>
                <a:ea typeface="Calibri" panose="020F0502020204030204" pitchFamily="34" charset="0"/>
              </a:rPr>
              <a:t>. Fan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texnika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taraqqiyoti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yutuqlari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qanchalik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tez</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shiddat</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bilan</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o’zgarsa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hayotiy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tsikllari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muddatlari</a:t>
            </a:r>
            <a:r>
              <a:rPr lang="en-US" sz="4000" b="0" dirty="0">
                <a:latin typeface="Times New Roman" panose="02020603050405020304" pitchFamily="18" charset="0"/>
                <a:ea typeface="Calibri" panose="020F0502020204030204" pitchFamily="34" charset="0"/>
              </a:rPr>
              <a:t> ham </a:t>
            </a:r>
            <a:r>
              <a:rPr lang="en-US" sz="4000" b="0" dirty="0" err="1">
                <a:latin typeface="Times New Roman" panose="02020603050405020304" pitchFamily="18" charset="0"/>
                <a:ea typeface="Calibri" panose="020F0502020204030204" pitchFamily="34" charset="0"/>
              </a:rPr>
              <a:t>shunchalik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qisqarib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boradi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a:p>
            <a:pPr indent="449580" algn="just">
              <a:lnSpc>
                <a:spcPct val="150000"/>
              </a:lnSpc>
            </a:pPr>
            <a:r>
              <a:rPr lang="en-US" sz="4000" b="0" dirty="0" err="1">
                <a:latin typeface="Times New Roman" panose="02020603050405020304" pitchFamily="18" charset="0"/>
                <a:ea typeface="Calibri" panose="020F0502020204030204" pitchFamily="34" charset="0"/>
              </a:rPr>
              <a:t>Shunday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qilib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yangilik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yaratuvchi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ijodkorlarning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g’oyalari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ixtirolari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kashfiyotlari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h.k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jarayonii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tashkil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etuvchi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novatorlarning</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mahsulotlari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eksperimental</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tariqasida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tekshirilib</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innovatsiya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loyihasi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shaklida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ehtimoli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bo’lmish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risklar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amaliyotga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etiladi</a:t>
            </a:r>
            <a:r>
              <a:rPr lang="en-US" sz="4000" b="0" dirty="0">
                <a:latin typeface="Times New Roman" panose="02020603050405020304" pitchFamily="18" charset="0"/>
                <a:ea typeface="Calibri" panose="020F0502020204030204" pitchFamily="34" charset="0"/>
              </a:rPr>
              <a:t>. XXI </a:t>
            </a:r>
            <a:r>
              <a:rPr lang="en-US" sz="4000" b="0" dirty="0" err="1">
                <a:latin typeface="Times New Roman" panose="02020603050405020304" pitchFamily="18" charset="0"/>
                <a:ea typeface="Calibri" panose="020F0502020204030204" pitchFamily="34" charset="0"/>
              </a:rPr>
              <a:t>asrda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e’tibor</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va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texnologik</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yangiliklarni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joriy</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etilishiga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energoresurslarni</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tejash</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texnologiyalariga</a:t>
            </a:r>
            <a:r>
              <a:rPr lang="en-US" sz="4000" b="0" dirty="0">
                <a:latin typeface="Times New Roman" panose="02020603050405020304" pitchFamily="18" charset="0"/>
                <a:ea typeface="Calibri" panose="020F0502020204030204" pitchFamily="34" charset="0"/>
              </a:rPr>
              <a:t> </a:t>
            </a:r>
            <a:r>
              <a:rPr lang="en-US" sz="4000" b="0" dirty="0" err="1">
                <a:latin typeface="Times New Roman" panose="02020603050405020304" pitchFamily="18" charset="0"/>
                <a:ea typeface="Calibri" panose="020F0502020204030204" pitchFamily="34" charset="0"/>
              </a:rPr>
              <a:t>asoslanadi</a:t>
            </a:r>
            <a:r>
              <a:rPr lang="en-US" sz="4000" b="0" dirty="0">
                <a:latin typeface="Times New Roman" panose="02020603050405020304" pitchFamily="18" charset="0"/>
                <a:ea typeface="Calibri" panose="020F0502020204030204" pitchFamily="34" charset="0"/>
              </a:rPr>
              <a:t>. </a:t>
            </a:r>
            <a:endParaRPr lang="ru-RU" sz="4000" b="0" dirty="0">
              <a:latin typeface="Times New Roman" panose="02020603050405020304" pitchFamily="18" charset="0"/>
              <a:ea typeface="Calibri" panose="020F0502020204030204" pitchFamily="34" charset="0"/>
            </a:endParaRPr>
          </a:p>
        </p:txBody>
      </p:sp>
      <p:sp>
        <p:nvSpPr>
          <p:cNvPr id="45" name="Professional Slide Template"/>
          <p:cNvSpPr txBox="1"/>
          <p:nvPr/>
        </p:nvSpPr>
        <p:spPr>
          <a:xfrm>
            <a:off x="2516484" y="489551"/>
            <a:ext cx="2034351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uz-Cyrl-UZ" sz="5400" b="1" dirty="0"/>
              <a:t>Innоvаtsiya </a:t>
            </a:r>
            <a:r>
              <a:rPr lang="uz-Cyrl-UZ" sz="5400" b="1" dirty="0" smtClean="0"/>
              <a:t>lоyihаsi</a:t>
            </a:r>
            <a:r>
              <a:rPr lang="en-US" sz="5400" b="1" dirty="0" smtClean="0"/>
              <a:t> </a:t>
            </a:r>
            <a:r>
              <a:rPr lang="uz-Cyrl-UZ" sz="5400" b="1" dirty="0" smtClean="0"/>
              <a:t>tushunchаsi.</a:t>
            </a:r>
            <a:r>
              <a:rPr lang="en-US" sz="5400" b="1" dirty="0" smtClean="0"/>
              <a:t> </a:t>
            </a:r>
            <a:r>
              <a:rPr lang="uz-Cyrl-UZ" sz="5400" b="1" dirty="0" smtClean="0"/>
              <a:t>Innоvаtsiya </a:t>
            </a:r>
            <a:r>
              <a:rPr lang="uz-Cyrl-UZ" sz="5400" b="1" dirty="0"/>
              <a:t>lоyihаsining tuzilishi.</a:t>
            </a:r>
            <a:endParaRPr sz="5400" b="1" dirty="0">
              <a:solidFill>
                <a:schemeClr val="tx1"/>
              </a:solidFill>
              <a:latin typeface="Montserrat SemiBold" pitchFamily="2" charset="0"/>
            </a:endParaRPr>
          </a:p>
        </p:txBody>
      </p:sp>
      <p:sp>
        <p:nvSpPr>
          <p:cNvPr id="51" name="Shape 47"/>
          <p:cNvSpPr/>
          <p:nvPr/>
        </p:nvSpPr>
        <p:spPr>
          <a:xfrm rot="10800000">
            <a:off x="23345212" y="0"/>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
        <p:nvSpPr>
          <p:cNvPr id="52" name="Shape 47"/>
          <p:cNvSpPr/>
          <p:nvPr/>
        </p:nvSpPr>
        <p:spPr>
          <a:xfrm>
            <a:off x="0" y="12677212"/>
            <a:ext cx="1038788" cy="1038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3B9E6"/>
          </a:solidFill>
          <a:ln w="12700">
            <a:miter lim="400000"/>
          </a:ln>
        </p:spPr>
        <p:txBody>
          <a:bodyPr lIns="50800" tIns="50800" rIns="50800" bIns="50800" anchor="ctr"/>
          <a:lstStyle/>
          <a:p>
            <a:pPr>
              <a:defRPr sz="3200" baseline="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315899642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hite">
  <a:themeElements>
    <a:clrScheme name="Zien">
      <a:dk1>
        <a:srgbClr val="41474A"/>
      </a:dk1>
      <a:lt1>
        <a:srgbClr val="FEFFFE"/>
      </a:lt1>
      <a:dk2>
        <a:srgbClr val="859AA3"/>
      </a:dk2>
      <a:lt2>
        <a:srgbClr val="FEFFFE"/>
      </a:lt2>
      <a:accent1>
        <a:srgbClr val="61CBF6"/>
      </a:accent1>
      <a:accent2>
        <a:srgbClr val="A8E851"/>
      </a:accent2>
      <a:accent3>
        <a:srgbClr val="5FCBF6"/>
      </a:accent3>
      <a:accent4>
        <a:srgbClr val="5ECBF5"/>
      </a:accent4>
      <a:accent5>
        <a:srgbClr val="A8E851"/>
      </a:accent5>
      <a:accent6>
        <a:srgbClr val="A8E851"/>
      </a:accent6>
      <a:hlink>
        <a:srgbClr val="5ECBF6"/>
      </a:hlink>
      <a:folHlink>
        <a:srgbClr val="51B3D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3040</TotalTime>
  <Words>1627</Words>
  <Application>Microsoft Office PowerPoint</Application>
  <PresentationFormat>Произвольный</PresentationFormat>
  <Paragraphs>109</Paragraphs>
  <Slides>24</Slides>
  <Notes>0</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24</vt:i4>
      </vt:variant>
    </vt:vector>
  </HeadingPairs>
  <TitlesOfParts>
    <vt:vector size="37" baseType="lpstr">
      <vt:lpstr>MS Mincho</vt:lpstr>
      <vt:lpstr>Avenir Book</vt:lpstr>
      <vt:lpstr>Bebas Neue</vt:lpstr>
      <vt:lpstr>Calibri</vt:lpstr>
      <vt:lpstr>Helvetica Light</vt:lpstr>
      <vt:lpstr>Helvetica Neue</vt:lpstr>
      <vt:lpstr>Helvetica Neue Light</vt:lpstr>
      <vt:lpstr>Helvetica Neue Medium</vt:lpstr>
      <vt:lpstr>Montserrat SemiBold</vt:lpstr>
      <vt:lpstr>Open Sans</vt:lpstr>
      <vt:lpstr>Roboto Slab Bold</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acer</cp:lastModifiedBy>
  <cp:revision>59</cp:revision>
  <dcterms:modified xsi:type="dcterms:W3CDTF">2020-04-28T11:43:09Z</dcterms:modified>
</cp:coreProperties>
</file>