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3843338"/>
            <a:ext cx="6400800" cy="1947862"/>
          </a:xfrm>
        </p:spPr>
        <p:txBody>
          <a:bodyPr/>
          <a:lstStyle/>
          <a:p>
            <a:r>
              <a:rPr lang="en-US" dirty="0" smtClean="0"/>
              <a:t> </a:t>
            </a:r>
            <a:endParaRPr lang="en-US" dirty="0"/>
          </a:p>
        </p:txBody>
      </p:sp>
      <p:sp>
        <p:nvSpPr>
          <p:cNvPr id="2" name="Title 1"/>
          <p:cNvSpPr>
            <a:spLocks noGrp="1"/>
          </p:cNvSpPr>
          <p:nvPr>
            <p:ph type="title" idx="4294967295"/>
          </p:nvPr>
        </p:nvSpPr>
        <p:spPr>
          <a:xfrm>
            <a:off x="520504" y="1230428"/>
            <a:ext cx="11011437" cy="4693634"/>
          </a:xfrm>
        </p:spPr>
        <p:txBody>
          <a:bodyPr>
            <a:normAutofit/>
          </a:bodyPr>
          <a:lstStyle/>
          <a:p>
            <a:r>
              <a:rPr lang="en-US" sz="4800" b="1" dirty="0" smtClean="0">
                <a:solidFill>
                  <a:schemeClr val="bg1"/>
                </a:solidFill>
                <a:latin typeface="Times New Roman" panose="02020603050405020304" pitchFamily="18" charset="0"/>
                <a:cs typeface="Times New Roman" panose="02020603050405020304" pitchFamily="18" charset="0"/>
              </a:rPr>
              <a:t>Predicating accident severity</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54900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128141" y="1176383"/>
            <a:ext cx="1797287" cy="477054"/>
          </a:xfrm>
          <a:prstGeom prst="rect">
            <a:avLst/>
          </a:prstGeom>
        </p:spPr>
        <p:txBody>
          <a:bodyPr wrap="none">
            <a:spAutoFit/>
          </a:bodyPr>
          <a:lstStyle/>
          <a:p>
            <a:r>
              <a:rPr lang="en-US" sz="2500" b="1" dirty="0">
                <a:solidFill>
                  <a:schemeClr val="bg1"/>
                </a:solidFill>
                <a:latin typeface="Times New Roman" panose="02020603050405020304" pitchFamily="18" charset="0"/>
                <a:cs typeface="Times New Roman" panose="02020603050405020304" pitchFamily="18" charset="0"/>
              </a:rPr>
              <a:t>Conclusion </a:t>
            </a:r>
          </a:p>
        </p:txBody>
      </p:sp>
      <p:sp>
        <p:nvSpPr>
          <p:cNvPr id="3" name="Rectangle 2"/>
          <p:cNvSpPr/>
          <p:nvPr/>
        </p:nvSpPr>
        <p:spPr>
          <a:xfrm>
            <a:off x="2128141" y="1938217"/>
            <a:ext cx="10255346" cy="2400657"/>
          </a:xfrm>
          <a:prstGeom prst="rect">
            <a:avLst/>
          </a:prstGeom>
        </p:spPr>
        <p:txBody>
          <a:bodyPr wrap="square">
            <a:spAutoFit/>
          </a:bodyPr>
          <a:lstStyle/>
          <a:p>
            <a:r>
              <a:rPr lang="en-US" sz="2500" b="1" dirty="0">
                <a:solidFill>
                  <a:schemeClr val="bg1"/>
                </a:solidFill>
                <a:latin typeface="Times New Roman" panose="02020603050405020304" pitchFamily="18" charset="0"/>
                <a:cs typeface="Times New Roman" panose="02020603050405020304" pitchFamily="18" charset="0"/>
              </a:rPr>
              <a:t>● Built useful models to predict </a:t>
            </a:r>
            <a:r>
              <a:rPr lang="en-US" sz="2500" b="1" dirty="0" smtClean="0">
                <a:solidFill>
                  <a:schemeClr val="bg1"/>
                </a:solidFill>
                <a:latin typeface="Times New Roman" panose="02020603050405020304" pitchFamily="18" charset="0"/>
                <a:cs typeface="Times New Roman" panose="02020603050405020304" pitchFamily="18" charset="0"/>
              </a:rPr>
              <a:t>accident severity . </a:t>
            </a:r>
          </a:p>
          <a:p>
            <a:r>
              <a:rPr lang="en-US" sz="2500" b="1" dirty="0">
                <a:solidFill>
                  <a:schemeClr val="bg1"/>
                </a:solidFill>
                <a:latin typeface="Times New Roman" panose="02020603050405020304" pitchFamily="18" charset="0"/>
                <a:cs typeface="Times New Roman" panose="02020603050405020304" pitchFamily="18" charset="0"/>
              </a:rPr>
              <a:t>● Accuracy of the models has room for improvement. </a:t>
            </a:r>
            <a:endParaRPr lang="en-US" sz="2500" b="1" dirty="0" smtClean="0">
              <a:solidFill>
                <a:schemeClr val="bg1"/>
              </a:solidFill>
              <a:latin typeface="Times New Roman" panose="02020603050405020304" pitchFamily="18" charset="0"/>
              <a:cs typeface="Times New Roman" panose="02020603050405020304" pitchFamily="18" charset="0"/>
            </a:endParaRPr>
          </a:p>
          <a:p>
            <a:r>
              <a:rPr lang="en-US" sz="2500" b="1" dirty="0">
                <a:solidFill>
                  <a:schemeClr val="bg1"/>
                </a:solidFill>
                <a:latin typeface="Times New Roman" panose="02020603050405020304" pitchFamily="18" charset="0"/>
                <a:cs typeface="Times New Roman" panose="02020603050405020304" pitchFamily="18" charset="0"/>
              </a:rPr>
              <a:t>● Ideas include: </a:t>
            </a:r>
            <a:endParaRPr lang="en-US" sz="25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b="1" dirty="0" smtClean="0">
                <a:solidFill>
                  <a:schemeClr val="bg1"/>
                </a:solidFill>
                <a:latin typeface="Times New Roman" panose="02020603050405020304" pitchFamily="18" charset="0"/>
                <a:cs typeface="Times New Roman" panose="02020603050405020304" pitchFamily="18" charset="0"/>
              </a:rPr>
              <a:t>Road condition</a:t>
            </a:r>
          </a:p>
          <a:p>
            <a:pPr marL="285750" indent="-285750">
              <a:buFont typeface="Arial" panose="020B0604020202020204" pitchFamily="34" charset="0"/>
              <a:buChar char="•"/>
            </a:pPr>
            <a:r>
              <a:rPr lang="en-US" sz="2500" b="1" dirty="0" smtClean="0">
                <a:solidFill>
                  <a:schemeClr val="bg1"/>
                </a:solidFill>
                <a:latin typeface="Times New Roman" panose="02020603050405020304" pitchFamily="18" charset="0"/>
                <a:cs typeface="Times New Roman" panose="02020603050405020304" pitchFamily="18" charset="0"/>
              </a:rPr>
              <a:t>Weather condition </a:t>
            </a:r>
          </a:p>
          <a:p>
            <a:pPr marL="285750" indent="-285750">
              <a:buFont typeface="Arial" panose="020B0604020202020204" pitchFamily="34" charset="0"/>
              <a:buChar char="•"/>
            </a:pPr>
            <a:r>
              <a:rPr lang="en-US" sz="2500" b="1" dirty="0" smtClean="0">
                <a:solidFill>
                  <a:schemeClr val="bg1"/>
                </a:solidFill>
                <a:latin typeface="Times New Roman" panose="02020603050405020304" pitchFamily="18" charset="0"/>
                <a:cs typeface="Times New Roman" panose="02020603050405020304" pitchFamily="18" charset="0"/>
              </a:rPr>
              <a:t>Light condition </a:t>
            </a:r>
            <a:endParaRPr lang="en-US" sz="2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7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1730326" y="616025"/>
            <a:ext cx="9383151" cy="5940088"/>
          </a:xfrm>
          <a:prstGeom prst="rect">
            <a:avLst/>
          </a:prstGeom>
        </p:spPr>
        <p:txBody>
          <a:bodyPr wrap="square">
            <a:spAutoFit/>
          </a:bodyPr>
          <a:lstStyle/>
          <a:p>
            <a:r>
              <a:rPr lang="en-US" sz="2500" dirty="0" smtClean="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Introduction</a:t>
            </a:r>
            <a:r>
              <a:rPr lang="en-US" sz="2500" dirty="0" smtClean="0">
                <a:solidFill>
                  <a:schemeClr val="bg1"/>
                </a:solidFill>
                <a:latin typeface="Times New Roman" panose="02020603050405020304" pitchFamily="18" charset="0"/>
                <a:cs typeface="Times New Roman" panose="02020603050405020304" pitchFamily="18" charset="0"/>
              </a:rPr>
              <a:t>:</a:t>
            </a:r>
          </a:p>
          <a:p>
            <a:endParaRPr lang="en-US" sz="25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smtClean="0">
                <a:solidFill>
                  <a:schemeClr val="bg1"/>
                </a:solidFill>
                <a:latin typeface="Times New Roman" panose="02020603050405020304" pitchFamily="18" charset="0"/>
                <a:cs typeface="Times New Roman" panose="02020603050405020304" pitchFamily="18" charset="0"/>
              </a:rPr>
              <a:t>Road </a:t>
            </a:r>
            <a:r>
              <a:rPr lang="en-US" sz="2500" dirty="0">
                <a:solidFill>
                  <a:schemeClr val="bg1"/>
                </a:solidFill>
                <a:latin typeface="Times New Roman" panose="02020603050405020304" pitchFamily="18" charset="0"/>
                <a:cs typeface="Times New Roman" panose="02020603050405020304" pitchFamily="18" charset="0"/>
              </a:rPr>
              <a:t>accidents are a major world economic and social problem as shown by the report of loss of lives and properties in many countries around the world.</a:t>
            </a:r>
          </a:p>
          <a:p>
            <a:pPr marL="285750" indent="-285750">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This study was designed to investigate the relative accident risk of different road condition, weather  condition and road light condition and combinations of conditions.</a:t>
            </a:r>
          </a:p>
          <a:p>
            <a:pPr marL="285750" indent="-285750">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The main purpose for the project to provide advices for target audience such as police, rescue group, insurance companies and drivers themselves to make insightful decision it could help to reducing accident and accident severity.</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56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977378" y="444863"/>
            <a:ext cx="5973110" cy="630942"/>
          </a:xfrm>
          <a:prstGeom prst="rect">
            <a:avLst/>
          </a:prstGeom>
        </p:spPr>
        <p:txBody>
          <a:bodyPr wrap="none">
            <a:spAutoFit/>
          </a:bodyPr>
          <a:lstStyle/>
          <a:p>
            <a:r>
              <a:rPr lang="en-US" sz="3500" b="1" dirty="0">
                <a:solidFill>
                  <a:schemeClr val="bg1"/>
                </a:solidFill>
                <a:latin typeface="Times New Roman" panose="02020603050405020304" pitchFamily="18" charset="0"/>
                <a:cs typeface="Times New Roman" panose="02020603050405020304" pitchFamily="18" charset="0"/>
              </a:rPr>
              <a:t>Data acquisition and cleaning </a:t>
            </a:r>
          </a:p>
        </p:txBody>
      </p:sp>
      <p:sp>
        <p:nvSpPr>
          <p:cNvPr id="3" name="Rectangle 2"/>
          <p:cNvSpPr/>
          <p:nvPr/>
        </p:nvSpPr>
        <p:spPr>
          <a:xfrm>
            <a:off x="1767840" y="1473983"/>
            <a:ext cx="9134622" cy="5186035"/>
          </a:xfrm>
          <a:prstGeom prst="rect">
            <a:avLst/>
          </a:prstGeom>
        </p:spPr>
        <p:txBody>
          <a:bodyPr wrap="square">
            <a:spAutoFit/>
          </a:bodyPr>
          <a:lstStyle/>
          <a:p>
            <a:pPr marL="342900" indent="-342900">
              <a:buFont typeface="Arial" panose="020B0604020202020204" pitchFamily="34" charset="0"/>
              <a:buChar char="•"/>
            </a:pPr>
            <a:r>
              <a:rPr lang="en-US"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Data provided by Seattle Police Department and Traffic Records department from 2004 to </a:t>
            </a:r>
            <a:r>
              <a:rPr lang="en-US" sz="25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Present</a:t>
            </a:r>
          </a:p>
          <a:p>
            <a:pPr marL="342900" indent="-342900">
              <a:buFont typeface="Arial" panose="020B0604020202020204" pitchFamily="34" charset="0"/>
              <a:buChar char="•"/>
            </a:pPr>
            <a:r>
              <a:rPr lang="en-US" sz="2500" dirty="0" smtClean="0">
                <a:solidFill>
                  <a:schemeClr val="bg1"/>
                </a:solidFill>
                <a:latin typeface="Times New Roman" panose="02020603050405020304" pitchFamily="18" charset="0"/>
                <a:cs typeface="Times New Roman" panose="02020603050405020304" pitchFamily="18" charset="0"/>
              </a:rPr>
              <a:t>In total </a:t>
            </a:r>
            <a:r>
              <a:rPr lang="en-US" sz="2500" dirty="0">
                <a:solidFill>
                  <a:schemeClr val="bg1"/>
                </a:solidFill>
                <a:latin typeface="Times New Roman" panose="02020603050405020304" pitchFamily="18" charset="0"/>
                <a:cs typeface="Times New Roman" panose="02020603050405020304" pitchFamily="18" charset="0"/>
              </a:rPr>
              <a:t>there are 37 attribute (independent variables ) , The dependent variable (SEVERITYCODE) contains numbers of the correspond to different level of severity caused by accident from 0 to 4 </a:t>
            </a:r>
            <a:r>
              <a:rPr lang="en-US" sz="2500"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Some attribute have missing </a:t>
            </a:r>
            <a:r>
              <a:rPr lang="en-US" sz="2500" dirty="0" smtClean="0">
                <a:solidFill>
                  <a:schemeClr val="bg1"/>
                </a:solidFill>
                <a:latin typeface="Times New Roman" panose="02020603050405020304" pitchFamily="18" charset="0"/>
                <a:cs typeface="Times New Roman" panose="02020603050405020304" pitchFamily="18" charset="0"/>
              </a:rPr>
              <a:t>data.</a:t>
            </a:r>
          </a:p>
          <a:p>
            <a:pPr marL="342900" indent="-342900">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have numerical and categorical types of data need for preprocessing before any future processing</a:t>
            </a:r>
            <a:r>
              <a:rPr lang="en-US" sz="2500"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500" dirty="0" smtClean="0">
                <a:solidFill>
                  <a:schemeClr val="bg1"/>
                </a:solidFill>
                <a:latin typeface="Times New Roman" panose="02020603050405020304" pitchFamily="18" charset="0"/>
                <a:cs typeface="Times New Roman" panose="02020603050405020304" pitchFamily="18" charset="0"/>
              </a:rPr>
              <a:t>Unbalanced data </a:t>
            </a:r>
            <a:r>
              <a:rPr lang="en-US" sz="2800" dirty="0" smtClean="0">
                <a:solidFill>
                  <a:schemeClr val="bg1"/>
                </a:solidFill>
                <a:latin typeface="Times New Roman" panose="02020603050405020304" pitchFamily="18" charset="0"/>
                <a:cs typeface="Times New Roman" panose="02020603050405020304" pitchFamily="18" charset="0"/>
              </a:rPr>
              <a:t>so </a:t>
            </a:r>
            <a:r>
              <a:rPr lang="en-US" sz="2800" dirty="0">
                <a:solidFill>
                  <a:schemeClr val="bg1"/>
                </a:solidFill>
                <a:latin typeface="Times New Roman" panose="02020603050405020304" pitchFamily="18" charset="0"/>
                <a:cs typeface="Times New Roman" panose="02020603050405020304" pitchFamily="18" charset="0"/>
              </a:rPr>
              <a:t>we will use some statistical method to balance it.</a:t>
            </a:r>
          </a:p>
          <a:p>
            <a:pPr marL="342900" indent="-342900">
              <a:buFont typeface="Arial" panose="020B0604020202020204" pitchFamily="34" charset="0"/>
              <a:buChar char="•"/>
            </a:pPr>
            <a:endParaRPr lang="en-US" sz="2500" dirty="0" smtClean="0">
              <a:solidFill>
                <a:schemeClr val="bg1"/>
              </a:solidFill>
            </a:endParaRPr>
          </a:p>
          <a:p>
            <a:pPr marL="342900" indent="-342900">
              <a:buFont typeface="Arial" panose="020B0604020202020204" pitchFamily="34" charset="0"/>
              <a:buChar char="•"/>
            </a:pP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795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1824110" y="842203"/>
            <a:ext cx="9233095" cy="1080296"/>
          </a:xfrm>
          <a:prstGeom prst="rect">
            <a:avLst/>
          </a:prstGeom>
          <a:noFill/>
        </p:spPr>
        <p:txBody>
          <a:bodyPr wrap="square">
            <a:spAutoFit/>
          </a:bodyPr>
          <a:lstStyle/>
          <a:p>
            <a:pPr>
              <a:lnSpc>
                <a:spcPct val="107000"/>
              </a:lnSpc>
              <a:spcBef>
                <a:spcPts val="1200"/>
              </a:spcBef>
            </a:pPr>
            <a:r>
              <a:rPr lang="en-US" sz="30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Balancing the data by applying  </a:t>
            </a:r>
            <a:r>
              <a:rPr lang="en-US" sz="3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Random Over sampling by adding more copies to the minority class.</a:t>
            </a:r>
            <a:endParaRPr lang="en-US" sz="3000"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769293" y="2456966"/>
            <a:ext cx="5794351" cy="3315335"/>
          </a:xfrm>
          <a:prstGeom prst="rect">
            <a:avLst/>
          </a:prstGeom>
          <a:scene3d>
            <a:camera prst="orthographicFront"/>
            <a:lightRig rig="threePt" dir="t"/>
          </a:scene3d>
          <a:sp3d prstMaterial="dkEdge"/>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2618578"/>
            <a:ext cx="5220889" cy="3378970"/>
          </a:xfrm>
          <a:prstGeom prst="rect">
            <a:avLst/>
          </a:prstGeom>
        </p:spPr>
      </p:pic>
    </p:spTree>
    <p:extLst>
      <p:ext uri="{BB962C8B-B14F-4D97-AF65-F5344CB8AC3E}">
        <p14:creationId xmlns:p14="http://schemas.microsoft.com/office/powerpoint/2010/main" val="408671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816329" y="1049774"/>
            <a:ext cx="8750601" cy="553998"/>
          </a:xfrm>
          <a:prstGeom prst="rect">
            <a:avLst/>
          </a:prstGeom>
        </p:spPr>
        <p:txBody>
          <a:bodyPr wrap="none">
            <a:spAutoFit/>
          </a:bodyPr>
          <a:lstStyle/>
          <a:p>
            <a:pPr>
              <a:spcBef>
                <a:spcPts val="765"/>
              </a:spcBef>
            </a:pPr>
            <a:r>
              <a:rPr lang="en-US" sz="3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D.1.Realtion between weather and accident severity</a:t>
            </a:r>
            <a:endPar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6329" y="1913206"/>
            <a:ext cx="10676976" cy="3924885"/>
          </a:xfrm>
          <a:prstGeom prst="rect">
            <a:avLst/>
          </a:prstGeom>
        </p:spPr>
      </p:pic>
      <p:sp>
        <p:nvSpPr>
          <p:cNvPr id="4" name="Rectangle 3"/>
          <p:cNvSpPr/>
          <p:nvPr/>
        </p:nvSpPr>
        <p:spPr>
          <a:xfrm>
            <a:off x="2473770" y="5838091"/>
            <a:ext cx="6096000" cy="707886"/>
          </a:xfrm>
          <a:prstGeom prst="rect">
            <a:avLst/>
          </a:prstGeom>
        </p:spPr>
        <p:txBody>
          <a:bodyPr>
            <a:spAutoFit/>
          </a:bodyPr>
          <a:lstStyle/>
          <a:p>
            <a:r>
              <a:rPr lang="en-US" sz="2000" dirty="0">
                <a:solidFill>
                  <a:schemeClr val="bg1"/>
                </a:solidFill>
                <a:latin typeface="Times New Roman" panose="02020603050405020304" pitchFamily="18" charset="0"/>
                <a:cs typeface="Times New Roman" panose="02020603050405020304" pitchFamily="18" charset="0"/>
              </a:rPr>
              <a:t>accident severity </a:t>
            </a:r>
            <a:r>
              <a:rPr lang="en-US" sz="2000" dirty="0" smtClean="0">
                <a:solidFill>
                  <a:schemeClr val="bg1"/>
                </a:solidFill>
                <a:latin typeface="Times New Roman" panose="02020603050405020304" pitchFamily="18" charset="0"/>
                <a:cs typeface="Times New Roman" panose="02020603050405020304" pitchFamily="18" charset="0"/>
              </a:rPr>
              <a:t>increase in partly cloudy weather compared with raining .</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424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1381717" y="712149"/>
            <a:ext cx="9220281" cy="553998"/>
          </a:xfrm>
          <a:prstGeom prst="rect">
            <a:avLst/>
          </a:prstGeom>
        </p:spPr>
        <p:txBody>
          <a:bodyPr wrap="none">
            <a:spAutoFit/>
          </a:bodyPr>
          <a:lstStyle/>
          <a:p>
            <a:r>
              <a:rPr lang="en-US" sz="30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Relation </a:t>
            </a:r>
            <a:r>
              <a:rPr lang="en-US" sz="3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between road conditions and accident severity</a:t>
            </a:r>
            <a:endParaRPr lang="en-US" sz="30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7603" y="2090445"/>
            <a:ext cx="7803683" cy="2379564"/>
          </a:xfrm>
          <a:prstGeom prst="rect">
            <a:avLst/>
          </a:prstGeom>
        </p:spPr>
      </p:pic>
      <p:sp>
        <p:nvSpPr>
          <p:cNvPr id="4" name="Rectangle 3"/>
          <p:cNvSpPr/>
          <p:nvPr/>
        </p:nvSpPr>
        <p:spPr>
          <a:xfrm>
            <a:off x="2304073" y="4707374"/>
            <a:ext cx="4628190" cy="707886"/>
          </a:xfrm>
          <a:prstGeom prst="rect">
            <a:avLst/>
          </a:prstGeom>
        </p:spPr>
        <p:txBody>
          <a:bodyPr wrap="none">
            <a:spAutoFit/>
          </a:bodyPr>
          <a:lstStyle/>
          <a:p>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factor which increase accident is </a:t>
            </a:r>
          </a:p>
          <a:p>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oil and wet road.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50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505789" y="698081"/>
            <a:ext cx="9206366" cy="553998"/>
          </a:xfrm>
          <a:prstGeom prst="rect">
            <a:avLst/>
          </a:prstGeom>
        </p:spPr>
        <p:txBody>
          <a:bodyPr wrap="none">
            <a:spAutoFit/>
          </a:bodyPr>
          <a:lstStyle/>
          <a:p>
            <a:r>
              <a:rPr lang="en-US" sz="3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Relation between Light condition and accident severity</a:t>
            </a:r>
            <a:endParaRPr lang="en-US" sz="30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434905" y="1772529"/>
            <a:ext cx="8046720" cy="2504049"/>
          </a:xfrm>
          <a:prstGeom prst="rect">
            <a:avLst/>
          </a:prstGeom>
        </p:spPr>
      </p:pic>
      <p:sp>
        <p:nvSpPr>
          <p:cNvPr id="4" name="Rectangle 3"/>
          <p:cNvSpPr/>
          <p:nvPr/>
        </p:nvSpPr>
        <p:spPr>
          <a:xfrm>
            <a:off x="2410265" y="4672715"/>
            <a:ext cx="6096000" cy="707886"/>
          </a:xfrm>
          <a:prstGeom prst="rect">
            <a:avLst/>
          </a:prstGeom>
        </p:spPr>
        <p:txBody>
          <a:bodyPr>
            <a:spAutoFit/>
          </a:bodyPr>
          <a:lstStyle/>
          <a:p>
            <a:r>
              <a:rPr lang="en-US" sz="2000" dirty="0" smtClean="0">
                <a:solidFill>
                  <a:srgbClr val="000000"/>
                </a:solidFill>
                <a:latin typeface="Times New Roman" panose="02020603050405020304" pitchFamily="18" charset="0"/>
                <a:ea typeface="Calibri" panose="020F0502020204030204" pitchFamily="34" charset="0"/>
              </a:rPr>
              <a:t>Accident severity increase when it dusk and dark _ unknown lighting.</a:t>
            </a:r>
            <a:endParaRPr lang="en-US" sz="2000" dirty="0"/>
          </a:p>
        </p:txBody>
      </p:sp>
    </p:spTree>
    <p:extLst>
      <p:ext uri="{BB962C8B-B14F-4D97-AF65-F5344CB8AC3E}">
        <p14:creationId xmlns:p14="http://schemas.microsoft.com/office/powerpoint/2010/main" val="232218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49271" y="740285"/>
            <a:ext cx="3754554" cy="553998"/>
          </a:xfrm>
          <a:prstGeom prst="rect">
            <a:avLst/>
          </a:prstGeom>
        </p:spPr>
        <p:txBody>
          <a:bodyPr wrap="none">
            <a:spAutoFit/>
          </a:bodyPr>
          <a:lstStyle/>
          <a:p>
            <a:r>
              <a:rPr lang="en-US" sz="3000" b="1" dirty="0">
                <a:solidFill>
                  <a:schemeClr val="bg1"/>
                </a:solidFill>
                <a:latin typeface="Times New Roman" panose="02020603050405020304" pitchFamily="18" charset="0"/>
                <a:cs typeface="Times New Roman" panose="02020603050405020304" pitchFamily="18" charset="0"/>
              </a:rPr>
              <a:t>Classification models </a:t>
            </a:r>
          </a:p>
        </p:txBody>
      </p:sp>
      <p:sp>
        <p:nvSpPr>
          <p:cNvPr id="3" name="Rectangle 2"/>
          <p:cNvSpPr/>
          <p:nvPr/>
        </p:nvSpPr>
        <p:spPr>
          <a:xfrm>
            <a:off x="1377620" y="1272682"/>
            <a:ext cx="3615092" cy="477054"/>
          </a:xfrm>
          <a:prstGeom prst="rect">
            <a:avLst/>
          </a:prstGeom>
        </p:spPr>
        <p:txBody>
          <a:bodyPr wrap="none">
            <a:spAutoFit/>
          </a:bodyPr>
          <a:lstStyle/>
          <a:p>
            <a:r>
              <a:rPr lang="en-US" sz="2500" dirty="0">
                <a:solidFill>
                  <a:schemeClr val="bg1"/>
                </a:solidFill>
                <a:latin typeface="Times New Roman" panose="02020603050405020304" pitchFamily="18" charset="0"/>
                <a:ea typeface="Calibri" panose="020F0502020204030204" pitchFamily="34" charset="0"/>
              </a:rPr>
              <a:t>K nearest </a:t>
            </a:r>
            <a:r>
              <a:rPr lang="en-US" sz="2500" dirty="0" smtClean="0">
                <a:solidFill>
                  <a:schemeClr val="bg1"/>
                </a:solidFill>
                <a:latin typeface="Times New Roman" panose="02020603050405020304" pitchFamily="18" charset="0"/>
                <a:ea typeface="Calibri" panose="020F0502020204030204" pitchFamily="34" charset="0"/>
              </a:rPr>
              <a:t>neighbor(KNN) </a:t>
            </a:r>
            <a:endParaRPr lang="en-US" sz="2500" dirty="0">
              <a:solidFill>
                <a:schemeClr val="bg1"/>
              </a:solidFill>
            </a:endParaRPr>
          </a:p>
        </p:txBody>
      </p:sp>
      <p:sp>
        <p:nvSpPr>
          <p:cNvPr id="5" name="Rectangle 1"/>
          <p:cNvSpPr>
            <a:spLocks noChangeArrowheads="1"/>
          </p:cNvSpPr>
          <p:nvPr/>
        </p:nvSpPr>
        <p:spPr bwMode="auto">
          <a:xfrm>
            <a:off x="6246055" y="2563116"/>
            <a:ext cx="568195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best accuracy was with 0.5607026413158955 with k= 9</a:t>
            </a:r>
            <a:r>
              <a:rPr kumimoji="0" lang="en-US" altLang="en-US" sz="20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p>
          <a:p>
            <a:pPr lvl="0" defTabSz="914400"/>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 set Accuracy: 0.</a:t>
            </a:r>
            <a:r>
              <a:rPr lang="en-US" sz="2000" dirty="0" smtClean="0">
                <a:solidFill>
                  <a:schemeClr val="bg1"/>
                </a:solidFill>
                <a:latin typeface="Times New Roman" panose="02020603050405020304" pitchFamily="18" charset="0"/>
                <a:cs typeface="Times New Roman" panose="02020603050405020304" pitchFamily="18" charset="0"/>
              </a:rPr>
              <a:t>561971095724805</a:t>
            </a:r>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0" defTabSz="914400"/>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set Accuracy:  0.</a:t>
            </a:r>
            <a:r>
              <a:rPr lang="en-US" sz="2000" dirty="0">
                <a:solidFill>
                  <a:schemeClr val="bg1"/>
                </a:solidFill>
                <a:latin typeface="Times New Roman" panose="02020603050405020304" pitchFamily="18" charset="0"/>
                <a:cs typeface="Times New Roman" panose="02020603050405020304" pitchFamily="18" charset="0"/>
              </a:rPr>
              <a:t> 5625343444334542</a:t>
            </a:r>
            <a:endParaRPr lang="en-US" alt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a:r>
              <a:rPr lang="en-US" sz="2000" dirty="0" smtClean="0">
                <a:solidFill>
                  <a:schemeClr val="bg1"/>
                </a:solidFill>
                <a:latin typeface="Times New Roman" panose="02020603050405020304" pitchFamily="18" charset="0"/>
                <a:cs typeface="Times New Roman" panose="02020603050405020304" pitchFamily="18" charset="0"/>
              </a:rPr>
              <a:t>jaccard_similarity_score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0.5</a:t>
            </a:r>
            <a:r>
              <a:rPr lang="en-US" sz="2000" dirty="0">
                <a:solidFill>
                  <a:schemeClr val="bg1"/>
                </a:solidFill>
                <a:latin typeface="Times New Roman" panose="02020603050405020304" pitchFamily="18" charset="0"/>
                <a:cs typeface="Times New Roman" panose="02020603050405020304" pitchFamily="18" charset="0"/>
              </a:rPr>
              <a:t>625343444334542</a:t>
            </a:r>
            <a:endParaRPr lang="en-US" sz="2000" dirty="0" smtClean="0">
              <a:solidFill>
                <a:schemeClr val="bg1"/>
              </a:solidFill>
              <a:latin typeface="Times New Roman" panose="02020603050405020304" pitchFamily="18" charset="0"/>
              <a:cs typeface="Times New Roman" panose="02020603050405020304" pitchFamily="18" charset="0"/>
            </a:endParaRPr>
          </a:p>
          <a:p>
            <a:pPr defTabSz="914400"/>
            <a:r>
              <a:rPr lang="en-US" sz="2000" dirty="0" smtClean="0">
                <a:solidFill>
                  <a:schemeClr val="bg1"/>
                </a:solidFill>
                <a:latin typeface="Times New Roman" panose="02020603050405020304" pitchFamily="18" charset="0"/>
                <a:cs typeface="Times New Roman" panose="02020603050405020304" pitchFamily="18" charset="0"/>
              </a:rPr>
              <a:t>f1_score:0.</a:t>
            </a:r>
            <a:r>
              <a:rPr lang="en-US" sz="2000" dirty="0">
                <a:solidFill>
                  <a:schemeClr val="bg1"/>
                </a:solidFill>
                <a:latin typeface="Times New Roman" panose="02020603050405020304" pitchFamily="18" charset="0"/>
                <a:cs typeface="Times New Roman" panose="02020603050405020304" pitchFamily="18" charset="0"/>
              </a:rPr>
              <a:t> 5032204390014452</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52" y="2036961"/>
            <a:ext cx="5554976" cy="3668380"/>
          </a:xfrm>
          <a:prstGeom prst="rect">
            <a:avLst/>
          </a:prstGeom>
        </p:spPr>
      </p:pic>
    </p:spTree>
    <p:extLst>
      <p:ext uri="{BB962C8B-B14F-4D97-AF65-F5344CB8AC3E}">
        <p14:creationId xmlns:p14="http://schemas.microsoft.com/office/powerpoint/2010/main" val="41197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440492" y="852827"/>
            <a:ext cx="3164649" cy="477054"/>
          </a:xfrm>
          <a:prstGeom prst="rect">
            <a:avLst/>
          </a:prstGeom>
        </p:spPr>
        <p:txBody>
          <a:bodyPr wrap="none">
            <a:spAutoFit/>
          </a:bodyPr>
          <a:lstStyle/>
          <a:p>
            <a:r>
              <a:rPr lang="en-US" sz="2500" b="1" dirty="0">
                <a:solidFill>
                  <a:schemeClr val="bg1"/>
                </a:solidFill>
                <a:latin typeface="Times New Roman" panose="02020603050405020304" pitchFamily="18" charset="0"/>
                <a:cs typeface="Times New Roman" panose="02020603050405020304" pitchFamily="18" charset="0"/>
              </a:rPr>
              <a:t>Classification models </a:t>
            </a:r>
          </a:p>
        </p:txBody>
      </p:sp>
      <p:sp>
        <p:nvSpPr>
          <p:cNvPr id="3" name="Rectangle 2"/>
          <p:cNvSpPr/>
          <p:nvPr/>
        </p:nvSpPr>
        <p:spPr>
          <a:xfrm>
            <a:off x="3733677" y="1329881"/>
            <a:ext cx="5040162" cy="477054"/>
          </a:xfrm>
          <a:prstGeom prst="rect">
            <a:avLst/>
          </a:prstGeom>
        </p:spPr>
        <p:txBody>
          <a:bodyPr wrap="none">
            <a:spAutoFit/>
          </a:bodyPr>
          <a:lstStyle/>
          <a:p>
            <a:r>
              <a:rPr lang="en-US" sz="2500" dirty="0">
                <a:solidFill>
                  <a:schemeClr val="bg1"/>
                </a:solidFill>
                <a:latin typeface="Times New Roman" panose="02020603050405020304" pitchFamily="18" charset="0"/>
                <a:cs typeface="Times New Roman" panose="02020603050405020304" pitchFamily="18" charset="0"/>
              </a:rPr>
              <a:t>Performance of classification models.</a:t>
            </a:r>
          </a:p>
        </p:txBody>
      </p:sp>
      <p:graphicFrame>
        <p:nvGraphicFramePr>
          <p:cNvPr id="4" name="Table 3"/>
          <p:cNvGraphicFramePr>
            <a:graphicFrameLocks noGrp="1"/>
          </p:cNvGraphicFramePr>
          <p:nvPr>
            <p:extLst>
              <p:ext uri="{D42A27DB-BD31-4B8C-83A1-F6EECF244321}">
                <p14:modId xmlns:p14="http://schemas.microsoft.com/office/powerpoint/2010/main" val="2031229059"/>
              </p:ext>
            </p:extLst>
          </p:nvPr>
        </p:nvGraphicFramePr>
        <p:xfrm>
          <a:off x="2021980" y="2073498"/>
          <a:ext cx="8281118" cy="2975021"/>
        </p:xfrm>
        <a:graphic>
          <a:graphicData uri="http://schemas.openxmlformats.org/drawingml/2006/table">
            <a:tbl>
              <a:tblPr firstRow="1" firstCol="1" bandRow="1">
                <a:tableStyleId>{5C22544A-7EE6-4342-B048-85BDC9FD1C3A}</a:tableStyleId>
              </a:tblPr>
              <a:tblGrid>
                <a:gridCol w="978449"/>
                <a:gridCol w="1825877"/>
                <a:gridCol w="1825877"/>
                <a:gridCol w="1385786"/>
                <a:gridCol w="2265129"/>
              </a:tblGrid>
              <a:tr h="973193">
                <a:tc>
                  <a:txBody>
                    <a:bodyPr/>
                    <a:lstStyle/>
                    <a:p>
                      <a:pPr marL="0" marR="0">
                        <a:lnSpc>
                          <a:spcPct val="107000"/>
                        </a:lnSpc>
                        <a:spcBef>
                          <a:spcPts val="1200"/>
                        </a:spcBef>
                        <a:spcAft>
                          <a:spcPts val="0"/>
                        </a:spcAft>
                      </a:pPr>
                      <a:r>
                        <a:rPr lang="en-US" sz="135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Algorithm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Jaccard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F1-score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Logistic Regression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31462">
                <a:tc>
                  <a:txBody>
                    <a:bodyPr/>
                    <a:lstStyle/>
                    <a:p>
                      <a:pPr marL="0" marR="0">
                        <a:lnSpc>
                          <a:spcPct val="107000"/>
                        </a:lnSpc>
                        <a:spcBef>
                          <a:spcPts val="1200"/>
                        </a:spcBef>
                        <a:spcAft>
                          <a:spcPts val="0"/>
                        </a:spcAft>
                      </a:pPr>
                      <a:r>
                        <a:rPr lang="en-US" sz="135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KNN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0.550885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0.527015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Nan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31462">
                <a:tc>
                  <a:txBody>
                    <a:bodyPr/>
                    <a:lstStyle/>
                    <a:p>
                      <a:pPr marL="0" marR="0">
                        <a:lnSpc>
                          <a:spcPct val="107000"/>
                        </a:lnSpc>
                        <a:spcBef>
                          <a:spcPts val="1200"/>
                        </a:spcBef>
                        <a:spcAft>
                          <a:spcPts val="0"/>
                        </a:spcAft>
                      </a:pPr>
                      <a:r>
                        <a:rPr lang="en-US" sz="135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SVM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0.564220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0.543300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Nan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738904">
                <a:tc>
                  <a:txBody>
                    <a:bodyPr/>
                    <a:lstStyle/>
                    <a:p>
                      <a:pPr marL="0" marR="0">
                        <a:lnSpc>
                          <a:spcPct val="107000"/>
                        </a:lnSpc>
                        <a:spcBef>
                          <a:spcPts val="1200"/>
                        </a:spcBef>
                        <a:spcAft>
                          <a:spcPts val="0"/>
                        </a:spcAft>
                      </a:pPr>
                      <a:r>
                        <a:rPr lang="en-US" sz="135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Logistic Regression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0.529912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a:effectLst/>
                        </a:rPr>
                        <a:t>0.516090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1200"/>
                        </a:spcBef>
                        <a:spcAft>
                          <a:spcPts val="0"/>
                        </a:spcAft>
                      </a:pPr>
                      <a:r>
                        <a:rPr lang="en-US" sz="1350" dirty="0">
                          <a:effectLst/>
                        </a:rPr>
                        <a:t>0.684082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spTree>
    <p:extLst>
      <p:ext uri="{BB962C8B-B14F-4D97-AF65-F5344CB8AC3E}">
        <p14:creationId xmlns:p14="http://schemas.microsoft.com/office/powerpoint/2010/main" val="2464029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Facet</Template>
  <TotalTime>225</TotalTime>
  <Words>352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Slice</vt:lpstr>
      <vt:lpstr>Predicating accident severity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Predicating accident severity</dc:title>
  <dc:creator>USER</dc:creator>
  <cp:lastModifiedBy>USER</cp:lastModifiedBy>
  <cp:revision>17</cp:revision>
  <dcterms:created xsi:type="dcterms:W3CDTF">2020-09-26T22:18:08Z</dcterms:created>
  <dcterms:modified xsi:type="dcterms:W3CDTF">2020-09-28T17:02:14Z</dcterms:modified>
</cp:coreProperties>
</file>