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6" r:id="rId3"/>
    <p:sldId id="258" r:id="rId4"/>
    <p:sldId id="260" r:id="rId5"/>
    <p:sldId id="261" r:id="rId6"/>
    <p:sldId id="267"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3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D00E31-D59C-4F16-BCB4-EA8822CF623B}" type="datetimeFigureOut">
              <a:rPr lang="en-US" smtClean="0"/>
              <a:t>9/17/2023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6937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29343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267316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1253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180923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D00E31-D59C-4F16-BCB4-EA8822CF623B}"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3214091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D00E31-D59C-4F16-BCB4-EA8822CF623B}"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3719850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00E31-D59C-4F16-BCB4-EA8822CF623B}"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2282448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00E31-D59C-4F16-BCB4-EA8822CF623B}"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400506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00E31-D59C-4F16-BCB4-EA8822CF623B}"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317038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00E31-D59C-4F16-BCB4-EA8822CF623B}"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128175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35199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00E31-D59C-4F16-BCB4-EA8822CF623B}"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173075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00E31-D59C-4F16-BCB4-EA8822CF623B}"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28808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00E31-D59C-4F16-BCB4-EA8822CF623B}"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349987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21848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00E31-D59C-4F16-BCB4-EA8822CF623B}"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F49AC-991C-4C40-8B2B-39D5A3F2896A}" type="slidenum">
              <a:rPr lang="en-US" smtClean="0"/>
              <a:t>‹#›</a:t>
            </a:fld>
            <a:endParaRPr lang="en-US"/>
          </a:p>
        </p:txBody>
      </p:sp>
    </p:spTree>
    <p:extLst>
      <p:ext uri="{BB962C8B-B14F-4D97-AF65-F5344CB8AC3E}">
        <p14:creationId xmlns:p14="http://schemas.microsoft.com/office/powerpoint/2010/main" val="310405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D00E31-D59C-4F16-BCB4-EA8822CF623B}" type="datetimeFigureOut">
              <a:rPr lang="en-US" smtClean="0"/>
              <a:t>9/17/2023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AF49AC-991C-4C40-8B2B-39D5A3F2896A}" type="slidenum">
              <a:rPr lang="en-US" smtClean="0"/>
              <a:t>‹#›</a:t>
            </a:fld>
            <a:endParaRPr lang="en-US"/>
          </a:p>
        </p:txBody>
      </p:sp>
    </p:spTree>
    <p:extLst>
      <p:ext uri="{BB962C8B-B14F-4D97-AF65-F5344CB8AC3E}">
        <p14:creationId xmlns:p14="http://schemas.microsoft.com/office/powerpoint/2010/main" val="7995790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roboforex.com/blog/2020/11/11/how-to-invest-in-5g-splitting-the-technology-into-the-investment-ideas/"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5DDB9-03CB-4630-A745-A7DA23A893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224769" cy="6858000"/>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 name="Rectangle 4">
            <a:extLst>
              <a:ext uri="{FF2B5EF4-FFF2-40B4-BE49-F238E27FC236}">
                <a16:creationId xmlns:a16="http://schemas.microsoft.com/office/drawing/2014/main" id="{22485EAD-5AE6-4290-9CCC-FBCF26C94B31}"/>
              </a:ext>
            </a:extLst>
          </p:cNvPr>
          <p:cNvSpPr/>
          <p:nvPr/>
        </p:nvSpPr>
        <p:spPr>
          <a:xfrm>
            <a:off x="2339926" y="0"/>
            <a:ext cx="7512148" cy="56270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4800" b="1" dirty="0">
                <a:solidFill>
                  <a:schemeClr val="tx1"/>
                </a:solidFill>
              </a:rPr>
              <a:t>Wavecon Telecom Analysis</a:t>
            </a:r>
          </a:p>
        </p:txBody>
      </p:sp>
    </p:spTree>
    <p:extLst>
      <p:ext uri="{BB962C8B-B14F-4D97-AF65-F5344CB8AC3E}">
        <p14:creationId xmlns:p14="http://schemas.microsoft.com/office/powerpoint/2010/main" val="3471178665"/>
      </p:ext>
    </p:extLst>
  </p:cSld>
  <p:clrMapOvr>
    <a:masterClrMapping/>
  </p:clrMapOvr>
  <mc:AlternateContent xmlns:mc="http://schemas.openxmlformats.org/markup-compatibility/2006" xmlns:p14="http://schemas.microsoft.com/office/powerpoint/2010/main">
    <mc:Choice Requires="p14">
      <p:transition spd="slow" p14:dur="2000" advTm="62146"/>
    </mc:Choice>
    <mc:Fallback xmlns="">
      <p:transition spd="slow" advTm="621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7F9BBE-4890-4996-9520-1A45617E35BA}"/>
              </a:ext>
            </a:extLst>
          </p:cNvPr>
          <p:cNvSpPr/>
          <p:nvPr/>
        </p:nvSpPr>
        <p:spPr>
          <a:xfrm>
            <a:off x="3418450" y="0"/>
            <a:ext cx="5655212" cy="7315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dirty="0">
                <a:solidFill>
                  <a:srgbClr val="FFFF00"/>
                </a:solidFill>
                <a:latin typeface="Calibri" panose="020F0502020204030204" pitchFamily="34" charset="0"/>
                <a:cs typeface="Calibri" panose="020F0502020204030204" pitchFamily="34" charset="0"/>
              </a:rPr>
              <a:t>Recommendation</a:t>
            </a:r>
          </a:p>
        </p:txBody>
      </p:sp>
      <p:sp>
        <p:nvSpPr>
          <p:cNvPr id="3" name="Rectangle 2">
            <a:extLst>
              <a:ext uri="{FF2B5EF4-FFF2-40B4-BE49-F238E27FC236}">
                <a16:creationId xmlns:a16="http://schemas.microsoft.com/office/drawing/2014/main" id="{60604098-7BC4-49B8-96FD-D034CBAA5419}"/>
              </a:ext>
            </a:extLst>
          </p:cNvPr>
          <p:cNvSpPr/>
          <p:nvPr/>
        </p:nvSpPr>
        <p:spPr>
          <a:xfrm>
            <a:off x="2475914" y="1463040"/>
            <a:ext cx="8145194" cy="433284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We need to examine Delhi, Chennai, and Ahmedabad because we are experiencing a significant loss in revenue there.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As we can see in our report, the total number of active users has decreased after the introduction of 5G, and the number of unsubscribed users has increased. This suggests that we may have shortcomings in our service quality that require improvement.</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When we assess our market share, we currently hold the third position. However, we need to enhance our brand value by improving our 5G services in comparison to our competitors and offering unique features.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It is evident that many of our plans are not generating a substantial amount of revenue. Therefore, we need to make necessary adjustments to our existing plans.</a:t>
            </a:r>
          </a:p>
        </p:txBody>
      </p:sp>
    </p:spTree>
    <p:extLst>
      <p:ext uri="{BB962C8B-B14F-4D97-AF65-F5344CB8AC3E}">
        <p14:creationId xmlns:p14="http://schemas.microsoft.com/office/powerpoint/2010/main" val="1800865479"/>
      </p:ext>
    </p:extLst>
  </p:cSld>
  <p:clrMapOvr>
    <a:masterClrMapping/>
  </p:clrMapOvr>
  <mc:AlternateContent xmlns:mc="http://schemas.openxmlformats.org/markup-compatibility/2006" xmlns:p14="http://schemas.microsoft.com/office/powerpoint/2010/main">
    <mc:Choice Requires="p14">
      <p:transition spd="slow" p14:dur="2000" advTm="83600"/>
    </mc:Choice>
    <mc:Fallback xmlns="">
      <p:transition spd="slow" advTm="83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8BFAB2-4A4C-4672-87E8-B2539024AE04}"/>
              </a:ext>
            </a:extLst>
          </p:cNvPr>
          <p:cNvSpPr/>
          <p:nvPr/>
        </p:nvSpPr>
        <p:spPr>
          <a:xfrm>
            <a:off x="2504049" y="1209822"/>
            <a:ext cx="6935373" cy="5134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342900" indent="-342900">
              <a:lnSpc>
                <a:spcPct val="250000"/>
              </a:lnSpc>
              <a:buFont typeface="Arial" panose="020B0604020202020204" pitchFamily="34" charset="0"/>
              <a:buChar char="•"/>
            </a:pPr>
            <a:r>
              <a:rPr lang="en-US" sz="2400" i="0" dirty="0">
                <a:ln w="0"/>
                <a:solidFill>
                  <a:srgbClr val="FFFF00"/>
                </a:solidFill>
                <a:effectLst>
                  <a:outerShdw blurRad="38100" dist="19050" dir="2700000" algn="tl" rotWithShape="0">
                    <a:schemeClr val="dk1">
                      <a:alpha val="40000"/>
                    </a:schemeClr>
                  </a:outerShdw>
                </a:effectLst>
                <a:latin typeface="Söhne"/>
              </a:rPr>
              <a:t>Introduction</a:t>
            </a:r>
          </a:p>
          <a:p>
            <a:pPr marL="342900" indent="-342900">
              <a:lnSpc>
                <a:spcPct val="250000"/>
              </a:lnSpc>
              <a:buFont typeface="Arial" panose="020B0604020202020204" pitchFamily="34" charset="0"/>
              <a:buChar char="•"/>
            </a:pPr>
            <a:r>
              <a:rPr lang="en-US" sz="2400" i="0" dirty="0">
                <a:ln w="0"/>
                <a:solidFill>
                  <a:srgbClr val="FFFF00"/>
                </a:solidFill>
                <a:effectLst>
                  <a:outerShdw blurRad="38100" dist="19050" dir="2700000" algn="tl" rotWithShape="0">
                    <a:schemeClr val="dk1">
                      <a:alpha val="40000"/>
                    </a:schemeClr>
                  </a:outerShdw>
                </a:effectLst>
                <a:latin typeface="Söhne"/>
              </a:rPr>
              <a:t>Impact of 5G Launch on Revenue</a:t>
            </a:r>
          </a:p>
          <a:p>
            <a:pPr marL="342900" indent="-342900">
              <a:lnSpc>
                <a:spcPct val="250000"/>
              </a:lnSpc>
              <a:buFont typeface="Arial" panose="020B0604020202020204" pitchFamily="34" charset="0"/>
              <a:buChar char="•"/>
            </a:pPr>
            <a:r>
              <a:rPr lang="en-US" sz="2400" i="0" dirty="0">
                <a:ln w="0"/>
                <a:solidFill>
                  <a:srgbClr val="FFFF00"/>
                </a:solidFill>
                <a:effectLst>
                  <a:outerShdw blurRad="38100" dist="19050" dir="2700000" algn="tl" rotWithShape="0">
                    <a:schemeClr val="dk1">
                      <a:alpha val="40000"/>
                    </a:schemeClr>
                  </a:outerShdw>
                </a:effectLst>
                <a:latin typeface="Söhne"/>
              </a:rPr>
              <a:t>Underperforming Key Performance Indicators (KPIs)</a:t>
            </a:r>
          </a:p>
          <a:p>
            <a:pPr marL="342900" indent="-342900">
              <a:lnSpc>
                <a:spcPct val="250000"/>
              </a:lnSpc>
              <a:buFont typeface="Arial" panose="020B0604020202020204" pitchFamily="34" charset="0"/>
              <a:buChar char="•"/>
            </a:pPr>
            <a:r>
              <a:rPr lang="en-US" sz="2400" b="0" i="0" dirty="0">
                <a:solidFill>
                  <a:srgbClr val="FFFF00"/>
                </a:solidFill>
                <a:effectLst/>
                <a:latin typeface="gg sans"/>
              </a:rPr>
              <a:t>Outperforming</a:t>
            </a:r>
            <a:r>
              <a:rPr lang="en-US" sz="24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Key Performance Indicators (KPIs)</a:t>
            </a:r>
            <a:endParaRPr lang="en-US" sz="2400" i="0" dirty="0">
              <a:ln w="0"/>
              <a:solidFill>
                <a:srgbClr val="FFFF00"/>
              </a:solidFill>
              <a:effectLst>
                <a:outerShdw blurRad="38100" dist="19050" dir="2700000" algn="tl" rotWithShape="0">
                  <a:schemeClr val="dk1">
                    <a:alpha val="40000"/>
                  </a:schemeClr>
                </a:outerShdw>
              </a:effectLst>
              <a:latin typeface="Söhne"/>
            </a:endParaRPr>
          </a:p>
          <a:p>
            <a:pPr marL="342900" indent="-342900">
              <a:lnSpc>
                <a:spcPct val="250000"/>
              </a:lnSpc>
              <a:buFont typeface="Arial" panose="020B0604020202020204" pitchFamily="34" charset="0"/>
              <a:buChar char="•"/>
            </a:pPr>
            <a:r>
              <a:rPr lang="en-US" sz="2400" dirty="0">
                <a:ln w="0"/>
                <a:solidFill>
                  <a:srgbClr val="FFFF00"/>
                </a:solidFill>
                <a:effectLst>
                  <a:outerShdw blurRad="38100" dist="19050" dir="2700000" algn="tl" rotWithShape="0">
                    <a:schemeClr val="dk1">
                      <a:alpha val="40000"/>
                    </a:schemeClr>
                  </a:outerShdw>
                </a:effectLst>
                <a:latin typeface="Söhne"/>
              </a:rPr>
              <a:t>Market Share</a:t>
            </a:r>
            <a:endParaRPr lang="en-US" sz="2400" i="0" dirty="0">
              <a:ln w="0"/>
              <a:solidFill>
                <a:srgbClr val="FFFF00"/>
              </a:solidFill>
              <a:effectLst>
                <a:outerShdw blurRad="38100" dist="19050" dir="2700000" algn="tl" rotWithShape="0">
                  <a:schemeClr val="dk1">
                    <a:alpha val="40000"/>
                  </a:schemeClr>
                </a:outerShdw>
              </a:effectLst>
              <a:latin typeface="Söhne"/>
            </a:endParaRPr>
          </a:p>
          <a:p>
            <a:pPr marL="342900" indent="-342900">
              <a:lnSpc>
                <a:spcPct val="250000"/>
              </a:lnSpc>
              <a:buFont typeface="Arial" panose="020B0604020202020204" pitchFamily="34" charset="0"/>
              <a:buChar char="•"/>
            </a:pPr>
            <a:r>
              <a:rPr lang="en-US" sz="2400" dirty="0">
                <a:ln w="0"/>
                <a:solidFill>
                  <a:srgbClr val="FFFF00"/>
                </a:solidFill>
                <a:effectLst>
                  <a:outerShdw blurRad="38100" dist="19050" dir="2700000" algn="tl" rotWithShape="0">
                    <a:schemeClr val="dk1">
                      <a:alpha val="40000"/>
                    </a:schemeClr>
                  </a:outerShdw>
                </a:effectLst>
                <a:latin typeface="Söhne"/>
              </a:rPr>
              <a:t>Plan Analysis</a:t>
            </a:r>
            <a:endParaRPr lang="en-US" sz="2400" i="0" dirty="0">
              <a:ln w="0"/>
              <a:solidFill>
                <a:srgbClr val="FFFF00"/>
              </a:solidFill>
              <a:effectLst>
                <a:outerShdw blurRad="38100" dist="19050" dir="2700000" algn="tl" rotWithShape="0">
                  <a:schemeClr val="dk1">
                    <a:alpha val="40000"/>
                  </a:schemeClr>
                </a:outerShdw>
              </a:effectLst>
              <a:latin typeface="Söhne"/>
            </a:endParaRPr>
          </a:p>
          <a:p>
            <a:pPr marL="342900" indent="-342900">
              <a:lnSpc>
                <a:spcPct val="250000"/>
              </a:lnSpc>
              <a:buFont typeface="Arial" panose="020B0604020202020204" pitchFamily="34" charset="0"/>
              <a:buChar char="•"/>
            </a:pPr>
            <a:r>
              <a:rPr lang="en-US" sz="2400" dirty="0">
                <a:ln w="0"/>
                <a:solidFill>
                  <a:srgbClr val="FFFF00"/>
                </a:solidFill>
                <a:effectLst>
                  <a:outerShdw blurRad="38100" dist="19050" dir="2700000" algn="tl" rotWithShape="0">
                    <a:schemeClr val="dk1">
                      <a:alpha val="40000"/>
                    </a:schemeClr>
                  </a:outerShdw>
                </a:effectLst>
                <a:latin typeface="Söhne"/>
              </a:rPr>
              <a:t>Recommendation</a:t>
            </a:r>
            <a:endParaRPr lang="en-US" sz="2400" i="0" dirty="0">
              <a:ln w="0"/>
              <a:solidFill>
                <a:srgbClr val="FFFF00"/>
              </a:solidFill>
              <a:effectLst>
                <a:outerShdw blurRad="38100" dist="19050" dir="2700000" algn="tl" rotWithShape="0">
                  <a:schemeClr val="dk1">
                    <a:alpha val="40000"/>
                  </a:schemeClr>
                </a:outerShdw>
              </a:effectLst>
              <a:latin typeface="Söhne"/>
            </a:endParaRPr>
          </a:p>
          <a:p>
            <a:br>
              <a:rPr lang="en-US" dirty="0">
                <a:ln w="0"/>
                <a:solidFill>
                  <a:schemeClr val="bg1"/>
                </a:solidFill>
                <a:effectLst>
                  <a:outerShdw blurRad="38100" dist="19050" dir="2700000" algn="tl" rotWithShape="0">
                    <a:schemeClr val="dk1">
                      <a:alpha val="40000"/>
                    </a:schemeClr>
                  </a:outerShdw>
                </a:effectLst>
              </a:rPr>
            </a:br>
            <a:endParaRPr lang="en-US" dirty="0">
              <a:ln w="0"/>
              <a:solidFill>
                <a:schemeClr val="bg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7D9E02C2-355A-4FF7-A164-8FED978D3AE1}"/>
              </a:ext>
            </a:extLst>
          </p:cNvPr>
          <p:cNvSpPr/>
          <p:nvPr/>
        </p:nvSpPr>
        <p:spPr>
          <a:xfrm>
            <a:off x="4009291" y="-105509"/>
            <a:ext cx="3896751" cy="8510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dirty="0">
                <a:solidFill>
                  <a:srgbClr val="FFFF00"/>
                </a:solidFill>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19517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7A1DF9-9AF3-414A-A90C-1D53A8A27DF4}"/>
              </a:ext>
            </a:extLst>
          </p:cNvPr>
          <p:cNvSpPr/>
          <p:nvPr/>
        </p:nvSpPr>
        <p:spPr>
          <a:xfrm>
            <a:off x="312174" y="1260987"/>
            <a:ext cx="11567652" cy="47459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solidFill>
                  <a:schemeClr val="tx1"/>
                </a:solidFill>
                <a:latin typeface="Calibri" panose="020F0502020204030204" pitchFamily="34" charset="0"/>
                <a:cs typeface="Calibri" panose="020F0502020204030204" pitchFamily="34" charset="0"/>
              </a:rPr>
              <a:t>Wavecon Telecom is a leading telecommunication company in India, which provides telecom services to individuals and businesses. </a:t>
            </a:r>
          </a:p>
          <a:p>
            <a:pPr algn="ctr"/>
            <a:r>
              <a:rPr lang="en-US" sz="2400" dirty="0">
                <a:solidFill>
                  <a:schemeClr val="tx1"/>
                </a:solidFill>
                <a:latin typeface="Calibri" panose="020F0502020204030204" pitchFamily="34" charset="0"/>
                <a:cs typeface="Calibri" panose="020F0502020204030204" pitchFamily="34" charset="0"/>
              </a:rPr>
              <a:t>Wavecon Telecom is the 3rd largest telecom service provider in term of Market share, the company that's changing the way we connect in India.</a:t>
            </a:r>
          </a:p>
          <a:p>
            <a:pPr algn="ctr"/>
            <a:r>
              <a:rPr lang="en-US" sz="2400" dirty="0">
                <a:solidFill>
                  <a:schemeClr val="tx1"/>
                </a:solidFill>
                <a:latin typeface="Calibri" panose="020F0502020204030204" pitchFamily="34" charset="0"/>
                <a:cs typeface="Calibri" panose="020F0502020204030204" pitchFamily="34" charset="0"/>
              </a:rPr>
              <a:t>They've just rolled out 5G, the next big thing in wireless tech. </a:t>
            </a:r>
          </a:p>
          <a:p>
            <a:pPr algn="ctr"/>
            <a:r>
              <a:rPr lang="en-US" sz="2400" dirty="0">
                <a:solidFill>
                  <a:schemeClr val="tx1"/>
                </a:solidFill>
                <a:latin typeface="Calibri" panose="020F0502020204030204" pitchFamily="34" charset="0"/>
                <a:cs typeface="Calibri" panose="020F0502020204030204" pitchFamily="34" charset="0"/>
              </a:rPr>
              <a:t>With super-fast internet and better connections, Wavecon is making our digital lives better. </a:t>
            </a:r>
          </a:p>
          <a:p>
            <a:pPr algn="ctr"/>
            <a:r>
              <a:rPr lang="en-US" sz="2400" dirty="0">
                <a:solidFill>
                  <a:schemeClr val="tx1"/>
                </a:solidFill>
                <a:latin typeface="Calibri" panose="020F0502020204030204" pitchFamily="34" charset="0"/>
                <a:cs typeface="Calibri" panose="020F0502020204030204" pitchFamily="34" charset="0"/>
              </a:rPr>
              <a:t>This is a big step for India, and Wavecon is leading the way. </a:t>
            </a:r>
          </a:p>
          <a:p>
            <a:pPr algn="ctr"/>
            <a:r>
              <a:rPr lang="en-US" sz="2400" dirty="0">
                <a:solidFill>
                  <a:schemeClr val="tx1"/>
                </a:solidFill>
                <a:latin typeface="Calibri" panose="020F0502020204030204" pitchFamily="34" charset="0"/>
                <a:cs typeface="Calibri" panose="020F0502020204030204" pitchFamily="34" charset="0"/>
              </a:rPr>
              <a:t>Get ready to experience the future of communication with Wavecon's new 5G network!</a:t>
            </a:r>
          </a:p>
        </p:txBody>
      </p:sp>
      <p:sp>
        <p:nvSpPr>
          <p:cNvPr id="5" name="Rectangle 4">
            <a:extLst>
              <a:ext uri="{FF2B5EF4-FFF2-40B4-BE49-F238E27FC236}">
                <a16:creationId xmlns:a16="http://schemas.microsoft.com/office/drawing/2014/main" id="{A165F744-BF39-4094-B5DC-82A9B44EE5C1}"/>
              </a:ext>
            </a:extLst>
          </p:cNvPr>
          <p:cNvSpPr/>
          <p:nvPr/>
        </p:nvSpPr>
        <p:spPr>
          <a:xfrm>
            <a:off x="3957484" y="331840"/>
            <a:ext cx="4277032" cy="9291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b="1" dirty="0">
                <a:solidFill>
                  <a:srgbClr val="FFFF00"/>
                </a:solidFill>
                <a:latin typeface="Calibri" panose="020F0502020204030204" pitchFamily="34" charset="0"/>
                <a:cs typeface="Calibri" panose="020F0502020204030204" pitchFamily="34" charset="0"/>
              </a:rPr>
              <a:t>Introduction</a:t>
            </a:r>
          </a:p>
        </p:txBody>
      </p:sp>
    </p:spTree>
    <p:extLst>
      <p:ext uri="{BB962C8B-B14F-4D97-AF65-F5344CB8AC3E}">
        <p14:creationId xmlns:p14="http://schemas.microsoft.com/office/powerpoint/2010/main" val="113295256"/>
      </p:ext>
    </p:extLst>
  </p:cSld>
  <p:clrMapOvr>
    <a:masterClrMapping/>
  </p:clrMapOvr>
  <mc:AlternateContent xmlns:mc="http://schemas.openxmlformats.org/markup-compatibility/2006" xmlns:p14="http://schemas.microsoft.com/office/powerpoint/2010/main">
    <mc:Choice Requires="p14">
      <p:transition spd="slow" p14:dur="2000" advTm="33980"/>
    </mc:Choice>
    <mc:Fallback xmlns="">
      <p:transition spd="slow" advTm="339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EE310-CFC5-4246-91D5-2C932E208B9B}"/>
              </a:ext>
            </a:extLst>
          </p:cNvPr>
          <p:cNvSpPr/>
          <p:nvPr/>
        </p:nvSpPr>
        <p:spPr>
          <a:xfrm>
            <a:off x="3178274" y="-29497"/>
            <a:ext cx="6061590" cy="10028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800" b="1"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endParaRPr lang="en-US" sz="2800" b="1"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r>
              <a:rPr lang="en-US" sz="3200" b="1"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Impact of 5G Launch on Revenue</a:t>
            </a:r>
          </a:p>
          <a:p>
            <a:pPr algn="ctr"/>
            <a:endParaRPr lang="en-US" sz="4400" dirty="0">
              <a:solidFill>
                <a:schemeClr val="tx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B5E6516-E479-48EB-9693-376C11E5173C}"/>
              </a:ext>
            </a:extLst>
          </p:cNvPr>
          <p:cNvPicPr>
            <a:picLocks noChangeAspect="1"/>
          </p:cNvPicPr>
          <p:nvPr/>
        </p:nvPicPr>
        <p:blipFill rotWithShape="1">
          <a:blip r:embed="rId2">
            <a:extLst>
              <a:ext uri="{28A0092B-C50C-407E-A947-70E740481C1C}">
                <a14:useLocalDpi xmlns:a14="http://schemas.microsoft.com/office/drawing/2010/main" val="0"/>
              </a:ext>
            </a:extLst>
          </a:blip>
          <a:srcRect l="8468" t="26440" r="54274" b="17833"/>
          <a:stretch/>
        </p:blipFill>
        <p:spPr>
          <a:xfrm>
            <a:off x="855404" y="1283109"/>
            <a:ext cx="5191432" cy="5043949"/>
          </a:xfrm>
          <a:prstGeom prst="rect">
            <a:avLst/>
          </a:prstGeom>
        </p:spPr>
      </p:pic>
      <p:sp>
        <p:nvSpPr>
          <p:cNvPr id="5" name="Rectangle 4">
            <a:extLst>
              <a:ext uri="{FF2B5EF4-FFF2-40B4-BE49-F238E27FC236}">
                <a16:creationId xmlns:a16="http://schemas.microsoft.com/office/drawing/2014/main" id="{494B9718-F006-4B7A-BFC0-974BEA1298FB}"/>
              </a:ext>
            </a:extLst>
          </p:cNvPr>
          <p:cNvSpPr/>
          <p:nvPr/>
        </p:nvSpPr>
        <p:spPr>
          <a:xfrm>
            <a:off x="6592529" y="1637071"/>
            <a:ext cx="5294671" cy="448351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As depicted in the visual, cities such as Lucknow, Patna, Gurgaon, and Raipur have experienced a positive impact on revenue. In contrast, cities like Delhi, Chennai, Ahmedabad, and Hyderabad have witnessed a negative impact on revenue.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When we compare the overall revenue after the launch of 5G, it becomes evident that there has been a decrease of -0.50%. Prior to the 5G launch, the revenue stood at 16.0 million, but following the launch of 5G, it decreased to 15.9 million.</a:t>
            </a:r>
          </a:p>
        </p:txBody>
      </p:sp>
    </p:spTree>
    <p:extLst>
      <p:ext uri="{BB962C8B-B14F-4D97-AF65-F5344CB8AC3E}">
        <p14:creationId xmlns:p14="http://schemas.microsoft.com/office/powerpoint/2010/main" val="224940648"/>
      </p:ext>
    </p:extLst>
  </p:cSld>
  <p:clrMapOvr>
    <a:masterClrMapping/>
  </p:clrMapOvr>
  <mc:AlternateContent xmlns:mc="http://schemas.openxmlformats.org/markup-compatibility/2006" xmlns:p14="http://schemas.microsoft.com/office/powerpoint/2010/main">
    <mc:Choice Requires="p14">
      <p:transition spd="slow" p14:dur="2000" advTm="69762"/>
    </mc:Choice>
    <mc:Fallback xmlns="">
      <p:transition spd="slow" advTm="697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76C9F-A6A6-4C4F-B317-97CF361638D2}"/>
              </a:ext>
            </a:extLst>
          </p:cNvPr>
          <p:cNvSpPr/>
          <p:nvPr/>
        </p:nvSpPr>
        <p:spPr>
          <a:xfrm>
            <a:off x="1887794" y="-265470"/>
            <a:ext cx="8686800" cy="9291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8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endParaRPr lang="en-US" sz="280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r>
              <a:rPr lang="en-US" sz="28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Underperforming Key Performance Indicators (KPIs)</a:t>
            </a:r>
          </a:p>
          <a:p>
            <a:pPr algn="ctr"/>
            <a:endParaRPr lang="en-US" sz="3600" dirty="0">
              <a:solidFill>
                <a:schemeClr val="tx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CBE1014-6684-45B9-9972-47FB8383BECB}"/>
              </a:ext>
            </a:extLst>
          </p:cNvPr>
          <p:cNvPicPr>
            <a:picLocks noChangeAspect="1"/>
          </p:cNvPicPr>
          <p:nvPr/>
        </p:nvPicPr>
        <p:blipFill rotWithShape="1">
          <a:blip r:embed="rId2">
            <a:extLst>
              <a:ext uri="{28A0092B-C50C-407E-A947-70E740481C1C}">
                <a14:useLocalDpi xmlns:a14="http://schemas.microsoft.com/office/drawing/2010/main" val="0"/>
              </a:ext>
            </a:extLst>
          </a:blip>
          <a:srcRect l="14539" t="22551" r="45192" b="26142"/>
          <a:stretch/>
        </p:blipFill>
        <p:spPr>
          <a:xfrm>
            <a:off x="2785403" y="690905"/>
            <a:ext cx="6569612" cy="3670080"/>
          </a:xfrm>
          <a:prstGeom prst="rect">
            <a:avLst/>
          </a:prstGeom>
        </p:spPr>
      </p:pic>
      <p:sp>
        <p:nvSpPr>
          <p:cNvPr id="5" name="Rectangle 4">
            <a:extLst>
              <a:ext uri="{FF2B5EF4-FFF2-40B4-BE49-F238E27FC236}">
                <a16:creationId xmlns:a16="http://schemas.microsoft.com/office/drawing/2014/main" id="{9B2FAD2F-A4E1-4378-82A2-E7C06ED3D81F}"/>
              </a:ext>
            </a:extLst>
          </p:cNvPr>
          <p:cNvSpPr/>
          <p:nvPr/>
        </p:nvSpPr>
        <p:spPr>
          <a:xfrm>
            <a:off x="2785403" y="4530478"/>
            <a:ext cx="6569612" cy="21235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solidFill>
                  <a:schemeClr val="tx1"/>
                </a:solidFill>
              </a:rPr>
              <a:t>The visual above clearly illustrates that the total number of active users has decreased following the introduction of 5G technology. This impact is particularly noticeable in major cities such as Delhi, Ahmedabad, Mumbai, and Patna, where there has been a significant decrease of -8.28% in total active users.</a:t>
            </a:r>
          </a:p>
        </p:txBody>
      </p:sp>
    </p:spTree>
    <p:extLst>
      <p:ext uri="{BB962C8B-B14F-4D97-AF65-F5344CB8AC3E}">
        <p14:creationId xmlns:p14="http://schemas.microsoft.com/office/powerpoint/2010/main" val="3644910493"/>
      </p:ext>
    </p:extLst>
  </p:cSld>
  <p:clrMapOvr>
    <a:masterClrMapping/>
  </p:clrMapOvr>
  <mc:AlternateContent xmlns:mc="http://schemas.openxmlformats.org/markup-compatibility/2006" xmlns:p14="http://schemas.microsoft.com/office/powerpoint/2010/main">
    <mc:Choice Requires="p14">
      <p:transition spd="slow" p14:dur="2000" advTm="57107"/>
    </mc:Choice>
    <mc:Fallback xmlns="">
      <p:transition spd="slow" advTm="571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76C9F-A6A6-4C4F-B317-97CF361638D2}"/>
              </a:ext>
            </a:extLst>
          </p:cNvPr>
          <p:cNvSpPr/>
          <p:nvPr/>
        </p:nvSpPr>
        <p:spPr>
          <a:xfrm>
            <a:off x="1887794" y="-265470"/>
            <a:ext cx="8686800" cy="9291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8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endParaRPr lang="en-US" sz="280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r>
              <a:rPr lang="en-US" sz="28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Underperforming Key Performance Indicators (KPIs)</a:t>
            </a:r>
          </a:p>
          <a:p>
            <a:pPr algn="ctr"/>
            <a:endParaRPr lang="en-US" sz="3600" dirty="0">
              <a:solidFill>
                <a:schemeClr val="tx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C9A28F1-2605-4A59-8E42-7D58B414CFF3}"/>
              </a:ext>
            </a:extLst>
          </p:cNvPr>
          <p:cNvPicPr>
            <a:picLocks noChangeAspect="1"/>
          </p:cNvPicPr>
          <p:nvPr/>
        </p:nvPicPr>
        <p:blipFill rotWithShape="1">
          <a:blip r:embed="rId2">
            <a:extLst>
              <a:ext uri="{28A0092B-C50C-407E-A947-70E740481C1C}">
                <a14:useLocalDpi xmlns:a14="http://schemas.microsoft.com/office/drawing/2010/main" val="0"/>
              </a:ext>
            </a:extLst>
          </a:blip>
          <a:srcRect l="3693" t="22345" r="55114" b="26347"/>
          <a:stretch/>
        </p:blipFill>
        <p:spPr>
          <a:xfrm>
            <a:off x="2644727" y="810027"/>
            <a:ext cx="7061982" cy="3516924"/>
          </a:xfrm>
          <a:prstGeom prst="rect">
            <a:avLst/>
          </a:prstGeom>
        </p:spPr>
      </p:pic>
      <p:sp>
        <p:nvSpPr>
          <p:cNvPr id="8" name="Rectangle 7">
            <a:extLst>
              <a:ext uri="{FF2B5EF4-FFF2-40B4-BE49-F238E27FC236}">
                <a16:creationId xmlns:a16="http://schemas.microsoft.com/office/drawing/2014/main" id="{351800A5-5609-4673-9ECF-7ED274A994C5}"/>
              </a:ext>
            </a:extLst>
          </p:cNvPr>
          <p:cNvSpPr/>
          <p:nvPr/>
        </p:nvSpPr>
        <p:spPr>
          <a:xfrm>
            <a:off x="2644727" y="4473300"/>
            <a:ext cx="7188589" cy="20690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solidFill>
                  <a:schemeClr val="tx1"/>
                </a:solidFill>
              </a:rPr>
              <a:t>Following the launch of 5G, the total number of unsubscribed users has increased from 5.6 million to 7.0 million. Unfortunately, all cities, with the exception of Mumbai, have shown poor performance in this regard. Particularly, cities like Lucknow, Pune, Jaipur, and Chandigarh have exhibited very disappointing results.</a:t>
            </a:r>
          </a:p>
        </p:txBody>
      </p:sp>
    </p:spTree>
    <p:extLst>
      <p:ext uri="{BB962C8B-B14F-4D97-AF65-F5344CB8AC3E}">
        <p14:creationId xmlns:p14="http://schemas.microsoft.com/office/powerpoint/2010/main" val="1156113229"/>
      </p:ext>
    </p:extLst>
  </p:cSld>
  <p:clrMapOvr>
    <a:masterClrMapping/>
  </p:clrMapOvr>
  <mc:AlternateContent xmlns:mc="http://schemas.openxmlformats.org/markup-compatibility/2006">
    <mc:Choice xmlns:p14="http://schemas.microsoft.com/office/powerpoint/2010/main" Requires="p14">
      <p:transition spd="slow" p14:dur="2000" advTm="57107"/>
    </mc:Choice>
    <mc:Fallback>
      <p:transition spd="slow" advTm="571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76C9F-A6A6-4C4F-B317-97CF361638D2}"/>
              </a:ext>
            </a:extLst>
          </p:cNvPr>
          <p:cNvSpPr/>
          <p:nvPr/>
        </p:nvSpPr>
        <p:spPr>
          <a:xfrm>
            <a:off x="1887794" y="-265470"/>
            <a:ext cx="8686800" cy="9291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8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endParaRPr lang="en-US" sz="280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r>
              <a:rPr lang="en-US" sz="2800" b="0" i="0" dirty="0">
                <a:solidFill>
                  <a:srgbClr val="FFFF00"/>
                </a:solidFill>
                <a:effectLst/>
                <a:latin typeface="gg sans"/>
              </a:rPr>
              <a:t>Outperforming</a:t>
            </a:r>
            <a:r>
              <a:rPr lang="en-US" sz="2800" i="0" dirty="0">
                <a:ln w="0"/>
                <a:solidFill>
                  <a:srgbClr val="FFFF0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Key Performance Indicators (KPIs)</a:t>
            </a:r>
          </a:p>
          <a:p>
            <a:pPr algn="ctr"/>
            <a:endParaRPr lang="en-US" sz="36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9B2FAD2F-A4E1-4378-82A2-E7C06ED3D81F}"/>
              </a:ext>
            </a:extLst>
          </p:cNvPr>
          <p:cNvSpPr/>
          <p:nvPr/>
        </p:nvSpPr>
        <p:spPr>
          <a:xfrm>
            <a:off x="2799473" y="4460707"/>
            <a:ext cx="6921304" cy="18978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solidFill>
                  <a:schemeClr val="tx1"/>
                </a:solidFill>
              </a:rPr>
              <a:t>The Average Revenue Per User (ARPU) has seen a significant increase from 190.2 to 211.3, representing a growth of 11.05%. Notably, the following cities - Raipur, Patna, Ahmedabad, Bangalore, Delhi, and Mumbai - are showing strong performance.</a:t>
            </a:r>
          </a:p>
        </p:txBody>
      </p:sp>
      <p:sp>
        <p:nvSpPr>
          <p:cNvPr id="8" name="Rectangle 7">
            <a:extLst>
              <a:ext uri="{FF2B5EF4-FFF2-40B4-BE49-F238E27FC236}">
                <a16:creationId xmlns:a16="http://schemas.microsoft.com/office/drawing/2014/main" id="{351800A5-5609-4673-9ECF-7ED274A994C5}"/>
              </a:ext>
            </a:extLst>
          </p:cNvPr>
          <p:cNvSpPr/>
          <p:nvPr/>
        </p:nvSpPr>
        <p:spPr>
          <a:xfrm>
            <a:off x="6231194" y="4797083"/>
            <a:ext cx="5022165" cy="12942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chemeClr val="tx1"/>
              </a:solidFill>
            </a:endParaRPr>
          </a:p>
        </p:txBody>
      </p:sp>
      <p:pic>
        <p:nvPicPr>
          <p:cNvPr id="6" name="Picture 5">
            <a:extLst>
              <a:ext uri="{FF2B5EF4-FFF2-40B4-BE49-F238E27FC236}">
                <a16:creationId xmlns:a16="http://schemas.microsoft.com/office/drawing/2014/main" id="{839A2CEF-2E96-4CC3-82BB-5935E5230B0E}"/>
              </a:ext>
            </a:extLst>
          </p:cNvPr>
          <p:cNvPicPr>
            <a:picLocks noChangeAspect="1"/>
          </p:cNvPicPr>
          <p:nvPr/>
        </p:nvPicPr>
        <p:blipFill rotWithShape="1">
          <a:blip r:embed="rId2">
            <a:extLst>
              <a:ext uri="{28A0092B-C50C-407E-A947-70E740481C1C}">
                <a14:useLocalDpi xmlns:a14="http://schemas.microsoft.com/office/drawing/2010/main" val="0"/>
              </a:ext>
            </a:extLst>
          </a:blip>
          <a:srcRect l="3808" t="21730" r="70115" b="25321"/>
          <a:stretch/>
        </p:blipFill>
        <p:spPr>
          <a:xfrm>
            <a:off x="2799472" y="831242"/>
            <a:ext cx="6921304" cy="3629465"/>
          </a:xfrm>
          <a:prstGeom prst="rect">
            <a:avLst/>
          </a:prstGeom>
        </p:spPr>
      </p:pic>
    </p:spTree>
    <p:extLst>
      <p:ext uri="{BB962C8B-B14F-4D97-AF65-F5344CB8AC3E}">
        <p14:creationId xmlns:p14="http://schemas.microsoft.com/office/powerpoint/2010/main" val="3918511098"/>
      </p:ext>
    </p:extLst>
  </p:cSld>
  <p:clrMapOvr>
    <a:masterClrMapping/>
  </p:clrMapOvr>
  <mc:AlternateContent xmlns:mc="http://schemas.openxmlformats.org/markup-compatibility/2006" xmlns:p14="http://schemas.microsoft.com/office/powerpoint/2010/main">
    <mc:Choice Requires="p14">
      <p:transition spd="slow" p14:dur="2000" advTm="28547"/>
    </mc:Choice>
    <mc:Fallback xmlns="">
      <p:transition spd="slow" advTm="2854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883E77-047E-48F9-B970-3284463E4949}"/>
              </a:ext>
            </a:extLst>
          </p:cNvPr>
          <p:cNvSpPr/>
          <p:nvPr/>
        </p:nvSpPr>
        <p:spPr>
          <a:xfrm>
            <a:off x="3957711" y="0"/>
            <a:ext cx="4276578" cy="6049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dirty="0">
                <a:solidFill>
                  <a:srgbClr val="FFFF00"/>
                </a:solidFill>
                <a:latin typeface="Calibri" panose="020F0502020204030204" pitchFamily="34" charset="0"/>
                <a:cs typeface="Calibri" panose="020F0502020204030204" pitchFamily="34" charset="0"/>
              </a:rPr>
              <a:t>Market Share</a:t>
            </a:r>
          </a:p>
        </p:txBody>
      </p:sp>
      <p:pic>
        <p:nvPicPr>
          <p:cNvPr id="4" name="Picture 3">
            <a:extLst>
              <a:ext uri="{FF2B5EF4-FFF2-40B4-BE49-F238E27FC236}">
                <a16:creationId xmlns:a16="http://schemas.microsoft.com/office/drawing/2014/main" id="{EC64C548-0E81-4A4C-B1D7-432D088DF032}"/>
              </a:ext>
            </a:extLst>
          </p:cNvPr>
          <p:cNvPicPr>
            <a:picLocks noChangeAspect="1"/>
          </p:cNvPicPr>
          <p:nvPr/>
        </p:nvPicPr>
        <p:blipFill rotWithShape="1">
          <a:blip r:embed="rId2">
            <a:extLst>
              <a:ext uri="{28A0092B-C50C-407E-A947-70E740481C1C}">
                <a14:useLocalDpi xmlns:a14="http://schemas.microsoft.com/office/drawing/2010/main" val="0"/>
              </a:ext>
            </a:extLst>
          </a:blip>
          <a:srcRect l="10615" t="24192" r="38962" b="23064"/>
          <a:stretch/>
        </p:blipFill>
        <p:spPr>
          <a:xfrm>
            <a:off x="1026941" y="1055077"/>
            <a:ext cx="6147581" cy="3615398"/>
          </a:xfrm>
          <a:prstGeom prst="rect">
            <a:avLst/>
          </a:prstGeom>
        </p:spPr>
      </p:pic>
      <p:pic>
        <p:nvPicPr>
          <p:cNvPr id="6" name="Picture 5">
            <a:extLst>
              <a:ext uri="{FF2B5EF4-FFF2-40B4-BE49-F238E27FC236}">
                <a16:creationId xmlns:a16="http://schemas.microsoft.com/office/drawing/2014/main" id="{5A26A1F0-98FC-47BD-8A4B-8638818A6C9B}"/>
              </a:ext>
            </a:extLst>
          </p:cNvPr>
          <p:cNvPicPr>
            <a:picLocks noChangeAspect="1"/>
          </p:cNvPicPr>
          <p:nvPr/>
        </p:nvPicPr>
        <p:blipFill rotWithShape="1">
          <a:blip r:embed="rId3">
            <a:extLst>
              <a:ext uri="{28A0092B-C50C-407E-A947-70E740481C1C}">
                <a14:useLocalDpi xmlns:a14="http://schemas.microsoft.com/office/drawing/2010/main" val="0"/>
              </a:ext>
            </a:extLst>
          </a:blip>
          <a:srcRect l="12232" t="25013" r="65037" b="31889"/>
          <a:stretch/>
        </p:blipFill>
        <p:spPr>
          <a:xfrm>
            <a:off x="7831018" y="928467"/>
            <a:ext cx="2731941" cy="2757268"/>
          </a:xfrm>
          <a:prstGeom prst="rect">
            <a:avLst/>
          </a:prstGeom>
        </p:spPr>
      </p:pic>
      <p:pic>
        <p:nvPicPr>
          <p:cNvPr id="8" name="Picture 7">
            <a:extLst>
              <a:ext uri="{FF2B5EF4-FFF2-40B4-BE49-F238E27FC236}">
                <a16:creationId xmlns:a16="http://schemas.microsoft.com/office/drawing/2014/main" id="{B9CE5E5D-35D1-41F7-854E-1C2C24FE7647}"/>
              </a:ext>
            </a:extLst>
          </p:cNvPr>
          <p:cNvPicPr>
            <a:picLocks noChangeAspect="1"/>
          </p:cNvPicPr>
          <p:nvPr/>
        </p:nvPicPr>
        <p:blipFill rotWithShape="1">
          <a:blip r:embed="rId3">
            <a:extLst>
              <a:ext uri="{28A0092B-C50C-407E-A947-70E740481C1C}">
                <a14:useLocalDpi xmlns:a14="http://schemas.microsoft.com/office/drawing/2010/main" val="0"/>
              </a:ext>
            </a:extLst>
          </a:blip>
          <a:srcRect l="34577" t="23782" r="39769" b="33530"/>
          <a:stretch/>
        </p:blipFill>
        <p:spPr>
          <a:xfrm>
            <a:off x="7831018" y="3826412"/>
            <a:ext cx="2731941" cy="2546253"/>
          </a:xfrm>
          <a:prstGeom prst="rect">
            <a:avLst/>
          </a:prstGeom>
        </p:spPr>
      </p:pic>
      <p:sp>
        <p:nvSpPr>
          <p:cNvPr id="9" name="Rectangle 8">
            <a:extLst>
              <a:ext uri="{FF2B5EF4-FFF2-40B4-BE49-F238E27FC236}">
                <a16:creationId xmlns:a16="http://schemas.microsoft.com/office/drawing/2014/main" id="{B9113F04-C078-4722-B159-B82FD5B32101}"/>
              </a:ext>
            </a:extLst>
          </p:cNvPr>
          <p:cNvSpPr/>
          <p:nvPr/>
        </p:nvSpPr>
        <p:spPr>
          <a:xfrm>
            <a:off x="1463040" y="4839287"/>
            <a:ext cx="5233182" cy="136456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solidFill>
                  <a:schemeClr val="tx1"/>
                </a:solidFill>
              </a:rPr>
              <a:t>In terms of market share, Wavecon Telecom currently holds the third position, with the majority of our revenue being generated from key metropolitan areas such as Mumbai, Delhi, Kolkata, Bangalore, and Chennai.</a:t>
            </a:r>
          </a:p>
        </p:txBody>
      </p:sp>
    </p:spTree>
    <p:extLst>
      <p:ext uri="{BB962C8B-B14F-4D97-AF65-F5344CB8AC3E}">
        <p14:creationId xmlns:p14="http://schemas.microsoft.com/office/powerpoint/2010/main" val="318920684"/>
      </p:ext>
    </p:extLst>
  </p:cSld>
  <p:clrMapOvr>
    <a:masterClrMapping/>
  </p:clrMapOvr>
  <mc:AlternateContent xmlns:mc="http://schemas.openxmlformats.org/markup-compatibility/2006" xmlns:p14="http://schemas.microsoft.com/office/powerpoint/2010/main">
    <mc:Choice Requires="p14">
      <p:transition spd="slow" p14:dur="2000" advTm="16821"/>
    </mc:Choice>
    <mc:Fallback xmlns="">
      <p:transition spd="slow" advTm="168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7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011B5E-FCD7-472E-AD8C-364C2CC6263F}"/>
              </a:ext>
            </a:extLst>
          </p:cNvPr>
          <p:cNvPicPr>
            <a:picLocks noChangeAspect="1"/>
          </p:cNvPicPr>
          <p:nvPr/>
        </p:nvPicPr>
        <p:blipFill rotWithShape="1">
          <a:blip r:embed="rId2">
            <a:extLst>
              <a:ext uri="{28A0092B-C50C-407E-A947-70E740481C1C}">
                <a14:useLocalDpi xmlns:a14="http://schemas.microsoft.com/office/drawing/2010/main" val="0"/>
              </a:ext>
            </a:extLst>
          </a:blip>
          <a:srcRect l="9462" t="22346" r="36885" b="35993"/>
          <a:stretch/>
        </p:blipFill>
        <p:spPr>
          <a:xfrm>
            <a:off x="1589645" y="829994"/>
            <a:ext cx="8328077" cy="3601329"/>
          </a:xfrm>
          <a:prstGeom prst="rect">
            <a:avLst/>
          </a:prstGeom>
        </p:spPr>
      </p:pic>
      <p:sp>
        <p:nvSpPr>
          <p:cNvPr id="4" name="Rectangle 3">
            <a:extLst>
              <a:ext uri="{FF2B5EF4-FFF2-40B4-BE49-F238E27FC236}">
                <a16:creationId xmlns:a16="http://schemas.microsoft.com/office/drawing/2014/main" id="{150BDCCF-CA1C-4DB3-9E63-55506C784644}"/>
              </a:ext>
            </a:extLst>
          </p:cNvPr>
          <p:cNvSpPr/>
          <p:nvPr/>
        </p:nvSpPr>
        <p:spPr>
          <a:xfrm>
            <a:off x="4192171" y="70338"/>
            <a:ext cx="4135901" cy="59084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dirty="0">
                <a:solidFill>
                  <a:srgbClr val="FFFF00"/>
                </a:solidFill>
                <a:latin typeface="Calibri" panose="020F0502020204030204" pitchFamily="34" charset="0"/>
                <a:cs typeface="Calibri" panose="020F0502020204030204" pitchFamily="34" charset="0"/>
              </a:rPr>
              <a:t>Plan Analysis</a:t>
            </a:r>
          </a:p>
        </p:txBody>
      </p:sp>
      <p:sp>
        <p:nvSpPr>
          <p:cNvPr id="5" name="Rectangle 4">
            <a:extLst>
              <a:ext uri="{FF2B5EF4-FFF2-40B4-BE49-F238E27FC236}">
                <a16:creationId xmlns:a16="http://schemas.microsoft.com/office/drawing/2014/main" id="{CB4022BA-B751-4A8C-A489-25851330F160}"/>
              </a:ext>
            </a:extLst>
          </p:cNvPr>
          <p:cNvSpPr/>
          <p:nvPr/>
        </p:nvSpPr>
        <p:spPr>
          <a:xfrm>
            <a:off x="1589645" y="4768948"/>
            <a:ext cx="8328077" cy="17865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In our visual analysis, we have observed that Plan P1 is performing well after the 5G rollout. However, Plans P7 have experienced a significant drop in performance.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Plans P8, P9, and P10 have been discontinued following the introduction of 5G technology. On the other hand, Plans P11, P12, and P13 are currently exhibiting strong performance.</a:t>
            </a:r>
          </a:p>
        </p:txBody>
      </p:sp>
    </p:spTree>
    <p:extLst>
      <p:ext uri="{BB962C8B-B14F-4D97-AF65-F5344CB8AC3E}">
        <p14:creationId xmlns:p14="http://schemas.microsoft.com/office/powerpoint/2010/main" val="361486744"/>
      </p:ext>
    </p:extLst>
  </p:cSld>
  <p:clrMapOvr>
    <a:masterClrMapping/>
  </p:clrMapOvr>
  <mc:AlternateContent xmlns:mc="http://schemas.openxmlformats.org/markup-compatibility/2006" xmlns:p14="http://schemas.microsoft.com/office/powerpoint/2010/main">
    <mc:Choice Requires="p14">
      <p:transition spd="slow" p14:dur="2000" advTm="40575"/>
    </mc:Choice>
    <mc:Fallback xmlns="">
      <p:transition spd="slow" advTm="4057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714</TotalTime>
  <Words>666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gg sans</vt:lpstr>
      <vt:lpstr>Söhne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mohsinahmad2023@outlook.com</dc:creator>
  <cp:lastModifiedBy>mohsinahmad2023@outlook.com</cp:lastModifiedBy>
  <cp:revision>45</cp:revision>
  <dcterms:created xsi:type="dcterms:W3CDTF">2023-09-13T17:24:49Z</dcterms:created>
  <dcterms:modified xsi:type="dcterms:W3CDTF">2023-09-17T19:06:41Z</dcterms:modified>
</cp:coreProperties>
</file>