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66" r:id="rId4"/>
    <p:sldId id="267" r:id="rId5"/>
    <p:sldId id="263" r:id="rId6"/>
    <p:sldId id="258"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28EC9-3703-4441-B9CB-875D5446757F}"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202D2-F374-4B0A-803D-325AF24AFC3A}" type="slidenum">
              <a:rPr lang="en-US" smtClean="0"/>
              <a:t>‹#›</a:t>
            </a:fld>
            <a:endParaRPr lang="en-US"/>
          </a:p>
        </p:txBody>
      </p:sp>
    </p:spTree>
    <p:extLst>
      <p:ext uri="{BB962C8B-B14F-4D97-AF65-F5344CB8AC3E}">
        <p14:creationId xmlns:p14="http://schemas.microsoft.com/office/powerpoint/2010/main" val="266020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202D2-F374-4B0A-803D-325AF24AFC3A}" type="slidenum">
              <a:rPr lang="en-US" smtClean="0"/>
              <a:t>1</a:t>
            </a:fld>
            <a:endParaRPr lang="en-US"/>
          </a:p>
        </p:txBody>
      </p:sp>
    </p:spTree>
    <p:extLst>
      <p:ext uri="{BB962C8B-B14F-4D97-AF65-F5344CB8AC3E}">
        <p14:creationId xmlns:p14="http://schemas.microsoft.com/office/powerpoint/2010/main" val="122849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202D2-F374-4B0A-803D-325AF24AFC3A}" type="slidenum">
              <a:rPr lang="en-US" smtClean="0"/>
              <a:t>2</a:t>
            </a:fld>
            <a:endParaRPr lang="en-US"/>
          </a:p>
        </p:txBody>
      </p:sp>
    </p:spTree>
    <p:extLst>
      <p:ext uri="{BB962C8B-B14F-4D97-AF65-F5344CB8AC3E}">
        <p14:creationId xmlns:p14="http://schemas.microsoft.com/office/powerpoint/2010/main" val="7512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202D2-F374-4B0A-803D-325AF24AFC3A}" type="slidenum">
              <a:rPr lang="en-US" smtClean="0"/>
              <a:t>3</a:t>
            </a:fld>
            <a:endParaRPr lang="en-US"/>
          </a:p>
        </p:txBody>
      </p:sp>
    </p:spTree>
    <p:extLst>
      <p:ext uri="{BB962C8B-B14F-4D97-AF65-F5344CB8AC3E}">
        <p14:creationId xmlns:p14="http://schemas.microsoft.com/office/powerpoint/2010/main" val="230888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E06B-A694-F9C9-C257-4EB0C2A5A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AE00-D5FA-4D25-4556-7BD94CC8A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483420-601F-6481-0E2D-0B549F876DCA}"/>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696C1ABB-7D1C-B575-8CA6-EDE9E9C23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F4079-BB90-7064-74DC-FC03A6A1C1D0}"/>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174035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E70F-BE0F-DD65-B8F4-C2BE97BDB7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2FDF6-E694-E0BB-0112-20D1935EF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BFA29-44E9-C67A-C68E-B0154F46C727}"/>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730B961C-D6B9-66CA-FA17-904599301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6E911-C2E7-8AC5-6742-BCE95D425B7E}"/>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296749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654F2-C816-B079-6D22-DE904EC0A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AC1B5-B5C3-7E01-35B1-FE457A54A9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14E29-342F-733E-8C2D-DE69D4A34CAC}"/>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DCC6640F-5C43-109B-F305-6191ECEB3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62927-2250-C1A9-ACBD-E69291473670}"/>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321709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6/24/2024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20F6-7683-7873-7B33-A315D2802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A820F-A8F1-7F69-B358-B2F3CB672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43A75-F715-083D-0325-B9B8B7A515B7}"/>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491DCB5F-8821-8389-1D42-C68C256B8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48050-0891-8EFF-AF64-138152ACA447}"/>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1619219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6/24/2024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2A5E-D8F5-D8DE-B7D0-2F0437586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329F33-CAAF-1B4E-3F22-E9404FC2C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A0EF89-BEBB-00D5-B988-0B9F701164C4}"/>
              </a:ext>
            </a:extLst>
          </p:cNvPr>
          <p:cNvSpPr>
            <a:spLocks noGrp="1"/>
          </p:cNvSpPr>
          <p:nvPr>
            <p:ph type="dt" sz="half" idx="10"/>
          </p:nvPr>
        </p:nvSpPr>
        <p:spPr/>
        <p:txBody>
          <a:bodyPr/>
          <a:lstStyle/>
          <a:p>
            <a:fld id="{80BA1BD4-E917-4221-94F5-A6BE09894229}" type="datetimeFigureOut">
              <a:rPr lang="en-US" smtClean="0"/>
              <a:t>6/24/2024</a:t>
            </a:fld>
            <a:endParaRPr lang="en-US"/>
          </a:p>
        </p:txBody>
      </p:sp>
      <p:sp>
        <p:nvSpPr>
          <p:cNvPr id="5" name="Footer Placeholder 4">
            <a:extLst>
              <a:ext uri="{FF2B5EF4-FFF2-40B4-BE49-F238E27FC236}">
                <a16:creationId xmlns:a16="http://schemas.microsoft.com/office/drawing/2014/main" id="{C3AAEEF5-EFA6-5E96-3AAE-F01E493FF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86202-8D2B-D987-448A-897928695A67}"/>
              </a:ext>
            </a:extLst>
          </p:cNvPr>
          <p:cNvSpPr>
            <a:spLocks noGrp="1"/>
          </p:cNvSpPr>
          <p:nvPr>
            <p:ph type="sldNum" sz="quarter" idx="12"/>
          </p:nvPr>
        </p:nvSpPr>
        <p:spPr/>
        <p:txBody>
          <a:bodyPr/>
          <a:lstStyle/>
          <a:p>
            <a:fld id="{EFB55A6C-35B1-4243-B491-953E8441CADF}" type="slidenum">
              <a:rPr lang="en-US" smtClean="0"/>
              <a:t>‹#›</a:t>
            </a:fld>
            <a:endParaRPr lang="en-US"/>
          </a:p>
        </p:txBody>
      </p:sp>
    </p:spTree>
    <p:extLst>
      <p:ext uri="{BB962C8B-B14F-4D97-AF65-F5344CB8AC3E}">
        <p14:creationId xmlns:p14="http://schemas.microsoft.com/office/powerpoint/2010/main" val="2790853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6D3-A4EA-A40C-2C88-D8AC94D19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FD208-2EB0-48AC-9DD2-1B1FB6168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80C86-05BE-27A4-C928-E8CB4AFF33DF}"/>
              </a:ext>
            </a:extLst>
          </p:cNvPr>
          <p:cNvSpPr>
            <a:spLocks noGrp="1"/>
          </p:cNvSpPr>
          <p:nvPr>
            <p:ph type="dt" sz="half" idx="10"/>
          </p:nvPr>
        </p:nvSpPr>
        <p:spPr/>
        <p:txBody>
          <a:bodyPr/>
          <a:lstStyle/>
          <a:p>
            <a:fld id="{81CA641B-1CE6-4339-B2A5-109C9E8F3987}" type="datetimeFigureOut">
              <a:rPr lang="en-US" smtClean="0"/>
              <a:t>6/24/2024</a:t>
            </a:fld>
            <a:endParaRPr lang="en-US"/>
          </a:p>
        </p:txBody>
      </p:sp>
      <p:sp>
        <p:nvSpPr>
          <p:cNvPr id="5" name="Footer Placeholder 4">
            <a:extLst>
              <a:ext uri="{FF2B5EF4-FFF2-40B4-BE49-F238E27FC236}">
                <a16:creationId xmlns:a16="http://schemas.microsoft.com/office/drawing/2014/main" id="{F0ED3514-C8ED-AD0B-BF9E-D220BCE2D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E4132-604F-FB3B-D873-B57974699C50}"/>
              </a:ext>
            </a:extLst>
          </p:cNvPr>
          <p:cNvSpPr>
            <a:spLocks noGrp="1"/>
          </p:cNvSpPr>
          <p:nvPr>
            <p:ph type="sldNum" sz="quarter" idx="12"/>
          </p:nvPr>
        </p:nvSpPr>
        <p:spPr/>
        <p:txBody>
          <a:bodyPr/>
          <a:lstStyle/>
          <a:p>
            <a:fld id="{1108BEC7-904A-4985-BDF2-C665A8C8146C}" type="slidenum">
              <a:rPr lang="en-US" smtClean="0"/>
              <a:t>‹#›</a:t>
            </a:fld>
            <a:endParaRPr lang="en-US"/>
          </a:p>
        </p:txBody>
      </p:sp>
    </p:spTree>
    <p:extLst>
      <p:ext uri="{BB962C8B-B14F-4D97-AF65-F5344CB8AC3E}">
        <p14:creationId xmlns:p14="http://schemas.microsoft.com/office/powerpoint/2010/main" val="419596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2A61-BCB1-85F5-4718-2DEEEA78B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46ACE0-A1EB-1E46-DCA2-260567BD7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38F7A-97F1-578A-DD5D-FCCA02DD5502}"/>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2C4697C3-45BA-FB05-EBF7-B5E9A3889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F783F-4EF0-66BE-2BD0-9C09D43FDF5D}"/>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53633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D801-2320-CA69-E88A-4660C06790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2EC4B-865B-30C5-A44F-5E2D31907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877863-81F3-F7F1-ED4D-81AC9887B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99063-FA2E-2905-0D69-72B2EB630F34}"/>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6" name="Footer Placeholder 5">
            <a:extLst>
              <a:ext uri="{FF2B5EF4-FFF2-40B4-BE49-F238E27FC236}">
                <a16:creationId xmlns:a16="http://schemas.microsoft.com/office/drawing/2014/main" id="{6AD8BB2B-8C0E-34EE-0A03-674E20CC2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4FF94-8211-88DD-4DE0-244A98481CB2}"/>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33204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CA27-0C4C-3A33-4F20-9209E917E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2A8A47-BD9D-B3E1-4A67-1DE978F2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B16C5-602B-6EE3-B4B5-D7876247F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E0FA8-00B9-E01B-17EC-9A15BFF99C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46253-FCC0-B04B-480A-28DCBF3C95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6F1375-6154-6814-8CE2-B230534EF081}"/>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8" name="Footer Placeholder 7">
            <a:extLst>
              <a:ext uri="{FF2B5EF4-FFF2-40B4-BE49-F238E27FC236}">
                <a16:creationId xmlns:a16="http://schemas.microsoft.com/office/drawing/2014/main" id="{7E46134B-7EB0-A77B-2B47-514BDC703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A330A2-26AC-602B-1F56-EE7BBA479FF5}"/>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14416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50B3-1EAC-E14A-282E-11F4864E1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556FDD-B963-1ED6-5DBC-84B5154CFE5D}"/>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4" name="Footer Placeholder 3">
            <a:extLst>
              <a:ext uri="{FF2B5EF4-FFF2-40B4-BE49-F238E27FC236}">
                <a16:creationId xmlns:a16="http://schemas.microsoft.com/office/drawing/2014/main" id="{11892FA9-4961-F881-53F0-B47496B24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54E890-A451-1D70-2417-B88BEA992CB7}"/>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205016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7110E-BC08-F8E5-B9AD-E69671D561AA}"/>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3" name="Footer Placeholder 2">
            <a:extLst>
              <a:ext uri="{FF2B5EF4-FFF2-40B4-BE49-F238E27FC236}">
                <a16:creationId xmlns:a16="http://schemas.microsoft.com/office/drawing/2014/main" id="{BF190C4B-7EC7-FC9B-7DB1-F0F2ADD30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5967C-B67A-34B1-18B9-5E820A01FCEA}"/>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25058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7A95-94CF-E522-C07B-959D70BE4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2BF88-1AAA-325E-75ED-46606F897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CF3ED-F544-932E-343D-6B81462D1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13A4E-8A1F-2FA7-5A4E-4DF6A1277497}"/>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6" name="Footer Placeholder 5">
            <a:extLst>
              <a:ext uri="{FF2B5EF4-FFF2-40B4-BE49-F238E27FC236}">
                <a16:creationId xmlns:a16="http://schemas.microsoft.com/office/drawing/2014/main" id="{538C7578-DBF6-A228-58B5-B982F937C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1E799-5941-C36D-1609-D4CCF586FD7D}"/>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152230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482D-1577-5591-1FE3-BC577F9F8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E1B8D2-A19B-9369-F6B1-50AF839AC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B7F78-90A6-BB08-307B-5C9D6378D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A219A-4CFE-075E-3319-A312055CF4E5}"/>
              </a:ext>
            </a:extLst>
          </p:cNvPr>
          <p:cNvSpPr>
            <a:spLocks noGrp="1"/>
          </p:cNvSpPr>
          <p:nvPr>
            <p:ph type="dt" sz="half" idx="10"/>
          </p:nvPr>
        </p:nvSpPr>
        <p:spPr/>
        <p:txBody>
          <a:bodyPr/>
          <a:lstStyle/>
          <a:p>
            <a:fld id="{F16AC9DE-88E8-41FF-8841-92102BF36956}" type="datetimeFigureOut">
              <a:rPr lang="en-US" smtClean="0"/>
              <a:t>6/24/2024</a:t>
            </a:fld>
            <a:endParaRPr lang="en-US"/>
          </a:p>
        </p:txBody>
      </p:sp>
      <p:sp>
        <p:nvSpPr>
          <p:cNvPr id="6" name="Footer Placeholder 5">
            <a:extLst>
              <a:ext uri="{FF2B5EF4-FFF2-40B4-BE49-F238E27FC236}">
                <a16:creationId xmlns:a16="http://schemas.microsoft.com/office/drawing/2014/main" id="{E4D585EB-265F-16F6-D101-8822137F6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E1A87-6175-FF1F-F9A3-AA247D1F9323}"/>
              </a:ext>
            </a:extLst>
          </p:cNvPr>
          <p:cNvSpPr>
            <a:spLocks noGrp="1"/>
          </p:cNvSpPr>
          <p:nvPr>
            <p:ph type="sldNum" sz="quarter" idx="12"/>
          </p:nvPr>
        </p:nvSpPr>
        <p:spPr/>
        <p:txBody>
          <a:bodyPr/>
          <a:lstStyle/>
          <a:p>
            <a:fld id="{6ABDE267-90E2-44DF-9406-DA9DF8D4A973}" type="slidenum">
              <a:rPr lang="en-US" smtClean="0"/>
              <a:t>‹#›</a:t>
            </a:fld>
            <a:endParaRPr lang="en-US"/>
          </a:p>
        </p:txBody>
      </p:sp>
    </p:spTree>
    <p:extLst>
      <p:ext uri="{BB962C8B-B14F-4D97-AF65-F5344CB8AC3E}">
        <p14:creationId xmlns:p14="http://schemas.microsoft.com/office/powerpoint/2010/main" val="266431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5351-6032-C248-7084-55651728A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E9AC5-117F-D7E5-DEC8-C667DA29C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F2450-7285-9609-7545-A2E0DB9E8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AC9DE-88E8-41FF-8841-92102BF36956}" type="datetimeFigureOut">
              <a:rPr lang="en-US" smtClean="0"/>
              <a:t>6/24/2024</a:t>
            </a:fld>
            <a:endParaRPr lang="en-US"/>
          </a:p>
        </p:txBody>
      </p:sp>
      <p:sp>
        <p:nvSpPr>
          <p:cNvPr id="5" name="Footer Placeholder 4">
            <a:extLst>
              <a:ext uri="{FF2B5EF4-FFF2-40B4-BE49-F238E27FC236}">
                <a16:creationId xmlns:a16="http://schemas.microsoft.com/office/drawing/2014/main" id="{667B6FC6-5946-F159-75BC-6DDF4CE45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072CAE-F01C-FD63-86C7-4F84EAE21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DE267-90E2-44DF-9406-DA9DF8D4A973}" type="slidenum">
              <a:rPr lang="en-US" smtClean="0"/>
              <a:t>‹#›</a:t>
            </a:fld>
            <a:endParaRPr lang="en-US"/>
          </a:p>
        </p:txBody>
      </p:sp>
    </p:spTree>
    <p:extLst>
      <p:ext uri="{BB962C8B-B14F-4D97-AF65-F5344CB8AC3E}">
        <p14:creationId xmlns:p14="http://schemas.microsoft.com/office/powerpoint/2010/main" val="417566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6/24/2024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normAutofit fontScale="90000"/>
          </a:bodyPr>
          <a:lstStyle/>
          <a:p>
            <a:r>
              <a:rPr lang="en-US" dirty="0"/>
              <a:t>Question Answering Model in Medical Field</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442265"/>
            <a:ext cx="10972800" cy="1107440"/>
          </a:xfrm>
        </p:spPr>
        <p:txBody>
          <a:bodyPr>
            <a:normAutofit/>
          </a:bodyPr>
          <a:lstStyle/>
          <a:p>
            <a:pPr algn="ctr"/>
            <a:r>
              <a:rPr lang="en-US" b="1" dirty="0"/>
              <a:t>By: </a:t>
            </a:r>
            <a:r>
              <a:rPr lang="en-US" b="1" dirty="0" err="1"/>
              <a:t>Amro</a:t>
            </a:r>
            <a:r>
              <a:rPr lang="en-US" b="1" dirty="0"/>
              <a:t> </a:t>
            </a:r>
            <a:r>
              <a:rPr lang="en-US" b="1" dirty="0" err="1"/>
              <a:t>Qadaha</a:t>
            </a:r>
            <a:r>
              <a:rPr lang="en-US" b="1" dirty="0"/>
              <a:t> 1200674 Ahmad Hamad 1212621  Razi </a:t>
            </a:r>
            <a:r>
              <a:rPr lang="en-US" b="1" dirty="0" err="1"/>
              <a:t>Atyani</a:t>
            </a:r>
            <a:r>
              <a:rPr lang="en-US" b="1" dirty="0"/>
              <a:t> 1200028	</a:t>
            </a:r>
          </a:p>
        </p:txBody>
      </p:sp>
      <p:pic>
        <p:nvPicPr>
          <p:cNvPr id="5" name="Picture Placeholder 4">
            <a:extLst>
              <a:ext uri="{FF2B5EF4-FFF2-40B4-BE49-F238E27FC236}">
                <a16:creationId xmlns:a16="http://schemas.microsoft.com/office/drawing/2014/main" id="{E249346D-5CD6-AA5C-03F8-C323310D130C}"/>
              </a:ext>
            </a:extLst>
          </p:cNvPr>
          <p:cNvPicPr>
            <a:picLocks noGrp="1" noChangeAspect="1"/>
          </p:cNvPicPr>
          <p:nvPr>
            <p:ph type="pic" sz="quarter" idx="13"/>
          </p:nvPr>
        </p:nvPicPr>
        <p:blipFill>
          <a:blip r:embed="rId3"/>
          <a:srcRect l="20" r="20"/>
          <a:stretch>
            <a:fillRect/>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5C3-9272-5C81-70A8-514399A37135}"/>
              </a:ext>
            </a:extLst>
          </p:cNvPr>
          <p:cNvSpPr>
            <a:spLocks noGrp="1"/>
          </p:cNvSpPr>
          <p:nvPr>
            <p:ph type="title"/>
          </p:nvPr>
        </p:nvSpPr>
        <p:spPr>
          <a:xfrm>
            <a:off x="397193" y="131445"/>
            <a:ext cx="11139487" cy="1849438"/>
          </a:xfrm>
        </p:spPr>
        <p:txBody>
          <a:bodyPr>
            <a:normAutofit/>
          </a:bodyPr>
          <a:lstStyle/>
          <a:p>
            <a:pPr algn="ctr"/>
            <a:r>
              <a:rPr lang="en-US" sz="4000" b="1" dirty="0"/>
              <a:t>Electra Transformer</a:t>
            </a:r>
          </a:p>
        </p:txBody>
      </p:sp>
      <p:sp>
        <p:nvSpPr>
          <p:cNvPr id="3" name="Content Placeholder 2">
            <a:extLst>
              <a:ext uri="{FF2B5EF4-FFF2-40B4-BE49-F238E27FC236}">
                <a16:creationId xmlns:a16="http://schemas.microsoft.com/office/drawing/2014/main" id="{0ACC6778-BBD9-A28E-720C-065B1F37571C}"/>
              </a:ext>
            </a:extLst>
          </p:cNvPr>
          <p:cNvSpPr>
            <a:spLocks noGrp="1"/>
          </p:cNvSpPr>
          <p:nvPr>
            <p:ph idx="1"/>
          </p:nvPr>
        </p:nvSpPr>
        <p:spPr>
          <a:xfrm>
            <a:off x="193040" y="1777683"/>
            <a:ext cx="11775440" cy="4297997"/>
          </a:xfrm>
        </p:spPr>
        <p:txBody>
          <a:bodyPr>
            <a:normAutofit fontScale="77500" lnSpcReduction="20000"/>
          </a:bodyPr>
          <a:lstStyle/>
          <a:p>
            <a:pPr>
              <a:lnSpc>
                <a:spcPct val="120000"/>
              </a:lnSpc>
            </a:pPr>
            <a:r>
              <a:rPr lang="en-US" dirty="0"/>
              <a:t>The Electra transformer is a type of neural network architecture specifically designed for efficient pre-training and fine-tuning of language models.</a:t>
            </a:r>
          </a:p>
          <a:p>
            <a:pPr>
              <a:lnSpc>
                <a:spcPct val="120000"/>
              </a:lnSpc>
            </a:pPr>
            <a:endParaRPr lang="en-US" dirty="0"/>
          </a:p>
          <a:p>
            <a:pPr>
              <a:lnSpc>
                <a:spcPct val="120000"/>
              </a:lnSpc>
            </a:pPr>
            <a:r>
              <a:rPr lang="en-US" dirty="0"/>
              <a:t>Electra encodes the input to capture the relationships and meanings of words and phrases within the context of the question and passage.</a:t>
            </a:r>
          </a:p>
          <a:p>
            <a:pPr>
              <a:lnSpc>
                <a:spcPct val="120000"/>
              </a:lnSpc>
            </a:pPr>
            <a:endParaRPr lang="en-US" dirty="0"/>
          </a:p>
          <a:p>
            <a:pPr>
              <a:lnSpc>
                <a:spcPct val="120000"/>
              </a:lnSpc>
            </a:pPr>
            <a:r>
              <a:rPr lang="en-US" dirty="0"/>
              <a:t>The fine-tuned Electra model identifies the span in the text passage where the answer lies, usually by predicting start and end positions within the passage.</a:t>
            </a:r>
          </a:p>
          <a:p>
            <a:pPr>
              <a:lnSpc>
                <a:spcPct val="120000"/>
              </a:lnSpc>
            </a:pPr>
            <a:endParaRPr lang="en-US" dirty="0"/>
          </a:p>
          <a:p>
            <a:pPr>
              <a:lnSpc>
                <a:spcPct val="120000"/>
              </a:lnSpc>
            </a:pPr>
            <a:r>
              <a:rPr lang="en-US" dirty="0"/>
              <a:t>We used </a:t>
            </a:r>
            <a:r>
              <a:rPr lang="en-US" dirty="0" err="1"/>
              <a:t>AraElectra</a:t>
            </a:r>
            <a:r>
              <a:rPr lang="en-US" dirty="0"/>
              <a:t> for Question Answering, fine tuned using the Arabic-SQuADv2 dataset</a:t>
            </a:r>
          </a:p>
          <a:p>
            <a:pPr marL="0" indent="0">
              <a:buNone/>
            </a:pPr>
            <a:endParaRPr lang="en-US" dirty="0"/>
          </a:p>
        </p:txBody>
      </p:sp>
    </p:spTree>
    <p:extLst>
      <p:ext uri="{BB962C8B-B14F-4D97-AF65-F5344CB8AC3E}">
        <p14:creationId xmlns:p14="http://schemas.microsoft.com/office/powerpoint/2010/main" val="407461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62FC-AB1A-9B87-4DE6-A936A5270CF4}"/>
              </a:ext>
            </a:extLst>
          </p:cNvPr>
          <p:cNvSpPr>
            <a:spLocks noGrp="1"/>
          </p:cNvSpPr>
          <p:nvPr>
            <p:ph type="title"/>
          </p:nvPr>
        </p:nvSpPr>
        <p:spPr>
          <a:xfrm>
            <a:off x="457474" y="353377"/>
            <a:ext cx="10629900" cy="1236663"/>
          </a:xfrm>
        </p:spPr>
        <p:txBody>
          <a:bodyPr/>
          <a:lstStyle/>
          <a:p>
            <a:pPr algn="ctr"/>
            <a:r>
              <a:rPr lang="en-US" b="1" dirty="0"/>
              <a:t>Tokenizer</a:t>
            </a:r>
          </a:p>
        </p:txBody>
      </p:sp>
      <p:sp>
        <p:nvSpPr>
          <p:cNvPr id="3" name="Content Placeholder 2">
            <a:extLst>
              <a:ext uri="{FF2B5EF4-FFF2-40B4-BE49-F238E27FC236}">
                <a16:creationId xmlns:a16="http://schemas.microsoft.com/office/drawing/2014/main" id="{457A8075-45C1-A1A4-7EAC-13A365DBBDA6}"/>
              </a:ext>
            </a:extLst>
          </p:cNvPr>
          <p:cNvSpPr>
            <a:spLocks noGrp="1"/>
          </p:cNvSpPr>
          <p:nvPr>
            <p:ph idx="1"/>
          </p:nvPr>
        </p:nvSpPr>
        <p:spPr>
          <a:xfrm>
            <a:off x="792480" y="1584960"/>
            <a:ext cx="7409180" cy="5034280"/>
          </a:xfrm>
        </p:spPr>
        <p:txBody>
          <a:bodyPr>
            <a:normAutofit fontScale="70000" lnSpcReduction="20000"/>
          </a:bodyPr>
          <a:lstStyle/>
          <a:p>
            <a:pPr>
              <a:lnSpc>
                <a:spcPct val="170000"/>
              </a:lnSpc>
            </a:pPr>
            <a:r>
              <a:rPr lang="en-US" dirty="0"/>
              <a:t>The </a:t>
            </a:r>
            <a:r>
              <a:rPr lang="en-US" b="1" dirty="0"/>
              <a:t>Electra model tokenizer</a:t>
            </a:r>
            <a:r>
              <a:rPr lang="en-US" dirty="0"/>
              <a:t> is an integral part of the Electra transformer architecture, designed to efficiently prepare text data for the model.</a:t>
            </a:r>
          </a:p>
          <a:p>
            <a:pPr>
              <a:lnSpc>
                <a:spcPct val="170000"/>
              </a:lnSpc>
            </a:pPr>
            <a:r>
              <a:rPr lang="en-US" dirty="0"/>
              <a:t>The tokenizer’s main goal is to convert text into a format that the Electra model can process. This involves breaking down raw text into tokens and converting them into numerical representations (token IDs) that the model can understand</a:t>
            </a:r>
          </a:p>
          <a:p>
            <a:pPr>
              <a:lnSpc>
                <a:spcPct val="170000"/>
              </a:lnSpc>
            </a:pPr>
            <a:r>
              <a:rPr lang="en-US" dirty="0"/>
              <a:t>In the model, these numerical IDs are transformed into dense vectors (embeddings) that capture semantic information. </a:t>
            </a:r>
          </a:p>
          <a:p>
            <a:endParaRPr lang="en-US" dirty="0"/>
          </a:p>
        </p:txBody>
      </p:sp>
      <p:pic>
        <p:nvPicPr>
          <p:cNvPr id="4" name="Picture 3">
            <a:extLst>
              <a:ext uri="{FF2B5EF4-FFF2-40B4-BE49-F238E27FC236}">
                <a16:creationId xmlns:a16="http://schemas.microsoft.com/office/drawing/2014/main" id="{25BE1269-00A9-15B1-084D-DE0ED6CF7287}"/>
              </a:ext>
            </a:extLst>
          </p:cNvPr>
          <p:cNvPicPr>
            <a:picLocks noChangeAspect="1"/>
          </p:cNvPicPr>
          <p:nvPr/>
        </p:nvPicPr>
        <p:blipFill>
          <a:blip r:embed="rId3"/>
          <a:stretch>
            <a:fillRect/>
          </a:stretch>
        </p:blipFill>
        <p:spPr>
          <a:xfrm>
            <a:off x="9083040" y="971708"/>
            <a:ext cx="2004334" cy="54943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0196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6227-D362-AD5E-742D-BE33B893755B}"/>
              </a:ext>
            </a:extLst>
          </p:cNvPr>
          <p:cNvSpPr>
            <a:spLocks noGrp="1"/>
          </p:cNvSpPr>
          <p:nvPr>
            <p:ph type="title"/>
          </p:nvPr>
        </p:nvSpPr>
        <p:spPr/>
        <p:txBody>
          <a:bodyPr/>
          <a:lstStyle/>
          <a:p>
            <a:r>
              <a:rPr lang="en-US" dirty="0"/>
              <a:t>Pre processing of data</a:t>
            </a:r>
          </a:p>
        </p:txBody>
      </p:sp>
      <p:sp>
        <p:nvSpPr>
          <p:cNvPr id="7" name="Text Placeholder 6">
            <a:extLst>
              <a:ext uri="{FF2B5EF4-FFF2-40B4-BE49-F238E27FC236}">
                <a16:creationId xmlns:a16="http://schemas.microsoft.com/office/drawing/2014/main" id="{BADFABBA-BBF8-6B87-65BC-838999F2AB74}"/>
              </a:ext>
            </a:extLst>
          </p:cNvPr>
          <p:cNvSpPr>
            <a:spLocks noGrp="1"/>
          </p:cNvSpPr>
          <p:nvPr>
            <p:ph type="body" sz="half" idx="19"/>
          </p:nvPr>
        </p:nvSpPr>
        <p:spPr>
          <a:xfrm>
            <a:off x="810917" y="1594022"/>
            <a:ext cx="6229963" cy="2612218"/>
          </a:xfrm>
        </p:spPr>
        <p:txBody>
          <a:bodyPr/>
          <a:lstStyle/>
          <a:p>
            <a:r>
              <a:rPr lang="en-US" sz="2400" b="1" dirty="0"/>
              <a:t>Procedure</a:t>
            </a:r>
            <a:r>
              <a:rPr lang="en-US" sz="3200" b="1" dirty="0"/>
              <a:t>:</a:t>
            </a:r>
          </a:p>
          <a:p>
            <a:pPr marL="457200" indent="-457200">
              <a:buFont typeface="Arial" panose="020B0604020202020204" pitchFamily="34" charset="0"/>
              <a:buChar char="•"/>
            </a:pPr>
            <a:r>
              <a:rPr lang="en-US" sz="2000" b="1" dirty="0"/>
              <a:t>Punctuation marks Removal</a:t>
            </a:r>
          </a:p>
          <a:p>
            <a:pPr marL="457200" indent="-457200">
              <a:buFont typeface="Arial" panose="020B0604020202020204" pitchFamily="34" charset="0"/>
              <a:buChar char="•"/>
            </a:pPr>
            <a:r>
              <a:rPr lang="en-US" sz="2000" b="1" dirty="0"/>
              <a:t>Stop words Removal</a:t>
            </a:r>
          </a:p>
          <a:p>
            <a:pPr marL="457200" indent="-457200">
              <a:buFont typeface="Arial" panose="020B0604020202020204" pitchFamily="34" charset="0"/>
              <a:buChar char="•"/>
            </a:pPr>
            <a:r>
              <a:rPr lang="en-US" sz="2000" b="1" dirty="0"/>
              <a:t>Lemmatization</a:t>
            </a:r>
          </a:p>
          <a:p>
            <a:pPr marL="457200" indent="-457200">
              <a:buFont typeface="Arial" panose="020B0604020202020204" pitchFamily="34" charset="0"/>
              <a:buChar char="•"/>
            </a:pPr>
            <a:r>
              <a:rPr lang="en-US" sz="2000" b="1" dirty="0"/>
              <a:t>Normalization</a:t>
            </a:r>
          </a:p>
          <a:p>
            <a:endParaRPr lang="en-US" sz="3200" b="1" dirty="0"/>
          </a:p>
        </p:txBody>
      </p:sp>
      <p:sp>
        <p:nvSpPr>
          <p:cNvPr id="10" name="Text Placeholder 9">
            <a:extLst>
              <a:ext uri="{FF2B5EF4-FFF2-40B4-BE49-F238E27FC236}">
                <a16:creationId xmlns:a16="http://schemas.microsoft.com/office/drawing/2014/main" id="{A1D6A6B2-85DB-DC1E-2B3E-5C7ED5EAE75F}"/>
              </a:ext>
            </a:extLst>
          </p:cNvPr>
          <p:cNvSpPr>
            <a:spLocks noGrp="1"/>
          </p:cNvSpPr>
          <p:nvPr>
            <p:ph type="body" sz="quarter" idx="22"/>
          </p:nvPr>
        </p:nvSpPr>
        <p:spPr/>
        <p:txBody>
          <a:bodyPr/>
          <a:lstStyle/>
          <a:p>
            <a:endParaRPr lang="en-US"/>
          </a:p>
        </p:txBody>
      </p:sp>
      <p:pic>
        <p:nvPicPr>
          <p:cNvPr id="12" name="Picture 11">
            <a:extLst>
              <a:ext uri="{FF2B5EF4-FFF2-40B4-BE49-F238E27FC236}">
                <a16:creationId xmlns:a16="http://schemas.microsoft.com/office/drawing/2014/main" id="{D8B61CB5-1649-7241-CFB0-329E0568884B}"/>
              </a:ext>
            </a:extLst>
          </p:cNvPr>
          <p:cNvPicPr>
            <a:picLocks noChangeAspect="1"/>
          </p:cNvPicPr>
          <p:nvPr/>
        </p:nvPicPr>
        <p:blipFill rotWithShape="1">
          <a:blip r:embed="rId2"/>
          <a:srcRect l="3756" r="38808" b="7499"/>
          <a:stretch/>
        </p:blipFill>
        <p:spPr>
          <a:xfrm>
            <a:off x="5405120" y="1702758"/>
            <a:ext cx="6248400" cy="26965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3" name="TextBox 12">
            <a:extLst>
              <a:ext uri="{FF2B5EF4-FFF2-40B4-BE49-F238E27FC236}">
                <a16:creationId xmlns:a16="http://schemas.microsoft.com/office/drawing/2014/main" id="{6643FC53-11E5-6013-C0E6-A9E0EFF555AC}"/>
              </a:ext>
            </a:extLst>
          </p:cNvPr>
          <p:cNvSpPr txBox="1"/>
          <p:nvPr/>
        </p:nvSpPr>
        <p:spPr>
          <a:xfrm>
            <a:off x="609600" y="5151762"/>
            <a:ext cx="7569200" cy="967957"/>
          </a:xfrm>
          <a:prstGeom prst="rect">
            <a:avLst/>
          </a:prstGeom>
          <a:noFill/>
        </p:spPr>
        <p:txBody>
          <a:bodyPr wrap="square" rtlCol="0">
            <a:spAutoFit/>
          </a:bodyPr>
          <a:lstStyle/>
          <a:p>
            <a:pPr>
              <a:lnSpc>
                <a:spcPct val="150000"/>
              </a:lnSpc>
            </a:pPr>
            <a:r>
              <a:rPr lang="en-US" sz="2000" b="1" dirty="0"/>
              <a:t>The Procedure is done on both the question prompted by the user</a:t>
            </a:r>
          </a:p>
          <a:p>
            <a:pPr>
              <a:lnSpc>
                <a:spcPct val="150000"/>
              </a:lnSpc>
            </a:pPr>
            <a:r>
              <a:rPr lang="en-US" sz="2000" b="1" dirty="0"/>
              <a:t>&amp; the questions in the dataset for better matching &amp; retrieval.</a:t>
            </a:r>
          </a:p>
        </p:txBody>
      </p:sp>
    </p:spTree>
    <p:extLst>
      <p:ext uri="{BB962C8B-B14F-4D97-AF65-F5344CB8AC3E}">
        <p14:creationId xmlns:p14="http://schemas.microsoft.com/office/powerpoint/2010/main" val="141113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9E10-9751-9984-C775-280F4163D0DF}"/>
              </a:ext>
            </a:extLst>
          </p:cNvPr>
          <p:cNvSpPr>
            <a:spLocks noGrp="1"/>
          </p:cNvSpPr>
          <p:nvPr>
            <p:ph type="title"/>
          </p:nvPr>
        </p:nvSpPr>
        <p:spPr/>
        <p:txBody>
          <a:bodyPr/>
          <a:lstStyle/>
          <a:p>
            <a:r>
              <a:rPr lang="en-US" dirty="0"/>
              <a:t>Retrieval System</a:t>
            </a:r>
          </a:p>
        </p:txBody>
      </p:sp>
      <p:sp>
        <p:nvSpPr>
          <p:cNvPr id="7" name="Text Placeholder 6">
            <a:extLst>
              <a:ext uri="{FF2B5EF4-FFF2-40B4-BE49-F238E27FC236}">
                <a16:creationId xmlns:a16="http://schemas.microsoft.com/office/drawing/2014/main" id="{08295B2C-5491-5FAF-7A53-52C75AB8CC2B}"/>
              </a:ext>
            </a:extLst>
          </p:cNvPr>
          <p:cNvSpPr>
            <a:spLocks noGrp="1"/>
          </p:cNvSpPr>
          <p:nvPr>
            <p:ph type="body" idx="24"/>
          </p:nvPr>
        </p:nvSpPr>
        <p:spPr>
          <a:xfrm>
            <a:off x="609600" y="1591682"/>
            <a:ext cx="3452196" cy="593840"/>
          </a:xfrm>
        </p:spPr>
        <p:txBody>
          <a:bodyPr/>
          <a:lstStyle/>
          <a:p>
            <a:r>
              <a:rPr lang="en-US" dirty="0"/>
              <a:t>BM25 Algorithm</a:t>
            </a:r>
          </a:p>
        </p:txBody>
      </p:sp>
      <p:sp>
        <p:nvSpPr>
          <p:cNvPr id="8" name="Text Placeholder 7">
            <a:extLst>
              <a:ext uri="{FF2B5EF4-FFF2-40B4-BE49-F238E27FC236}">
                <a16:creationId xmlns:a16="http://schemas.microsoft.com/office/drawing/2014/main" id="{276E2423-E286-2281-637B-9EC60A5A010D}"/>
              </a:ext>
            </a:extLst>
          </p:cNvPr>
          <p:cNvSpPr>
            <a:spLocks noGrp="1"/>
          </p:cNvSpPr>
          <p:nvPr>
            <p:ph type="body" sz="half" idx="25"/>
          </p:nvPr>
        </p:nvSpPr>
        <p:spPr>
          <a:xfrm>
            <a:off x="609600" y="2278908"/>
            <a:ext cx="3452194" cy="830639"/>
          </a:xfrm>
        </p:spPr>
        <p:txBody>
          <a:bodyPr/>
          <a:lstStyle/>
          <a:p>
            <a:r>
              <a:rPr lang="en-US" dirty="0"/>
              <a:t>The BM25 algorithm is a popular method for ranking documents based on their relevance to a query</a:t>
            </a:r>
          </a:p>
        </p:txBody>
      </p:sp>
      <p:sp>
        <p:nvSpPr>
          <p:cNvPr id="12" name="Text Placeholder 11">
            <a:extLst>
              <a:ext uri="{FF2B5EF4-FFF2-40B4-BE49-F238E27FC236}">
                <a16:creationId xmlns:a16="http://schemas.microsoft.com/office/drawing/2014/main" id="{0EEBAEEC-7B9F-792F-6899-25232ED90408}"/>
              </a:ext>
            </a:extLst>
          </p:cNvPr>
          <p:cNvSpPr>
            <a:spLocks noGrp="1"/>
          </p:cNvSpPr>
          <p:nvPr>
            <p:ph type="body" idx="18"/>
          </p:nvPr>
        </p:nvSpPr>
        <p:spPr>
          <a:xfrm>
            <a:off x="589056" y="3451534"/>
            <a:ext cx="3452196" cy="593840"/>
          </a:xfrm>
        </p:spPr>
        <p:txBody>
          <a:bodyPr/>
          <a:lstStyle/>
          <a:p>
            <a:r>
              <a:rPr lang="en-US" dirty="0"/>
              <a:t>Inside BM25 Algorithm</a:t>
            </a:r>
          </a:p>
        </p:txBody>
      </p:sp>
      <p:sp>
        <p:nvSpPr>
          <p:cNvPr id="13" name="Rectangle 1">
            <a:extLst>
              <a:ext uri="{FF2B5EF4-FFF2-40B4-BE49-F238E27FC236}">
                <a16:creationId xmlns:a16="http://schemas.microsoft.com/office/drawing/2014/main" id="{0DED559F-B121-19E8-BF52-71AA21FD0A8A}"/>
              </a:ext>
            </a:extLst>
          </p:cNvPr>
          <p:cNvSpPr>
            <a:spLocks noGrp="1" noChangeArrowheads="1"/>
          </p:cNvSpPr>
          <p:nvPr>
            <p:ph type="body" sz="half" idx="19"/>
          </p:nvPr>
        </p:nvSpPr>
        <p:spPr bwMode="auto">
          <a:xfrm>
            <a:off x="783908" y="4118071"/>
            <a:ext cx="26400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Document Indexing</a:t>
            </a: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IDF Calculation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Query Processing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Score Calculation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Score Calculation</a:t>
            </a:r>
            <a:endParaRPr lang="en-US" b="1"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Normalization and Saturation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BA98F5C5-93AE-0689-D486-0D6F647439FB}"/>
              </a:ext>
            </a:extLst>
          </p:cNvPr>
          <p:cNvPicPr>
            <a:picLocks noChangeAspect="1"/>
          </p:cNvPicPr>
          <p:nvPr/>
        </p:nvPicPr>
        <p:blipFill>
          <a:blip r:embed="rId2"/>
          <a:stretch>
            <a:fillRect/>
          </a:stretch>
        </p:blipFill>
        <p:spPr>
          <a:xfrm>
            <a:off x="4600265" y="4943487"/>
            <a:ext cx="7104310" cy="1230485"/>
          </a:xfrm>
          <a:prstGeom prst="rect">
            <a:avLst/>
          </a:prstGeom>
        </p:spPr>
      </p:pic>
      <p:pic>
        <p:nvPicPr>
          <p:cNvPr id="23" name="Picture 22">
            <a:extLst>
              <a:ext uri="{FF2B5EF4-FFF2-40B4-BE49-F238E27FC236}">
                <a16:creationId xmlns:a16="http://schemas.microsoft.com/office/drawing/2014/main" id="{8363F6F6-CE23-7A51-D84D-3B7B4F403F63}"/>
              </a:ext>
            </a:extLst>
          </p:cNvPr>
          <p:cNvPicPr>
            <a:picLocks noChangeAspect="1"/>
          </p:cNvPicPr>
          <p:nvPr/>
        </p:nvPicPr>
        <p:blipFill>
          <a:blip r:embed="rId3"/>
          <a:stretch>
            <a:fillRect/>
          </a:stretch>
        </p:blipFill>
        <p:spPr>
          <a:xfrm>
            <a:off x="8036784" y="978779"/>
            <a:ext cx="3657600" cy="3566915"/>
          </a:xfrm>
          <a:prstGeom prst="rect">
            <a:avLst/>
          </a:prstGeom>
        </p:spPr>
      </p:pic>
      <p:sp>
        <p:nvSpPr>
          <p:cNvPr id="24" name="TextBox 23">
            <a:extLst>
              <a:ext uri="{FF2B5EF4-FFF2-40B4-BE49-F238E27FC236}">
                <a16:creationId xmlns:a16="http://schemas.microsoft.com/office/drawing/2014/main" id="{EFF82493-A831-9BA2-64CA-0DF350756666}"/>
              </a:ext>
            </a:extLst>
          </p:cNvPr>
          <p:cNvSpPr txBox="1"/>
          <p:nvPr/>
        </p:nvSpPr>
        <p:spPr>
          <a:xfrm>
            <a:off x="4600265" y="2278908"/>
            <a:ext cx="3365621" cy="1261884"/>
          </a:xfrm>
          <a:prstGeom prst="rect">
            <a:avLst/>
          </a:prstGeom>
          <a:noFill/>
        </p:spPr>
        <p:txBody>
          <a:bodyPr wrap="square" rtlCol="0">
            <a:spAutoFit/>
          </a:bodyPr>
          <a:lstStyle/>
          <a:p>
            <a:pPr marL="342900" indent="-342900">
              <a:buFont typeface="Arial" panose="020B0604020202020204" pitchFamily="34" charset="0"/>
              <a:buChar char="•"/>
            </a:pPr>
            <a:r>
              <a:rPr lang="en-US" b="1" dirty="0"/>
              <a:t>Effective for long queries</a:t>
            </a:r>
          </a:p>
          <a:p>
            <a:pPr marL="342900" indent="-342900">
              <a:buFont typeface="Arial" panose="020B0604020202020204" pitchFamily="34" charset="0"/>
              <a:buChar char="•"/>
            </a:pPr>
            <a:r>
              <a:rPr lang="en-US" b="1" dirty="0"/>
              <a:t>Dynamic Ranking</a:t>
            </a:r>
          </a:p>
          <a:p>
            <a:endParaRPr lang="en-US" sz="2000" b="1" dirty="0"/>
          </a:p>
          <a:p>
            <a:endParaRPr lang="en-US" dirty="0"/>
          </a:p>
        </p:txBody>
      </p:sp>
      <p:sp>
        <p:nvSpPr>
          <p:cNvPr id="25" name="TextBox 24">
            <a:extLst>
              <a:ext uri="{FF2B5EF4-FFF2-40B4-BE49-F238E27FC236}">
                <a16:creationId xmlns:a16="http://schemas.microsoft.com/office/drawing/2014/main" id="{69E19995-7619-03A3-719A-5796D98B34D0}"/>
              </a:ext>
            </a:extLst>
          </p:cNvPr>
          <p:cNvSpPr txBox="1"/>
          <p:nvPr/>
        </p:nvSpPr>
        <p:spPr>
          <a:xfrm>
            <a:off x="4485730" y="1881115"/>
            <a:ext cx="1950720" cy="677108"/>
          </a:xfrm>
          <a:prstGeom prst="rect">
            <a:avLst/>
          </a:prstGeom>
          <a:noFill/>
        </p:spPr>
        <p:txBody>
          <a:bodyPr wrap="square" rtlCol="0">
            <a:spAutoFit/>
          </a:bodyPr>
          <a:lstStyle/>
          <a:p>
            <a:r>
              <a:rPr lang="en-US" sz="2000" b="1" dirty="0"/>
              <a:t>Efficiency</a:t>
            </a:r>
            <a:endParaRPr lang="en-US" sz="1800" b="1" dirty="0"/>
          </a:p>
          <a:p>
            <a:endParaRPr lang="en-US" dirty="0"/>
          </a:p>
        </p:txBody>
      </p:sp>
    </p:spTree>
    <p:extLst>
      <p:ext uri="{BB962C8B-B14F-4D97-AF65-F5344CB8AC3E}">
        <p14:creationId xmlns:p14="http://schemas.microsoft.com/office/powerpoint/2010/main" val="305944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13F1-C44E-BBD3-862A-F455EA5393EB}"/>
              </a:ext>
            </a:extLst>
          </p:cNvPr>
          <p:cNvSpPr>
            <a:spLocks noGrp="1"/>
          </p:cNvSpPr>
          <p:nvPr>
            <p:ph type="ctrTitle"/>
          </p:nvPr>
        </p:nvSpPr>
        <p:spPr>
          <a:xfrm>
            <a:off x="1524000" y="1122363"/>
            <a:ext cx="4366260" cy="2032317"/>
          </a:xfrm>
        </p:spPr>
        <p:txBody>
          <a:bodyPr>
            <a:normAutofit/>
          </a:bodyPr>
          <a:lstStyle/>
          <a:p>
            <a:br>
              <a:rPr lang="en-US" sz="1100" dirty="0"/>
            </a:br>
            <a:endParaRPr lang="en-US" sz="1100" dirty="0"/>
          </a:p>
        </p:txBody>
      </p:sp>
      <p:pic>
        <p:nvPicPr>
          <p:cNvPr id="4" name="Picture 3" descr="No description available.">
            <a:extLst>
              <a:ext uri="{FF2B5EF4-FFF2-40B4-BE49-F238E27FC236}">
                <a16:creationId xmlns:a16="http://schemas.microsoft.com/office/drawing/2014/main" id="{C5E89D7D-4B6B-E360-ED06-C345A3FE949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8481"/>
          <a:stretch/>
        </p:blipFill>
        <p:spPr bwMode="auto">
          <a:xfrm>
            <a:off x="7119890" y="1861523"/>
            <a:ext cx="4891771" cy="3757750"/>
          </a:xfrm>
          <a:prstGeom prst="rect">
            <a:avLst/>
          </a:prstGeom>
          <a:noFill/>
          <a:ln>
            <a:noFill/>
          </a:ln>
        </p:spPr>
      </p:pic>
      <p:sp>
        <p:nvSpPr>
          <p:cNvPr id="7" name="Rectangle 1">
            <a:extLst>
              <a:ext uri="{FF2B5EF4-FFF2-40B4-BE49-F238E27FC236}">
                <a16:creationId xmlns:a16="http://schemas.microsoft.com/office/drawing/2014/main" id="{A9EE4287-E6F5-68A0-34C6-71A1E02A551B}"/>
              </a:ext>
            </a:extLst>
          </p:cNvPr>
          <p:cNvSpPr>
            <a:spLocks noChangeArrowheads="1"/>
          </p:cNvSpPr>
          <p:nvPr/>
        </p:nvSpPr>
        <p:spPr bwMode="auto">
          <a:xfrm>
            <a:off x="180339" y="1861523"/>
            <a:ext cx="70408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Data from Kaggle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is designed to answer questions by extracting relevant information from a given text.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operates in two modes: with context and without context.</a:t>
            </a:r>
            <a:endParaRPr kumimoji="0" lang="ar-SA"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With context: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The user can give a</a:t>
            </a:r>
            <a:r>
              <a:rPr kumimoji="0" lang="en-US" altLang="en-US" sz="1800" b="0" i="0" u="none" strike="noStrike" cap="none" normalizeH="0" baseline="0" dirty="0">
                <a:ln>
                  <a:noFill/>
                </a:ln>
                <a:solidFill>
                  <a:schemeClr val="tx1"/>
                </a:solidFill>
                <a:effectLst/>
                <a:latin typeface="Arial" panose="020B0604020202020204" pitchFamily="34" charset="0"/>
              </a:rPr>
              <a:t> text and answer the model about </a:t>
            </a:r>
            <a:r>
              <a:rPr lang="en-US" altLang="en-US" dirty="0">
                <a:latin typeface="Arial" panose="020B0604020202020204" pitchFamily="34" charset="0"/>
              </a:rPr>
              <a:t>any information provided in the text and the model will extract the answer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The answer could be a number or word or sentence </a:t>
            </a:r>
            <a:endParaRPr lang="ar-SA"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Without context: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Generates context from the data through a retrieval process.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Searches the dataset to find relevant information that forms the basis for answering questions.</a:t>
            </a:r>
          </a:p>
        </p:txBody>
      </p:sp>
      <p:sp>
        <p:nvSpPr>
          <p:cNvPr id="3" name="Title 1">
            <a:extLst>
              <a:ext uri="{FF2B5EF4-FFF2-40B4-BE49-F238E27FC236}">
                <a16:creationId xmlns:a16="http://schemas.microsoft.com/office/drawing/2014/main" id="{5E3CDD39-C554-9D07-F64D-BFDD54AA4C00}"/>
              </a:ext>
            </a:extLst>
          </p:cNvPr>
          <p:cNvSpPr txBox="1">
            <a:spLocks/>
          </p:cNvSpPr>
          <p:nvPr/>
        </p:nvSpPr>
        <p:spPr>
          <a:xfrm>
            <a:off x="609600" y="363537"/>
            <a:ext cx="10972800" cy="1230485"/>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lumMod val="75000"/>
                    <a:lumOff val="25000"/>
                  </a:schemeClr>
                </a:solidFill>
                <a:latin typeface="+mn-lt"/>
                <a:ea typeface="+mj-ea"/>
                <a:cs typeface="MV Boli" panose="02000500030200090000" pitchFamily="2" charset="0"/>
              </a:defRPr>
            </a:lvl1pPr>
          </a:lstStyle>
          <a:p>
            <a:r>
              <a:rPr lang="en-US" dirty="0"/>
              <a:t>Integration of Electra Model and Retrieval System</a:t>
            </a:r>
          </a:p>
        </p:txBody>
      </p:sp>
      <p:sp>
        <p:nvSpPr>
          <p:cNvPr id="8" name="TextBox 7">
            <a:extLst>
              <a:ext uri="{FF2B5EF4-FFF2-40B4-BE49-F238E27FC236}">
                <a16:creationId xmlns:a16="http://schemas.microsoft.com/office/drawing/2014/main" id="{E463673A-33C0-6772-1E6A-C95E70674028}"/>
              </a:ext>
            </a:extLst>
          </p:cNvPr>
          <p:cNvSpPr txBox="1"/>
          <p:nvPr/>
        </p:nvSpPr>
        <p:spPr>
          <a:xfrm>
            <a:off x="198120" y="1399858"/>
            <a:ext cx="2651760" cy="461665"/>
          </a:xfrm>
          <a:prstGeom prst="rect">
            <a:avLst/>
          </a:prstGeom>
          <a:noFill/>
        </p:spPr>
        <p:txBody>
          <a:bodyPr wrap="square" rtlCol="0">
            <a:spAutoFit/>
          </a:bodyPr>
          <a:lstStyle/>
          <a:p>
            <a:r>
              <a:rPr lang="en-US" sz="2400" b="1" dirty="0"/>
              <a:t>Overview</a:t>
            </a:r>
          </a:p>
        </p:txBody>
      </p:sp>
    </p:spTree>
    <p:extLst>
      <p:ext uri="{BB962C8B-B14F-4D97-AF65-F5344CB8AC3E}">
        <p14:creationId xmlns:p14="http://schemas.microsoft.com/office/powerpoint/2010/main" val="386457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E375-0A24-84A6-DBEB-BB8A2C2853A5}"/>
              </a:ext>
            </a:extLst>
          </p:cNvPr>
          <p:cNvSpPr txBox="1">
            <a:spLocks/>
          </p:cNvSpPr>
          <p:nvPr/>
        </p:nvSpPr>
        <p:spPr>
          <a:xfrm>
            <a:off x="609600" y="218770"/>
            <a:ext cx="10972800" cy="12304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a:lstStyle>
          <a:p>
            <a:r>
              <a:rPr lang="en-US" dirty="0"/>
              <a:t>Performance of the Question Answering Model</a:t>
            </a:r>
          </a:p>
        </p:txBody>
      </p:sp>
      <p:pic>
        <p:nvPicPr>
          <p:cNvPr id="2050" name="Picture 2" descr="No description available.">
            <a:extLst>
              <a:ext uri="{FF2B5EF4-FFF2-40B4-BE49-F238E27FC236}">
                <a16:creationId xmlns:a16="http://schemas.microsoft.com/office/drawing/2014/main" id="{E77FA8B0-615D-5D81-6178-017C82842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19" t="4105" r="7401" b="12284"/>
          <a:stretch/>
        </p:blipFill>
        <p:spPr bwMode="auto">
          <a:xfrm>
            <a:off x="3078480" y="1645919"/>
            <a:ext cx="6075680" cy="14020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B04924-A621-51F4-2BE6-CAD0BFC7BBB3}"/>
              </a:ext>
            </a:extLst>
          </p:cNvPr>
          <p:cNvSpPr txBox="1"/>
          <p:nvPr/>
        </p:nvSpPr>
        <p:spPr>
          <a:xfrm>
            <a:off x="2286000" y="3603996"/>
            <a:ext cx="8229600" cy="2805063"/>
          </a:xfrm>
          <a:prstGeom prst="rect">
            <a:avLst/>
          </a:prstGeom>
          <a:noFill/>
        </p:spPr>
        <p:txBody>
          <a:bodyPr wrap="square" rtlCol="0">
            <a:spAutoFit/>
          </a:bodyPr>
          <a:lstStyle/>
          <a:p>
            <a:pPr algn="just">
              <a:lnSpc>
                <a:spcPct val="150000"/>
              </a:lnSpc>
            </a:pPr>
            <a:r>
              <a:rPr lang="en-US" sz="2400" b="1" i="0" dirty="0">
                <a:solidFill>
                  <a:srgbClr val="050505"/>
                </a:solidFill>
                <a:effectLst/>
                <a:highlight>
                  <a:srgbClr val="F0F0F0"/>
                </a:highlight>
              </a:rPr>
              <a:t>Based on our evaluation with the Kaggle test data, we found that incorporating contextual information significantly enhanced the model's performance. This improvement highlights the crucial role of context in achieving more accurate and insightful results from our question-answering model.</a:t>
            </a:r>
            <a:endParaRPr lang="en-US" sz="2400" b="1" dirty="0"/>
          </a:p>
        </p:txBody>
      </p:sp>
    </p:spTree>
    <p:extLst>
      <p:ext uri="{BB962C8B-B14F-4D97-AF65-F5344CB8AC3E}">
        <p14:creationId xmlns:p14="http://schemas.microsoft.com/office/powerpoint/2010/main" val="251092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38C1-B933-2420-97A0-4E6E6473043D}"/>
              </a:ext>
            </a:extLst>
          </p:cNvPr>
          <p:cNvSpPr>
            <a:spLocks noGrp="1"/>
          </p:cNvSpPr>
          <p:nvPr>
            <p:ph type="ctrTitle"/>
          </p:nvPr>
        </p:nvSpPr>
        <p:spPr>
          <a:xfrm>
            <a:off x="528320" y="312421"/>
            <a:ext cx="10972800" cy="1355404"/>
          </a:xfrm>
        </p:spPr>
        <p:txBody>
          <a:bodyPr/>
          <a:lstStyle/>
          <a:p>
            <a:r>
              <a:rPr lang="en-US" dirty="0"/>
              <a:t>Conclusion</a:t>
            </a:r>
          </a:p>
        </p:txBody>
      </p:sp>
      <p:sp>
        <p:nvSpPr>
          <p:cNvPr id="3" name="Subtitle 2">
            <a:extLst>
              <a:ext uri="{FF2B5EF4-FFF2-40B4-BE49-F238E27FC236}">
                <a16:creationId xmlns:a16="http://schemas.microsoft.com/office/drawing/2014/main" id="{67D3AA38-AA2B-E98E-1E50-906017B3FAF2}"/>
              </a:ext>
            </a:extLst>
          </p:cNvPr>
          <p:cNvSpPr>
            <a:spLocks noGrp="1"/>
          </p:cNvSpPr>
          <p:nvPr>
            <p:ph type="subTitle" idx="1"/>
          </p:nvPr>
        </p:nvSpPr>
        <p:spPr>
          <a:xfrm>
            <a:off x="721360" y="1952988"/>
            <a:ext cx="10972800" cy="2283376"/>
          </a:xfrm>
        </p:spPr>
        <p:txBody>
          <a:bodyPr>
            <a:normAutofit lnSpcReduction="10000"/>
          </a:bodyPr>
          <a:lstStyle/>
          <a:p>
            <a:pPr>
              <a:lnSpc>
                <a:spcPct val="160000"/>
              </a:lnSpc>
            </a:pPr>
            <a:r>
              <a:rPr lang="en-US" dirty="0"/>
              <a:t>Summing Up, The Integration between the QA &amp; Retrieval system are very efficient especially in real world problems where context is sometimes provided, and sometimes when its not provided where Retrieval system come in handy.</a:t>
            </a:r>
          </a:p>
        </p:txBody>
      </p:sp>
      <p:sp>
        <p:nvSpPr>
          <p:cNvPr id="5" name="TextBox 4">
            <a:extLst>
              <a:ext uri="{FF2B5EF4-FFF2-40B4-BE49-F238E27FC236}">
                <a16:creationId xmlns:a16="http://schemas.microsoft.com/office/drawing/2014/main" id="{DA223961-6FF5-DBE1-DCBF-3FB0C6F8507E}"/>
              </a:ext>
            </a:extLst>
          </p:cNvPr>
          <p:cNvSpPr txBox="1"/>
          <p:nvPr/>
        </p:nvSpPr>
        <p:spPr>
          <a:xfrm>
            <a:off x="2763520" y="5354321"/>
            <a:ext cx="6522720" cy="830997"/>
          </a:xfrm>
          <a:prstGeom prst="rect">
            <a:avLst/>
          </a:prstGeom>
          <a:noFill/>
        </p:spPr>
        <p:txBody>
          <a:bodyPr wrap="square" rtlCol="0">
            <a:spAutoFit/>
          </a:bodyPr>
          <a:lstStyle/>
          <a:p>
            <a:pPr algn="ctr"/>
            <a:r>
              <a:rPr lang="en-US" sz="4800" b="1" dirty="0"/>
              <a:t>Thank You</a:t>
            </a:r>
          </a:p>
        </p:txBody>
      </p:sp>
    </p:spTree>
    <p:extLst>
      <p:ext uri="{BB962C8B-B14F-4D97-AF65-F5344CB8AC3E}">
        <p14:creationId xmlns:p14="http://schemas.microsoft.com/office/powerpoint/2010/main" val="32820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A2643D-3B72-4442-B84E-E826E8F6FD6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171</TotalTime>
  <Words>469</Words>
  <Application>Microsoft Office PowerPoint</Application>
  <PresentationFormat>Widescreen</PresentationFormat>
  <Paragraphs>57</Paragraphs>
  <Slides>8</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Roboto</vt:lpstr>
      <vt:lpstr>Office Theme</vt:lpstr>
      <vt:lpstr>Drift</vt:lpstr>
      <vt:lpstr>Question Answering Model in Medical Field</vt:lpstr>
      <vt:lpstr>Electra Transformer</vt:lpstr>
      <vt:lpstr>Tokenizer</vt:lpstr>
      <vt:lpstr>Pre processing of data</vt:lpstr>
      <vt:lpstr>Retrieval System</vt:lpstr>
      <vt:lpstr>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Ahmadosh hamad</dc:creator>
  <cp:lastModifiedBy>Ahmadosh hamad</cp:lastModifiedBy>
  <cp:revision>1</cp:revision>
  <dcterms:created xsi:type="dcterms:W3CDTF">2024-06-24T17:50:05Z</dcterms:created>
  <dcterms:modified xsi:type="dcterms:W3CDTF">2024-06-24T20:41:38Z</dcterms:modified>
</cp:coreProperties>
</file>