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1" r:id="rId5"/>
    <p:sldId id="266" r:id="rId6"/>
    <p:sldId id="262" r:id="rId7"/>
    <p:sldId id="263" r:id="rId8"/>
    <p:sldId id="264" r:id="rId9"/>
    <p:sldId id="265" r:id="rId10"/>
    <p:sldId id="267" r:id="rId11"/>
    <p:sldId id="276" r:id="rId12"/>
    <p:sldId id="275" r:id="rId13"/>
    <p:sldId id="277" r:id="rId14"/>
    <p:sldId id="268" r:id="rId15"/>
    <p:sldId id="278" r:id="rId16"/>
    <p:sldId id="279" r:id="rId17"/>
    <p:sldId id="269" r:id="rId18"/>
    <p:sldId id="281" r:id="rId19"/>
    <p:sldId id="282" r:id="rId20"/>
    <p:sldId id="284" r:id="rId21"/>
    <p:sldId id="271" r:id="rId22"/>
    <p:sldId id="285" r:id="rId23"/>
    <p:sldId id="272" r:id="rId24"/>
    <p:sldId id="286" r:id="rId25"/>
    <p:sldId id="273" r:id="rId26"/>
    <p:sldId id="287" r:id="rId27"/>
    <p:sldId id="289" r:id="rId28"/>
    <p:sldId id="274" r:id="rId29"/>
    <p:sldId id="290" r:id="rId30"/>
    <p:sldId id="291" r:id="rId31"/>
    <p:sldId id="293" r:id="rId32"/>
    <p:sldId id="295" r:id="rId33"/>
    <p:sldId id="296" r:id="rId34"/>
    <p:sldId id="294" r:id="rId35"/>
    <p:sldId id="298" r:id="rId36"/>
    <p:sldId id="297" r:id="rId37"/>
    <p:sldId id="299"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0:12:33.338"/>
    </inkml:context>
    <inkml:brush xml:id="br0">
      <inkml:brushProperty name="width" value="0.05" units="cm"/>
      <inkml:brushProperty name="height" value="0.05" units="cm"/>
      <inkml:brushProperty name="color" value="#FFC000"/>
    </inkml:brush>
  </inkml:definitions>
  <inkml:trace contextRef="#ctx0" brushRef="#br0">1 59 24575,'16'-6'0,"0"1"0,0 1 0,1 0 0,0 2 0,0-1 0,21 1 0,11-2 0,447-25 0,5 30 0,-197 1 0,-232-2 0,45-1 0,208 24 0,-174 0 0,103 18 0,-4 21 0,-197-49 0,-42-11 0,1 0 0,-1 1 0,0 0 0,0 1 0,-1 0 0,19 11 0,-4 1 0,1-2 0,51 21 0,-61-27 0,-1 1 0,0 1 0,-1 0 0,0 1 0,-1 1 0,0 0 0,22 26 0,-4-4 0,-21-21 0,0 0 0,-1 0 0,0 1 0,-1 0 0,9 25 0,11 17 0,-22-44 0,-1 0 0,0 1 0,-1 0 0,6 25 0,-7-23 0,1 0 0,0 0 0,8 16 0,-1-7 0,-1 0 0,-1 1 0,-1 0 0,-1 1 0,-2 0 0,0 0 0,1 29 0,-3-30 0,1 0 0,1-1 0,1 1 0,1-1 0,1-1 0,1 1 0,14 24 0,-17-34 0,-1 0 0,5 28 0,0-3 0,-4-19 0,-2 1 0,0 0 0,1 37 0,-7 67 0,0-47 0,2-23 0,-2-1 0,-12 67 0,-15 101 0,14-154 0,7-37 0,2 2 0,-4 61 0,9-49 0,1 13 0,-10 62 0,-16 49 0,-17 132 0,17-114 0,10-90 0,-5 178 0,19-245 0,0 1 0,-10 41 0,2-16 0,-2 9 0,6-33 0,-5 66 0,8-59 0,-12 60 0,4-39 0,-1-2 0,7-39 0,1 0 0,-1 27 0,4-34 0,0 17 0,-1 0 0,-1 0 0,-2-1 0,-11 42 0,4-28 0,-11 81 0,0-2 0,4-39 0,-68 232 0,70-260 0,11-35 0,0 0 0,-1 0 0,0 0 0,-2-1 0,-14 23 0,13-24 0,1-1 0,1 2 0,0-1 0,1 1 0,1 0 0,-5 27 0,-16 44 0,3-32 0,-2-2 0,-42 67 0,55-102 0,1 1 0,1 0 0,-14 40 0,12-30 0,0-1 0,-2 0 0,-30 44 0,-1 3 0,33-53 0,-8 13 0,-30 76 0,42-92 0,-1 0 0,-1 0 0,-2-1 0,1 0 0,-19 19 0,10-10 0,-20 34 0,-90 154 0,102-166 0,18-32 0,0 1 0,-18 21 0,-14 21 0,29-42 0,-30 38 0,33-44-45,0 1 0,1 0-1,0 1 1,-9 23-1,7-16-1092,4-7-5688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0:12:41.808"/>
    </inkml:context>
    <inkml:brush xml:id="br0">
      <inkml:brushProperty name="width" value="0.05" units="cm"/>
      <inkml:brushProperty name="height" value="0.05" units="cm"/>
      <inkml:brushProperty name="color" value="#FFC000"/>
    </inkml:brush>
  </inkml:definitions>
  <inkml:trace contextRef="#ctx0" brushRef="#br0">46 0 24575,'-2'54'0,"-10"55"0,-2 30 0,13 106 0,1-139 0,0-100 0,1-2 0,-1-1 0,0 0 0,0 1 0,0-1 0,0 0 0,-1 1 0,1-1 0,-1 0 0,0 1 0,0-1 0,0 0 0,0 0 0,-1 0 0,-2 5 0,4-8 0,0 0 0,0 0 0,0-1 0,0 1 0,0 0 0,0 0 0,1 0 0,-1 0 0,0-1 0,0 1 0,0 0 0,0 0 0,0 0 0,0 0 0,0 0 0,0-1 0,0 1 0,0 0 0,0 0 0,-1 0 0,1 0 0,0-1 0,0 1 0,0 0 0,0 0 0,0 0 0,0 0 0,0 0 0,0 0 0,0-1 0,0 1 0,0 0 0,-1 0 0,1 0 0,0 0 0,0 0 0,0 0 0,0 0 0,0 0 0,-1 0 0,1-1 0,0 1 0,0 0 0,0 0 0,0 0 0,0 0 0,-1 0 0,1 0 0,0 0 0,0 0 0,0 0 0,0 0 0,-1 0 0,1 0 0,0 0 0,0 0 0,0 0 0,0 0 0,0 1 0,-1-1 0,1 0 0,0 0 0,0 0 0,0 0 0,3-13 0,0 6 0,0 1 0,1-1 0,0 1 0,1 0 0,-1 0 0,1 1 0,0 0 0,0 0 0,8-6 0,8-4 0,29-17 0,-27 19 0,21-17 0,-38 25 0,1 0 0,1 1 0,-1 0 0,0 1 0,1-1 0,15-3 0,53-9 0,-28 7 0,-45 8 0,-1 1 0,1-1 0,-1 0 0,1 0 0,-1 0 0,1 0 0,-1 0 0,1 0 0,-1-1 0,0 1 0,0-1 0,1 1 0,-1-1 0,0 0 0,-1 0 0,1 0 0,0 0 0,-1-1 0,1 1 0,-1 0 0,1 0 0,-1-1 0,1-2 0,-2 2 0,1 0 0,-1 1 0,0-1 0,0 0 0,0 0 0,0 1 0,0-1 0,-1 0 0,1 1 0,-1-1 0,0 0 0,0 1 0,0-1 0,0 1 0,0-1 0,-1 1 0,1 0 0,-1-1 0,1 1 0,-1 0 0,0 0 0,-3-3 0,-28-23 0,0 2 0,-1 1 0,-44-22 0,63 38 0,-57-36-1365,54 33-5461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FE7E-553A-C77C-6DE9-BB1088B774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4E79CD5-284B-D485-AAAD-05312894D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3943CA4-38E7-CAEC-6ACC-E686C7C8F271}"/>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59280C4B-9DDE-1B81-4966-8374DDA197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3E41BF-D8A3-7558-9F33-01CEDCF8114A}"/>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278808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C1F1-5249-54EA-00E1-11008B963A5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0292F19-C425-9274-736C-02093530FB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63D6D49-91EB-8694-41CC-3B48CE5AC2B4}"/>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5BBEAA52-F2D7-E7C8-A27A-66AA89ED1F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B8CBCD-C47A-D9EC-0ADA-AD64C1237158}"/>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25917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04F30-FF12-81CE-2A2C-2BFCBEE09A1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E8ED3F2-FA04-9BF0-85D8-7984CA32A4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7375386-EB78-021A-2004-52FE7E09B92C}"/>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31A26F33-3AEF-CEC5-638F-CB1825E498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77902A-95D5-1F78-133D-1E54C99BC214}"/>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27492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7EB5-1193-0157-5B33-B492DCF7D13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FC2EB4D-2D04-F823-97A3-CDAD405100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47CB0A5-DE6B-66B4-FAC9-BFEBE47C9322}"/>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ECE62915-BDAC-4550-44A2-2E5DCDA569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C744F4-3AAC-F332-EB9E-167D67189658}"/>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31322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02AF-0F28-282A-C497-6ABE2F8215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24D6F9F-9A53-42E3-2FDB-59852B797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70814E-E97A-0E30-811A-B1F1A6109E9E}"/>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08D421F6-3568-705A-2384-5449F2D1B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5DA59B-CF62-28F5-119E-29F11FBF1924}"/>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334828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89C5-AE05-B7E0-5A59-2A0F13EA62E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A9152F7-2F61-CF9B-475D-87BFE5C195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34AD969-21A2-CFB3-BFF7-64B43FF2F0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EE1AAB0-4DB9-EF1B-0F77-FC93DAF2ABD5}"/>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6" name="Footer Placeholder 5">
            <a:extLst>
              <a:ext uri="{FF2B5EF4-FFF2-40B4-BE49-F238E27FC236}">
                <a16:creationId xmlns:a16="http://schemas.microsoft.com/office/drawing/2014/main" id="{D46847B4-D323-44D9-EF1D-C9B922E720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A5D5CB-B3F2-B348-EC3E-6A039B82C39E}"/>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74574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D6B4-4DE5-6CCB-752F-C7D0C19ABF8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CE2E37C-E73C-993F-FD41-6B7DA55A3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C89F2-36EA-2D00-78F4-7449CC8663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BA214D9-67E7-CF94-B64E-207B7E3718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8FB95E-71C1-4851-A790-16E9E1C5F4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C820BDA-8ADE-53BF-D51C-9D98699C9793}"/>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8" name="Footer Placeholder 7">
            <a:extLst>
              <a:ext uri="{FF2B5EF4-FFF2-40B4-BE49-F238E27FC236}">
                <a16:creationId xmlns:a16="http://schemas.microsoft.com/office/drawing/2014/main" id="{AB7E6AEB-FC06-81C4-F23A-E47561A624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CED34A-8D09-8199-0F33-EE70D0C76C0F}"/>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178097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BD91-BA01-9EAC-4832-BBFD2009517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4B5E2D7-5459-F9CD-9879-49313F72233B}"/>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4" name="Footer Placeholder 3">
            <a:extLst>
              <a:ext uri="{FF2B5EF4-FFF2-40B4-BE49-F238E27FC236}">
                <a16:creationId xmlns:a16="http://schemas.microsoft.com/office/drawing/2014/main" id="{983E2E1D-206D-75B9-A8FF-C47031995C4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F1FDBA-BB67-4A3F-EADA-1A7EE6F6508A}"/>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418698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ED785-ED88-D42C-EDBF-032127F67E45}"/>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3" name="Footer Placeholder 2">
            <a:extLst>
              <a:ext uri="{FF2B5EF4-FFF2-40B4-BE49-F238E27FC236}">
                <a16:creationId xmlns:a16="http://schemas.microsoft.com/office/drawing/2014/main" id="{64B56CB7-5828-28AC-AFA6-7162808F27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AE627D-2FA3-4FD6-7E2F-5671E0687F54}"/>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6960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EC69-34B4-9166-975D-03B6205E46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6AC5BBC-8288-95D6-AE8A-87B7AA436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1CDE88D-71C2-382E-A203-DBBF489AD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21FF88-D9EA-059E-129E-BCE6464A20DB}"/>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6" name="Footer Placeholder 5">
            <a:extLst>
              <a:ext uri="{FF2B5EF4-FFF2-40B4-BE49-F238E27FC236}">
                <a16:creationId xmlns:a16="http://schemas.microsoft.com/office/drawing/2014/main" id="{CF63F609-267F-9362-1FDB-DF00490A33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18C1E4-35E0-957D-26F9-5B6DC47C8BA6}"/>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1696925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CFEC-C2BB-7372-5DF3-E0847160EE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FDC79-4EAC-F3B3-16B6-D4364F845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EEDFDCF-0B2B-B7EE-1D27-B63FE145B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6A10DB-82D2-221E-2C47-0CC52F0F5B18}"/>
              </a:ext>
            </a:extLst>
          </p:cNvPr>
          <p:cNvSpPr>
            <a:spLocks noGrp="1"/>
          </p:cNvSpPr>
          <p:nvPr>
            <p:ph type="dt" sz="half" idx="10"/>
          </p:nvPr>
        </p:nvSpPr>
        <p:spPr/>
        <p:txBody>
          <a:bodyPr/>
          <a:lstStyle/>
          <a:p>
            <a:fld id="{91C86861-C077-4D18-A9B6-93D844EDF7C1}" type="datetimeFigureOut">
              <a:rPr lang="en-GB" smtClean="0"/>
              <a:t>08/09/2023</a:t>
            </a:fld>
            <a:endParaRPr lang="en-GB"/>
          </a:p>
        </p:txBody>
      </p:sp>
      <p:sp>
        <p:nvSpPr>
          <p:cNvPr id="6" name="Footer Placeholder 5">
            <a:extLst>
              <a:ext uri="{FF2B5EF4-FFF2-40B4-BE49-F238E27FC236}">
                <a16:creationId xmlns:a16="http://schemas.microsoft.com/office/drawing/2014/main" id="{9FB5B448-2F62-9F95-E3E7-D9EF0960DA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B9A65C-60BA-EA91-291E-DBCB410AD119}"/>
              </a:ext>
            </a:extLst>
          </p:cNvPr>
          <p:cNvSpPr>
            <a:spLocks noGrp="1"/>
          </p:cNvSpPr>
          <p:nvPr>
            <p:ph type="sldNum" sz="quarter" idx="12"/>
          </p:nvPr>
        </p:nvSpPr>
        <p:spPr/>
        <p:txBody>
          <a:bodyPr/>
          <a:lstStyle/>
          <a:p>
            <a:fld id="{4B36776E-C8E8-400F-9762-ED9276D89004}" type="slidenum">
              <a:rPr lang="en-GB" smtClean="0"/>
              <a:t>‹#›</a:t>
            </a:fld>
            <a:endParaRPr lang="en-GB"/>
          </a:p>
        </p:txBody>
      </p:sp>
    </p:spTree>
    <p:extLst>
      <p:ext uri="{BB962C8B-B14F-4D97-AF65-F5344CB8AC3E}">
        <p14:creationId xmlns:p14="http://schemas.microsoft.com/office/powerpoint/2010/main" val="391856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A5BC-F5AD-D198-1F8F-EEF0FA56B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43325C1-7516-EF4B-DAE5-514EB0F90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14099B-90D9-968A-5F44-4AB56BA20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86861-C077-4D18-A9B6-93D844EDF7C1}" type="datetimeFigureOut">
              <a:rPr lang="en-GB" smtClean="0"/>
              <a:t>08/09/2023</a:t>
            </a:fld>
            <a:endParaRPr lang="en-GB"/>
          </a:p>
        </p:txBody>
      </p:sp>
      <p:sp>
        <p:nvSpPr>
          <p:cNvPr id="5" name="Footer Placeholder 4">
            <a:extLst>
              <a:ext uri="{FF2B5EF4-FFF2-40B4-BE49-F238E27FC236}">
                <a16:creationId xmlns:a16="http://schemas.microsoft.com/office/drawing/2014/main" id="{92231A24-3A7C-B456-6742-1CC378335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16E785-C6CF-0D97-A19C-36C2AF020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6776E-C8E8-400F-9762-ED9276D89004}" type="slidenum">
              <a:rPr lang="en-GB" smtClean="0"/>
              <a:t>‹#›</a:t>
            </a:fld>
            <a:endParaRPr lang="en-GB"/>
          </a:p>
        </p:txBody>
      </p:sp>
    </p:spTree>
    <p:extLst>
      <p:ext uri="{BB962C8B-B14F-4D97-AF65-F5344CB8AC3E}">
        <p14:creationId xmlns:p14="http://schemas.microsoft.com/office/powerpoint/2010/main" val="404275821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customXml" Target="../ink/ink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blog.scallog.com/reapprovisionnement-logistique" TargetMode="External"/><Relationship Id="rId7" Type="http://schemas.openxmlformats.org/officeDocument/2006/relationships/image" Target="../media/image5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victorjacobsen.com/?p=1740" TargetMode="External"/><Relationship Id="rId5" Type="http://schemas.openxmlformats.org/officeDocument/2006/relationships/hyperlink" Target="https://asadali047.medium.com/inventory-simulation-for-beginners-7ea55eb6c4f8" TargetMode="External"/><Relationship Id="rId4" Type="http://schemas.openxmlformats.org/officeDocument/2006/relationships/hyperlink" Target="https://towardsdatascience.com/inventory-management-for-retail-deterministic-demand-311682c0251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sing Inventory Management to Combat Supply Chain Disruptions - Global  Trade Magazine">
            <a:extLst>
              <a:ext uri="{FF2B5EF4-FFF2-40B4-BE49-F238E27FC236}">
                <a16:creationId xmlns:a16="http://schemas.microsoft.com/office/drawing/2014/main" id="{8267C989-E336-4C39-E61E-D5C14F286AD9}"/>
              </a:ext>
            </a:extLst>
          </p:cNvPr>
          <p:cNvPicPr>
            <a:picLocks noChangeAspect="1"/>
          </p:cNvPicPr>
          <p:nvPr/>
        </p:nvPicPr>
        <p:blipFill rotWithShape="1">
          <a:blip r:embed="rId2">
            <a:extLst>
              <a:ext uri="{28A0092B-C50C-407E-A947-70E740481C1C}">
                <a14:useLocalDpi xmlns:a14="http://schemas.microsoft.com/office/drawing/2010/main" val="0"/>
              </a:ext>
            </a:extLst>
          </a:blip>
          <a:srcRect t="6320" b="9411"/>
          <a:stretch/>
        </p:blipFill>
        <p:spPr bwMode="auto">
          <a:xfrm>
            <a:off x="20" y="10"/>
            <a:ext cx="12191980" cy="6857990"/>
          </a:xfrm>
          <a:prstGeom prst="rect">
            <a:avLst/>
          </a:prstGeom>
          <a:noFill/>
        </p:spPr>
      </p:pic>
      <p:sp>
        <p:nvSpPr>
          <p:cNvPr id="2" name="Title 1">
            <a:extLst>
              <a:ext uri="{FF2B5EF4-FFF2-40B4-BE49-F238E27FC236}">
                <a16:creationId xmlns:a16="http://schemas.microsoft.com/office/drawing/2014/main" id="{70971F13-F4CA-2161-5169-BA96E6184A76}"/>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GB" sz="3600" b="1" dirty="0"/>
              <a:t>Explanation of the simulation tool</a:t>
            </a:r>
            <a:endParaRPr lang="en-US" sz="3600" b="1" dirty="0"/>
          </a:p>
        </p:txBody>
      </p:sp>
      <p:sp>
        <p:nvSpPr>
          <p:cNvPr id="6" name="TextBox 5">
            <a:extLst>
              <a:ext uri="{FF2B5EF4-FFF2-40B4-BE49-F238E27FC236}">
                <a16:creationId xmlns:a16="http://schemas.microsoft.com/office/drawing/2014/main" id="{379BAE1F-8664-4EC7-AD65-3886FA82E433}"/>
              </a:ext>
            </a:extLst>
          </p:cNvPr>
          <p:cNvSpPr txBox="1"/>
          <p:nvPr/>
        </p:nvSpPr>
        <p:spPr>
          <a:xfrm>
            <a:off x="8788400" y="5955068"/>
            <a:ext cx="3048000" cy="409713"/>
          </a:xfrm>
          <a:prstGeom prst="rect">
            <a:avLst/>
          </a:prstGeom>
          <a:noFill/>
        </p:spPr>
        <p:txBody>
          <a:bodyPr wrap="square" rtlCol="0">
            <a:spAutoFit/>
          </a:bodyPr>
          <a:lstStyle/>
          <a:p>
            <a:r>
              <a:rPr lang="fr-FR" sz="2000" b="1" dirty="0">
                <a:solidFill>
                  <a:schemeClr val="bg1"/>
                </a:solidFill>
              </a:rPr>
              <a:t>By Ahmadou oury DIALLO </a:t>
            </a:r>
            <a:endParaRPr lang="en-GB" sz="2000" b="1" dirty="0">
              <a:solidFill>
                <a:schemeClr val="bg1"/>
              </a:solidFill>
            </a:endParaRPr>
          </a:p>
        </p:txBody>
      </p:sp>
      <p:sp>
        <p:nvSpPr>
          <p:cNvPr id="3" name="TextBox 2">
            <a:extLst>
              <a:ext uri="{FF2B5EF4-FFF2-40B4-BE49-F238E27FC236}">
                <a16:creationId xmlns:a16="http://schemas.microsoft.com/office/drawing/2014/main" id="{58E0D505-1DF6-C1E7-2065-AE1AACF1D8D3}"/>
              </a:ext>
            </a:extLst>
          </p:cNvPr>
          <p:cNvSpPr txBox="1"/>
          <p:nvPr/>
        </p:nvSpPr>
        <p:spPr>
          <a:xfrm>
            <a:off x="8361680" y="6362529"/>
            <a:ext cx="3647440" cy="409713"/>
          </a:xfrm>
          <a:prstGeom prst="rect">
            <a:avLst/>
          </a:prstGeom>
          <a:noFill/>
        </p:spPr>
        <p:txBody>
          <a:bodyPr wrap="square" rtlCol="0">
            <a:spAutoFit/>
          </a:bodyPr>
          <a:lstStyle/>
          <a:p>
            <a:r>
              <a:rPr lang="fr-FR" sz="2000" b="1" dirty="0">
                <a:solidFill>
                  <a:schemeClr val="bg1"/>
                </a:solidFill>
              </a:rPr>
              <a:t>ahmadouourydiallo@gmail.com</a:t>
            </a:r>
            <a:endParaRPr lang="en-GB" sz="2000" b="1" dirty="0">
              <a:solidFill>
                <a:schemeClr val="bg1"/>
              </a:solidFill>
            </a:endParaRPr>
          </a:p>
        </p:txBody>
      </p:sp>
    </p:spTree>
    <p:extLst>
      <p:ext uri="{BB962C8B-B14F-4D97-AF65-F5344CB8AC3E}">
        <p14:creationId xmlns:p14="http://schemas.microsoft.com/office/powerpoint/2010/main" val="19493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36600" y="686116"/>
            <a:ext cx="11435080" cy="555622"/>
          </a:xfrm>
        </p:spPr>
        <p:txBody>
          <a:bodyPr>
            <a:normAutofit/>
          </a:bodyPr>
          <a:lstStyle/>
          <a:p>
            <a:pPr marL="0" indent="0" algn="just">
              <a:lnSpc>
                <a:spcPct val="100000"/>
              </a:lnSpc>
              <a:buNone/>
            </a:pPr>
            <a:r>
              <a:rPr lang="fr-FR" u="sng" dirty="0">
                <a:solidFill>
                  <a:srgbClr val="FFFFFF"/>
                </a:solidFill>
              </a:rPr>
              <a:t>1.a) </a:t>
            </a:r>
            <a:r>
              <a:rPr lang="fr-FR" u="sng" dirty="0" err="1">
                <a:solidFill>
                  <a:srgbClr val="FFFFFF"/>
                </a:solidFill>
              </a:rPr>
              <a:t>Economic</a:t>
            </a:r>
            <a:r>
              <a:rPr lang="fr-FR" u="sng" dirty="0">
                <a:solidFill>
                  <a:srgbClr val="FFFFFF"/>
                </a:solidFill>
              </a:rPr>
              <a:t>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(EOQ)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79120" y="1604801"/>
            <a:ext cx="11435080" cy="4903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400" kern="100" dirty="0">
                <a:effectLst/>
                <a:ea typeface="Calibri" panose="020F0502020204030204" pitchFamily="34" charset="0"/>
                <a:cs typeface="Arial" panose="020B0604020202020204" pitchFamily="34" charset="0"/>
              </a:rPr>
              <a:t>The </a:t>
            </a:r>
            <a:r>
              <a:rPr lang="fr-FR" sz="2400" kern="100" dirty="0" err="1">
                <a:effectLst/>
                <a:ea typeface="Calibri" panose="020F0502020204030204" pitchFamily="34" charset="0"/>
                <a:cs typeface="Arial" panose="020B0604020202020204" pitchFamily="34" charset="0"/>
              </a:rPr>
              <a:t>economic</a:t>
            </a:r>
            <a:r>
              <a:rPr lang="fr-FR" sz="2400" kern="100" dirty="0">
                <a:effectLst/>
                <a:ea typeface="Calibri" panose="020F0502020204030204" pitchFamily="34" charset="0"/>
                <a:cs typeface="Arial" panose="020B0604020202020204" pitchFamily="34" charset="0"/>
              </a:rPr>
              <a:t> </a:t>
            </a:r>
            <a:r>
              <a:rPr lang="fr-FR" sz="2400" kern="100" dirty="0" err="1">
                <a:effectLst/>
                <a:ea typeface="Calibri" panose="020F0502020204030204" pitchFamily="34" charset="0"/>
                <a:cs typeface="Arial" panose="020B0604020202020204" pitchFamily="34" charset="0"/>
              </a:rPr>
              <a:t>order</a:t>
            </a:r>
            <a:r>
              <a:rPr lang="fr-FR" sz="2400" kern="100" dirty="0">
                <a:effectLst/>
                <a:ea typeface="Calibri" panose="020F0502020204030204" pitchFamily="34" charset="0"/>
                <a:cs typeface="Arial" panose="020B0604020202020204" pitchFamily="34" charset="0"/>
              </a:rPr>
              <a:t> </a:t>
            </a:r>
            <a:r>
              <a:rPr lang="fr-FR" sz="2400" kern="100" dirty="0" err="1">
                <a:effectLst/>
                <a:ea typeface="Calibri" panose="020F0502020204030204" pitchFamily="34" charset="0"/>
                <a:cs typeface="Arial" panose="020B0604020202020204" pitchFamily="34" charset="0"/>
              </a:rPr>
              <a:t>quantity</a:t>
            </a:r>
            <a:r>
              <a:rPr lang="fr-FR" sz="2400" kern="100" dirty="0">
                <a:effectLst/>
                <a:ea typeface="Calibri" panose="020F0502020204030204" pitchFamily="34" charset="0"/>
                <a:cs typeface="Arial" panose="020B0604020202020204" pitchFamily="34" charset="0"/>
              </a:rPr>
              <a:t> model is one of the </a:t>
            </a:r>
            <a:r>
              <a:rPr lang="fr-FR" sz="2400" kern="100" dirty="0" err="1">
                <a:effectLst/>
                <a:ea typeface="Calibri" panose="020F0502020204030204" pitchFamily="34" charset="0"/>
                <a:cs typeface="Arial" panose="020B0604020202020204" pitchFamily="34" charset="0"/>
              </a:rPr>
              <a:t>oldest</a:t>
            </a:r>
            <a:r>
              <a:rPr lang="fr-FR" sz="2400" kern="100" dirty="0">
                <a:effectLst/>
                <a:ea typeface="Calibri" panose="020F0502020204030204" pitchFamily="34" charset="0"/>
                <a:cs typeface="Arial" panose="020B0604020202020204" pitchFamily="34" charset="0"/>
              </a:rPr>
              <a:t> and </a:t>
            </a:r>
            <a:r>
              <a:rPr lang="fr-FR" sz="2400" kern="100" dirty="0" err="1">
                <a:effectLst/>
                <a:ea typeface="Calibri" panose="020F0502020204030204" pitchFamily="34" charset="0"/>
                <a:cs typeface="Arial" panose="020B0604020202020204" pitchFamily="34" charset="0"/>
              </a:rPr>
              <a:t>most</a:t>
            </a:r>
            <a:r>
              <a:rPr lang="fr-FR" sz="2400" kern="100" dirty="0">
                <a:effectLst/>
                <a:ea typeface="Calibri" panose="020F0502020204030204" pitchFamily="34" charset="0"/>
                <a:cs typeface="Arial" panose="020B0604020202020204" pitchFamily="34" charset="0"/>
              </a:rPr>
              <a:t> </a:t>
            </a:r>
            <a:r>
              <a:rPr lang="fr-FR" sz="2400" kern="100" dirty="0" err="1">
                <a:effectLst/>
                <a:ea typeface="Calibri" panose="020F0502020204030204" pitchFamily="34" charset="0"/>
                <a:cs typeface="Arial" panose="020B0604020202020204" pitchFamily="34" charset="0"/>
              </a:rPr>
              <a:t>commonly</a:t>
            </a:r>
            <a:r>
              <a:rPr lang="fr-FR" sz="2400" kern="100" dirty="0">
                <a:effectLst/>
                <a:ea typeface="Calibri" panose="020F0502020204030204" pitchFamily="34" charset="0"/>
                <a:cs typeface="Arial" panose="020B0604020202020204" pitchFamily="34" charset="0"/>
              </a:rPr>
              <a:t> </a:t>
            </a:r>
            <a:r>
              <a:rPr lang="fr-FR" sz="2400" kern="100" dirty="0" err="1">
                <a:effectLst/>
                <a:ea typeface="Calibri" panose="020F0502020204030204" pitchFamily="34" charset="0"/>
                <a:cs typeface="Arial" panose="020B0604020202020204" pitchFamily="34" charset="0"/>
              </a:rPr>
              <a:t>known</a:t>
            </a:r>
            <a:r>
              <a:rPr lang="fr-FR" sz="2400" kern="100" dirty="0">
                <a:effectLst/>
                <a:ea typeface="Calibri" panose="020F0502020204030204" pitchFamily="34" charset="0"/>
                <a:cs typeface="Arial" panose="020B0604020202020204" pitchFamily="34" charset="0"/>
              </a:rPr>
              <a:t> inventory control techniques. It dates </a:t>
            </a:r>
            <a:r>
              <a:rPr lang="fr-FR" sz="2400" kern="100" dirty="0" err="1">
                <a:effectLst/>
                <a:ea typeface="Calibri" panose="020F0502020204030204" pitchFamily="34" charset="0"/>
                <a:cs typeface="Arial" panose="020B0604020202020204" pitchFamily="34" charset="0"/>
              </a:rPr>
              <a:t>from</a:t>
            </a:r>
            <a:r>
              <a:rPr lang="fr-FR" sz="2400" kern="100" dirty="0">
                <a:effectLst/>
                <a:ea typeface="Calibri" panose="020F0502020204030204" pitchFamily="34" charset="0"/>
                <a:cs typeface="Arial" panose="020B0604020202020204" pitchFamily="34" charset="0"/>
              </a:rPr>
              <a:t> 1915. </a:t>
            </a:r>
          </a:p>
          <a:p>
            <a:pPr marL="0" lvl="0" indent="0">
              <a:lnSpc>
                <a:spcPct val="107000"/>
              </a:lnSpc>
              <a:buNone/>
            </a:pPr>
            <a:r>
              <a:rPr lang="fr-FR" sz="2400" kern="100" dirty="0">
                <a:ea typeface="Calibri" panose="020F0502020204030204" pitchFamily="34" charset="0"/>
                <a:cs typeface="Arial" panose="020B0604020202020204" pitchFamily="34" charset="0"/>
              </a:rPr>
              <a:t>It is </a:t>
            </a:r>
            <a:r>
              <a:rPr lang="fr-FR" sz="2400" kern="100" dirty="0" err="1">
                <a:ea typeface="Calibri" panose="020F0502020204030204" pitchFamily="34" charset="0"/>
                <a:cs typeface="Arial" panose="020B0604020202020204" pitchFamily="34" charset="0"/>
              </a:rPr>
              <a:t>esasy</a:t>
            </a:r>
            <a:r>
              <a:rPr lang="fr-FR" sz="2400" kern="100" dirty="0">
                <a:ea typeface="Calibri" panose="020F0502020204030204" pitchFamily="34" charset="0"/>
                <a:cs typeface="Arial" panose="020B0604020202020204" pitchFamily="34" charset="0"/>
              </a:rPr>
              <a:t> to use but has a </a:t>
            </a:r>
            <a:r>
              <a:rPr lang="fr-FR" sz="2400" kern="100" dirty="0" err="1">
                <a:ea typeface="Calibri" panose="020F0502020204030204" pitchFamily="34" charset="0"/>
                <a:cs typeface="Arial" panose="020B0604020202020204" pitchFamily="34" charset="0"/>
              </a:rPr>
              <a:t>number</a:t>
            </a:r>
            <a:r>
              <a:rPr lang="fr-FR" sz="2400" kern="100" dirty="0">
                <a:ea typeface="Calibri" panose="020F0502020204030204" pitchFamily="34" charset="0"/>
                <a:cs typeface="Arial" panose="020B0604020202020204" pitchFamily="34" charset="0"/>
              </a:rPr>
              <a:t> of important </a:t>
            </a:r>
            <a:r>
              <a:rPr lang="fr-FR" sz="2400" kern="100" dirty="0" err="1">
                <a:ea typeface="Calibri" panose="020F0502020204030204" pitchFamily="34" charset="0"/>
                <a:cs typeface="Arial" panose="020B0604020202020204" pitchFamily="34" charset="0"/>
              </a:rPr>
              <a:t>assumptions</a:t>
            </a:r>
            <a:r>
              <a:rPr lang="fr-FR" sz="2400" kern="100" dirty="0">
                <a:ea typeface="Calibri" panose="020F0502020204030204" pitchFamily="34" charset="0"/>
                <a:cs typeface="Arial" panose="020B0604020202020204" pitchFamily="34" charset="0"/>
              </a:rPr>
              <a:t> : </a:t>
            </a:r>
          </a:p>
          <a:p>
            <a:pPr lvl="0">
              <a:lnSpc>
                <a:spcPct val="107000"/>
              </a:lnSpc>
              <a:buFontTx/>
              <a:buChar char="-"/>
            </a:pPr>
            <a:r>
              <a:rPr lang="fr-FR" sz="2400" kern="100" dirty="0" err="1">
                <a:ea typeface="Calibri" panose="020F0502020204030204" pitchFamily="34" charset="0"/>
                <a:cs typeface="Arial" panose="020B0604020202020204" pitchFamily="34" charset="0"/>
              </a:rPr>
              <a:t>Known</a:t>
            </a:r>
            <a:r>
              <a:rPr lang="fr-FR" sz="2400" kern="100" dirty="0">
                <a:ea typeface="Calibri" panose="020F0502020204030204" pitchFamily="34" charset="0"/>
                <a:cs typeface="Arial" panose="020B0604020202020204" pitchFamily="34" charset="0"/>
              </a:rPr>
              <a:t> and constant </a:t>
            </a:r>
            <a:r>
              <a:rPr lang="fr-FR" sz="2400" kern="100" dirty="0" err="1">
                <a:ea typeface="Calibri" panose="020F0502020204030204" pitchFamily="34" charset="0"/>
                <a:cs typeface="Arial" panose="020B0604020202020204" pitchFamily="34" charset="0"/>
              </a:rPr>
              <a:t>demand</a:t>
            </a:r>
            <a:r>
              <a:rPr lang="fr-FR" sz="2400" kern="100" dirty="0">
                <a:ea typeface="Calibri" panose="020F0502020204030204" pitchFamily="34" charset="0"/>
                <a:cs typeface="Arial" panose="020B0604020202020204" pitchFamily="34" charset="0"/>
              </a:rPr>
              <a:t> </a:t>
            </a:r>
          </a:p>
          <a:p>
            <a:pPr lvl="0">
              <a:lnSpc>
                <a:spcPct val="107000"/>
              </a:lnSpc>
              <a:buFontTx/>
              <a:buChar char="-"/>
            </a:pPr>
            <a:r>
              <a:rPr lang="fr-FR" sz="2400" kern="100" dirty="0" err="1">
                <a:ea typeface="Calibri" panose="020F0502020204030204" pitchFamily="34" charset="0"/>
                <a:cs typeface="Arial" panose="020B0604020202020204" pitchFamily="34" charset="0"/>
              </a:rPr>
              <a:t>Known</a:t>
            </a:r>
            <a:r>
              <a:rPr lang="fr-FR" sz="2400" kern="100" dirty="0">
                <a:ea typeface="Calibri" panose="020F0502020204030204" pitchFamily="34" charset="0"/>
                <a:cs typeface="Arial" panose="020B0604020202020204" pitchFamily="34" charset="0"/>
              </a:rPr>
              <a:t> and constant </a:t>
            </a:r>
            <a:r>
              <a:rPr lang="fr-FR" sz="2400" kern="100" dirty="0" err="1">
                <a:ea typeface="Calibri" panose="020F0502020204030204" pitchFamily="34" charset="0"/>
                <a:cs typeface="Arial" panose="020B0604020202020204" pitchFamily="34" charset="0"/>
              </a:rPr>
              <a:t>leat</a:t>
            </a:r>
            <a:r>
              <a:rPr lang="fr-FR" sz="2400" kern="100" dirty="0">
                <a:ea typeface="Calibri" panose="020F0502020204030204" pitchFamily="34" charset="0"/>
                <a:cs typeface="Arial" panose="020B0604020202020204" pitchFamily="34" charset="0"/>
              </a:rPr>
              <a:t> time </a:t>
            </a:r>
          </a:p>
          <a:p>
            <a:pPr lvl="0">
              <a:lnSpc>
                <a:spcPct val="107000"/>
              </a:lnSpc>
              <a:buFontTx/>
              <a:buChar char="-"/>
            </a:pPr>
            <a:r>
              <a:rPr lang="fr-FR" sz="2400" kern="100" dirty="0">
                <a:ea typeface="Calibri" panose="020F0502020204030204" pitchFamily="34" charset="0"/>
                <a:cs typeface="Arial" panose="020B0604020202020204" pitchFamily="34" charset="0"/>
              </a:rPr>
              <a:t>No </a:t>
            </a:r>
            <a:r>
              <a:rPr lang="fr-FR" sz="2400" kern="100" dirty="0" err="1">
                <a:ea typeface="Calibri" panose="020F0502020204030204" pitchFamily="34" charset="0"/>
                <a:cs typeface="Arial" panose="020B0604020202020204" pitchFamily="34" charset="0"/>
              </a:rPr>
              <a:t>quantity</a:t>
            </a:r>
            <a:r>
              <a:rPr lang="fr-FR" sz="2400" kern="100" dirty="0">
                <a:ea typeface="Calibri" panose="020F0502020204030204" pitchFamily="34" charset="0"/>
                <a:cs typeface="Arial" panose="020B0604020202020204" pitchFamily="34" charset="0"/>
              </a:rPr>
              <a:t> discounts </a:t>
            </a:r>
          </a:p>
          <a:p>
            <a:pPr lvl="0">
              <a:lnSpc>
                <a:spcPct val="107000"/>
              </a:lnSpc>
              <a:buFontTx/>
              <a:buChar char="-"/>
            </a:pPr>
            <a:r>
              <a:rPr lang="fr-FR" sz="2400" kern="100" dirty="0">
                <a:ea typeface="Calibri" panose="020F0502020204030204" pitchFamily="34" charset="0"/>
                <a:cs typeface="Arial" panose="020B0604020202020204" pitchFamily="34" charset="0"/>
              </a:rPr>
              <a:t>No </a:t>
            </a:r>
            <a:r>
              <a:rPr lang="fr-FR" sz="2400" kern="100" dirty="0" err="1">
                <a:ea typeface="Calibri" panose="020F0502020204030204" pitchFamily="34" charset="0"/>
                <a:cs typeface="Arial" panose="020B0604020202020204" pitchFamily="34" charset="0"/>
              </a:rPr>
              <a:t>stockouts</a:t>
            </a:r>
            <a:r>
              <a:rPr lang="fr-FR" sz="2400" kern="100" dirty="0">
                <a:ea typeface="Calibri" panose="020F0502020204030204" pitchFamily="34" charset="0"/>
                <a:cs typeface="Arial" panose="020B0604020202020204" pitchFamily="34" charset="0"/>
              </a:rPr>
              <a:t> </a:t>
            </a:r>
          </a:p>
          <a:p>
            <a:pPr>
              <a:lnSpc>
                <a:spcPct val="107000"/>
              </a:lnSpc>
              <a:buFontTx/>
              <a:buChar char="-"/>
            </a:pPr>
            <a:r>
              <a:rPr lang="en-GB" sz="2400" kern="100" dirty="0">
                <a:effectLst/>
                <a:ea typeface="Calibri" panose="020F0502020204030204" pitchFamily="34" charset="0"/>
                <a:cs typeface="Arial" panose="020B0604020202020204" pitchFamily="34" charset="0"/>
              </a:rPr>
              <a:t>Only variable costs are setup (or ordering) and holding</a:t>
            </a:r>
          </a:p>
          <a:p>
            <a:pPr lvl="0">
              <a:lnSpc>
                <a:spcPct val="107000"/>
              </a:lnSpc>
              <a:buFontTx/>
              <a:buChar char="-"/>
            </a:pPr>
            <a:endParaRPr lang="fr-FR" sz="2000" kern="100" dirty="0">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45497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36600" y="686116"/>
            <a:ext cx="11435080" cy="555622"/>
          </a:xfrm>
        </p:spPr>
        <p:txBody>
          <a:bodyPr>
            <a:normAutofit/>
          </a:bodyPr>
          <a:lstStyle/>
          <a:p>
            <a:pPr marL="0" indent="0" algn="just">
              <a:lnSpc>
                <a:spcPct val="100000"/>
              </a:lnSpc>
              <a:buNone/>
            </a:pPr>
            <a:r>
              <a:rPr lang="fr-FR" u="sng" dirty="0">
                <a:solidFill>
                  <a:srgbClr val="FFFFFF"/>
                </a:solidFill>
              </a:rPr>
              <a:t>1.a) </a:t>
            </a:r>
            <a:r>
              <a:rPr lang="fr-FR" u="sng" dirty="0" err="1">
                <a:solidFill>
                  <a:srgbClr val="FFFFFF"/>
                </a:solidFill>
              </a:rPr>
              <a:t>Economic</a:t>
            </a:r>
            <a:r>
              <a:rPr lang="fr-FR" u="sng" dirty="0">
                <a:solidFill>
                  <a:srgbClr val="FFFFFF"/>
                </a:solidFill>
              </a:rPr>
              <a:t>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(EOQ)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378460" y="1372232"/>
            <a:ext cx="3021119" cy="4783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400" u="sng" kern="100" dirty="0">
                <a:effectLst/>
                <a:ea typeface="Calibri" panose="020F0502020204030204" pitchFamily="34" charset="0"/>
                <a:cs typeface="Arial" panose="020B0604020202020204" pitchFamily="34" charset="0"/>
              </a:rPr>
              <a:t>Model equations : </a:t>
            </a:r>
            <a:endParaRPr lang="en-GB" sz="2400" u="sng" kern="100" dirty="0">
              <a:effectLst/>
              <a:ea typeface="Calibri" panose="020F0502020204030204" pitchFamily="34" charset="0"/>
              <a:cs typeface="Arial" panose="020B0604020202020204" pitchFamily="34" charset="0"/>
            </a:endParaRPr>
          </a:p>
          <a:p>
            <a:pPr marL="0" lvl="0" indent="0">
              <a:lnSpc>
                <a:spcPct val="107000"/>
              </a:lnSpc>
              <a:buNone/>
            </a:pPr>
            <a:endParaRPr lang="fr-FR" sz="2000" kern="100" dirty="0">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5EB59DF-C520-D80C-6543-B484D9FDE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741" y="1421279"/>
            <a:ext cx="1741253" cy="909945"/>
          </a:xfrm>
          <a:prstGeom prst="rect">
            <a:avLst/>
          </a:prstGeom>
        </p:spPr>
      </p:pic>
      <p:pic>
        <p:nvPicPr>
          <p:cNvPr id="7" name="Picture 6">
            <a:extLst>
              <a:ext uri="{FF2B5EF4-FFF2-40B4-BE49-F238E27FC236}">
                <a16:creationId xmlns:a16="http://schemas.microsoft.com/office/drawing/2014/main" id="{52C0461E-5708-2960-DE61-B59272764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794" y="2579431"/>
            <a:ext cx="4569113" cy="909945"/>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66BB4CCD-70C1-ADAA-6276-16ABB0A33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7794" y="3727776"/>
            <a:ext cx="6202455" cy="909945"/>
          </a:xfrm>
          <a:prstGeom prst="rect">
            <a:avLst/>
          </a:prstGeom>
        </p:spPr>
      </p:pic>
      <p:sp>
        <p:nvSpPr>
          <p:cNvPr id="9" name="TextBox 8">
            <a:extLst>
              <a:ext uri="{FF2B5EF4-FFF2-40B4-BE49-F238E27FC236}">
                <a16:creationId xmlns:a16="http://schemas.microsoft.com/office/drawing/2014/main" id="{DFB4F759-E6B5-0CC8-DBA6-C062FE4B68E9}"/>
              </a:ext>
            </a:extLst>
          </p:cNvPr>
          <p:cNvSpPr txBox="1"/>
          <p:nvPr/>
        </p:nvSpPr>
        <p:spPr>
          <a:xfrm>
            <a:off x="548640" y="1966043"/>
            <a:ext cx="4866640" cy="1938992"/>
          </a:xfrm>
          <a:prstGeom prst="rect">
            <a:avLst/>
          </a:prstGeom>
          <a:noFill/>
        </p:spPr>
        <p:txBody>
          <a:bodyPr wrap="square" rtlCol="0">
            <a:spAutoFit/>
          </a:bodyPr>
          <a:lstStyle/>
          <a:p>
            <a:r>
              <a:rPr lang="fr-FR" sz="2400" dirty="0"/>
              <a:t>D = </a:t>
            </a:r>
            <a:r>
              <a:rPr lang="fr-FR" sz="2400" dirty="0" err="1"/>
              <a:t>demand</a:t>
            </a:r>
            <a:r>
              <a:rPr lang="fr-FR" sz="2400" dirty="0"/>
              <a:t> per </a:t>
            </a:r>
            <a:r>
              <a:rPr lang="fr-FR" sz="2400" dirty="0" err="1"/>
              <a:t>year</a:t>
            </a:r>
            <a:r>
              <a:rPr lang="fr-FR" sz="2400" dirty="0"/>
              <a:t> </a:t>
            </a:r>
          </a:p>
          <a:p>
            <a:r>
              <a:rPr lang="fr-FR" sz="2400" dirty="0"/>
              <a:t>S = setup(</a:t>
            </a:r>
            <a:r>
              <a:rPr lang="fr-FR" sz="2400" dirty="0" err="1"/>
              <a:t>order</a:t>
            </a:r>
            <a:r>
              <a:rPr lang="fr-FR" sz="2400" dirty="0"/>
              <a:t>) </a:t>
            </a:r>
            <a:r>
              <a:rPr lang="fr-FR" sz="2400" dirty="0" err="1"/>
              <a:t>cost</a:t>
            </a:r>
            <a:r>
              <a:rPr lang="fr-FR" sz="2400" dirty="0"/>
              <a:t> per </a:t>
            </a:r>
            <a:r>
              <a:rPr lang="fr-FR" sz="2400" dirty="0" err="1"/>
              <a:t>order</a:t>
            </a:r>
            <a:r>
              <a:rPr lang="fr-FR" sz="2400" dirty="0"/>
              <a:t> </a:t>
            </a:r>
          </a:p>
          <a:p>
            <a:r>
              <a:rPr lang="fr-FR" sz="2400" dirty="0"/>
              <a:t>H = Holding (</a:t>
            </a:r>
            <a:r>
              <a:rPr lang="fr-FR" sz="2400" dirty="0" err="1"/>
              <a:t>carrying</a:t>
            </a:r>
            <a:r>
              <a:rPr lang="fr-FR" sz="2400" dirty="0"/>
              <a:t> ) </a:t>
            </a:r>
            <a:r>
              <a:rPr lang="fr-FR" sz="2400" dirty="0" err="1"/>
              <a:t>cost</a:t>
            </a:r>
            <a:r>
              <a:rPr lang="fr-FR" sz="2400" dirty="0"/>
              <a:t> </a:t>
            </a:r>
          </a:p>
          <a:p>
            <a:r>
              <a:rPr lang="fr-FR" sz="2400" dirty="0"/>
              <a:t>d = </a:t>
            </a:r>
            <a:r>
              <a:rPr lang="fr-FR" sz="2400" dirty="0" err="1"/>
              <a:t>dmeand</a:t>
            </a:r>
            <a:r>
              <a:rPr lang="fr-FR" sz="2400" dirty="0"/>
              <a:t> per </a:t>
            </a:r>
            <a:r>
              <a:rPr lang="fr-FR" sz="2400" dirty="0" err="1"/>
              <a:t>day</a:t>
            </a:r>
            <a:r>
              <a:rPr lang="fr-FR" sz="2400" dirty="0"/>
              <a:t> </a:t>
            </a:r>
          </a:p>
          <a:p>
            <a:r>
              <a:rPr lang="fr-FR" sz="2400" dirty="0"/>
              <a:t>L = lead time in </a:t>
            </a:r>
            <a:r>
              <a:rPr lang="fr-FR" sz="2400" dirty="0" err="1"/>
              <a:t>days</a:t>
            </a:r>
            <a:r>
              <a:rPr lang="fr-FR" sz="2400" dirty="0"/>
              <a:t> </a:t>
            </a:r>
            <a:endParaRPr lang="en-GB" sz="2400" dirty="0"/>
          </a:p>
        </p:txBody>
      </p:sp>
      <p:pic>
        <p:nvPicPr>
          <p:cNvPr id="11" name="Picture 10">
            <a:extLst>
              <a:ext uri="{FF2B5EF4-FFF2-40B4-BE49-F238E27FC236}">
                <a16:creationId xmlns:a16="http://schemas.microsoft.com/office/drawing/2014/main" id="{8D518938-DDDF-EAA9-C3CD-62CD94091D52}"/>
              </a:ext>
            </a:extLst>
          </p:cNvPr>
          <p:cNvPicPr>
            <a:picLocks noChangeAspect="1"/>
          </p:cNvPicPr>
          <p:nvPr/>
        </p:nvPicPr>
        <p:blipFill>
          <a:blip r:embed="rId6"/>
          <a:stretch>
            <a:fillRect/>
          </a:stretch>
        </p:blipFill>
        <p:spPr>
          <a:xfrm>
            <a:off x="736600" y="4223377"/>
            <a:ext cx="2504601" cy="909945"/>
          </a:xfrm>
          <a:prstGeom prst="rect">
            <a:avLst/>
          </a:prstGeom>
        </p:spPr>
      </p:pic>
      <p:pic>
        <p:nvPicPr>
          <p:cNvPr id="13" name="Picture 12">
            <a:extLst>
              <a:ext uri="{FF2B5EF4-FFF2-40B4-BE49-F238E27FC236}">
                <a16:creationId xmlns:a16="http://schemas.microsoft.com/office/drawing/2014/main" id="{C48E3A43-0AD3-2EBC-7D28-843175BEE9DA}"/>
              </a:ext>
            </a:extLst>
          </p:cNvPr>
          <p:cNvPicPr>
            <a:picLocks noChangeAspect="1"/>
          </p:cNvPicPr>
          <p:nvPr/>
        </p:nvPicPr>
        <p:blipFill>
          <a:blip r:embed="rId7"/>
          <a:stretch>
            <a:fillRect/>
          </a:stretch>
        </p:blipFill>
        <p:spPr>
          <a:xfrm>
            <a:off x="3399580" y="4419599"/>
            <a:ext cx="1936924" cy="47784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62C085-AC05-DDCE-BA0C-4DDE4B6091BB}"/>
                  </a:ext>
                </a:extLst>
              </p:cNvPr>
              <p:cNvSpPr txBox="1"/>
              <p:nvPr/>
            </p:nvSpPr>
            <p:spPr>
              <a:xfrm>
                <a:off x="3802409" y="5436721"/>
                <a:ext cx="7373591" cy="562975"/>
              </a:xfrm>
              <a:prstGeom prst="rect">
                <a:avLst/>
              </a:prstGeom>
              <a:solidFill>
                <a:schemeClr val="tx1"/>
              </a:solidFill>
            </p:spPr>
            <p:txBody>
              <a:bodyPr wrap="square" rtlCol="0">
                <a:spAutoFit/>
              </a:bodyPr>
              <a:lstStyle/>
              <a:p>
                <a:r>
                  <a:rPr lang="en-GB" sz="2000" dirty="0">
                    <a:solidFill>
                      <a:schemeClr val="bg1"/>
                    </a:solidFill>
                    <a:effectLst/>
                    <a:latin typeface="Arial" panose="020B0604020202020204" pitchFamily="34" charset="0"/>
                    <a:ea typeface="Times New Roman" panose="02020603050405020304" pitchFamily="18" charset="0"/>
                  </a:rPr>
                  <a:t>Total annual cost = Setup cost + Holding cost = </a:t>
                </a:r>
                <a14:m>
                  <m:oMath xmlns:m="http://schemas.openxmlformats.org/officeDocument/2006/math">
                    <m:f>
                      <m:fPr>
                        <m:ctrlPr>
                          <a:rPr lang="en-GB" sz="2000" i="1">
                            <a:solidFill>
                              <a:schemeClr val="bg1"/>
                            </a:solidFill>
                            <a:effectLst/>
                            <a:latin typeface="Cambria Math" panose="02040503050406030204" pitchFamily="18" charset="0"/>
                            <a:ea typeface="Times New Roman" panose="02020603050405020304" pitchFamily="18" charset="0"/>
                          </a:rPr>
                        </m:ctrlPr>
                      </m:fPr>
                      <m:num>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𝐷</m:t>
                        </m:r>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𝑆</m:t>
                        </m:r>
                      </m:num>
                      <m:den>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den>
                    </m:f>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GB" sz="2000" i="1">
                            <a:solidFill>
                              <a:schemeClr val="bg1"/>
                            </a:solidFill>
                            <a:effectLst/>
                            <a:latin typeface="Cambria Math" panose="02040503050406030204" pitchFamily="18" charset="0"/>
                            <a:ea typeface="Times New Roman" panose="02020603050405020304" pitchFamily="18" charset="0"/>
                          </a:rPr>
                        </m:ctrlPr>
                      </m:fPr>
                      <m:num>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𝐻</m:t>
                        </m:r>
                      </m:num>
                      <m:den>
                        <m:r>
                          <a:rPr lang="en-GB"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GB" sz="2000" dirty="0">
                    <a:solidFill>
                      <a:schemeClr val="bg1"/>
                    </a:solidFill>
                    <a:effectLst/>
                    <a:latin typeface="Arial" panose="020B0604020202020204" pitchFamily="34" charset="0"/>
                    <a:ea typeface="Times New Roman" panose="02020603050405020304" pitchFamily="18" charset="0"/>
                  </a:rPr>
                  <a:t> </a:t>
                </a:r>
                <a:endParaRPr lang="en-GB" sz="2000" dirty="0">
                  <a:solidFill>
                    <a:schemeClr val="bg1"/>
                  </a:solidFill>
                </a:endParaRPr>
              </a:p>
            </p:txBody>
          </p:sp>
        </mc:Choice>
        <mc:Fallback xmlns="">
          <p:sp>
            <p:nvSpPr>
              <p:cNvPr id="14" name="TextBox 13">
                <a:extLst>
                  <a:ext uri="{FF2B5EF4-FFF2-40B4-BE49-F238E27FC236}">
                    <a16:creationId xmlns:a16="http://schemas.microsoft.com/office/drawing/2014/main" id="{B062C085-AC05-DDCE-BA0C-4DDE4B6091BB}"/>
                  </a:ext>
                </a:extLst>
              </p:cNvPr>
              <p:cNvSpPr txBox="1">
                <a:spLocks noRot="1" noChangeAspect="1" noMove="1" noResize="1" noEditPoints="1" noAdjustHandles="1" noChangeArrowheads="1" noChangeShapeType="1" noTextEdit="1"/>
              </p:cNvSpPr>
              <p:nvPr/>
            </p:nvSpPr>
            <p:spPr>
              <a:xfrm>
                <a:off x="3802409" y="5436721"/>
                <a:ext cx="7373591" cy="562975"/>
              </a:xfrm>
              <a:prstGeom prst="rect">
                <a:avLst/>
              </a:prstGeom>
              <a:blipFill>
                <a:blip r:embed="rId8"/>
                <a:stretch>
                  <a:fillRect l="-910" b="-1087"/>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3A61CC59-8E78-6DB2-73C3-2C2E29F96EC9}"/>
              </a:ext>
            </a:extLst>
          </p:cNvPr>
          <p:cNvSpPr txBox="1"/>
          <p:nvPr/>
        </p:nvSpPr>
        <p:spPr>
          <a:xfrm>
            <a:off x="5504556" y="1657998"/>
            <a:ext cx="2539908" cy="369332"/>
          </a:xfrm>
          <a:prstGeom prst="rect">
            <a:avLst/>
          </a:prstGeom>
          <a:noFill/>
        </p:spPr>
        <p:txBody>
          <a:bodyPr wrap="square" rtlCol="0">
            <a:spAutoFit/>
          </a:bodyPr>
          <a:lstStyle/>
          <a:p>
            <a:r>
              <a:rPr lang="fr-FR" sz="1800" kern="100" dirty="0">
                <a:ea typeface="Calibri" panose="020F0502020204030204" pitchFamily="34" charset="0"/>
                <a:cs typeface="Arial" panose="020B0604020202020204" pitchFamily="34" charset="0"/>
              </a:rPr>
              <a:t>Optimal </a:t>
            </a:r>
            <a:r>
              <a:rPr lang="fr-FR" sz="1800" kern="100" dirty="0" err="1">
                <a:ea typeface="Calibri" panose="020F0502020204030204" pitchFamily="34" charset="0"/>
                <a:cs typeface="Arial" panose="020B0604020202020204" pitchFamily="34" charset="0"/>
              </a:rPr>
              <a:t>order</a:t>
            </a:r>
            <a:r>
              <a:rPr lang="fr-FR" sz="1800" kern="100" dirty="0">
                <a:ea typeface="Calibri" panose="020F0502020204030204" pitchFamily="34" charset="0"/>
                <a:cs typeface="Arial" panose="020B0604020202020204" pitchFamily="34" charset="0"/>
              </a:rPr>
              <a:t> </a:t>
            </a:r>
            <a:r>
              <a:rPr lang="fr-FR" sz="1800" kern="100" dirty="0" err="1">
                <a:ea typeface="Calibri" panose="020F0502020204030204" pitchFamily="34" charset="0"/>
                <a:cs typeface="Arial" panose="020B0604020202020204" pitchFamily="34" charset="0"/>
              </a:rPr>
              <a:t>quantity</a:t>
            </a:r>
            <a:r>
              <a:rPr lang="fr-FR" sz="1800" kern="100" dirty="0">
                <a:ea typeface="Calibri" panose="020F0502020204030204" pitchFamily="34" charset="0"/>
                <a:cs typeface="Arial" panose="020B0604020202020204" pitchFamily="34" charset="0"/>
              </a:rPr>
              <a:t>  :</a:t>
            </a:r>
            <a:endParaRPr lang="en-GB" dirty="0"/>
          </a:p>
        </p:txBody>
      </p:sp>
    </p:spTree>
    <p:extLst>
      <p:ext uri="{BB962C8B-B14F-4D97-AF65-F5344CB8AC3E}">
        <p14:creationId xmlns:p14="http://schemas.microsoft.com/office/powerpoint/2010/main" val="5381293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544646"/>
            <a:ext cx="11435080" cy="555622"/>
          </a:xfrm>
        </p:spPr>
        <p:txBody>
          <a:bodyPr>
            <a:normAutofit/>
          </a:bodyPr>
          <a:lstStyle/>
          <a:p>
            <a:pPr marL="0" indent="0" algn="just">
              <a:lnSpc>
                <a:spcPct val="100000"/>
              </a:lnSpc>
              <a:buNone/>
            </a:pPr>
            <a:r>
              <a:rPr lang="fr-FR" u="sng" dirty="0">
                <a:solidFill>
                  <a:srgbClr val="FFFFFF"/>
                </a:solidFill>
              </a:rPr>
              <a:t>1.a) </a:t>
            </a:r>
            <a:r>
              <a:rPr lang="fr-FR" u="sng" dirty="0" err="1">
                <a:solidFill>
                  <a:srgbClr val="FFFFFF"/>
                </a:solidFill>
              </a:rPr>
              <a:t>Economic</a:t>
            </a:r>
            <a:r>
              <a:rPr lang="fr-FR" u="sng" dirty="0">
                <a:solidFill>
                  <a:srgbClr val="FFFFFF"/>
                </a:solidFill>
              </a:rPr>
              <a:t>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(EOQ)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624220" y="1741729"/>
            <a:ext cx="6315506" cy="555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000" kern="100" dirty="0" err="1">
                <a:latin typeface="Arial" panose="020B0604020202020204" pitchFamily="34" charset="0"/>
                <a:ea typeface="Calibri" panose="020F0502020204030204" pitchFamily="34" charset="0"/>
                <a:cs typeface="Arial" panose="020B0604020202020204" pitchFamily="34" charset="0"/>
              </a:rPr>
              <a:t>Minimizing</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costs</a:t>
            </a:r>
            <a:r>
              <a:rPr lang="fr-FR" sz="2000" kern="100" dirty="0">
                <a:latin typeface="Arial" panose="020B0604020202020204" pitchFamily="34" charset="0"/>
                <a:ea typeface="Calibri" panose="020F0502020204030204" pitchFamily="34" charset="0"/>
                <a:cs typeface="Arial" panose="020B0604020202020204" pitchFamily="34" charset="0"/>
              </a:rPr>
              <a:t> : objective is to minimise total </a:t>
            </a:r>
            <a:r>
              <a:rPr lang="fr-FR" sz="2000" kern="100" dirty="0" err="1">
                <a:latin typeface="Arial" panose="020B0604020202020204" pitchFamily="34" charset="0"/>
                <a:ea typeface="Calibri" panose="020F0502020204030204" pitchFamily="34" charset="0"/>
                <a:cs typeface="Arial" panose="020B0604020202020204" pitchFamily="34" charset="0"/>
              </a:rPr>
              <a:t>costs</a:t>
            </a:r>
            <a:r>
              <a:rPr lang="fr-FR" sz="2000"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06F9499-6EC9-B406-8373-4278ED76443D}"/>
              </a:ext>
            </a:extLst>
          </p:cNvPr>
          <p:cNvPicPr>
            <a:picLocks noChangeAspect="1"/>
          </p:cNvPicPr>
          <p:nvPr/>
        </p:nvPicPr>
        <p:blipFill>
          <a:blip r:embed="rId3"/>
          <a:stretch>
            <a:fillRect/>
          </a:stretch>
        </p:blipFill>
        <p:spPr>
          <a:xfrm>
            <a:off x="264781" y="2359012"/>
            <a:ext cx="5465976" cy="2748200"/>
          </a:xfrm>
          <a:prstGeom prst="rect">
            <a:avLst/>
          </a:prstGeom>
        </p:spPr>
      </p:pic>
      <p:sp>
        <p:nvSpPr>
          <p:cNvPr id="14" name="Content Placeholder 2">
            <a:extLst>
              <a:ext uri="{FF2B5EF4-FFF2-40B4-BE49-F238E27FC236}">
                <a16:creationId xmlns:a16="http://schemas.microsoft.com/office/drawing/2014/main" id="{4CC63B52-3FCD-6A93-A6C3-FBCC1206410D}"/>
              </a:ext>
            </a:extLst>
          </p:cNvPr>
          <p:cNvSpPr txBox="1">
            <a:spLocks/>
          </p:cNvSpPr>
          <p:nvPr/>
        </p:nvSpPr>
        <p:spPr>
          <a:xfrm>
            <a:off x="205285" y="1814367"/>
            <a:ext cx="5056190" cy="4139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000" kern="100" dirty="0">
                <a:latin typeface="Arial" panose="020B0604020202020204" pitchFamily="34" charset="0"/>
                <a:ea typeface="Calibri" panose="020F0502020204030204" pitchFamily="34" charset="0"/>
                <a:cs typeface="Arial" panose="020B0604020202020204" pitchFamily="34" charset="0"/>
              </a:rPr>
              <a:t>Inventory usage over time : </a:t>
            </a: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15" name="Picture 14" descr="A diagram of a function&#10;&#10;Description automatically generated">
            <a:extLst>
              <a:ext uri="{FF2B5EF4-FFF2-40B4-BE49-F238E27FC236}">
                <a16:creationId xmlns:a16="http://schemas.microsoft.com/office/drawing/2014/main" id="{B7CCE170-1AD7-D693-82AA-824A0D8E8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244" y="2244749"/>
            <a:ext cx="4641457" cy="2924125"/>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82C9687-6234-EAF5-F7C1-441066DAE8FC}"/>
                  </a:ext>
                </a:extLst>
              </p:cNvPr>
              <p:cNvSpPr txBox="1"/>
              <p:nvPr/>
            </p:nvSpPr>
            <p:spPr>
              <a:xfrm>
                <a:off x="5843783" y="6009477"/>
                <a:ext cx="6095943" cy="515847"/>
              </a:xfrm>
              <a:prstGeom prst="rect">
                <a:avLst/>
              </a:prstGeom>
              <a:solidFill>
                <a:schemeClr val="tx1"/>
              </a:solidFill>
            </p:spPr>
            <p:txBody>
              <a:bodyPr wrap="square" rtlCol="0">
                <a:spAutoFit/>
              </a:bodyPr>
              <a:lstStyle/>
              <a:p>
                <a:r>
                  <a:rPr lang="en-GB" dirty="0">
                    <a:solidFill>
                      <a:schemeClr val="bg1"/>
                    </a:solidFill>
                    <a:effectLst/>
                    <a:latin typeface="Arial" panose="020B0604020202020204" pitchFamily="34" charset="0"/>
                    <a:ea typeface="Times New Roman" panose="02020603050405020304" pitchFamily="18" charset="0"/>
                  </a:rPr>
                  <a:t>Total annual cost = Setup cost + Holding cost = </a:t>
                </a:r>
                <a14:m>
                  <m:oMath xmlns:m="http://schemas.openxmlformats.org/officeDocument/2006/math">
                    <m:f>
                      <m:fPr>
                        <m:ctrlPr>
                          <a:rPr lang="en-GB" i="1">
                            <a:solidFill>
                              <a:schemeClr val="bg1"/>
                            </a:solidFill>
                            <a:effectLst/>
                            <a:latin typeface="Cambria Math" panose="02040503050406030204" pitchFamily="18" charset="0"/>
                            <a:ea typeface="Times New Roman" panose="02020603050405020304" pitchFamily="18" charset="0"/>
                          </a:rPr>
                        </m:ctrlPr>
                      </m:fPr>
                      <m:num>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𝐷</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𝑆</m:t>
                        </m:r>
                      </m:num>
                      <m:den>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den>
                    </m:f>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GB" i="1">
                            <a:solidFill>
                              <a:schemeClr val="bg1"/>
                            </a:solidFill>
                            <a:effectLst/>
                            <a:latin typeface="Cambria Math" panose="02040503050406030204" pitchFamily="18" charset="0"/>
                            <a:ea typeface="Times New Roman" panose="02020603050405020304" pitchFamily="18" charset="0"/>
                          </a:rPr>
                        </m:ctrlPr>
                      </m:fPr>
                      <m:num>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𝐻</m:t>
                        </m:r>
                      </m:num>
                      <m:den>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GB" dirty="0">
                    <a:solidFill>
                      <a:schemeClr val="bg1"/>
                    </a:solidFill>
                    <a:effectLst/>
                    <a:latin typeface="Arial" panose="020B0604020202020204" pitchFamily="34" charset="0"/>
                    <a:ea typeface="Times New Roman" panose="02020603050405020304" pitchFamily="18" charset="0"/>
                  </a:rPr>
                  <a:t> </a:t>
                </a:r>
                <a:endParaRPr lang="en-GB" dirty="0">
                  <a:solidFill>
                    <a:schemeClr val="bg1"/>
                  </a:solidFill>
                </a:endParaRPr>
              </a:p>
            </p:txBody>
          </p:sp>
        </mc:Choice>
        <mc:Fallback xmlns="">
          <p:sp>
            <p:nvSpPr>
              <p:cNvPr id="17" name="TextBox 16">
                <a:extLst>
                  <a:ext uri="{FF2B5EF4-FFF2-40B4-BE49-F238E27FC236}">
                    <a16:creationId xmlns:a16="http://schemas.microsoft.com/office/drawing/2014/main" id="{C82C9687-6234-EAF5-F7C1-441066DAE8FC}"/>
                  </a:ext>
                </a:extLst>
              </p:cNvPr>
              <p:cNvSpPr txBox="1">
                <a:spLocks noRot="1" noChangeAspect="1" noMove="1" noResize="1" noEditPoints="1" noAdjustHandles="1" noChangeArrowheads="1" noChangeShapeType="1" noTextEdit="1"/>
              </p:cNvSpPr>
              <p:nvPr/>
            </p:nvSpPr>
            <p:spPr>
              <a:xfrm>
                <a:off x="5843783" y="6009477"/>
                <a:ext cx="6095943" cy="515847"/>
              </a:xfrm>
              <a:prstGeom prst="rect">
                <a:avLst/>
              </a:prstGeom>
              <a:blipFill>
                <a:blip r:embed="rId5"/>
                <a:stretch>
                  <a:fillRect l="-900" b="-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96ACD9-07C1-E219-40B9-4200D31D26EF}"/>
                  </a:ext>
                </a:extLst>
              </p:cNvPr>
              <p:cNvSpPr txBox="1"/>
              <p:nvPr/>
            </p:nvSpPr>
            <p:spPr>
              <a:xfrm>
                <a:off x="5843783" y="5351919"/>
                <a:ext cx="3147032" cy="485774"/>
              </a:xfrm>
              <a:prstGeom prst="rect">
                <a:avLst/>
              </a:prstGeom>
              <a:solidFill>
                <a:schemeClr val="tx1"/>
              </a:solidFill>
            </p:spPr>
            <p:txBody>
              <a:bodyPr wrap="square" rtlCol="0">
                <a:spAutoFit/>
              </a:bodyPr>
              <a:lstStyle/>
              <a:p>
                <a:r>
                  <a:rPr lang="en-GB" dirty="0">
                    <a:solidFill>
                      <a:schemeClr val="bg1"/>
                    </a:solidFill>
                    <a:effectLst/>
                    <a:latin typeface="Arial" panose="020B0604020202020204" pitchFamily="34" charset="0"/>
                    <a:ea typeface="Times New Roman" panose="02020603050405020304" pitchFamily="18" charset="0"/>
                  </a:rPr>
                  <a:t>Annual holding cost = </a:t>
                </a:r>
                <a14:m>
                  <m:oMath xmlns:m="http://schemas.openxmlformats.org/officeDocument/2006/math">
                    <m:f>
                      <m:fPr>
                        <m:ctrlPr>
                          <a:rPr lang="en-GB" i="1">
                            <a:solidFill>
                              <a:schemeClr val="bg1"/>
                            </a:solidFill>
                            <a:effectLst/>
                            <a:latin typeface="Cambria Math" panose="02040503050406030204" pitchFamily="18" charset="0"/>
                            <a:ea typeface="Times New Roman" panose="02020603050405020304" pitchFamily="18" charset="0"/>
                          </a:rPr>
                        </m:ctrlPr>
                      </m:fPr>
                      <m:num>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𝐻</m:t>
                        </m:r>
                      </m:num>
                      <m:den>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GB" dirty="0">
                    <a:solidFill>
                      <a:schemeClr val="bg1"/>
                    </a:solidFill>
                    <a:effectLst/>
                    <a:latin typeface="Arial" panose="020B0604020202020204" pitchFamily="34" charset="0"/>
                    <a:ea typeface="Times New Roman" panose="02020603050405020304" pitchFamily="18" charset="0"/>
                  </a:rPr>
                  <a:t> </a:t>
                </a:r>
                <a:endParaRPr lang="en-GB" dirty="0">
                  <a:solidFill>
                    <a:schemeClr val="bg1"/>
                  </a:solidFill>
                </a:endParaRPr>
              </a:p>
            </p:txBody>
          </p:sp>
        </mc:Choice>
        <mc:Fallback xmlns="">
          <p:sp>
            <p:nvSpPr>
              <p:cNvPr id="18" name="TextBox 17">
                <a:extLst>
                  <a:ext uri="{FF2B5EF4-FFF2-40B4-BE49-F238E27FC236}">
                    <a16:creationId xmlns:a16="http://schemas.microsoft.com/office/drawing/2014/main" id="{2096ACD9-07C1-E219-40B9-4200D31D26EF}"/>
                  </a:ext>
                </a:extLst>
              </p:cNvPr>
              <p:cNvSpPr txBox="1">
                <a:spLocks noRot="1" noChangeAspect="1" noMove="1" noResize="1" noEditPoints="1" noAdjustHandles="1" noChangeArrowheads="1" noChangeShapeType="1" noTextEdit="1"/>
              </p:cNvSpPr>
              <p:nvPr/>
            </p:nvSpPr>
            <p:spPr>
              <a:xfrm>
                <a:off x="5843783" y="5351919"/>
                <a:ext cx="3147032" cy="485774"/>
              </a:xfrm>
              <a:prstGeom prst="rect">
                <a:avLst/>
              </a:prstGeom>
              <a:blipFill>
                <a:blip r:embed="rId6"/>
                <a:stretch>
                  <a:fillRect l="-1744" b="-62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DA205BC-5E2C-8E1C-A9B7-C2187AD8E9B1}"/>
                  </a:ext>
                </a:extLst>
              </p:cNvPr>
              <p:cNvSpPr txBox="1"/>
              <p:nvPr/>
            </p:nvSpPr>
            <p:spPr>
              <a:xfrm>
                <a:off x="9148295" y="5353153"/>
                <a:ext cx="2791431" cy="515847"/>
              </a:xfrm>
              <a:prstGeom prst="rect">
                <a:avLst/>
              </a:prstGeom>
              <a:solidFill>
                <a:schemeClr val="tx1"/>
              </a:solidFill>
            </p:spPr>
            <p:txBody>
              <a:bodyPr wrap="square" rtlCol="0">
                <a:spAutoFit/>
              </a:bodyPr>
              <a:lstStyle/>
              <a:p>
                <a:r>
                  <a:rPr lang="en-GB" dirty="0">
                    <a:solidFill>
                      <a:schemeClr val="bg1"/>
                    </a:solidFill>
                    <a:effectLst/>
                    <a:latin typeface="Arial" panose="020B0604020202020204" pitchFamily="34" charset="0"/>
                    <a:ea typeface="Times New Roman" panose="02020603050405020304" pitchFamily="18" charset="0"/>
                  </a:rPr>
                  <a:t>Annual setup cost= </a:t>
                </a:r>
                <a14:m>
                  <m:oMath xmlns:m="http://schemas.openxmlformats.org/officeDocument/2006/math">
                    <m:f>
                      <m:fPr>
                        <m:ctrlPr>
                          <a:rPr lang="en-GB" i="1">
                            <a:solidFill>
                              <a:schemeClr val="bg1"/>
                            </a:solidFill>
                            <a:effectLst/>
                            <a:latin typeface="Cambria Math" panose="02040503050406030204" pitchFamily="18" charset="0"/>
                            <a:ea typeface="Times New Roman" panose="02020603050405020304" pitchFamily="18" charset="0"/>
                          </a:rPr>
                        </m:ctrlPr>
                      </m:fPr>
                      <m:num>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𝐷</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m:t>
                        </m:r>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𝑆</m:t>
                        </m:r>
                      </m:num>
                      <m:den>
                        <m:r>
                          <a:rPr lang="en-GB"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𝑄</m:t>
                        </m:r>
                      </m:den>
                    </m:f>
                  </m:oMath>
                </a14:m>
                <a:endParaRPr lang="en-GB" dirty="0">
                  <a:solidFill>
                    <a:schemeClr val="bg1"/>
                  </a:solidFill>
                </a:endParaRPr>
              </a:p>
            </p:txBody>
          </p:sp>
        </mc:Choice>
        <mc:Fallback xmlns="">
          <p:sp>
            <p:nvSpPr>
              <p:cNvPr id="19" name="TextBox 18">
                <a:extLst>
                  <a:ext uri="{FF2B5EF4-FFF2-40B4-BE49-F238E27FC236}">
                    <a16:creationId xmlns:a16="http://schemas.microsoft.com/office/drawing/2014/main" id="{EDA205BC-5E2C-8E1C-A9B7-C2187AD8E9B1}"/>
                  </a:ext>
                </a:extLst>
              </p:cNvPr>
              <p:cNvSpPr txBox="1">
                <a:spLocks noRot="1" noChangeAspect="1" noMove="1" noResize="1" noEditPoints="1" noAdjustHandles="1" noChangeArrowheads="1" noChangeShapeType="1" noTextEdit="1"/>
              </p:cNvSpPr>
              <p:nvPr/>
            </p:nvSpPr>
            <p:spPr>
              <a:xfrm>
                <a:off x="9148295" y="5353153"/>
                <a:ext cx="2791431" cy="515847"/>
              </a:xfrm>
              <a:prstGeom prst="rect">
                <a:avLst/>
              </a:prstGeom>
              <a:blipFill>
                <a:blip r:embed="rId7"/>
                <a:stretch>
                  <a:fillRect l="-1965" b="-4706"/>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30B9BAD-A07E-27FC-4591-C28F7D833A69}"/>
              </a:ext>
            </a:extLst>
          </p:cNvPr>
          <p:cNvSpPr txBox="1"/>
          <p:nvPr/>
        </p:nvSpPr>
        <p:spPr>
          <a:xfrm>
            <a:off x="264781" y="1188720"/>
            <a:ext cx="9163699" cy="461665"/>
          </a:xfrm>
          <a:prstGeom prst="rect">
            <a:avLst/>
          </a:prstGeom>
          <a:noFill/>
        </p:spPr>
        <p:txBody>
          <a:bodyPr wrap="square" rtlCol="0">
            <a:spAutoFit/>
          </a:bodyPr>
          <a:lstStyle/>
          <a:p>
            <a:r>
              <a:rPr lang="fr-FR" sz="2400" u="sng" dirty="0"/>
              <a:t>Chart for the model : </a:t>
            </a:r>
            <a:endParaRPr lang="en-GB" sz="2400" u="sng" dirty="0"/>
          </a:p>
        </p:txBody>
      </p:sp>
    </p:spTree>
    <p:extLst>
      <p:ext uri="{BB962C8B-B14F-4D97-AF65-F5344CB8AC3E}">
        <p14:creationId xmlns:p14="http://schemas.microsoft.com/office/powerpoint/2010/main" val="22880621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36600" y="686116"/>
            <a:ext cx="11435080" cy="555622"/>
          </a:xfrm>
        </p:spPr>
        <p:txBody>
          <a:bodyPr>
            <a:normAutofit/>
          </a:bodyPr>
          <a:lstStyle/>
          <a:p>
            <a:pPr marL="0" indent="0" algn="just">
              <a:lnSpc>
                <a:spcPct val="100000"/>
              </a:lnSpc>
              <a:buNone/>
            </a:pPr>
            <a:r>
              <a:rPr lang="fr-FR" u="sng" dirty="0">
                <a:solidFill>
                  <a:srgbClr val="FFFFFF"/>
                </a:solidFill>
              </a:rPr>
              <a:t>1.a) </a:t>
            </a:r>
            <a:r>
              <a:rPr lang="fr-FR" u="sng" dirty="0" err="1">
                <a:solidFill>
                  <a:srgbClr val="FFFFFF"/>
                </a:solidFill>
              </a:rPr>
              <a:t>Economic</a:t>
            </a:r>
            <a:r>
              <a:rPr lang="fr-FR" u="sng" dirty="0">
                <a:solidFill>
                  <a:srgbClr val="FFFFFF"/>
                </a:solidFill>
              </a:rPr>
              <a:t>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(EOQ)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487680" y="1372231"/>
            <a:ext cx="1706880" cy="4373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200" u="sng" kern="100" dirty="0">
                <a:latin typeface="Arial" panose="020B0604020202020204" pitchFamily="34" charset="0"/>
                <a:ea typeface="Calibri" panose="020F0502020204030204" pitchFamily="34" charset="0"/>
                <a:cs typeface="Arial" panose="020B0604020202020204" pitchFamily="34" charset="0"/>
              </a:rPr>
              <a:t>Simulation</a:t>
            </a:r>
            <a:r>
              <a:rPr lang="fr-FR" sz="2000" u="sng"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u="sng"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30844ECB-7F80-8100-0261-116FF3447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15" y="1889837"/>
            <a:ext cx="3777226" cy="1129825"/>
          </a:xfrm>
          <a:prstGeom prst="rect">
            <a:avLst/>
          </a:prstGeom>
        </p:spPr>
      </p:pic>
      <p:sp>
        <p:nvSpPr>
          <p:cNvPr id="7" name="TextBox 6">
            <a:extLst>
              <a:ext uri="{FF2B5EF4-FFF2-40B4-BE49-F238E27FC236}">
                <a16:creationId xmlns:a16="http://schemas.microsoft.com/office/drawing/2014/main" id="{670E15B0-E515-E466-BFE2-BF19C94BDD81}"/>
              </a:ext>
            </a:extLst>
          </p:cNvPr>
          <p:cNvSpPr txBox="1"/>
          <p:nvPr/>
        </p:nvSpPr>
        <p:spPr>
          <a:xfrm>
            <a:off x="528320" y="2198265"/>
            <a:ext cx="1879600" cy="369332"/>
          </a:xfrm>
          <a:prstGeom prst="rect">
            <a:avLst/>
          </a:prstGeom>
          <a:noFill/>
        </p:spPr>
        <p:txBody>
          <a:bodyPr wrap="square" rtlCol="0">
            <a:spAutoFit/>
          </a:bodyPr>
          <a:lstStyle/>
          <a:p>
            <a:r>
              <a:rPr lang="fr-FR" dirty="0"/>
              <a:t>Input data</a:t>
            </a:r>
            <a:endParaRPr lang="en-GB" dirty="0"/>
          </a:p>
        </p:txBody>
      </p:sp>
      <p:sp>
        <p:nvSpPr>
          <p:cNvPr id="8" name="TextBox 7">
            <a:extLst>
              <a:ext uri="{FF2B5EF4-FFF2-40B4-BE49-F238E27FC236}">
                <a16:creationId xmlns:a16="http://schemas.microsoft.com/office/drawing/2014/main" id="{5ACD3216-6B4E-0D1C-1822-16FFEAFDF6C6}"/>
              </a:ext>
            </a:extLst>
          </p:cNvPr>
          <p:cNvSpPr txBox="1"/>
          <p:nvPr/>
        </p:nvSpPr>
        <p:spPr>
          <a:xfrm>
            <a:off x="6360161" y="2198265"/>
            <a:ext cx="1259840" cy="369332"/>
          </a:xfrm>
          <a:prstGeom prst="rect">
            <a:avLst/>
          </a:prstGeom>
          <a:noFill/>
        </p:spPr>
        <p:txBody>
          <a:bodyPr wrap="square" rtlCol="0">
            <a:spAutoFit/>
          </a:bodyPr>
          <a:lstStyle/>
          <a:p>
            <a:r>
              <a:rPr lang="fr-FR" dirty="0"/>
              <a:t>Result </a:t>
            </a:r>
            <a:endParaRPr lang="en-GB" dirty="0"/>
          </a:p>
        </p:txBody>
      </p:sp>
      <p:pic>
        <p:nvPicPr>
          <p:cNvPr id="9" name="Picture 8" descr="A blue circle with black text&#10;&#10;Description automatically generated">
            <a:extLst>
              <a:ext uri="{FF2B5EF4-FFF2-40B4-BE49-F238E27FC236}">
                <a16:creationId xmlns:a16="http://schemas.microsoft.com/office/drawing/2014/main" id="{D292FFB7-B18A-E3EC-3551-20E2E2681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3770" y="1765453"/>
            <a:ext cx="2156460" cy="1378594"/>
          </a:xfrm>
          <a:prstGeom prst="rect">
            <a:avLst/>
          </a:prstGeom>
        </p:spPr>
      </p:pic>
      <p:sp>
        <p:nvSpPr>
          <p:cNvPr id="10" name="TextBox 9">
            <a:extLst>
              <a:ext uri="{FF2B5EF4-FFF2-40B4-BE49-F238E27FC236}">
                <a16:creationId xmlns:a16="http://schemas.microsoft.com/office/drawing/2014/main" id="{E36656D3-E3F0-9635-38D1-8245A818453A}"/>
              </a:ext>
            </a:extLst>
          </p:cNvPr>
          <p:cNvSpPr txBox="1"/>
          <p:nvPr/>
        </p:nvSpPr>
        <p:spPr>
          <a:xfrm>
            <a:off x="612140" y="3244334"/>
            <a:ext cx="1457960" cy="369332"/>
          </a:xfrm>
          <a:prstGeom prst="rect">
            <a:avLst/>
          </a:prstGeom>
          <a:noFill/>
        </p:spPr>
        <p:txBody>
          <a:bodyPr wrap="square" rtlCol="0">
            <a:spAutoFit/>
          </a:bodyPr>
          <a:lstStyle/>
          <a:p>
            <a:r>
              <a:rPr lang="fr-FR" dirty="0"/>
              <a:t>Chart </a:t>
            </a:r>
            <a:endParaRPr lang="en-GB" dirty="0"/>
          </a:p>
        </p:txBody>
      </p:sp>
      <p:pic>
        <p:nvPicPr>
          <p:cNvPr id="11" name="Picture 10" descr="A graph of a number of blue lines&#10;&#10;Description automatically generated with medium confidence">
            <a:extLst>
              <a:ext uri="{FF2B5EF4-FFF2-40B4-BE49-F238E27FC236}">
                <a16:creationId xmlns:a16="http://schemas.microsoft.com/office/drawing/2014/main" id="{C692B326-2C5C-00B0-6CA3-3A4606E63F22}"/>
              </a:ext>
            </a:extLst>
          </p:cNvPr>
          <p:cNvPicPr>
            <a:picLocks noChangeAspect="1"/>
          </p:cNvPicPr>
          <p:nvPr/>
        </p:nvPicPr>
        <p:blipFill>
          <a:blip r:embed="rId5"/>
          <a:stretch>
            <a:fillRect/>
          </a:stretch>
        </p:blipFill>
        <p:spPr>
          <a:xfrm>
            <a:off x="528320" y="4011208"/>
            <a:ext cx="5347675" cy="2717535"/>
          </a:xfrm>
          <a:prstGeom prst="rect">
            <a:avLst/>
          </a:prstGeom>
        </p:spPr>
      </p:pic>
      <p:pic>
        <p:nvPicPr>
          <p:cNvPr id="12" name="Picture 11" descr="A graph of a number of colored lines&#10;&#10;Description automatically generated">
            <a:extLst>
              <a:ext uri="{FF2B5EF4-FFF2-40B4-BE49-F238E27FC236}">
                <a16:creationId xmlns:a16="http://schemas.microsoft.com/office/drawing/2014/main" id="{B05761AC-4F6F-C19F-E1C5-1FB876820645}"/>
              </a:ext>
            </a:extLst>
          </p:cNvPr>
          <p:cNvPicPr>
            <a:picLocks noChangeAspect="1"/>
          </p:cNvPicPr>
          <p:nvPr/>
        </p:nvPicPr>
        <p:blipFill>
          <a:blip r:embed="rId6"/>
          <a:stretch>
            <a:fillRect/>
          </a:stretch>
        </p:blipFill>
        <p:spPr>
          <a:xfrm>
            <a:off x="6360161" y="4011207"/>
            <a:ext cx="5311087" cy="2717535"/>
          </a:xfrm>
          <a:prstGeom prst="rect">
            <a:avLst/>
          </a:prstGeom>
        </p:spPr>
      </p:pic>
      <p:sp>
        <p:nvSpPr>
          <p:cNvPr id="13" name="TextBox 12">
            <a:extLst>
              <a:ext uri="{FF2B5EF4-FFF2-40B4-BE49-F238E27FC236}">
                <a16:creationId xmlns:a16="http://schemas.microsoft.com/office/drawing/2014/main" id="{E99DB518-9B7B-2237-CDAB-973EAD034628}"/>
              </a:ext>
            </a:extLst>
          </p:cNvPr>
          <p:cNvSpPr txBox="1"/>
          <p:nvPr/>
        </p:nvSpPr>
        <p:spPr>
          <a:xfrm>
            <a:off x="528320" y="3667762"/>
            <a:ext cx="4785360" cy="369332"/>
          </a:xfrm>
          <a:prstGeom prst="rect">
            <a:avLst/>
          </a:prstGeom>
          <a:noFill/>
        </p:spPr>
        <p:txBody>
          <a:bodyPr wrap="square" rtlCol="0">
            <a:spAutoFit/>
          </a:bodyPr>
          <a:lstStyle/>
          <a:p>
            <a:r>
              <a:rPr lang="fr-FR" dirty="0"/>
              <a:t>Chart of </a:t>
            </a:r>
            <a:r>
              <a:rPr lang="fr-FR" dirty="0" err="1"/>
              <a:t>evolution</a:t>
            </a:r>
            <a:r>
              <a:rPr lang="fr-FR" dirty="0"/>
              <a:t> of EOQ </a:t>
            </a:r>
            <a:endParaRPr lang="en-GB" dirty="0"/>
          </a:p>
        </p:txBody>
      </p:sp>
      <p:sp>
        <p:nvSpPr>
          <p:cNvPr id="15" name="TextBox 14">
            <a:extLst>
              <a:ext uri="{FF2B5EF4-FFF2-40B4-BE49-F238E27FC236}">
                <a16:creationId xmlns:a16="http://schemas.microsoft.com/office/drawing/2014/main" id="{7A0782EE-F6DD-9EBB-C002-0A375AE1D2B5}"/>
              </a:ext>
            </a:extLst>
          </p:cNvPr>
          <p:cNvSpPr txBox="1"/>
          <p:nvPr/>
        </p:nvSpPr>
        <p:spPr>
          <a:xfrm>
            <a:off x="6454140" y="3608718"/>
            <a:ext cx="2946400" cy="369332"/>
          </a:xfrm>
          <a:prstGeom prst="rect">
            <a:avLst/>
          </a:prstGeom>
          <a:noFill/>
        </p:spPr>
        <p:txBody>
          <a:bodyPr wrap="square" rtlCol="0">
            <a:spAutoFit/>
          </a:bodyPr>
          <a:lstStyle/>
          <a:p>
            <a:r>
              <a:rPr lang="fr-FR" dirty="0"/>
              <a:t>Chart for </a:t>
            </a:r>
            <a:r>
              <a:rPr lang="fr-FR" dirty="0" err="1"/>
              <a:t>annual</a:t>
            </a:r>
            <a:r>
              <a:rPr lang="fr-FR" dirty="0"/>
              <a:t> </a:t>
            </a:r>
            <a:r>
              <a:rPr lang="fr-FR" dirty="0" err="1"/>
              <a:t>cost</a:t>
            </a:r>
            <a:endParaRPr lang="en-GB" dirty="0"/>
          </a:p>
        </p:txBody>
      </p:sp>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895B3C25-467A-2EF9-B398-10C98C07F2D0}"/>
                  </a:ext>
                </a:extLst>
              </p14:cNvPr>
              <p14:cNvContentPartPr/>
              <p14:nvPr/>
            </p14:nvContentPartPr>
            <p14:xfrm>
              <a:off x="8747400" y="1990280"/>
              <a:ext cx="1230840" cy="2594520"/>
            </p14:xfrm>
          </p:contentPart>
        </mc:Choice>
        <mc:Fallback xmlns="">
          <p:pic>
            <p:nvPicPr>
              <p:cNvPr id="16" name="Ink 15">
                <a:extLst>
                  <a:ext uri="{FF2B5EF4-FFF2-40B4-BE49-F238E27FC236}">
                    <a16:creationId xmlns:a16="http://schemas.microsoft.com/office/drawing/2014/main" id="{895B3C25-467A-2EF9-B398-10C98C07F2D0}"/>
                  </a:ext>
                </a:extLst>
              </p:cNvPr>
              <p:cNvPicPr/>
              <p:nvPr/>
            </p:nvPicPr>
            <p:blipFill>
              <a:blip r:embed="rId8"/>
              <a:stretch>
                <a:fillRect/>
              </a:stretch>
            </p:blipFill>
            <p:spPr>
              <a:xfrm>
                <a:off x="8738760" y="1981280"/>
                <a:ext cx="1248480" cy="2612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AC03F1EF-80B0-DACA-D232-0A93CE180C5E}"/>
                  </a:ext>
                </a:extLst>
              </p14:cNvPr>
              <p14:cNvContentPartPr/>
              <p14:nvPr/>
            </p14:nvContentPartPr>
            <p14:xfrm>
              <a:off x="9341040" y="4470320"/>
              <a:ext cx="156600" cy="256680"/>
            </p14:xfrm>
          </p:contentPart>
        </mc:Choice>
        <mc:Fallback xmlns="">
          <p:pic>
            <p:nvPicPr>
              <p:cNvPr id="19" name="Ink 18">
                <a:extLst>
                  <a:ext uri="{FF2B5EF4-FFF2-40B4-BE49-F238E27FC236}">
                    <a16:creationId xmlns:a16="http://schemas.microsoft.com/office/drawing/2014/main" id="{AC03F1EF-80B0-DACA-D232-0A93CE180C5E}"/>
                  </a:ext>
                </a:extLst>
              </p:cNvPr>
              <p:cNvPicPr/>
              <p:nvPr/>
            </p:nvPicPr>
            <p:blipFill>
              <a:blip r:embed="rId10"/>
              <a:stretch>
                <a:fillRect/>
              </a:stretch>
            </p:blipFill>
            <p:spPr>
              <a:xfrm>
                <a:off x="9332400" y="4461320"/>
                <a:ext cx="174240" cy="274320"/>
              </a:xfrm>
              <a:prstGeom prst="rect">
                <a:avLst/>
              </a:prstGeom>
            </p:spPr>
          </p:pic>
        </mc:Fallback>
      </mc:AlternateContent>
    </p:spTree>
    <p:extLst>
      <p:ext uri="{BB962C8B-B14F-4D97-AF65-F5344CB8AC3E}">
        <p14:creationId xmlns:p14="http://schemas.microsoft.com/office/powerpoint/2010/main" val="423095609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1.b) Production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 POQ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756920" y="1273809"/>
            <a:ext cx="11191240" cy="51238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buFontTx/>
              <a:buChar char="-"/>
            </a:pPr>
            <a:r>
              <a:rPr lang="fr-FR" sz="2000" kern="100" dirty="0" err="1">
                <a:effectLst/>
                <a:latin typeface="Arial" panose="020B0604020202020204" pitchFamily="34" charset="0"/>
                <a:ea typeface="Calibri" panose="020F0502020204030204" pitchFamily="34" charset="0"/>
                <a:cs typeface="Arial" panose="020B0604020202020204" pitchFamily="34" charset="0"/>
              </a:rPr>
              <a:t>Answers</a:t>
            </a:r>
            <a:r>
              <a:rPr lang="fr-FR" sz="2000" kern="100" dirty="0">
                <a:effectLst/>
                <a:latin typeface="Arial" panose="020B0604020202020204" pitchFamily="34" charset="0"/>
                <a:ea typeface="Calibri" panose="020F0502020204030204" pitchFamily="34" charset="0"/>
                <a:cs typeface="Arial" panose="020B0604020202020204" pitchFamily="34" charset="0"/>
              </a:rPr>
              <a:t> how </a:t>
            </a:r>
            <a:r>
              <a:rPr lang="fr-FR" sz="2000" kern="100" dirty="0" err="1">
                <a:effectLst/>
                <a:latin typeface="Arial" panose="020B0604020202020204" pitchFamily="34" charset="0"/>
                <a:ea typeface="Calibri" panose="020F0502020204030204" pitchFamily="34" charset="0"/>
                <a:cs typeface="Arial" panose="020B0604020202020204" pitchFamily="34" charset="0"/>
              </a:rPr>
              <a:t>much</a:t>
            </a:r>
            <a:r>
              <a:rPr lang="fr-FR" sz="2000" kern="100" dirty="0">
                <a:effectLst/>
                <a:latin typeface="Arial" panose="020B0604020202020204" pitchFamily="34" charset="0"/>
                <a:ea typeface="Calibri" panose="020F0502020204030204" pitchFamily="34" charset="0"/>
                <a:cs typeface="Arial" panose="020B0604020202020204" pitchFamily="34" charset="0"/>
              </a:rPr>
              <a:t> to </a:t>
            </a:r>
            <a:r>
              <a:rPr lang="fr-FR" sz="2000" kern="100" dirty="0" err="1">
                <a:effectLst/>
                <a:latin typeface="Arial" panose="020B0604020202020204" pitchFamily="34" charset="0"/>
                <a:ea typeface="Calibri" panose="020F0502020204030204" pitchFamily="34" charset="0"/>
                <a:cs typeface="Arial" panose="020B0604020202020204" pitchFamily="34" charset="0"/>
              </a:rPr>
              <a:t>order</a:t>
            </a:r>
            <a:r>
              <a:rPr lang="fr-FR" sz="2000" kern="100" dirty="0">
                <a:effectLst/>
                <a:latin typeface="Arial" panose="020B0604020202020204" pitchFamily="34" charset="0"/>
                <a:ea typeface="Calibri" panose="020F0502020204030204" pitchFamily="34" charset="0"/>
                <a:cs typeface="Arial" panose="020B0604020202020204" pitchFamily="34" charset="0"/>
              </a:rPr>
              <a:t> and </a:t>
            </a:r>
            <a:r>
              <a:rPr lang="fr-FR" sz="2000" kern="100" dirty="0" err="1">
                <a:effectLst/>
                <a:latin typeface="Arial" panose="020B0604020202020204" pitchFamily="34" charset="0"/>
                <a:ea typeface="Calibri" panose="020F0502020204030204" pitchFamily="34" charset="0"/>
                <a:cs typeface="Arial" panose="020B0604020202020204" pitchFamily="34" charset="0"/>
              </a:rPr>
              <a:t>when</a:t>
            </a:r>
            <a:r>
              <a:rPr lang="fr-FR" sz="2000" kern="100" dirty="0">
                <a:effectLst/>
                <a:latin typeface="Arial" panose="020B0604020202020204" pitchFamily="34" charset="0"/>
                <a:ea typeface="Calibri" panose="020F0502020204030204" pitchFamily="34" charset="0"/>
                <a:cs typeface="Arial" panose="020B0604020202020204" pitchFamily="34" charset="0"/>
              </a:rPr>
              <a:t> to </a:t>
            </a:r>
            <a:r>
              <a:rPr lang="fr-FR" sz="2000" kern="100" dirty="0" err="1">
                <a:effectLst/>
                <a:latin typeface="Arial" panose="020B0604020202020204" pitchFamily="34" charset="0"/>
                <a:ea typeface="Calibri" panose="020F0502020204030204" pitchFamily="34" charset="0"/>
                <a:cs typeface="Arial" panose="020B0604020202020204" pitchFamily="34" charset="0"/>
              </a:rPr>
              <a:t>order</a:t>
            </a:r>
            <a:r>
              <a:rPr lang="fr-FR" sz="2000" kern="100" dirty="0">
                <a:effectLst/>
                <a:latin typeface="Arial" panose="020B0604020202020204" pitchFamily="34" charset="0"/>
                <a:ea typeface="Calibri" panose="020F0502020204030204" pitchFamily="34" charset="0"/>
                <a:cs typeface="Arial" panose="020B0604020202020204" pitchFamily="34" charset="0"/>
              </a:rPr>
              <a:t> </a:t>
            </a:r>
          </a:p>
          <a:p>
            <a:pPr lvl="0">
              <a:lnSpc>
                <a:spcPct val="107000"/>
              </a:lnSpc>
              <a:buFontTx/>
              <a:buChar char="-"/>
            </a:pPr>
            <a:r>
              <a:rPr lang="fr-FR" sz="2000" kern="100" dirty="0" err="1">
                <a:latin typeface="Arial" panose="020B0604020202020204" pitchFamily="34" charset="0"/>
                <a:ea typeface="Calibri" panose="020F0502020204030204" pitchFamily="34" charset="0"/>
                <a:cs typeface="Arial" panose="020B0604020202020204" pitchFamily="34" charset="0"/>
              </a:rPr>
              <a:t>Allows</a:t>
            </a:r>
            <a:r>
              <a:rPr lang="fr-FR" sz="2000" kern="100" dirty="0">
                <a:latin typeface="Arial" panose="020B0604020202020204" pitchFamily="34" charset="0"/>
                <a:ea typeface="Calibri" panose="020F0502020204030204" pitchFamily="34" charset="0"/>
                <a:cs typeface="Arial" panose="020B0604020202020204" pitchFamily="34" charset="0"/>
              </a:rPr>
              <a:t> partial </a:t>
            </a:r>
            <a:r>
              <a:rPr lang="fr-FR" sz="2000" kern="100" dirty="0" err="1">
                <a:latin typeface="Arial" panose="020B0604020202020204" pitchFamily="34" charset="0"/>
                <a:ea typeface="Calibri" panose="020F0502020204030204" pitchFamily="34" charset="0"/>
                <a:cs typeface="Arial" panose="020B0604020202020204" pitchFamily="34" charset="0"/>
              </a:rPr>
              <a:t>receipt</a:t>
            </a:r>
            <a:r>
              <a:rPr lang="fr-FR" sz="2000" kern="100" dirty="0">
                <a:latin typeface="Arial" panose="020B0604020202020204" pitchFamily="34" charset="0"/>
                <a:ea typeface="Calibri" panose="020F0502020204030204" pitchFamily="34" charset="0"/>
                <a:cs typeface="Arial" panose="020B0604020202020204" pitchFamily="34" charset="0"/>
              </a:rPr>
              <a:t> of </a:t>
            </a:r>
            <a:r>
              <a:rPr lang="fr-FR" sz="2000" kern="100" dirty="0" err="1">
                <a:latin typeface="Arial" panose="020B0604020202020204" pitchFamily="34" charset="0"/>
                <a:ea typeface="Calibri" panose="020F0502020204030204" pitchFamily="34" charset="0"/>
                <a:cs typeface="Arial" panose="020B0604020202020204" pitchFamily="34" charset="0"/>
              </a:rPr>
              <a:t>material</a:t>
            </a:r>
            <a:r>
              <a:rPr lang="fr-FR" sz="2000" kern="100" dirty="0">
                <a:latin typeface="Arial" panose="020B0604020202020204" pitchFamily="34" charset="0"/>
                <a:ea typeface="Calibri" panose="020F0502020204030204" pitchFamily="34" charset="0"/>
                <a:cs typeface="Arial" panose="020B0604020202020204" pitchFamily="34" charset="0"/>
              </a:rPr>
              <a:t> </a:t>
            </a:r>
          </a:p>
          <a:p>
            <a:pPr lvl="1">
              <a:lnSpc>
                <a:spcPct val="107000"/>
              </a:lnSpc>
              <a:buFontTx/>
              <a:buChar char="-"/>
            </a:pPr>
            <a:r>
              <a:rPr lang="fr-FR" sz="1600" kern="100" dirty="0" err="1">
                <a:effectLst/>
                <a:latin typeface="Arial" panose="020B0604020202020204" pitchFamily="34" charset="0"/>
                <a:ea typeface="Calibri" panose="020F0502020204030204" pitchFamily="34" charset="0"/>
                <a:cs typeface="Arial" panose="020B0604020202020204" pitchFamily="34" charset="0"/>
              </a:rPr>
              <a:t>Other</a:t>
            </a:r>
            <a:r>
              <a:rPr lang="fr-FR" sz="1600" kern="100" dirty="0">
                <a:effectLst/>
                <a:latin typeface="Arial" panose="020B0604020202020204" pitchFamily="34" charset="0"/>
                <a:ea typeface="Calibri" panose="020F0502020204030204" pitchFamily="34" charset="0"/>
                <a:cs typeface="Arial" panose="020B0604020202020204" pitchFamily="34" charset="0"/>
              </a:rPr>
              <a:t> EOQ </a:t>
            </a:r>
            <a:r>
              <a:rPr lang="fr-FR" sz="1600" kern="100" dirty="0" err="1">
                <a:effectLst/>
                <a:latin typeface="Arial" panose="020B0604020202020204" pitchFamily="34" charset="0"/>
                <a:ea typeface="Calibri" panose="020F0502020204030204" pitchFamily="34" charset="0"/>
                <a:cs typeface="Arial" panose="020B0604020202020204" pitchFamily="34" charset="0"/>
              </a:rPr>
              <a:t>assumptions</a:t>
            </a:r>
            <a:r>
              <a:rPr lang="fr-FR" sz="1600" kern="100" dirty="0">
                <a:effectLst/>
                <a:latin typeface="Arial" panose="020B0604020202020204" pitchFamily="34" charset="0"/>
                <a:ea typeface="Calibri" panose="020F0502020204030204" pitchFamily="34" charset="0"/>
                <a:cs typeface="Arial" panose="020B0604020202020204" pitchFamily="34" charset="0"/>
              </a:rPr>
              <a:t> </a:t>
            </a:r>
            <a:r>
              <a:rPr lang="fr-FR" sz="1600" kern="100" dirty="0" err="1">
                <a:effectLst/>
                <a:latin typeface="Arial" panose="020B0604020202020204" pitchFamily="34" charset="0"/>
                <a:ea typeface="Calibri" panose="020F0502020204030204" pitchFamily="34" charset="0"/>
                <a:cs typeface="Arial" panose="020B0604020202020204" pitchFamily="34" charset="0"/>
              </a:rPr>
              <a:t>appl</a:t>
            </a:r>
            <a:r>
              <a:rPr lang="fr-FR" sz="1600" kern="100" dirty="0" err="1">
                <a:latin typeface="Arial" panose="020B0604020202020204" pitchFamily="34" charset="0"/>
                <a:ea typeface="Calibri" panose="020F0502020204030204" pitchFamily="34" charset="0"/>
                <a:cs typeface="Arial" panose="020B0604020202020204" pitchFamily="34" charset="0"/>
              </a:rPr>
              <a:t>y</a:t>
            </a:r>
            <a:r>
              <a:rPr lang="fr-FR" sz="1600" kern="100" dirty="0">
                <a:latin typeface="Arial" panose="020B0604020202020204" pitchFamily="34" charset="0"/>
                <a:ea typeface="Calibri" panose="020F0502020204030204" pitchFamily="34" charset="0"/>
                <a:cs typeface="Arial" panose="020B0604020202020204" pitchFamily="34" charset="0"/>
              </a:rPr>
              <a:t> </a:t>
            </a:r>
          </a:p>
          <a:p>
            <a:pPr lvl="0">
              <a:lnSpc>
                <a:spcPct val="107000"/>
              </a:lnSpc>
              <a:buFontTx/>
              <a:buChar char="-"/>
            </a:pPr>
            <a:r>
              <a:rPr lang="fr-FR" sz="2000" kern="100" dirty="0" err="1">
                <a:latin typeface="Arial" panose="020B0604020202020204" pitchFamily="34" charset="0"/>
                <a:ea typeface="Calibri" panose="020F0502020204030204" pitchFamily="34" charset="0"/>
                <a:cs typeface="Arial" panose="020B0604020202020204" pitchFamily="34" charset="0"/>
              </a:rPr>
              <a:t>Suited</a:t>
            </a:r>
            <a:r>
              <a:rPr lang="fr-FR" sz="2000" kern="100" dirty="0">
                <a:latin typeface="Arial" panose="020B0604020202020204" pitchFamily="34" charset="0"/>
                <a:ea typeface="Calibri" panose="020F0502020204030204" pitchFamily="34" charset="0"/>
                <a:cs typeface="Arial" panose="020B0604020202020204" pitchFamily="34" charset="0"/>
              </a:rPr>
              <a:t> for production </a:t>
            </a:r>
            <a:r>
              <a:rPr lang="fr-FR" sz="2000" kern="100" dirty="0" err="1">
                <a:latin typeface="Arial" panose="020B0604020202020204" pitchFamily="34" charset="0"/>
                <a:ea typeface="Calibri" panose="020F0502020204030204" pitchFamily="34" charset="0"/>
                <a:cs typeface="Arial" panose="020B0604020202020204" pitchFamily="34" charset="0"/>
              </a:rPr>
              <a:t>environment</a:t>
            </a:r>
            <a:endParaRPr lang="fr-FR" sz="2000" kern="100" dirty="0">
              <a:latin typeface="Arial" panose="020B0604020202020204" pitchFamily="34" charset="0"/>
              <a:ea typeface="Calibri" panose="020F0502020204030204" pitchFamily="34" charset="0"/>
              <a:cs typeface="Arial" panose="020B0604020202020204" pitchFamily="34" charset="0"/>
            </a:endParaRPr>
          </a:p>
          <a:p>
            <a:pPr lvl="1">
              <a:lnSpc>
                <a:spcPct val="107000"/>
              </a:lnSpc>
              <a:buFontTx/>
              <a:buChar char="-"/>
            </a:pPr>
            <a:r>
              <a:rPr lang="fr-FR" sz="1600" kern="100" dirty="0" err="1">
                <a:latin typeface="Arial" panose="020B0604020202020204" pitchFamily="34" charset="0"/>
                <a:ea typeface="Calibri" panose="020F0502020204030204" pitchFamily="34" charset="0"/>
                <a:cs typeface="Arial" panose="020B0604020202020204" pitchFamily="34" charset="0"/>
              </a:rPr>
              <a:t>Material</a:t>
            </a:r>
            <a:r>
              <a:rPr lang="fr-FR" sz="1600" kern="100" dirty="0">
                <a:latin typeface="Arial" panose="020B0604020202020204" pitchFamily="34" charset="0"/>
                <a:ea typeface="Calibri" panose="020F0502020204030204" pitchFamily="34" charset="0"/>
                <a:cs typeface="Arial" panose="020B0604020202020204" pitchFamily="34" charset="0"/>
              </a:rPr>
              <a:t> </a:t>
            </a:r>
            <a:r>
              <a:rPr lang="fr-FR" sz="1600" kern="100" dirty="0" err="1">
                <a:latin typeface="Arial" panose="020B0604020202020204" pitchFamily="34" charset="0"/>
                <a:ea typeface="Calibri" panose="020F0502020204030204" pitchFamily="34" charset="0"/>
                <a:cs typeface="Arial" panose="020B0604020202020204" pitchFamily="34" charset="0"/>
              </a:rPr>
              <a:t>produced</a:t>
            </a:r>
            <a:r>
              <a:rPr lang="fr-FR" sz="1600" kern="100" dirty="0">
                <a:latin typeface="Arial" panose="020B0604020202020204" pitchFamily="34" charset="0"/>
                <a:ea typeface="Calibri" panose="020F0502020204030204" pitchFamily="34" charset="0"/>
                <a:cs typeface="Arial" panose="020B0604020202020204" pitchFamily="34" charset="0"/>
              </a:rPr>
              <a:t>, </a:t>
            </a:r>
            <a:r>
              <a:rPr lang="fr-FR" sz="1600" kern="100" dirty="0" err="1">
                <a:latin typeface="Arial" panose="020B0604020202020204" pitchFamily="34" charset="0"/>
                <a:ea typeface="Calibri" panose="020F0502020204030204" pitchFamily="34" charset="0"/>
                <a:cs typeface="Arial" panose="020B0604020202020204" pitchFamily="34" charset="0"/>
              </a:rPr>
              <a:t>used</a:t>
            </a:r>
            <a:r>
              <a:rPr lang="fr-FR" sz="1600" kern="100" dirty="0">
                <a:latin typeface="Arial" panose="020B0604020202020204" pitchFamily="34" charset="0"/>
                <a:ea typeface="Calibri" panose="020F0502020204030204" pitchFamily="34" charset="0"/>
                <a:cs typeface="Arial" panose="020B0604020202020204" pitchFamily="34" charset="0"/>
              </a:rPr>
              <a:t> </a:t>
            </a:r>
            <a:r>
              <a:rPr lang="fr-FR" sz="1600" kern="100" dirty="0" err="1">
                <a:latin typeface="Arial" panose="020B0604020202020204" pitchFamily="34" charset="0"/>
                <a:ea typeface="Calibri" panose="020F0502020204030204" pitchFamily="34" charset="0"/>
                <a:cs typeface="Arial" panose="020B0604020202020204" pitchFamily="34" charset="0"/>
              </a:rPr>
              <a:t>immediately</a:t>
            </a:r>
            <a:r>
              <a:rPr lang="fr-FR" sz="1600" kern="100" dirty="0">
                <a:latin typeface="Arial" panose="020B0604020202020204" pitchFamily="34" charset="0"/>
                <a:ea typeface="Calibri" panose="020F0502020204030204" pitchFamily="34" charset="0"/>
                <a:cs typeface="Arial" panose="020B0604020202020204" pitchFamily="34" charset="0"/>
              </a:rPr>
              <a:t> </a:t>
            </a:r>
          </a:p>
          <a:p>
            <a:pPr lvl="1">
              <a:lnSpc>
                <a:spcPct val="107000"/>
              </a:lnSpc>
              <a:buFontTx/>
              <a:buChar char="-"/>
            </a:pPr>
            <a:r>
              <a:rPr lang="fr-FR" sz="1600" kern="100" dirty="0" err="1">
                <a:latin typeface="Arial" panose="020B0604020202020204" pitchFamily="34" charset="0"/>
                <a:ea typeface="Calibri" panose="020F0502020204030204" pitchFamily="34" charset="0"/>
                <a:cs typeface="Arial" panose="020B0604020202020204" pitchFamily="34" charset="0"/>
              </a:rPr>
              <a:t>Provides</a:t>
            </a:r>
            <a:r>
              <a:rPr lang="fr-FR" sz="1600" kern="100" dirty="0">
                <a:latin typeface="Arial" panose="020B0604020202020204" pitchFamily="34" charset="0"/>
                <a:ea typeface="Calibri" panose="020F0502020204030204" pitchFamily="34" charset="0"/>
                <a:cs typeface="Arial" panose="020B0604020202020204" pitchFamily="34" charset="0"/>
              </a:rPr>
              <a:t> production lot size</a:t>
            </a:r>
          </a:p>
          <a:p>
            <a:pPr lvl="0">
              <a:lnSpc>
                <a:spcPct val="107000"/>
              </a:lnSpc>
              <a:buFontTx/>
              <a:buChar char="-"/>
            </a:pPr>
            <a:r>
              <a:rPr lang="fr-FR" sz="2000" kern="100" dirty="0" err="1">
                <a:latin typeface="Arial" panose="020B0604020202020204" pitchFamily="34" charset="0"/>
                <a:ea typeface="Calibri" panose="020F0502020204030204" pitchFamily="34" charset="0"/>
                <a:cs typeface="Arial" panose="020B0604020202020204" pitchFamily="34" charset="0"/>
              </a:rPr>
              <a:t>Lower</a:t>
            </a:r>
            <a:r>
              <a:rPr lang="fr-FR" sz="2000" kern="100" dirty="0">
                <a:latin typeface="Arial" panose="020B0604020202020204" pitchFamily="34" charset="0"/>
                <a:ea typeface="Calibri" panose="020F0502020204030204" pitchFamily="34" charset="0"/>
                <a:cs typeface="Arial" panose="020B0604020202020204" pitchFamily="34" charset="0"/>
              </a:rPr>
              <a:t> holding </a:t>
            </a:r>
            <a:r>
              <a:rPr lang="fr-FR" sz="2000" kern="100" dirty="0" err="1">
                <a:latin typeface="Arial" panose="020B0604020202020204" pitchFamily="34" charset="0"/>
                <a:ea typeface="Calibri" panose="020F0502020204030204" pitchFamily="34" charset="0"/>
                <a:cs typeface="Arial" panose="020B0604020202020204" pitchFamily="34" charset="0"/>
              </a:rPr>
              <a:t>cost</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than</a:t>
            </a:r>
            <a:r>
              <a:rPr lang="fr-FR" sz="2000" kern="100" dirty="0">
                <a:latin typeface="Arial" panose="020B0604020202020204" pitchFamily="34" charset="0"/>
                <a:ea typeface="Calibri" panose="020F0502020204030204" pitchFamily="34" charset="0"/>
                <a:cs typeface="Arial" panose="020B0604020202020204" pitchFamily="34" charset="0"/>
              </a:rPr>
              <a:t> EOQ model </a:t>
            </a:r>
          </a:p>
          <a:p>
            <a:pPr lvl="0">
              <a:lnSpc>
                <a:spcPct val="107000"/>
              </a:lnSpc>
              <a:buFontTx/>
              <a:buChar char="-"/>
            </a:pPr>
            <a:endParaRPr lang="fr-FR" sz="2000" kern="100" dirty="0">
              <a:latin typeface="Arial" panose="020B0604020202020204" pitchFamily="34" charset="0"/>
              <a:ea typeface="Calibri" panose="020F0502020204030204" pitchFamily="34" charset="0"/>
              <a:cs typeface="Arial" panose="020B0604020202020204" pitchFamily="34" charset="0"/>
            </a:endParaRPr>
          </a:p>
          <a:p>
            <a:pPr lvl="0">
              <a:lnSpc>
                <a:spcPct val="107000"/>
              </a:lnSpc>
              <a:buFontTx/>
              <a:buChar char="-"/>
            </a:pPr>
            <a:r>
              <a:rPr lang="fr-FR" sz="2000" b="1" kern="100" dirty="0" err="1">
                <a:latin typeface="Arial" panose="020B0604020202020204" pitchFamily="34" charset="0"/>
                <a:ea typeface="Calibri" panose="020F0502020204030204" pitchFamily="34" charset="0"/>
                <a:cs typeface="Arial" panose="020B0604020202020204" pitchFamily="34" charset="0"/>
              </a:rPr>
              <a:t>Reasons</a:t>
            </a:r>
            <a:r>
              <a:rPr lang="fr-FR" sz="2000" b="1" kern="100" dirty="0">
                <a:latin typeface="Arial" panose="020B0604020202020204" pitchFamily="34" charset="0"/>
                <a:ea typeface="Calibri" panose="020F0502020204030204" pitchFamily="34" charset="0"/>
                <a:cs typeface="Arial" panose="020B0604020202020204" pitchFamily="34" charset="0"/>
              </a:rPr>
              <a:t> for </a:t>
            </a:r>
            <a:r>
              <a:rPr lang="fr-FR" sz="2000" b="1" kern="100" dirty="0" err="1">
                <a:latin typeface="Arial" panose="020B0604020202020204" pitchFamily="34" charset="0"/>
                <a:ea typeface="Calibri" panose="020F0502020204030204" pitchFamily="34" charset="0"/>
                <a:cs typeface="Arial" panose="020B0604020202020204" pitchFamily="34" charset="0"/>
              </a:rPr>
              <a:t>variability</a:t>
            </a:r>
            <a:r>
              <a:rPr lang="fr-FR" sz="2000" b="1" kern="100" dirty="0">
                <a:latin typeface="Arial" panose="020B0604020202020204" pitchFamily="34" charset="0"/>
                <a:ea typeface="Calibri" panose="020F0502020204030204" pitchFamily="34" charset="0"/>
                <a:cs typeface="Arial" panose="020B0604020202020204" pitchFamily="34" charset="0"/>
              </a:rPr>
              <a:t> in production </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most</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variability</a:t>
            </a:r>
            <a:r>
              <a:rPr lang="fr-FR" sz="2000" kern="100" dirty="0">
                <a:latin typeface="Arial" panose="020B0604020202020204" pitchFamily="34" charset="0"/>
                <a:ea typeface="Calibri" panose="020F0502020204030204" pitchFamily="34" charset="0"/>
                <a:cs typeface="Arial" panose="020B0604020202020204" pitchFamily="34" charset="0"/>
              </a:rPr>
              <a:t> is </a:t>
            </a:r>
            <a:r>
              <a:rPr lang="fr-FR" sz="2000" kern="100" dirty="0" err="1">
                <a:latin typeface="Arial" panose="020B0604020202020204" pitchFamily="34" charset="0"/>
                <a:ea typeface="Calibri" panose="020F0502020204030204" pitchFamily="34" charset="0"/>
                <a:cs typeface="Arial" panose="020B0604020202020204" pitchFamily="34" charset="0"/>
              </a:rPr>
              <a:t>caused</a:t>
            </a:r>
            <a:r>
              <a:rPr lang="fr-FR" sz="2000" kern="100" dirty="0">
                <a:latin typeface="Arial" panose="020B0604020202020204" pitchFamily="34" charset="0"/>
                <a:ea typeface="Calibri" panose="020F0502020204030204" pitchFamily="34" charset="0"/>
                <a:cs typeface="Arial" panose="020B0604020202020204" pitchFamily="34" charset="0"/>
              </a:rPr>
              <a:t> by </a:t>
            </a:r>
            <a:r>
              <a:rPr lang="fr-FR" sz="2000" kern="100" dirty="0" err="1">
                <a:latin typeface="Arial" panose="020B0604020202020204" pitchFamily="34" charset="0"/>
                <a:ea typeface="Calibri" panose="020F0502020204030204" pitchFamily="34" charset="0"/>
                <a:cs typeface="Arial" panose="020B0604020202020204" pitchFamily="34" charset="0"/>
              </a:rPr>
              <a:t>waste</a:t>
            </a:r>
            <a:r>
              <a:rPr lang="fr-FR" sz="2000" kern="100" dirty="0">
                <a:latin typeface="Arial" panose="020B0604020202020204" pitchFamily="34" charset="0"/>
                <a:ea typeface="Calibri" panose="020F0502020204030204" pitchFamily="34" charset="0"/>
                <a:cs typeface="Arial" panose="020B0604020202020204" pitchFamily="34" charset="0"/>
              </a:rPr>
              <a:t> or by </a:t>
            </a:r>
            <a:r>
              <a:rPr lang="fr-FR" sz="2000" kern="100" dirty="0" err="1">
                <a:latin typeface="Arial" panose="020B0604020202020204" pitchFamily="34" charset="0"/>
                <a:ea typeface="Calibri" panose="020F0502020204030204" pitchFamily="34" charset="0"/>
                <a:cs typeface="Arial" panose="020B0604020202020204" pitchFamily="34" charset="0"/>
              </a:rPr>
              <a:t>poor</a:t>
            </a:r>
            <a:r>
              <a:rPr lang="fr-FR" sz="2000" kern="100" dirty="0">
                <a:latin typeface="Arial" panose="020B0604020202020204" pitchFamily="34" charset="0"/>
                <a:ea typeface="Calibri" panose="020F0502020204030204" pitchFamily="34" charset="0"/>
                <a:cs typeface="Arial" panose="020B0604020202020204" pitchFamily="34" charset="0"/>
              </a:rPr>
              <a:t> management. </a:t>
            </a:r>
          </a:p>
          <a:p>
            <a:pPr marL="0" lvl="0" indent="0">
              <a:lnSpc>
                <a:spcPct val="107000"/>
              </a:lnSpc>
              <a:buNone/>
            </a:pPr>
            <a:r>
              <a:rPr lang="fr-FR" sz="2000" kern="100" dirty="0" err="1">
                <a:latin typeface="Arial" panose="020B0604020202020204" pitchFamily="34" charset="0"/>
                <a:ea typeface="Calibri" panose="020F0502020204030204" pitchFamily="34" charset="0"/>
                <a:cs typeface="Arial" panose="020B0604020202020204" pitchFamily="34" charset="0"/>
              </a:rPr>
              <a:t>Specific</a:t>
            </a:r>
            <a:r>
              <a:rPr lang="fr-FR" sz="2000" kern="100" dirty="0">
                <a:latin typeface="Arial" panose="020B0604020202020204" pitchFamily="34" charset="0"/>
                <a:ea typeface="Calibri" panose="020F0502020204030204" pitchFamily="34" charset="0"/>
                <a:cs typeface="Arial" panose="020B0604020202020204" pitchFamily="34" charset="0"/>
              </a:rPr>
              <a:t> causes </a:t>
            </a:r>
            <a:r>
              <a:rPr lang="fr-FR" sz="2000" kern="100" dirty="0" err="1">
                <a:latin typeface="Arial" panose="020B0604020202020204" pitchFamily="34" charset="0"/>
                <a:ea typeface="Calibri" panose="020F0502020204030204" pitchFamily="34" charset="0"/>
                <a:cs typeface="Arial" panose="020B0604020202020204" pitchFamily="34" charset="0"/>
              </a:rPr>
              <a:t>include</a:t>
            </a:r>
            <a:r>
              <a:rPr lang="fr-FR" sz="2000" kern="100" dirty="0">
                <a:latin typeface="Arial" panose="020B0604020202020204" pitchFamily="34" charset="0"/>
                <a:ea typeface="Calibri" panose="020F0502020204030204" pitchFamily="34" charset="0"/>
                <a:cs typeface="Arial" panose="020B0604020202020204" pitchFamily="34" charset="0"/>
              </a:rPr>
              <a:t> : </a:t>
            </a:r>
          </a:p>
          <a:p>
            <a:pPr marL="0" lvl="0" indent="0">
              <a:lnSpc>
                <a:spcPct val="107000"/>
              </a:lnSpc>
              <a:buNone/>
            </a:pPr>
            <a:r>
              <a:rPr lang="fr-FR" sz="2000" kern="100" dirty="0">
                <a:latin typeface="Arial" panose="020B0604020202020204" pitchFamily="34" charset="0"/>
                <a:ea typeface="Calibri" panose="020F0502020204030204" pitchFamily="34" charset="0"/>
                <a:cs typeface="Arial" panose="020B0604020202020204" pitchFamily="34" charset="0"/>
              </a:rPr>
              <a:t>   - employees, machines, and </a:t>
            </a:r>
            <a:r>
              <a:rPr lang="fr-FR" sz="2000" kern="100" dirty="0" err="1">
                <a:latin typeface="Arial" panose="020B0604020202020204" pitchFamily="34" charset="0"/>
                <a:ea typeface="Calibri" panose="020F0502020204030204" pitchFamily="34" charset="0"/>
                <a:cs typeface="Arial" panose="020B0604020202020204" pitchFamily="34" charset="0"/>
              </a:rPr>
              <a:t>suppliers</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produce</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units</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that</a:t>
            </a:r>
            <a:r>
              <a:rPr lang="fr-FR" sz="2000" kern="100" dirty="0">
                <a:latin typeface="Arial" panose="020B0604020202020204" pitchFamily="34" charset="0"/>
                <a:ea typeface="Calibri" panose="020F0502020204030204" pitchFamily="34" charset="0"/>
                <a:cs typeface="Arial" panose="020B0604020202020204" pitchFamily="34" charset="0"/>
              </a:rPr>
              <a:t> do not </a:t>
            </a:r>
            <a:r>
              <a:rPr lang="fr-FR" sz="2000" kern="100" dirty="0" err="1">
                <a:latin typeface="Arial" panose="020B0604020202020204" pitchFamily="34" charset="0"/>
                <a:ea typeface="Calibri" panose="020F0502020204030204" pitchFamily="34" charset="0"/>
                <a:cs typeface="Arial" panose="020B0604020202020204" pitchFamily="34" charset="0"/>
              </a:rPr>
              <a:t>conform</a:t>
            </a:r>
            <a:r>
              <a:rPr lang="fr-FR" sz="2000" kern="100" dirty="0">
                <a:latin typeface="Arial" panose="020B0604020202020204" pitchFamily="34" charset="0"/>
                <a:ea typeface="Calibri" panose="020F0502020204030204" pitchFamily="34" charset="0"/>
                <a:cs typeface="Arial" panose="020B0604020202020204" pitchFamily="34" charset="0"/>
              </a:rPr>
              <a:t> to standards, are </a:t>
            </a:r>
            <a:r>
              <a:rPr lang="fr-FR" sz="2000" kern="100" dirty="0" err="1">
                <a:latin typeface="Arial" panose="020B0604020202020204" pitchFamily="34" charset="0"/>
                <a:ea typeface="Calibri" panose="020F0502020204030204" pitchFamily="34" charset="0"/>
                <a:cs typeface="Arial" panose="020B0604020202020204" pitchFamily="34" charset="0"/>
              </a:rPr>
              <a:t>late</a:t>
            </a:r>
            <a:r>
              <a:rPr lang="fr-FR" sz="2000" kern="100" dirty="0">
                <a:latin typeface="Arial" panose="020B0604020202020204" pitchFamily="34" charset="0"/>
                <a:ea typeface="Calibri" panose="020F0502020204030204" pitchFamily="34" charset="0"/>
                <a:cs typeface="Arial" panose="020B0604020202020204" pitchFamily="34" charset="0"/>
              </a:rPr>
              <a:t> or are not the </a:t>
            </a:r>
            <a:r>
              <a:rPr lang="fr-FR" sz="2000" kern="100" dirty="0" err="1">
                <a:latin typeface="Arial" panose="020B0604020202020204" pitchFamily="34" charset="0"/>
                <a:ea typeface="Calibri" panose="020F0502020204030204" pitchFamily="34" charset="0"/>
                <a:cs typeface="Arial" panose="020B0604020202020204" pitchFamily="34" charset="0"/>
              </a:rPr>
              <a:t>proper</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quantity</a:t>
            </a:r>
            <a:r>
              <a:rPr lang="fr-FR" sz="2000"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400" kern="1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077624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599440" y="555623"/>
            <a:ext cx="11435080" cy="555622"/>
          </a:xfrm>
        </p:spPr>
        <p:txBody>
          <a:bodyPr>
            <a:normAutofit/>
          </a:bodyPr>
          <a:lstStyle/>
          <a:p>
            <a:pPr marL="0" indent="0" algn="just">
              <a:lnSpc>
                <a:spcPct val="100000"/>
              </a:lnSpc>
              <a:buNone/>
            </a:pPr>
            <a:r>
              <a:rPr lang="fr-FR" u="sng" dirty="0">
                <a:solidFill>
                  <a:srgbClr val="FFFFFF"/>
                </a:solidFill>
              </a:rPr>
              <a:t>1.b) Production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 POQ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99440" y="2278863"/>
            <a:ext cx="4399280" cy="3479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000" u="sng" kern="100" dirty="0">
                <a:effectLst/>
                <a:latin typeface="Arial" panose="020B0604020202020204" pitchFamily="34" charset="0"/>
                <a:ea typeface="Calibri" panose="020F0502020204030204" pitchFamily="34" charset="0"/>
                <a:cs typeface="Arial" panose="020B0604020202020204" pitchFamily="34" charset="0"/>
              </a:rPr>
              <a:t>Model equations : </a:t>
            </a:r>
          </a:p>
          <a:p>
            <a:pPr>
              <a:lnSpc>
                <a:spcPct val="100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Q = Number of pieces per order</a:t>
            </a:r>
          </a:p>
          <a:p>
            <a:pPr>
              <a:lnSpc>
                <a:spcPct val="100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p = Daily production rate</a:t>
            </a:r>
          </a:p>
          <a:p>
            <a:pPr>
              <a:lnSpc>
                <a:spcPct val="100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H = Holding cost per unit per year </a:t>
            </a:r>
          </a:p>
          <a:p>
            <a:pPr>
              <a:lnSpc>
                <a:spcPct val="100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d = Daily demand/usage rate</a:t>
            </a:r>
          </a:p>
          <a:p>
            <a:pPr>
              <a:lnSpc>
                <a:spcPct val="100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t = Length of the production run in days</a:t>
            </a:r>
          </a:p>
          <a:p>
            <a:pPr>
              <a:lnSpc>
                <a:spcPct val="100000"/>
              </a:lnSpc>
              <a:spcAft>
                <a:spcPts val="800"/>
              </a:spcAft>
            </a:pPr>
            <a:r>
              <a:rPr lang="en-GB" sz="1800" kern="100" dirty="0" err="1">
                <a:latin typeface="Arial" panose="020B0604020202020204" pitchFamily="34" charset="0"/>
                <a:ea typeface="Calibri" panose="020F0502020204030204" pitchFamily="34" charset="0"/>
                <a:cs typeface="Arial" panose="020B0604020202020204" pitchFamily="34" charset="0"/>
              </a:rPr>
              <a:t>Qp</a:t>
            </a:r>
            <a:r>
              <a:rPr lang="en-GB" sz="1800" kern="100" dirty="0">
                <a:latin typeface="Arial" panose="020B0604020202020204" pitchFamily="34" charset="0"/>
                <a:ea typeface="Calibri" panose="020F0502020204030204" pitchFamily="34" charset="0"/>
                <a:cs typeface="Arial" panose="020B0604020202020204" pitchFamily="34" charset="0"/>
              </a:rPr>
              <a:t> = optimal production quantity</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494DB36-3A82-9946-C40A-5883187FDF3B}"/>
              </a:ext>
            </a:extLst>
          </p:cNvPr>
          <p:cNvPicPr>
            <a:picLocks noChangeAspect="1"/>
          </p:cNvPicPr>
          <p:nvPr/>
        </p:nvPicPr>
        <p:blipFill>
          <a:blip r:embed="rId3"/>
          <a:stretch>
            <a:fillRect/>
          </a:stretch>
        </p:blipFill>
        <p:spPr>
          <a:xfrm>
            <a:off x="5183719" y="2432555"/>
            <a:ext cx="2075180" cy="946450"/>
          </a:xfrm>
          <a:prstGeom prst="rect">
            <a:avLst/>
          </a:prstGeom>
        </p:spPr>
      </p:pic>
      <p:pic>
        <p:nvPicPr>
          <p:cNvPr id="8" name="Picture 7" descr="A math equations with numbers&#10;&#10;Description automatically generated with medium confidence">
            <a:extLst>
              <a:ext uri="{FF2B5EF4-FFF2-40B4-BE49-F238E27FC236}">
                <a16:creationId xmlns:a16="http://schemas.microsoft.com/office/drawing/2014/main" id="{2BCF6293-C2DC-507A-1A8C-D841AD3FC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337" y="2421996"/>
            <a:ext cx="3584154" cy="910890"/>
          </a:xfrm>
          <a:prstGeom prst="rect">
            <a:avLst/>
          </a:prstGeom>
        </p:spPr>
      </p:pic>
      <p:pic>
        <p:nvPicPr>
          <p:cNvPr id="9" name="Picture 8">
            <a:extLst>
              <a:ext uri="{FF2B5EF4-FFF2-40B4-BE49-F238E27FC236}">
                <a16:creationId xmlns:a16="http://schemas.microsoft.com/office/drawing/2014/main" id="{74CB19E7-5BA8-B775-437B-4959F248839A}"/>
              </a:ext>
            </a:extLst>
          </p:cNvPr>
          <p:cNvPicPr>
            <a:picLocks noChangeAspect="1"/>
          </p:cNvPicPr>
          <p:nvPr/>
        </p:nvPicPr>
        <p:blipFill>
          <a:blip r:embed="rId5"/>
          <a:stretch>
            <a:fillRect/>
          </a:stretch>
        </p:blipFill>
        <p:spPr>
          <a:xfrm>
            <a:off x="5183719" y="3762563"/>
            <a:ext cx="6591721" cy="2212787"/>
          </a:xfrm>
          <a:prstGeom prst="rect">
            <a:avLst/>
          </a:prstGeom>
        </p:spPr>
      </p:pic>
      <p:sp>
        <p:nvSpPr>
          <p:cNvPr id="10" name="TextBox 9">
            <a:extLst>
              <a:ext uri="{FF2B5EF4-FFF2-40B4-BE49-F238E27FC236}">
                <a16:creationId xmlns:a16="http://schemas.microsoft.com/office/drawing/2014/main" id="{2194AEF5-C76A-F038-C5A9-DC6A8F2D1B83}"/>
              </a:ext>
            </a:extLst>
          </p:cNvPr>
          <p:cNvSpPr txBox="1"/>
          <p:nvPr/>
        </p:nvSpPr>
        <p:spPr>
          <a:xfrm>
            <a:off x="751840" y="1341111"/>
            <a:ext cx="11023600" cy="707886"/>
          </a:xfrm>
          <a:prstGeom prst="rect">
            <a:avLst/>
          </a:prstGeom>
          <a:noFill/>
        </p:spPr>
        <p:txBody>
          <a:bodyPr wrap="square" rtlCol="0">
            <a:spAutoFit/>
          </a:bodyPr>
          <a:lstStyle/>
          <a:p>
            <a:r>
              <a:rPr lang="en-GB" sz="2000" dirty="0"/>
              <a:t>When subassemblies are manufactured within the firm, use the Production Order Quantity (POQ ) fashion</a:t>
            </a:r>
          </a:p>
        </p:txBody>
      </p:sp>
    </p:spTree>
    <p:extLst>
      <p:ext uri="{BB962C8B-B14F-4D97-AF65-F5344CB8AC3E}">
        <p14:creationId xmlns:p14="http://schemas.microsoft.com/office/powerpoint/2010/main" val="2706644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91937"/>
            <a:ext cx="11435080" cy="555622"/>
          </a:xfrm>
        </p:spPr>
        <p:txBody>
          <a:bodyPr>
            <a:normAutofit/>
          </a:bodyPr>
          <a:lstStyle/>
          <a:p>
            <a:pPr marL="0" indent="0" algn="just">
              <a:lnSpc>
                <a:spcPct val="100000"/>
              </a:lnSpc>
              <a:buNone/>
            </a:pPr>
            <a:r>
              <a:rPr lang="fr-FR" u="sng" dirty="0">
                <a:solidFill>
                  <a:srgbClr val="FFFFFF"/>
                </a:solidFill>
              </a:rPr>
              <a:t>1.b) Production </a:t>
            </a:r>
            <a:r>
              <a:rPr lang="fr-FR" u="sng" dirty="0" err="1">
                <a:solidFill>
                  <a:srgbClr val="FFFFFF"/>
                </a:solidFill>
              </a:rPr>
              <a:t>order</a:t>
            </a:r>
            <a:r>
              <a:rPr lang="fr-FR" u="sng" dirty="0">
                <a:solidFill>
                  <a:srgbClr val="FFFFFF"/>
                </a:solidFill>
              </a:rPr>
              <a:t> </a:t>
            </a:r>
            <a:r>
              <a:rPr lang="fr-FR" u="sng" dirty="0" err="1">
                <a:solidFill>
                  <a:srgbClr val="FFFFFF"/>
                </a:solidFill>
              </a:rPr>
              <a:t>quantity</a:t>
            </a:r>
            <a:r>
              <a:rPr lang="fr-FR" u="sng" dirty="0">
                <a:solidFill>
                  <a:srgbClr val="FFFFFF"/>
                </a:solidFill>
              </a:rPr>
              <a:t> ( POQ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487680" y="1372231"/>
            <a:ext cx="1706880" cy="4373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200" u="sng" kern="100" dirty="0">
                <a:latin typeface="Arial" panose="020B0604020202020204" pitchFamily="34" charset="0"/>
                <a:ea typeface="Calibri" panose="020F0502020204030204" pitchFamily="34" charset="0"/>
                <a:cs typeface="Arial" panose="020B0604020202020204" pitchFamily="34" charset="0"/>
              </a:rPr>
              <a:t>Simulation</a:t>
            </a:r>
            <a:r>
              <a:rPr lang="fr-FR" sz="2000" u="sng"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u="sng"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0E15B0-E515-E466-BFE2-BF19C94BDD81}"/>
              </a:ext>
            </a:extLst>
          </p:cNvPr>
          <p:cNvSpPr txBox="1"/>
          <p:nvPr/>
        </p:nvSpPr>
        <p:spPr>
          <a:xfrm>
            <a:off x="528320" y="2198265"/>
            <a:ext cx="1879600" cy="369332"/>
          </a:xfrm>
          <a:prstGeom prst="rect">
            <a:avLst/>
          </a:prstGeom>
          <a:noFill/>
        </p:spPr>
        <p:txBody>
          <a:bodyPr wrap="square" rtlCol="0">
            <a:spAutoFit/>
          </a:bodyPr>
          <a:lstStyle/>
          <a:p>
            <a:r>
              <a:rPr lang="fr-FR" dirty="0"/>
              <a:t>Input data</a:t>
            </a:r>
            <a:endParaRPr lang="en-GB" dirty="0"/>
          </a:p>
        </p:txBody>
      </p:sp>
      <p:sp>
        <p:nvSpPr>
          <p:cNvPr id="8" name="TextBox 7">
            <a:extLst>
              <a:ext uri="{FF2B5EF4-FFF2-40B4-BE49-F238E27FC236}">
                <a16:creationId xmlns:a16="http://schemas.microsoft.com/office/drawing/2014/main" id="{5ACD3216-6B4E-0D1C-1822-16FFEAFDF6C6}"/>
              </a:ext>
            </a:extLst>
          </p:cNvPr>
          <p:cNvSpPr txBox="1"/>
          <p:nvPr/>
        </p:nvSpPr>
        <p:spPr>
          <a:xfrm>
            <a:off x="6360161" y="2198265"/>
            <a:ext cx="1259840" cy="369332"/>
          </a:xfrm>
          <a:prstGeom prst="rect">
            <a:avLst/>
          </a:prstGeom>
          <a:noFill/>
        </p:spPr>
        <p:txBody>
          <a:bodyPr wrap="square" rtlCol="0">
            <a:spAutoFit/>
          </a:bodyPr>
          <a:lstStyle/>
          <a:p>
            <a:r>
              <a:rPr lang="fr-FR" dirty="0"/>
              <a:t>Result </a:t>
            </a:r>
            <a:endParaRPr lang="en-GB" dirty="0"/>
          </a:p>
        </p:txBody>
      </p:sp>
      <p:sp>
        <p:nvSpPr>
          <p:cNvPr id="10" name="TextBox 9">
            <a:extLst>
              <a:ext uri="{FF2B5EF4-FFF2-40B4-BE49-F238E27FC236}">
                <a16:creationId xmlns:a16="http://schemas.microsoft.com/office/drawing/2014/main" id="{E36656D3-E3F0-9635-38D1-8245A818453A}"/>
              </a:ext>
            </a:extLst>
          </p:cNvPr>
          <p:cNvSpPr txBox="1"/>
          <p:nvPr/>
        </p:nvSpPr>
        <p:spPr>
          <a:xfrm>
            <a:off x="1341120" y="4820439"/>
            <a:ext cx="1457960" cy="369332"/>
          </a:xfrm>
          <a:prstGeom prst="rect">
            <a:avLst/>
          </a:prstGeom>
          <a:noFill/>
        </p:spPr>
        <p:txBody>
          <a:bodyPr wrap="square" rtlCol="0">
            <a:spAutoFit/>
          </a:bodyPr>
          <a:lstStyle/>
          <a:p>
            <a:r>
              <a:rPr lang="fr-FR" dirty="0"/>
              <a:t>Chart </a:t>
            </a:r>
            <a:endParaRPr lang="en-GB" dirty="0"/>
          </a:p>
        </p:txBody>
      </p:sp>
      <p:pic>
        <p:nvPicPr>
          <p:cNvPr id="14" name="Picture 13" descr="A screenshot of a computer&#10;&#10;Description automatically generated">
            <a:extLst>
              <a:ext uri="{FF2B5EF4-FFF2-40B4-BE49-F238E27FC236}">
                <a16:creationId xmlns:a16="http://schemas.microsoft.com/office/drawing/2014/main" id="{92C11E5A-A1B3-1847-82BC-A9754A9B6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007" y="1901261"/>
            <a:ext cx="3562350" cy="1250950"/>
          </a:xfrm>
          <a:prstGeom prst="rect">
            <a:avLst/>
          </a:prstGeom>
        </p:spPr>
      </p:pic>
      <p:pic>
        <p:nvPicPr>
          <p:cNvPr id="17" name="Picture 16" descr="A blue circle with white text&#10;&#10;Description automatically generated">
            <a:extLst>
              <a:ext uri="{FF2B5EF4-FFF2-40B4-BE49-F238E27FC236}">
                <a16:creationId xmlns:a16="http://schemas.microsoft.com/office/drawing/2014/main" id="{6703A0E1-910B-ECEB-67ED-26943AA6A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996" y="1680088"/>
            <a:ext cx="2772724" cy="1799687"/>
          </a:xfrm>
          <a:prstGeom prst="rect">
            <a:avLst/>
          </a:prstGeom>
        </p:spPr>
      </p:pic>
      <p:pic>
        <p:nvPicPr>
          <p:cNvPr id="18" name="Picture 17" descr="A graph of a graph&#10;&#10;Description automatically generated with medium confidence">
            <a:extLst>
              <a:ext uri="{FF2B5EF4-FFF2-40B4-BE49-F238E27FC236}">
                <a16:creationId xmlns:a16="http://schemas.microsoft.com/office/drawing/2014/main" id="{B874D24A-4590-4A2D-F188-EAC2EB6AF97A}"/>
              </a:ext>
            </a:extLst>
          </p:cNvPr>
          <p:cNvPicPr>
            <a:picLocks noChangeAspect="1"/>
          </p:cNvPicPr>
          <p:nvPr/>
        </p:nvPicPr>
        <p:blipFill>
          <a:blip r:embed="rId5"/>
          <a:stretch>
            <a:fillRect/>
          </a:stretch>
        </p:blipFill>
        <p:spPr>
          <a:xfrm>
            <a:off x="2864804" y="3874440"/>
            <a:ext cx="6047105" cy="2588895"/>
          </a:xfrm>
          <a:prstGeom prst="rect">
            <a:avLst/>
          </a:prstGeom>
        </p:spPr>
      </p:pic>
    </p:spTree>
    <p:extLst>
      <p:ext uri="{BB962C8B-B14F-4D97-AF65-F5344CB8AC3E}">
        <p14:creationId xmlns:p14="http://schemas.microsoft.com/office/powerpoint/2010/main" val="265739485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1.c) </a:t>
            </a:r>
            <a:r>
              <a:rPr lang="fr-FR" u="sng" dirty="0" err="1">
                <a:solidFill>
                  <a:srgbClr val="FFFFFF"/>
                </a:solidFill>
              </a:rPr>
              <a:t>Quantity</a:t>
            </a:r>
            <a:r>
              <a:rPr lang="fr-FR" u="sng" dirty="0">
                <a:solidFill>
                  <a:srgbClr val="FFFFFF"/>
                </a:solidFill>
              </a:rPr>
              <a:t> discount model</a:t>
            </a:r>
            <a:endParaRPr lang="en-GB" u="sng" dirty="0">
              <a:solidFill>
                <a:srgbClr val="FFFFFF"/>
              </a:solidFill>
            </a:endParaRPr>
          </a:p>
        </p:txBody>
      </p:sp>
      <p:sp>
        <p:nvSpPr>
          <p:cNvPr id="6" name="Content Placeholder 2">
            <a:extLst>
              <a:ext uri="{FF2B5EF4-FFF2-40B4-BE49-F238E27FC236}">
                <a16:creationId xmlns:a16="http://schemas.microsoft.com/office/drawing/2014/main" id="{4D542CA5-E781-C39A-7CF0-D07CDFB29012}"/>
              </a:ext>
            </a:extLst>
          </p:cNvPr>
          <p:cNvSpPr txBox="1">
            <a:spLocks/>
          </p:cNvSpPr>
          <p:nvPr/>
        </p:nvSpPr>
        <p:spPr>
          <a:xfrm>
            <a:off x="756920" y="1422399"/>
            <a:ext cx="11191240" cy="497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en-GB" sz="2000" dirty="0"/>
              <a:t>The purpose of the quantity discount model is </a:t>
            </a:r>
            <a:r>
              <a:rPr lang="en-GB" sz="2000" b="1" dirty="0"/>
              <a:t>to encourage buyers to purchase a larger amount of goods</a:t>
            </a:r>
            <a:r>
              <a:rPr lang="en-GB" sz="2000" dirty="0"/>
              <a:t>, which is beneficial to the seller. The buyer benefits from the lower price per unit, while the seller benefits from the increased sales volume</a:t>
            </a:r>
            <a:endParaRPr lang="fr-FR" sz="2000" kern="100" dirty="0">
              <a:latin typeface="Arial" panose="020B0604020202020204" pitchFamily="34" charset="0"/>
              <a:ea typeface="Calibri" panose="020F0502020204030204" pitchFamily="34" charset="0"/>
              <a:cs typeface="Arial" panose="020B0604020202020204" pitchFamily="34" charset="0"/>
            </a:endParaRPr>
          </a:p>
          <a:p>
            <a:pPr lvl="0">
              <a:lnSpc>
                <a:spcPct val="107000"/>
              </a:lnSpc>
              <a:buFontTx/>
              <a:buChar char="-"/>
            </a:pPr>
            <a:r>
              <a:rPr lang="fr-FR" sz="2000" kern="100" dirty="0" err="1">
                <a:effectLst/>
                <a:ea typeface="Calibri" panose="020F0502020204030204" pitchFamily="34" charset="0"/>
                <a:cs typeface="Arial" panose="020B0604020202020204" pitchFamily="34" charset="0"/>
              </a:rPr>
              <a:t>Answers</a:t>
            </a:r>
            <a:r>
              <a:rPr lang="fr-FR" sz="2000" kern="100" dirty="0">
                <a:effectLst/>
                <a:ea typeface="Calibri" panose="020F0502020204030204" pitchFamily="34" charset="0"/>
                <a:cs typeface="Arial" panose="020B0604020202020204" pitchFamily="34" charset="0"/>
              </a:rPr>
              <a:t> how </a:t>
            </a:r>
            <a:r>
              <a:rPr lang="fr-FR" sz="2000" kern="100" dirty="0" err="1">
                <a:effectLst/>
                <a:ea typeface="Calibri" panose="020F0502020204030204" pitchFamily="34" charset="0"/>
                <a:cs typeface="Arial" panose="020B0604020202020204" pitchFamily="34" charset="0"/>
              </a:rPr>
              <a:t>much</a:t>
            </a:r>
            <a:r>
              <a:rPr lang="fr-FR" sz="2000" kern="100" dirty="0">
                <a:effectLst/>
                <a:ea typeface="Calibri" panose="020F0502020204030204" pitchFamily="34" charset="0"/>
                <a:cs typeface="Arial" panose="020B0604020202020204" pitchFamily="34" charset="0"/>
              </a:rPr>
              <a:t> to </a:t>
            </a:r>
            <a:r>
              <a:rPr lang="fr-FR" sz="2000" kern="100" dirty="0" err="1">
                <a:effectLst/>
                <a:ea typeface="Calibri" panose="020F0502020204030204" pitchFamily="34" charset="0"/>
                <a:cs typeface="Arial" panose="020B0604020202020204" pitchFamily="34" charset="0"/>
              </a:rPr>
              <a:t>order</a:t>
            </a:r>
            <a:r>
              <a:rPr lang="fr-FR" sz="2000" kern="100" dirty="0">
                <a:effectLst/>
                <a:ea typeface="Calibri" panose="020F0502020204030204" pitchFamily="34" charset="0"/>
                <a:cs typeface="Arial" panose="020B0604020202020204" pitchFamily="34" charset="0"/>
              </a:rPr>
              <a:t> and </a:t>
            </a:r>
            <a:r>
              <a:rPr lang="fr-FR" sz="2000" kern="100" dirty="0" err="1">
                <a:effectLst/>
                <a:ea typeface="Calibri" panose="020F0502020204030204" pitchFamily="34" charset="0"/>
                <a:cs typeface="Arial" panose="020B0604020202020204" pitchFamily="34" charset="0"/>
              </a:rPr>
              <a:t>when</a:t>
            </a:r>
            <a:r>
              <a:rPr lang="fr-FR" sz="2000" kern="100" dirty="0">
                <a:effectLst/>
                <a:ea typeface="Calibri" panose="020F0502020204030204" pitchFamily="34" charset="0"/>
                <a:cs typeface="Arial" panose="020B0604020202020204" pitchFamily="34" charset="0"/>
              </a:rPr>
              <a:t> to </a:t>
            </a:r>
            <a:r>
              <a:rPr lang="fr-FR" sz="2000" kern="100" dirty="0" err="1">
                <a:effectLst/>
                <a:ea typeface="Calibri" panose="020F0502020204030204" pitchFamily="34" charset="0"/>
                <a:cs typeface="Arial" panose="020B0604020202020204" pitchFamily="34" charset="0"/>
              </a:rPr>
              <a:t>order</a:t>
            </a:r>
            <a:r>
              <a:rPr lang="fr-FR" sz="2000" kern="100" dirty="0">
                <a:effectLst/>
                <a:ea typeface="Calibri" panose="020F0502020204030204" pitchFamily="34" charset="0"/>
                <a:cs typeface="Arial" panose="020B0604020202020204" pitchFamily="34" charset="0"/>
              </a:rPr>
              <a:t> </a:t>
            </a:r>
          </a:p>
          <a:p>
            <a:pPr lvl="0">
              <a:lnSpc>
                <a:spcPct val="107000"/>
              </a:lnSpc>
              <a:buFontTx/>
              <a:buChar char="-"/>
            </a:pPr>
            <a:r>
              <a:rPr lang="fr-FR" sz="2000" kern="100" dirty="0" err="1">
                <a:ea typeface="Calibri" panose="020F0502020204030204" pitchFamily="34" charset="0"/>
                <a:cs typeface="Arial" panose="020B0604020202020204" pitchFamily="34" charset="0"/>
              </a:rPr>
              <a:t>Allows</a:t>
            </a:r>
            <a:r>
              <a:rPr lang="fr-FR" sz="2000" kern="100" dirty="0">
                <a:ea typeface="Calibri" panose="020F0502020204030204" pitchFamily="34" charset="0"/>
                <a:cs typeface="Arial" panose="020B0604020202020204" pitchFamily="34" charset="0"/>
              </a:rPr>
              <a:t> </a:t>
            </a:r>
            <a:r>
              <a:rPr lang="fr-FR" sz="2000" kern="100" dirty="0" err="1">
                <a:ea typeface="Calibri" panose="020F0502020204030204" pitchFamily="34" charset="0"/>
                <a:cs typeface="Arial" panose="020B0604020202020204" pitchFamily="34" charset="0"/>
              </a:rPr>
              <a:t>quantity</a:t>
            </a:r>
            <a:r>
              <a:rPr lang="fr-FR" sz="2000" kern="100" dirty="0">
                <a:ea typeface="Calibri" panose="020F0502020204030204" pitchFamily="34" charset="0"/>
                <a:cs typeface="Arial" panose="020B0604020202020204" pitchFamily="34" charset="0"/>
              </a:rPr>
              <a:t> discounts</a:t>
            </a:r>
          </a:p>
          <a:p>
            <a:pPr lvl="1">
              <a:lnSpc>
                <a:spcPct val="107000"/>
              </a:lnSpc>
              <a:buFontTx/>
              <a:buChar char="-"/>
            </a:pPr>
            <a:r>
              <a:rPr lang="fr-FR" sz="1600" kern="100" dirty="0" err="1">
                <a:ea typeface="Calibri" panose="020F0502020204030204" pitchFamily="34" charset="0"/>
                <a:cs typeface="Arial" panose="020B0604020202020204" pitchFamily="34" charset="0"/>
              </a:rPr>
              <a:t>Reduced</a:t>
            </a:r>
            <a:r>
              <a:rPr lang="fr-FR" sz="1600" kern="100" dirty="0">
                <a:ea typeface="Calibri" panose="020F0502020204030204" pitchFamily="34" charset="0"/>
                <a:cs typeface="Arial" panose="020B0604020202020204" pitchFamily="34" charset="0"/>
              </a:rPr>
              <a:t> </a:t>
            </a:r>
            <a:r>
              <a:rPr lang="fr-FR" sz="1600" kern="100" dirty="0" err="1">
                <a:ea typeface="Calibri" panose="020F0502020204030204" pitchFamily="34" charset="0"/>
                <a:cs typeface="Arial" panose="020B0604020202020204" pitchFamily="34" charset="0"/>
              </a:rPr>
              <a:t>price</a:t>
            </a:r>
            <a:r>
              <a:rPr lang="fr-FR" sz="1600" kern="100" dirty="0">
                <a:ea typeface="Calibri" panose="020F0502020204030204" pitchFamily="34" charset="0"/>
                <a:cs typeface="Arial" panose="020B0604020202020204" pitchFamily="34" charset="0"/>
              </a:rPr>
              <a:t> </a:t>
            </a:r>
            <a:r>
              <a:rPr lang="fr-FR" sz="1600" kern="100" dirty="0" err="1">
                <a:ea typeface="Calibri" panose="020F0502020204030204" pitchFamily="34" charset="0"/>
                <a:cs typeface="Arial" panose="020B0604020202020204" pitchFamily="34" charset="0"/>
              </a:rPr>
              <a:t>when</a:t>
            </a:r>
            <a:r>
              <a:rPr lang="fr-FR" sz="1600" kern="100" dirty="0">
                <a:ea typeface="Calibri" panose="020F0502020204030204" pitchFamily="34" charset="0"/>
                <a:cs typeface="Arial" panose="020B0604020202020204" pitchFamily="34" charset="0"/>
              </a:rPr>
              <a:t> item is </a:t>
            </a:r>
            <a:r>
              <a:rPr lang="fr-FR" sz="1600" kern="100" dirty="0" err="1">
                <a:ea typeface="Calibri" panose="020F0502020204030204" pitchFamily="34" charset="0"/>
                <a:cs typeface="Arial" panose="020B0604020202020204" pitchFamily="34" charset="0"/>
              </a:rPr>
              <a:t>purchased</a:t>
            </a:r>
            <a:r>
              <a:rPr lang="fr-FR" sz="1600" kern="100" dirty="0">
                <a:ea typeface="Calibri" panose="020F0502020204030204" pitchFamily="34" charset="0"/>
                <a:cs typeface="Arial" panose="020B0604020202020204" pitchFamily="34" charset="0"/>
              </a:rPr>
              <a:t> in </a:t>
            </a:r>
            <a:r>
              <a:rPr lang="fr-FR" sz="1600" kern="100" dirty="0" err="1">
                <a:ea typeface="Calibri" panose="020F0502020204030204" pitchFamily="34" charset="0"/>
                <a:cs typeface="Arial" panose="020B0604020202020204" pitchFamily="34" charset="0"/>
              </a:rPr>
              <a:t>larger</a:t>
            </a:r>
            <a:r>
              <a:rPr lang="fr-FR" sz="1600" kern="100" dirty="0">
                <a:ea typeface="Calibri" panose="020F0502020204030204" pitchFamily="34" charset="0"/>
                <a:cs typeface="Arial" panose="020B0604020202020204" pitchFamily="34" charset="0"/>
              </a:rPr>
              <a:t> </a:t>
            </a:r>
            <a:r>
              <a:rPr lang="fr-FR" sz="1600" kern="100" dirty="0" err="1">
                <a:ea typeface="Calibri" panose="020F0502020204030204" pitchFamily="34" charset="0"/>
                <a:cs typeface="Arial" panose="020B0604020202020204" pitchFamily="34" charset="0"/>
              </a:rPr>
              <a:t>quantities</a:t>
            </a:r>
            <a:r>
              <a:rPr lang="fr-FR" sz="1600" kern="100" dirty="0">
                <a:ea typeface="Calibri" panose="020F0502020204030204" pitchFamily="34" charset="0"/>
                <a:cs typeface="Arial" panose="020B0604020202020204" pitchFamily="34" charset="0"/>
              </a:rPr>
              <a:t> </a:t>
            </a:r>
          </a:p>
          <a:p>
            <a:pPr lvl="1">
              <a:lnSpc>
                <a:spcPct val="107000"/>
              </a:lnSpc>
              <a:buFontTx/>
              <a:buChar char="-"/>
            </a:pPr>
            <a:r>
              <a:rPr lang="fr-FR" sz="1600" kern="100" dirty="0" err="1">
                <a:ea typeface="Calibri" panose="020F0502020204030204" pitchFamily="34" charset="0"/>
                <a:cs typeface="Arial" panose="020B0604020202020204" pitchFamily="34" charset="0"/>
              </a:rPr>
              <a:t>Other</a:t>
            </a:r>
            <a:r>
              <a:rPr lang="fr-FR" sz="1600" kern="100" dirty="0">
                <a:ea typeface="Calibri" panose="020F0502020204030204" pitchFamily="34" charset="0"/>
                <a:cs typeface="Arial" panose="020B0604020202020204" pitchFamily="34" charset="0"/>
              </a:rPr>
              <a:t> EOQ </a:t>
            </a:r>
            <a:r>
              <a:rPr lang="fr-FR" sz="1600" kern="100" dirty="0" err="1">
                <a:ea typeface="Calibri" panose="020F0502020204030204" pitchFamily="34" charset="0"/>
                <a:cs typeface="Arial" panose="020B0604020202020204" pitchFamily="34" charset="0"/>
              </a:rPr>
              <a:t>assuptions</a:t>
            </a:r>
            <a:r>
              <a:rPr lang="fr-FR" sz="1600" kern="100" dirty="0">
                <a:ea typeface="Calibri" panose="020F0502020204030204" pitchFamily="34" charset="0"/>
                <a:cs typeface="Arial" panose="020B0604020202020204" pitchFamily="34" charset="0"/>
              </a:rPr>
              <a:t> </a:t>
            </a:r>
            <a:r>
              <a:rPr lang="fr-FR" sz="1600" kern="100" dirty="0" err="1">
                <a:ea typeface="Calibri" panose="020F0502020204030204" pitchFamily="34" charset="0"/>
                <a:cs typeface="Arial" panose="020B0604020202020204" pitchFamily="34" charset="0"/>
              </a:rPr>
              <a:t>apply</a:t>
            </a:r>
            <a:r>
              <a:rPr lang="fr-FR" sz="1600" kern="100" dirty="0">
                <a:ea typeface="Calibri" panose="020F0502020204030204" pitchFamily="34" charset="0"/>
                <a:cs typeface="Arial" panose="020B0604020202020204" pitchFamily="34" charset="0"/>
              </a:rPr>
              <a:t> </a:t>
            </a:r>
          </a:p>
          <a:p>
            <a:pPr lvl="0">
              <a:lnSpc>
                <a:spcPct val="107000"/>
              </a:lnSpc>
              <a:buFontTx/>
              <a:buChar char="-"/>
            </a:pPr>
            <a:r>
              <a:rPr lang="fr-FR" sz="2000" kern="100" dirty="0" err="1">
                <a:ea typeface="Calibri" panose="020F0502020204030204" pitchFamily="34" charset="0"/>
                <a:cs typeface="Arial" panose="020B0604020202020204" pitchFamily="34" charset="0"/>
              </a:rPr>
              <a:t>Tade-off</a:t>
            </a:r>
            <a:r>
              <a:rPr lang="fr-FR" sz="2000" kern="100" dirty="0">
                <a:ea typeface="Calibri" panose="020F0502020204030204" pitchFamily="34" charset="0"/>
                <a:cs typeface="Arial" panose="020B0604020202020204" pitchFamily="34" charset="0"/>
              </a:rPr>
              <a:t> is </a:t>
            </a:r>
            <a:r>
              <a:rPr lang="fr-FR" sz="2000" kern="100" dirty="0" err="1">
                <a:ea typeface="Calibri" panose="020F0502020204030204" pitchFamily="34" charset="0"/>
                <a:cs typeface="Arial" panose="020B0604020202020204" pitchFamily="34" charset="0"/>
              </a:rPr>
              <a:t>between</a:t>
            </a:r>
            <a:r>
              <a:rPr lang="fr-FR" sz="2000" kern="100" dirty="0">
                <a:ea typeface="Calibri" panose="020F0502020204030204" pitchFamily="34" charset="0"/>
                <a:cs typeface="Arial" panose="020B0604020202020204" pitchFamily="34" charset="0"/>
              </a:rPr>
              <a:t> </a:t>
            </a:r>
            <a:r>
              <a:rPr lang="fr-FR" sz="2000" kern="100" dirty="0" err="1">
                <a:ea typeface="Calibri" panose="020F0502020204030204" pitchFamily="34" charset="0"/>
                <a:cs typeface="Arial" panose="020B0604020202020204" pitchFamily="34" charset="0"/>
              </a:rPr>
              <a:t>lower</a:t>
            </a:r>
            <a:r>
              <a:rPr lang="fr-FR" sz="2000" kern="100" dirty="0">
                <a:ea typeface="Calibri" panose="020F0502020204030204" pitchFamily="34" charset="0"/>
                <a:cs typeface="Arial" panose="020B0604020202020204" pitchFamily="34" charset="0"/>
              </a:rPr>
              <a:t> </a:t>
            </a:r>
            <a:r>
              <a:rPr lang="fr-FR" sz="2000" kern="100" dirty="0" err="1">
                <a:ea typeface="Calibri" panose="020F0502020204030204" pitchFamily="34" charset="0"/>
                <a:cs typeface="Arial" panose="020B0604020202020204" pitchFamily="34" charset="0"/>
              </a:rPr>
              <a:t>price</a:t>
            </a:r>
            <a:r>
              <a:rPr lang="fr-FR" sz="2000" kern="100" dirty="0">
                <a:ea typeface="Calibri" panose="020F0502020204030204" pitchFamily="34" charset="0"/>
                <a:cs typeface="Arial" panose="020B0604020202020204" pitchFamily="34" charset="0"/>
              </a:rPr>
              <a:t> and </a:t>
            </a:r>
            <a:r>
              <a:rPr lang="fr-FR" sz="2000" kern="100" dirty="0" err="1">
                <a:ea typeface="Calibri" panose="020F0502020204030204" pitchFamily="34" charset="0"/>
                <a:cs typeface="Arial" panose="020B0604020202020204" pitchFamily="34" charset="0"/>
              </a:rPr>
              <a:t>incresed</a:t>
            </a:r>
            <a:r>
              <a:rPr lang="fr-FR" sz="2000" kern="100" dirty="0">
                <a:ea typeface="Calibri" panose="020F0502020204030204" pitchFamily="34" charset="0"/>
                <a:cs typeface="Arial" panose="020B0604020202020204" pitchFamily="34" charset="0"/>
              </a:rPr>
              <a:t> holding </a:t>
            </a:r>
            <a:r>
              <a:rPr lang="fr-FR" sz="2000" kern="100" dirty="0" err="1">
                <a:ea typeface="Calibri" panose="020F0502020204030204" pitchFamily="34" charset="0"/>
                <a:cs typeface="Arial" panose="020B0604020202020204" pitchFamily="34" charset="0"/>
              </a:rPr>
              <a:t>cost</a:t>
            </a:r>
            <a:r>
              <a:rPr lang="fr-FR" sz="2000" kern="100" dirty="0">
                <a:ea typeface="Calibri" panose="020F0502020204030204" pitchFamily="34" charset="0"/>
                <a:cs typeface="Arial" panose="020B0604020202020204" pitchFamily="34" charset="0"/>
              </a:rPr>
              <a:t> </a:t>
            </a:r>
          </a:p>
          <a:p>
            <a:pPr lvl="0">
              <a:lnSpc>
                <a:spcPct val="107000"/>
              </a:lnSpc>
              <a:buFontTx/>
              <a:buChar char="-"/>
            </a:pPr>
            <a:endParaRPr lang="fr-FR" sz="2000" kern="100" dirty="0">
              <a:ea typeface="Calibri" panose="020F0502020204030204" pitchFamily="34" charset="0"/>
              <a:cs typeface="Arial" panose="020B0604020202020204" pitchFamily="34" charset="0"/>
            </a:endParaRPr>
          </a:p>
          <a:p>
            <a:pPr lvl="0">
              <a:lnSpc>
                <a:spcPct val="107000"/>
              </a:lnSpc>
              <a:buFontTx/>
              <a:buChar char="-"/>
            </a:pPr>
            <a:r>
              <a:rPr lang="fr-FR" sz="2000" kern="100" dirty="0">
                <a:ea typeface="Calibri" panose="020F0502020204030204" pitchFamily="34" charset="0"/>
                <a:cs typeface="Arial" panose="020B0604020202020204" pitchFamily="34" charset="0"/>
              </a:rPr>
              <a:t>For </a:t>
            </a:r>
            <a:r>
              <a:rPr lang="fr-FR" sz="2000" kern="100" dirty="0" err="1">
                <a:ea typeface="Calibri" panose="020F0502020204030204" pitchFamily="34" charset="0"/>
                <a:cs typeface="Arial" panose="020B0604020202020204" pitchFamily="34" charset="0"/>
              </a:rPr>
              <a:t>example</a:t>
            </a:r>
            <a:r>
              <a:rPr lang="fr-FR" sz="2000" kern="100" dirty="0">
                <a:ea typeface="Calibri" panose="020F0502020204030204" pitchFamily="34" charset="0"/>
                <a:cs typeface="Arial" panose="020B0604020202020204" pitchFamily="34" charset="0"/>
              </a:rPr>
              <a:t> : </a:t>
            </a:r>
            <a:endParaRPr lang="en-GB" sz="1400" kern="100" dirty="0">
              <a:ea typeface="Calibri" panose="020F0502020204030204" pitchFamily="34" charset="0"/>
              <a:cs typeface="Arial" panose="020B0604020202020204" pitchFamily="34" charset="0"/>
            </a:endParaRPr>
          </a:p>
        </p:txBody>
      </p:sp>
      <p:pic>
        <p:nvPicPr>
          <p:cNvPr id="7" name="Picture 6" descr="A red and white discount schedule&#10;&#10;Description automatically generated">
            <a:extLst>
              <a:ext uri="{FF2B5EF4-FFF2-40B4-BE49-F238E27FC236}">
                <a16:creationId xmlns:a16="http://schemas.microsoft.com/office/drawing/2014/main" id="{D6D7D870-9B20-BC65-9020-5A307DD0586A}"/>
              </a:ext>
            </a:extLst>
          </p:cNvPr>
          <p:cNvPicPr>
            <a:picLocks noChangeAspect="1"/>
          </p:cNvPicPr>
          <p:nvPr/>
        </p:nvPicPr>
        <p:blipFill>
          <a:blip r:embed="rId3"/>
          <a:stretch>
            <a:fillRect/>
          </a:stretch>
        </p:blipFill>
        <p:spPr>
          <a:xfrm>
            <a:off x="3672839" y="4785359"/>
            <a:ext cx="5964231" cy="1693547"/>
          </a:xfrm>
          <a:prstGeom prst="rect">
            <a:avLst/>
          </a:prstGeom>
        </p:spPr>
      </p:pic>
    </p:spTree>
    <p:extLst>
      <p:ext uri="{BB962C8B-B14F-4D97-AF65-F5344CB8AC3E}">
        <p14:creationId xmlns:p14="http://schemas.microsoft.com/office/powerpoint/2010/main" val="215447901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648494"/>
            <a:ext cx="11435080" cy="555622"/>
          </a:xfrm>
        </p:spPr>
        <p:txBody>
          <a:bodyPr>
            <a:normAutofit/>
          </a:bodyPr>
          <a:lstStyle/>
          <a:p>
            <a:pPr marL="0" indent="0" algn="just">
              <a:lnSpc>
                <a:spcPct val="100000"/>
              </a:lnSpc>
              <a:buNone/>
            </a:pPr>
            <a:r>
              <a:rPr lang="fr-FR" u="sng" dirty="0">
                <a:solidFill>
                  <a:srgbClr val="FFFFFF"/>
                </a:solidFill>
              </a:rPr>
              <a:t>1.c) </a:t>
            </a:r>
            <a:r>
              <a:rPr lang="fr-FR" u="sng" dirty="0" err="1">
                <a:solidFill>
                  <a:srgbClr val="FFFFFF"/>
                </a:solidFill>
              </a:rPr>
              <a:t>Quantity</a:t>
            </a:r>
            <a:r>
              <a:rPr lang="fr-FR" u="sng" dirty="0">
                <a:solidFill>
                  <a:srgbClr val="FFFFFF"/>
                </a:solidFill>
              </a:rPr>
              <a:t> discount model</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53720" y="1481931"/>
            <a:ext cx="2494280" cy="555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000" kern="100" dirty="0">
                <a:effectLst/>
                <a:latin typeface="Arial" panose="020B0604020202020204" pitchFamily="34" charset="0"/>
                <a:ea typeface="Calibri" panose="020F0502020204030204" pitchFamily="34" charset="0"/>
                <a:cs typeface="Arial" panose="020B0604020202020204" pitchFamily="34" charset="0"/>
              </a:rPr>
              <a:t>Model </a:t>
            </a:r>
            <a:r>
              <a:rPr lang="fr-FR" sz="2000" kern="100" dirty="0" err="1">
                <a:effectLst/>
                <a:latin typeface="Arial" panose="020B0604020202020204" pitchFamily="34" charset="0"/>
                <a:ea typeface="Calibri" panose="020F0502020204030204" pitchFamily="34" charset="0"/>
                <a:cs typeface="Arial" panose="020B0604020202020204" pitchFamily="34" charset="0"/>
              </a:rPr>
              <a:t>equation</a:t>
            </a:r>
            <a:r>
              <a:rPr lang="fr-FR" sz="2000" kern="100" dirty="0">
                <a:effectLst/>
                <a:latin typeface="Arial" panose="020B0604020202020204" pitchFamily="34" charset="0"/>
                <a:ea typeface="Calibri" panose="020F0502020204030204" pitchFamily="34" charset="0"/>
                <a:cs typeface="Arial" panose="020B0604020202020204" pitchFamily="34" charset="0"/>
              </a:rPr>
              <a:t> : </a:t>
            </a: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descr="A diagram of a function&#10;&#10;Description automatically generated with medium confidence">
            <a:extLst>
              <a:ext uri="{FF2B5EF4-FFF2-40B4-BE49-F238E27FC236}">
                <a16:creationId xmlns:a16="http://schemas.microsoft.com/office/drawing/2014/main" id="{2BCE8AF2-730A-288F-212A-A81A97EDC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2093278"/>
            <a:ext cx="5467351" cy="1919766"/>
          </a:xfrm>
          <a:prstGeom prst="rect">
            <a:avLst/>
          </a:prstGeom>
        </p:spPr>
      </p:pic>
      <p:pic>
        <p:nvPicPr>
          <p:cNvPr id="7" name="Picture 6" descr="A math equation with black text&#10;&#10;Description automatically generated">
            <a:extLst>
              <a:ext uri="{FF2B5EF4-FFF2-40B4-BE49-F238E27FC236}">
                <a16:creationId xmlns:a16="http://schemas.microsoft.com/office/drawing/2014/main" id="{510F1F82-C0A1-5F2E-4E9E-9F340BDE11F3}"/>
              </a:ext>
            </a:extLst>
          </p:cNvPr>
          <p:cNvPicPr>
            <a:picLocks noChangeAspect="1"/>
          </p:cNvPicPr>
          <p:nvPr/>
        </p:nvPicPr>
        <p:blipFill>
          <a:blip r:embed="rId4"/>
          <a:stretch>
            <a:fillRect/>
          </a:stretch>
        </p:blipFill>
        <p:spPr>
          <a:xfrm>
            <a:off x="1185979" y="4199260"/>
            <a:ext cx="4352690" cy="1734185"/>
          </a:xfrm>
          <a:prstGeom prst="rect">
            <a:avLst/>
          </a:prstGeom>
        </p:spPr>
      </p:pic>
      <p:pic>
        <p:nvPicPr>
          <p:cNvPr id="8" name="Picture 7" descr="A diagram of a price&#10;&#10;Description automatically generated">
            <a:extLst>
              <a:ext uri="{FF2B5EF4-FFF2-40B4-BE49-F238E27FC236}">
                <a16:creationId xmlns:a16="http://schemas.microsoft.com/office/drawing/2014/main" id="{1A33C851-4E14-45FD-90C9-43E984C9C3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800" y="2301557"/>
            <a:ext cx="5460740" cy="3276283"/>
          </a:xfrm>
          <a:prstGeom prst="rect">
            <a:avLst/>
          </a:prstGeom>
        </p:spPr>
      </p:pic>
    </p:spTree>
    <p:extLst>
      <p:ext uri="{BB962C8B-B14F-4D97-AF65-F5344CB8AC3E}">
        <p14:creationId xmlns:p14="http://schemas.microsoft.com/office/powerpoint/2010/main" val="260760226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91937"/>
            <a:ext cx="11435080" cy="555622"/>
          </a:xfrm>
        </p:spPr>
        <p:txBody>
          <a:bodyPr>
            <a:normAutofit/>
          </a:bodyPr>
          <a:lstStyle/>
          <a:p>
            <a:pPr marL="0" indent="0" algn="just">
              <a:lnSpc>
                <a:spcPct val="100000"/>
              </a:lnSpc>
              <a:buNone/>
            </a:pPr>
            <a:r>
              <a:rPr lang="fr-FR" u="sng" dirty="0">
                <a:solidFill>
                  <a:srgbClr val="FFFFFF"/>
                </a:solidFill>
              </a:rPr>
              <a:t>1.c) </a:t>
            </a:r>
            <a:r>
              <a:rPr lang="fr-FR" u="sng" dirty="0" err="1">
                <a:solidFill>
                  <a:srgbClr val="FFFFFF"/>
                </a:solidFill>
              </a:rPr>
              <a:t>Quantity</a:t>
            </a:r>
            <a:r>
              <a:rPr lang="fr-FR" u="sng" dirty="0">
                <a:solidFill>
                  <a:srgbClr val="FFFFFF"/>
                </a:solidFill>
              </a:rPr>
              <a:t> discount model</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487680" y="1253969"/>
            <a:ext cx="1706880" cy="485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200" u="sng" kern="100" dirty="0">
                <a:latin typeface="Arial" panose="020B0604020202020204" pitchFamily="34" charset="0"/>
                <a:ea typeface="Calibri" panose="020F0502020204030204" pitchFamily="34" charset="0"/>
                <a:cs typeface="Arial" panose="020B0604020202020204" pitchFamily="34" charset="0"/>
              </a:rPr>
              <a:t>Simulation</a:t>
            </a:r>
            <a:r>
              <a:rPr lang="fr-FR" sz="2000" u="sng"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u="sng"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0E15B0-E515-E466-BFE2-BF19C94BDD81}"/>
              </a:ext>
            </a:extLst>
          </p:cNvPr>
          <p:cNvSpPr txBox="1"/>
          <p:nvPr/>
        </p:nvSpPr>
        <p:spPr>
          <a:xfrm>
            <a:off x="320680" y="2226976"/>
            <a:ext cx="1879600" cy="369332"/>
          </a:xfrm>
          <a:prstGeom prst="rect">
            <a:avLst/>
          </a:prstGeom>
          <a:noFill/>
        </p:spPr>
        <p:txBody>
          <a:bodyPr wrap="square" rtlCol="0">
            <a:spAutoFit/>
          </a:bodyPr>
          <a:lstStyle/>
          <a:p>
            <a:r>
              <a:rPr lang="fr-FR" dirty="0"/>
              <a:t>Input data</a:t>
            </a:r>
            <a:endParaRPr lang="en-GB" dirty="0"/>
          </a:p>
        </p:txBody>
      </p:sp>
      <p:sp>
        <p:nvSpPr>
          <p:cNvPr id="8" name="TextBox 7">
            <a:extLst>
              <a:ext uri="{FF2B5EF4-FFF2-40B4-BE49-F238E27FC236}">
                <a16:creationId xmlns:a16="http://schemas.microsoft.com/office/drawing/2014/main" id="{5ACD3216-6B4E-0D1C-1822-16FFEAFDF6C6}"/>
              </a:ext>
            </a:extLst>
          </p:cNvPr>
          <p:cNvSpPr txBox="1"/>
          <p:nvPr/>
        </p:nvSpPr>
        <p:spPr>
          <a:xfrm>
            <a:off x="6409689" y="2663638"/>
            <a:ext cx="1259840" cy="369332"/>
          </a:xfrm>
          <a:prstGeom prst="rect">
            <a:avLst/>
          </a:prstGeom>
          <a:noFill/>
        </p:spPr>
        <p:txBody>
          <a:bodyPr wrap="square" rtlCol="0">
            <a:spAutoFit/>
          </a:bodyPr>
          <a:lstStyle/>
          <a:p>
            <a:r>
              <a:rPr lang="fr-FR" dirty="0"/>
              <a:t>Result </a:t>
            </a:r>
            <a:endParaRPr lang="en-GB" dirty="0"/>
          </a:p>
        </p:txBody>
      </p:sp>
      <p:pic>
        <p:nvPicPr>
          <p:cNvPr id="9" name="Picture 8">
            <a:extLst>
              <a:ext uri="{FF2B5EF4-FFF2-40B4-BE49-F238E27FC236}">
                <a16:creationId xmlns:a16="http://schemas.microsoft.com/office/drawing/2014/main" id="{3804406C-1B7A-623B-6179-0AB7A51FADB2}"/>
              </a:ext>
            </a:extLst>
          </p:cNvPr>
          <p:cNvPicPr>
            <a:picLocks noChangeAspect="1"/>
          </p:cNvPicPr>
          <p:nvPr/>
        </p:nvPicPr>
        <p:blipFill>
          <a:blip r:embed="rId3"/>
          <a:stretch>
            <a:fillRect/>
          </a:stretch>
        </p:blipFill>
        <p:spPr>
          <a:xfrm>
            <a:off x="7302502" y="2094411"/>
            <a:ext cx="2239010" cy="1538605"/>
          </a:xfrm>
          <a:prstGeom prst="rect">
            <a:avLst/>
          </a:prstGeom>
        </p:spPr>
      </p:pic>
      <p:pic>
        <p:nvPicPr>
          <p:cNvPr id="11" name="Picture 10" descr="A screen shot of a computer&#10;&#10;Description automatically generated">
            <a:extLst>
              <a:ext uri="{FF2B5EF4-FFF2-40B4-BE49-F238E27FC236}">
                <a16:creationId xmlns:a16="http://schemas.microsoft.com/office/drawing/2014/main" id="{B873F773-A342-8FF5-BB65-FEE0B0553116}"/>
              </a:ext>
            </a:extLst>
          </p:cNvPr>
          <p:cNvPicPr>
            <a:picLocks noChangeAspect="1"/>
          </p:cNvPicPr>
          <p:nvPr/>
        </p:nvPicPr>
        <p:blipFill rotWithShape="1">
          <a:blip r:embed="rId4">
            <a:extLst>
              <a:ext uri="{28A0092B-C50C-407E-A947-70E740481C1C}">
                <a14:useLocalDpi xmlns:a14="http://schemas.microsoft.com/office/drawing/2010/main" val="0"/>
              </a:ext>
            </a:extLst>
          </a:blip>
          <a:srcRect b="22712"/>
          <a:stretch/>
        </p:blipFill>
        <p:spPr>
          <a:xfrm>
            <a:off x="9753917" y="1659629"/>
            <a:ext cx="1838325" cy="2454842"/>
          </a:xfrm>
          <a:prstGeom prst="rect">
            <a:avLst/>
          </a:prstGeom>
        </p:spPr>
      </p:pic>
      <p:pic>
        <p:nvPicPr>
          <p:cNvPr id="13" name="Picture 12" descr="A table with red and white text&#10;&#10;Description automatically generated">
            <a:extLst>
              <a:ext uri="{FF2B5EF4-FFF2-40B4-BE49-F238E27FC236}">
                <a16:creationId xmlns:a16="http://schemas.microsoft.com/office/drawing/2014/main" id="{A545357A-E2FD-8AE8-EF61-F1CDD72626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9440" y="4549049"/>
            <a:ext cx="4729480" cy="2063750"/>
          </a:xfrm>
          <a:prstGeom prst="rect">
            <a:avLst/>
          </a:prstGeom>
        </p:spPr>
      </p:pic>
      <p:sp>
        <p:nvSpPr>
          <p:cNvPr id="15" name="Rectangle 14">
            <a:extLst>
              <a:ext uri="{FF2B5EF4-FFF2-40B4-BE49-F238E27FC236}">
                <a16:creationId xmlns:a16="http://schemas.microsoft.com/office/drawing/2014/main" id="{031A6BDC-3DFE-55C3-1FF7-8108E7ED7B9A}"/>
              </a:ext>
            </a:extLst>
          </p:cNvPr>
          <p:cNvSpPr/>
          <p:nvPr/>
        </p:nvSpPr>
        <p:spPr>
          <a:xfrm>
            <a:off x="7172960" y="5374640"/>
            <a:ext cx="4389120" cy="142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689337C-0C6F-69F6-30E6-3F9B16C3332B}"/>
              </a:ext>
            </a:extLst>
          </p:cNvPr>
          <p:cNvSpPr/>
          <p:nvPr/>
        </p:nvSpPr>
        <p:spPr>
          <a:xfrm>
            <a:off x="7669529" y="3188346"/>
            <a:ext cx="1748791" cy="2647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39F11DB3-9335-8BAD-BB98-2B6426F1C205}"/>
              </a:ext>
            </a:extLst>
          </p:cNvPr>
          <p:cNvCxnSpPr/>
          <p:nvPr/>
        </p:nvCxnSpPr>
        <p:spPr>
          <a:xfrm flipH="1">
            <a:off x="7669529" y="3453130"/>
            <a:ext cx="204471" cy="1921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40814D59-DB63-A970-1F15-1A489E53F6EC}"/>
              </a:ext>
            </a:extLst>
          </p:cNvPr>
          <p:cNvPicPr>
            <a:picLocks noChangeAspect="1"/>
          </p:cNvPicPr>
          <p:nvPr/>
        </p:nvPicPr>
        <p:blipFill>
          <a:blip r:embed="rId6"/>
          <a:stretch>
            <a:fillRect/>
          </a:stretch>
        </p:blipFill>
        <p:spPr>
          <a:xfrm>
            <a:off x="1670348" y="4183352"/>
            <a:ext cx="5142568" cy="2524815"/>
          </a:xfrm>
          <a:prstGeom prst="rect">
            <a:avLst/>
          </a:prstGeom>
        </p:spPr>
      </p:pic>
      <p:pic>
        <p:nvPicPr>
          <p:cNvPr id="24" name="Picture 23">
            <a:extLst>
              <a:ext uri="{FF2B5EF4-FFF2-40B4-BE49-F238E27FC236}">
                <a16:creationId xmlns:a16="http://schemas.microsoft.com/office/drawing/2014/main" id="{949FD6DA-9878-8BCA-ECCC-6607E8DF61B7}"/>
              </a:ext>
            </a:extLst>
          </p:cNvPr>
          <p:cNvPicPr>
            <a:picLocks noChangeAspect="1"/>
          </p:cNvPicPr>
          <p:nvPr/>
        </p:nvPicPr>
        <p:blipFill>
          <a:blip r:embed="rId7"/>
          <a:stretch>
            <a:fillRect/>
          </a:stretch>
        </p:blipFill>
        <p:spPr>
          <a:xfrm>
            <a:off x="2160809" y="1401796"/>
            <a:ext cx="3670489" cy="2686188"/>
          </a:xfrm>
          <a:prstGeom prst="rect">
            <a:avLst/>
          </a:prstGeom>
        </p:spPr>
      </p:pic>
      <p:sp>
        <p:nvSpPr>
          <p:cNvPr id="25" name="TextBox 24">
            <a:extLst>
              <a:ext uri="{FF2B5EF4-FFF2-40B4-BE49-F238E27FC236}">
                <a16:creationId xmlns:a16="http://schemas.microsoft.com/office/drawing/2014/main" id="{CC80499B-10C2-546D-A8B4-6630C6DD9A2E}"/>
              </a:ext>
            </a:extLst>
          </p:cNvPr>
          <p:cNvSpPr txBox="1"/>
          <p:nvPr/>
        </p:nvSpPr>
        <p:spPr>
          <a:xfrm>
            <a:off x="410508" y="5085380"/>
            <a:ext cx="1259840" cy="369332"/>
          </a:xfrm>
          <a:prstGeom prst="rect">
            <a:avLst/>
          </a:prstGeom>
          <a:noFill/>
        </p:spPr>
        <p:txBody>
          <a:bodyPr wrap="square" rtlCol="0">
            <a:spAutoFit/>
          </a:bodyPr>
          <a:lstStyle/>
          <a:p>
            <a:r>
              <a:rPr lang="fr-FR" dirty="0"/>
              <a:t>Chart </a:t>
            </a:r>
            <a:endParaRPr lang="en-GB" dirty="0"/>
          </a:p>
        </p:txBody>
      </p:sp>
    </p:spTree>
    <p:extLst>
      <p:ext uri="{BB962C8B-B14F-4D97-AF65-F5344CB8AC3E}">
        <p14:creationId xmlns:p14="http://schemas.microsoft.com/office/powerpoint/2010/main" val="3815651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7F9E-DA63-B2E6-442B-8495E727AE81}"/>
              </a:ext>
            </a:extLst>
          </p:cNvPr>
          <p:cNvSpPr>
            <a:spLocks noGrp="1"/>
          </p:cNvSpPr>
          <p:nvPr>
            <p:ph type="title"/>
          </p:nvPr>
        </p:nvSpPr>
        <p:spPr>
          <a:xfrm>
            <a:off x="6823878" y="741391"/>
            <a:ext cx="5093802" cy="1616203"/>
          </a:xfrm>
        </p:spPr>
        <p:txBody>
          <a:bodyPr anchor="b">
            <a:normAutofit/>
          </a:bodyPr>
          <a:lstStyle/>
          <a:p>
            <a:r>
              <a:rPr lang="en-GB" sz="4000" dirty="0"/>
              <a:t>ACKNOWLEDGMENTS</a:t>
            </a:r>
          </a:p>
        </p:txBody>
      </p:sp>
      <p:sp>
        <p:nvSpPr>
          <p:cNvPr id="3" name="Content Placeholder 2">
            <a:extLst>
              <a:ext uri="{FF2B5EF4-FFF2-40B4-BE49-F238E27FC236}">
                <a16:creationId xmlns:a16="http://schemas.microsoft.com/office/drawing/2014/main" id="{12FE65ED-4315-E13E-F0AB-95F17432942D}"/>
              </a:ext>
            </a:extLst>
          </p:cNvPr>
          <p:cNvSpPr>
            <a:spLocks noGrp="1"/>
          </p:cNvSpPr>
          <p:nvPr>
            <p:ph idx="1"/>
          </p:nvPr>
        </p:nvSpPr>
        <p:spPr>
          <a:xfrm>
            <a:off x="6823878" y="3031316"/>
            <a:ext cx="5012522" cy="3447832"/>
          </a:xfrm>
        </p:spPr>
        <p:txBody>
          <a:bodyPr anchor="t">
            <a:normAutofit/>
          </a:bodyPr>
          <a:lstStyle/>
          <a:p>
            <a:pPr marL="0" indent="0" algn="ctr">
              <a:buNone/>
            </a:pPr>
            <a:r>
              <a:rPr lang="en-GB" sz="3200" dirty="0"/>
              <a:t>I would like to thank Mr. Julien MAHEUT for all his contribution and advice throughout this process.</a:t>
            </a:r>
          </a:p>
        </p:txBody>
      </p:sp>
      <p:pic>
        <p:nvPicPr>
          <p:cNvPr id="5" name="Picture 4" descr="Man writing on music sheet">
            <a:extLst>
              <a:ext uri="{FF2B5EF4-FFF2-40B4-BE49-F238E27FC236}">
                <a16:creationId xmlns:a16="http://schemas.microsoft.com/office/drawing/2014/main" id="{D7ED1648-7175-11CE-8D78-70CA85FBCDF4}"/>
              </a:ext>
            </a:extLst>
          </p:cNvPr>
          <p:cNvPicPr>
            <a:picLocks noChangeAspect="1"/>
          </p:cNvPicPr>
          <p:nvPr/>
        </p:nvPicPr>
        <p:blipFill rotWithShape="1">
          <a:blip r:embed="rId2"/>
          <a:srcRect l="22399" r="18267" b="-1"/>
          <a:stretch/>
        </p:blipFill>
        <p:spPr>
          <a:xfrm>
            <a:off x="20" y="10"/>
            <a:ext cx="6095980" cy="6857990"/>
          </a:xfrm>
          <a:prstGeom prst="rect">
            <a:avLst/>
          </a:prstGeom>
        </p:spPr>
      </p:pic>
    </p:spTree>
    <p:extLst>
      <p:ext uri="{BB962C8B-B14F-4D97-AF65-F5344CB8AC3E}">
        <p14:creationId xmlns:p14="http://schemas.microsoft.com/office/powerpoint/2010/main" val="2697745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472420" y="464024"/>
            <a:ext cx="11435080" cy="555622"/>
          </a:xfrm>
        </p:spPr>
        <p:txBody>
          <a:bodyPr>
            <a:normAutofit/>
          </a:bodyPr>
          <a:lstStyle/>
          <a:p>
            <a:pPr marL="0" indent="0" algn="just">
              <a:lnSpc>
                <a:spcPct val="100000"/>
              </a:lnSpc>
              <a:buNone/>
            </a:pPr>
            <a:r>
              <a:rPr lang="fr-FR" u="sng" dirty="0">
                <a:solidFill>
                  <a:srgbClr val="FFFFFF"/>
                </a:solidFill>
              </a:rPr>
              <a:t>2) Single period model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157480" y="928052"/>
            <a:ext cx="11435080" cy="5001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GB" sz="1800" kern="100" dirty="0">
                <a:effectLst/>
                <a:ea typeface="Calibri" panose="020F0502020204030204" pitchFamily="34" charset="0"/>
                <a:cs typeface="Arial" panose="020B0604020202020204" pitchFamily="34" charset="0"/>
              </a:rPr>
              <a:t>The Single-Period Model, also known as the Newsboy Problem, is a classic inventory management problem that focuses on making a one-time purchase decision for a perishable product. In this model, a retailer must decide how much inventory to order for a single selling season, given uncertain demand and limited shelf life. The goal is to maximize expected profit by finding the optimal order quantity that minimizes the trade-off between overstocking and stockouts.</a:t>
            </a:r>
          </a:p>
          <a:p>
            <a:pPr>
              <a:lnSpc>
                <a:spcPct val="107000"/>
              </a:lnSpc>
              <a:spcAft>
                <a:spcPts val="800"/>
              </a:spcAft>
            </a:pPr>
            <a:r>
              <a:rPr lang="en-GB" sz="1800" kern="100" dirty="0">
                <a:effectLst/>
                <a:ea typeface="Calibri" panose="020F0502020204030204" pitchFamily="34" charset="0"/>
                <a:cs typeface="Arial" panose="020B0604020202020204" pitchFamily="34" charset="0"/>
              </a:rPr>
              <a:t>Key elements of the Single-Period Model include:</a:t>
            </a:r>
          </a:p>
          <a:p>
            <a:pPr>
              <a:lnSpc>
                <a:spcPct val="107000"/>
              </a:lnSpc>
              <a:spcAft>
                <a:spcPts val="800"/>
              </a:spcAft>
            </a:pPr>
            <a:r>
              <a:rPr lang="en-GB" sz="1800" b="1" kern="100" dirty="0">
                <a:effectLst/>
                <a:ea typeface="Calibri" panose="020F0502020204030204" pitchFamily="34" charset="0"/>
                <a:cs typeface="Arial" panose="020B0604020202020204" pitchFamily="34" charset="0"/>
              </a:rPr>
              <a:t>Demand:</a:t>
            </a:r>
            <a:r>
              <a:rPr lang="en-GB" sz="1800" kern="100" dirty="0">
                <a:effectLst/>
                <a:ea typeface="Calibri" panose="020F0502020204030204" pitchFamily="34" charset="0"/>
                <a:cs typeface="Arial" panose="020B0604020202020204" pitchFamily="34" charset="0"/>
              </a:rPr>
              <a:t> The uncertain customer demand for the product during the selling season. It is typically described by a probability distribution.</a:t>
            </a:r>
          </a:p>
          <a:p>
            <a:pPr>
              <a:lnSpc>
                <a:spcPct val="107000"/>
              </a:lnSpc>
              <a:spcAft>
                <a:spcPts val="800"/>
              </a:spcAft>
            </a:pPr>
            <a:r>
              <a:rPr lang="en-GB" sz="1800" b="1" kern="100" dirty="0">
                <a:effectLst/>
                <a:ea typeface="Calibri" panose="020F0502020204030204" pitchFamily="34" charset="0"/>
                <a:cs typeface="Arial" panose="020B0604020202020204" pitchFamily="34" charset="0"/>
              </a:rPr>
              <a:t>Sales Price:</a:t>
            </a:r>
            <a:r>
              <a:rPr lang="en-GB" sz="1800" kern="100" dirty="0">
                <a:effectLst/>
                <a:ea typeface="Calibri" panose="020F0502020204030204" pitchFamily="34" charset="0"/>
                <a:cs typeface="Arial" panose="020B0604020202020204" pitchFamily="34" charset="0"/>
              </a:rPr>
              <a:t> The price at which the product is sold to customers.</a:t>
            </a:r>
          </a:p>
          <a:p>
            <a:pPr>
              <a:lnSpc>
                <a:spcPct val="107000"/>
              </a:lnSpc>
              <a:spcAft>
                <a:spcPts val="800"/>
              </a:spcAft>
            </a:pPr>
            <a:r>
              <a:rPr lang="en-GB" sz="1800" b="1" kern="100" dirty="0">
                <a:effectLst/>
                <a:ea typeface="Calibri" panose="020F0502020204030204" pitchFamily="34" charset="0"/>
                <a:cs typeface="Arial" panose="020B0604020202020204" pitchFamily="34" charset="0"/>
              </a:rPr>
              <a:t>Cost per Unit:</a:t>
            </a:r>
            <a:r>
              <a:rPr lang="en-GB" sz="1800" kern="100" dirty="0">
                <a:effectLst/>
                <a:ea typeface="Calibri" panose="020F0502020204030204" pitchFamily="34" charset="0"/>
                <a:cs typeface="Arial" panose="020B0604020202020204" pitchFamily="34" charset="0"/>
              </a:rPr>
              <a:t> The cost incurred to purchase each unit of the product from the supplier.</a:t>
            </a:r>
          </a:p>
          <a:p>
            <a:pPr>
              <a:lnSpc>
                <a:spcPct val="107000"/>
              </a:lnSpc>
              <a:spcAft>
                <a:spcPts val="800"/>
              </a:spcAft>
            </a:pPr>
            <a:r>
              <a:rPr lang="en-GB" sz="1800" b="1" kern="100" dirty="0">
                <a:effectLst/>
                <a:ea typeface="Calibri" panose="020F0502020204030204" pitchFamily="34" charset="0"/>
                <a:cs typeface="Arial" panose="020B0604020202020204" pitchFamily="34" charset="0"/>
              </a:rPr>
              <a:t>Salvage Value:</a:t>
            </a:r>
            <a:r>
              <a:rPr lang="en-GB" sz="1800" kern="100" dirty="0">
                <a:effectLst/>
                <a:ea typeface="Calibri" panose="020F0502020204030204" pitchFamily="34" charset="0"/>
                <a:cs typeface="Arial" panose="020B0604020202020204" pitchFamily="34" charset="0"/>
              </a:rPr>
              <a:t> The value obtained for each unsold unit of the product at the end of the selling season. This salvage value could represent, for instance, the price at which the product can be sold or returned to the supplier.</a:t>
            </a:r>
          </a:p>
          <a:p>
            <a:pPr>
              <a:lnSpc>
                <a:spcPct val="107000"/>
              </a:lnSpc>
              <a:spcAft>
                <a:spcPts val="800"/>
              </a:spcAft>
            </a:pPr>
            <a:r>
              <a:rPr lang="en-GB" sz="1800" kern="100" dirty="0">
                <a:effectLst/>
                <a:ea typeface="Calibri" panose="020F0502020204030204" pitchFamily="34" charset="0"/>
                <a:cs typeface="Arial" panose="020B0604020202020204" pitchFamily="34" charset="0"/>
              </a:rPr>
              <a:t>The objective is to determine the optimal order quantity that maximizes expected profit or, equivalently, minimizes expected costs. The decision involves finding a balance between the cost of overordering (stocking excess inventory that might not be sold) and the cost of underordering (stockouts leading to lost sales or unsatisfied customers).</a:t>
            </a:r>
          </a:p>
        </p:txBody>
      </p:sp>
    </p:spTree>
    <p:extLst>
      <p:ext uri="{BB962C8B-B14F-4D97-AF65-F5344CB8AC3E}">
        <p14:creationId xmlns:p14="http://schemas.microsoft.com/office/powerpoint/2010/main" val="258478249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2) Single period model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157480" y="1398904"/>
            <a:ext cx="11435080" cy="482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000" u="sng" kern="100" dirty="0">
                <a:latin typeface="Arial" panose="020B0604020202020204" pitchFamily="34" charset="0"/>
                <a:ea typeface="Calibri" panose="020F0502020204030204" pitchFamily="34" charset="0"/>
                <a:cs typeface="Arial" panose="020B0604020202020204" pitchFamily="34" charset="0"/>
              </a:rPr>
              <a:t>Model Equation :</a:t>
            </a:r>
          </a:p>
          <a:p>
            <a:pPr marL="0" lvl="0" indent="0">
              <a:lnSpc>
                <a:spcPct val="107000"/>
              </a:lnSpc>
              <a:buNone/>
            </a:pPr>
            <a:endParaRPr lang="fr-FR" sz="2000" u="sng" kern="1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The </a:t>
            </a:r>
            <a:r>
              <a:rPr lang="en-GB" sz="1800" b="1" kern="100" dirty="0">
                <a:effectLst/>
                <a:latin typeface="Arial" panose="020B0604020202020204" pitchFamily="34" charset="0"/>
                <a:ea typeface="Calibri" panose="020F0502020204030204" pitchFamily="34" charset="0"/>
                <a:cs typeface="Arial" panose="020B0604020202020204" pitchFamily="34" charset="0"/>
              </a:rPr>
              <a:t>Optimal Stocking Level</a:t>
            </a:r>
            <a:r>
              <a:rPr lang="en-GB" sz="1800" kern="100" dirty="0">
                <a:effectLst/>
                <a:latin typeface="Arial" panose="020B0604020202020204" pitchFamily="34" charset="0"/>
                <a:ea typeface="Calibri" panose="020F0502020204030204" pitchFamily="34" charset="0"/>
                <a:cs typeface="Arial" panose="020B0604020202020204" pitchFamily="34" charset="0"/>
              </a:rPr>
              <a:t> in the Single-Period Model can be calculated as follows:</a:t>
            </a:r>
          </a:p>
          <a:p>
            <a:pPr marL="0" indent="0">
              <a:lnSpc>
                <a:spcPct val="107000"/>
              </a:lnSpc>
              <a:spcAft>
                <a:spcPts val="800"/>
              </a:spcAft>
              <a:buNone/>
            </a:pPr>
            <a:r>
              <a:rPr lang="en-GB" sz="1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n-GB" sz="1800" kern="100" dirty="0">
                <a:solidFill>
                  <a:schemeClr val="bg1"/>
                </a:solidFill>
                <a:effectLst/>
                <a:highlight>
                  <a:srgbClr val="C0C0C0"/>
                </a:highlight>
                <a:latin typeface="Arial" panose="020B0604020202020204" pitchFamily="34" charset="0"/>
                <a:ea typeface="Calibri" panose="020F0502020204030204" pitchFamily="34" charset="0"/>
                <a:cs typeface="Arial" panose="020B0604020202020204" pitchFamily="34" charset="0"/>
              </a:rPr>
              <a:t>Optimal Stocking Level = Average Demand + (Z)(Standard Deviation of Demand)</a:t>
            </a:r>
          </a:p>
          <a:p>
            <a:pPr marL="457200">
              <a:lnSpc>
                <a:spcPct val="107000"/>
              </a:lnSpc>
              <a:spcAft>
                <a:spcPts val="800"/>
              </a:spcAft>
            </a:pPr>
            <a:r>
              <a:rPr lang="en-GB" sz="1800" kern="100" dirty="0">
                <a:effectLst/>
                <a:latin typeface="Arial" panose="020B0604020202020204" pitchFamily="34" charset="0"/>
                <a:ea typeface="Calibri" panose="020F0502020204030204" pitchFamily="34" charset="0"/>
                <a:cs typeface="Arial" panose="020B0604020202020204" pitchFamily="34" charset="0"/>
              </a:rPr>
              <a:t>The </a:t>
            </a:r>
            <a:r>
              <a:rPr lang="en-GB" sz="1800" b="1" kern="100" dirty="0">
                <a:effectLst/>
                <a:latin typeface="Arial" panose="020B0604020202020204" pitchFamily="34" charset="0"/>
                <a:ea typeface="Calibri" panose="020F0502020204030204" pitchFamily="34" charset="0"/>
                <a:cs typeface="Arial" panose="020B0604020202020204" pitchFamily="34" charset="0"/>
              </a:rPr>
              <a:t>Stockout Risk</a:t>
            </a:r>
            <a:r>
              <a:rPr lang="en-GB" sz="1800" kern="100" dirty="0">
                <a:effectLst/>
                <a:latin typeface="Arial" panose="020B0604020202020204" pitchFamily="34" charset="0"/>
                <a:ea typeface="Calibri" panose="020F0502020204030204" pitchFamily="34" charset="0"/>
                <a:cs typeface="Arial" panose="020B0604020202020204" pitchFamily="34" charset="0"/>
              </a:rPr>
              <a:t> is given by:           </a:t>
            </a:r>
            <a:r>
              <a:rPr lang="en-GB" sz="1800" b="1" kern="100" dirty="0">
                <a:solidFill>
                  <a:schemeClr val="bg1"/>
                </a:solidFill>
                <a:effectLst/>
                <a:highlight>
                  <a:srgbClr val="C0C0C0"/>
                </a:highlight>
                <a:latin typeface="Arial" panose="020B0604020202020204" pitchFamily="34" charset="0"/>
                <a:ea typeface="Calibri" panose="020F0502020204030204" pitchFamily="34" charset="0"/>
                <a:cs typeface="Arial" panose="020B0604020202020204" pitchFamily="34" charset="0"/>
              </a:rPr>
              <a:t>Stockout</a:t>
            </a:r>
            <a:r>
              <a:rPr lang="en-GB" sz="1800" kern="100" dirty="0">
                <a:solidFill>
                  <a:schemeClr val="bg1"/>
                </a:solidFill>
                <a:effectLst/>
                <a:highlight>
                  <a:srgbClr val="C0C0C0"/>
                </a:highlight>
                <a:latin typeface="Arial" panose="020B0604020202020204" pitchFamily="34" charset="0"/>
                <a:ea typeface="Calibri" panose="020F0502020204030204" pitchFamily="34" charset="0"/>
                <a:cs typeface="Arial" panose="020B0604020202020204" pitchFamily="34" charset="0"/>
              </a:rPr>
              <a:t> </a:t>
            </a:r>
            <a:r>
              <a:rPr lang="en-GB" sz="1800" b="1" kern="100" dirty="0">
                <a:solidFill>
                  <a:schemeClr val="bg1"/>
                </a:solidFill>
                <a:effectLst/>
                <a:highlight>
                  <a:srgbClr val="C0C0C0"/>
                </a:highlight>
                <a:latin typeface="Arial" panose="020B0604020202020204" pitchFamily="34" charset="0"/>
                <a:ea typeface="Calibri" panose="020F0502020204030204" pitchFamily="34" charset="0"/>
                <a:cs typeface="Arial" panose="020B0604020202020204" pitchFamily="34" charset="0"/>
              </a:rPr>
              <a:t>Risk</a:t>
            </a:r>
            <a:r>
              <a:rPr lang="en-GB" sz="1800" kern="100" dirty="0">
                <a:solidFill>
                  <a:schemeClr val="bg1"/>
                </a:solidFill>
                <a:effectLst/>
                <a:highlight>
                  <a:srgbClr val="C0C0C0"/>
                </a:highlight>
                <a:latin typeface="Arial" panose="020B0604020202020204" pitchFamily="34" charset="0"/>
                <a:ea typeface="Calibri" panose="020F0502020204030204" pitchFamily="34" charset="0"/>
                <a:cs typeface="Arial" panose="020B0604020202020204" pitchFamily="34" charset="0"/>
              </a:rPr>
              <a:t> = 1 - Service Level</a:t>
            </a: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D4853AA-27D5-6A69-3B00-C0CA00BD2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665" y="4164648"/>
            <a:ext cx="5829570" cy="1839912"/>
          </a:xfrm>
          <a:prstGeom prst="rect">
            <a:avLst/>
          </a:prstGeom>
        </p:spPr>
      </p:pic>
      <p:pic>
        <p:nvPicPr>
          <p:cNvPr id="7" name="Picture 6" descr="A diagram of a service level&#10;&#10;Description automatically generated">
            <a:extLst>
              <a:ext uri="{FF2B5EF4-FFF2-40B4-BE49-F238E27FC236}">
                <a16:creationId xmlns:a16="http://schemas.microsoft.com/office/drawing/2014/main" id="{4F8441A2-C481-10AD-4CCD-A4056E056AE2}"/>
              </a:ext>
            </a:extLst>
          </p:cNvPr>
          <p:cNvPicPr>
            <a:picLocks noChangeAspect="1"/>
          </p:cNvPicPr>
          <p:nvPr/>
        </p:nvPicPr>
        <p:blipFill>
          <a:blip r:embed="rId4"/>
          <a:stretch>
            <a:fillRect/>
          </a:stretch>
        </p:blipFill>
        <p:spPr>
          <a:xfrm>
            <a:off x="7183120" y="4164648"/>
            <a:ext cx="2925336" cy="1845748"/>
          </a:xfrm>
          <a:prstGeom prst="rect">
            <a:avLst/>
          </a:prstGeom>
        </p:spPr>
      </p:pic>
    </p:spTree>
    <p:extLst>
      <p:ext uri="{BB962C8B-B14F-4D97-AF65-F5344CB8AC3E}">
        <p14:creationId xmlns:p14="http://schemas.microsoft.com/office/powerpoint/2010/main" val="78298188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91937"/>
            <a:ext cx="11435080" cy="555622"/>
          </a:xfrm>
        </p:spPr>
        <p:txBody>
          <a:bodyPr>
            <a:normAutofit/>
          </a:bodyPr>
          <a:lstStyle/>
          <a:p>
            <a:pPr marL="0" indent="0" algn="just">
              <a:lnSpc>
                <a:spcPct val="100000"/>
              </a:lnSpc>
              <a:buNone/>
            </a:pPr>
            <a:r>
              <a:rPr lang="fr-FR" u="sng" dirty="0">
                <a:solidFill>
                  <a:srgbClr val="FFFFFF"/>
                </a:solidFill>
              </a:rPr>
              <a:t>2) Single </a:t>
            </a:r>
            <a:r>
              <a:rPr lang="fr-FR" u="sng" dirty="0" err="1">
                <a:solidFill>
                  <a:srgbClr val="FFFFFF"/>
                </a:solidFill>
              </a:rPr>
              <a:t>period</a:t>
            </a:r>
            <a:r>
              <a:rPr lang="fr-FR" u="sng" dirty="0">
                <a:solidFill>
                  <a:srgbClr val="FFFFFF"/>
                </a:solidFill>
              </a:rPr>
              <a:t> model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487680" y="1372231"/>
            <a:ext cx="1706880" cy="4373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200" u="sng" kern="100" dirty="0">
                <a:latin typeface="Arial" panose="020B0604020202020204" pitchFamily="34" charset="0"/>
                <a:ea typeface="Calibri" panose="020F0502020204030204" pitchFamily="34" charset="0"/>
                <a:cs typeface="Arial" panose="020B0604020202020204" pitchFamily="34" charset="0"/>
              </a:rPr>
              <a:t>Simulation</a:t>
            </a:r>
            <a:r>
              <a:rPr lang="fr-FR" sz="2000" u="sng"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u="sng"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0E15B0-E515-E466-BFE2-BF19C94BDD81}"/>
              </a:ext>
            </a:extLst>
          </p:cNvPr>
          <p:cNvSpPr txBox="1"/>
          <p:nvPr/>
        </p:nvSpPr>
        <p:spPr>
          <a:xfrm>
            <a:off x="833120" y="3487098"/>
            <a:ext cx="3078480" cy="369332"/>
          </a:xfrm>
          <a:prstGeom prst="rect">
            <a:avLst/>
          </a:prstGeom>
          <a:noFill/>
        </p:spPr>
        <p:txBody>
          <a:bodyPr wrap="square" rtlCol="0">
            <a:spAutoFit/>
          </a:bodyPr>
          <a:lstStyle/>
          <a:p>
            <a:r>
              <a:rPr lang="fr-FR" dirty="0"/>
              <a:t>Input data and Result </a:t>
            </a:r>
            <a:endParaRPr lang="en-GB" dirty="0"/>
          </a:p>
        </p:txBody>
      </p:sp>
      <p:pic>
        <p:nvPicPr>
          <p:cNvPr id="6" name="Picture 5" descr="A screenshot of a computer&#10;&#10;Description automatically generated">
            <a:extLst>
              <a:ext uri="{FF2B5EF4-FFF2-40B4-BE49-F238E27FC236}">
                <a16:creationId xmlns:a16="http://schemas.microsoft.com/office/drawing/2014/main" id="{946F89DB-FAE6-7ADD-CB15-CD768519D082}"/>
              </a:ext>
            </a:extLst>
          </p:cNvPr>
          <p:cNvPicPr>
            <a:picLocks noChangeAspect="1"/>
          </p:cNvPicPr>
          <p:nvPr/>
        </p:nvPicPr>
        <p:blipFill>
          <a:blip r:embed="rId3"/>
          <a:stretch>
            <a:fillRect/>
          </a:stretch>
        </p:blipFill>
        <p:spPr>
          <a:xfrm>
            <a:off x="4010183" y="1739486"/>
            <a:ext cx="6208713" cy="4449620"/>
          </a:xfrm>
          <a:prstGeom prst="rect">
            <a:avLst/>
          </a:prstGeom>
        </p:spPr>
      </p:pic>
    </p:spTree>
    <p:extLst>
      <p:ext uri="{BB962C8B-B14F-4D97-AF65-F5344CB8AC3E}">
        <p14:creationId xmlns:p14="http://schemas.microsoft.com/office/powerpoint/2010/main" val="188699287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3) </a:t>
            </a:r>
            <a:r>
              <a:rPr lang="fr-FR" u="sng" dirty="0" err="1">
                <a:solidFill>
                  <a:srgbClr val="FFFFFF"/>
                </a:solidFill>
              </a:rPr>
              <a:t>Difference</a:t>
            </a:r>
            <a:r>
              <a:rPr lang="fr-FR" u="sng" dirty="0">
                <a:solidFill>
                  <a:srgbClr val="FFFFFF"/>
                </a:solidFill>
              </a:rPr>
              <a:t> </a:t>
            </a:r>
            <a:r>
              <a:rPr lang="fr-FR" u="sng" dirty="0" err="1">
                <a:solidFill>
                  <a:srgbClr val="FFFFFF"/>
                </a:solidFill>
              </a:rPr>
              <a:t>between</a:t>
            </a:r>
            <a:r>
              <a:rPr lang="fr-FR" u="sng" dirty="0">
                <a:solidFill>
                  <a:srgbClr val="FFFFFF"/>
                </a:solidFill>
              </a:rPr>
              <a:t> </a:t>
            </a:r>
            <a:r>
              <a:rPr lang="fr-FR" u="sng" dirty="0" err="1">
                <a:solidFill>
                  <a:srgbClr val="FFFFFF"/>
                </a:solidFill>
              </a:rPr>
              <a:t>deterministic</a:t>
            </a:r>
            <a:r>
              <a:rPr lang="fr-FR" u="sng" dirty="0">
                <a:solidFill>
                  <a:srgbClr val="FFFFFF"/>
                </a:solidFill>
              </a:rPr>
              <a:t> and </a:t>
            </a:r>
            <a:r>
              <a:rPr lang="fr-FR" u="sng" dirty="0" err="1">
                <a:solidFill>
                  <a:srgbClr val="FFFFFF"/>
                </a:solidFill>
              </a:rPr>
              <a:t>stochastic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157480" y="1398904"/>
            <a:ext cx="11435080" cy="482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GB" sz="2000" b="1" kern="100" dirty="0">
                <a:effectLst/>
                <a:ea typeface="Calibri" panose="020F0502020204030204" pitchFamily="34" charset="0"/>
                <a:cs typeface="Arial" panose="020B0604020202020204" pitchFamily="34" charset="0"/>
              </a:rPr>
              <a:t> </a:t>
            </a:r>
            <a:r>
              <a:rPr lang="en-GB" sz="2000" b="1" u="sng" kern="100" dirty="0">
                <a:effectLst/>
                <a:ea typeface="Calibri" panose="020F0502020204030204" pitchFamily="34" charset="0"/>
                <a:cs typeface="Arial" panose="020B0604020202020204" pitchFamily="34" charset="0"/>
              </a:rPr>
              <a:t>Deterministic</a:t>
            </a:r>
            <a:r>
              <a:rPr lang="en-GB" sz="2000" b="1" kern="100" dirty="0">
                <a:effectLst/>
                <a:ea typeface="Calibri" panose="020F0502020204030204" pitchFamily="34" charset="0"/>
                <a:cs typeface="Arial" panose="020B0604020202020204" pitchFamily="34" charset="0"/>
              </a:rPr>
              <a:t> </a:t>
            </a:r>
          </a:p>
          <a:p>
            <a:pPr marL="0" indent="0">
              <a:lnSpc>
                <a:spcPct val="107000"/>
              </a:lnSpc>
              <a:spcAft>
                <a:spcPts val="800"/>
              </a:spcAft>
              <a:buNone/>
            </a:pPr>
            <a:r>
              <a:rPr lang="en-GB" sz="1800" kern="100" dirty="0">
                <a:effectLst/>
                <a:latin typeface="Arial" panose="020B0604020202020204" pitchFamily="34" charset="0"/>
                <a:ea typeface="Calibri" panose="020F0502020204030204" pitchFamily="34" charset="0"/>
                <a:cs typeface="Arial" panose="020B0604020202020204" pitchFamily="34" charset="0"/>
              </a:rPr>
              <a:t>- </a:t>
            </a:r>
            <a:r>
              <a:rPr lang="en-GB" sz="1800" kern="100" dirty="0">
                <a:effectLst/>
                <a:ea typeface="Calibri" panose="020F0502020204030204" pitchFamily="34" charset="0"/>
                <a:cs typeface="Arial" panose="020B0604020202020204" pitchFamily="34" charset="0"/>
              </a:rPr>
              <a:t>outcomes are entirely predictable and can be precisely determined based on known inputs and initial conditions.</a:t>
            </a:r>
          </a:p>
          <a:p>
            <a:pPr>
              <a:lnSpc>
                <a:spcPct val="107000"/>
              </a:lnSpc>
              <a:spcAft>
                <a:spcPts val="800"/>
              </a:spcAft>
              <a:buFontTx/>
              <a:buChar char="-"/>
            </a:pPr>
            <a:r>
              <a:rPr lang="en-GB" sz="1800" kern="100" dirty="0">
                <a:effectLst/>
                <a:ea typeface="Calibri" panose="020F0502020204030204" pitchFamily="34" charset="0"/>
                <a:cs typeface="Arial" panose="020B0604020202020204" pitchFamily="34" charset="0"/>
              </a:rPr>
              <a:t>Every time the same input is provided to the system, it will produce the same output.</a:t>
            </a:r>
          </a:p>
          <a:p>
            <a:pPr>
              <a:lnSpc>
                <a:spcPct val="107000"/>
              </a:lnSpc>
              <a:spcAft>
                <a:spcPts val="800"/>
              </a:spcAft>
              <a:buFontTx/>
              <a:buChar char="-"/>
            </a:pPr>
            <a:r>
              <a:rPr lang="en-GB" sz="1800" dirty="0">
                <a:effectLst/>
                <a:ea typeface="Calibri" panose="020F0502020204030204" pitchFamily="34" charset="0"/>
              </a:rPr>
              <a:t>There is no randomness or uncertainty involved in the process</a:t>
            </a:r>
          </a:p>
          <a:p>
            <a:pPr>
              <a:lnSpc>
                <a:spcPct val="107000"/>
              </a:lnSpc>
              <a:spcAft>
                <a:spcPts val="800"/>
              </a:spcAft>
            </a:pPr>
            <a:r>
              <a:rPr lang="en-GB" sz="2000" b="1" u="sng" kern="100" dirty="0">
                <a:ea typeface="Calibri" panose="020F0502020204030204" pitchFamily="34" charset="0"/>
                <a:cs typeface="Arial" panose="020B0604020202020204" pitchFamily="34" charset="0"/>
              </a:rPr>
              <a:t>Stochastic</a:t>
            </a:r>
            <a:r>
              <a:rPr lang="en-GB" sz="1800" kern="100" dirty="0">
                <a:latin typeface="Arial" panose="020B0604020202020204" pitchFamily="34" charset="0"/>
                <a:ea typeface="Calibri" panose="020F0502020204030204" pitchFamily="34" charset="0"/>
                <a:cs typeface="Arial" panose="020B0604020202020204" pitchFamily="34" charset="0"/>
              </a:rPr>
              <a:t> </a:t>
            </a:r>
          </a:p>
          <a:p>
            <a:pPr marL="0" indent="0">
              <a:lnSpc>
                <a:spcPct val="107000"/>
              </a:lnSpc>
              <a:spcAft>
                <a:spcPts val="800"/>
              </a:spcAft>
              <a:buNone/>
            </a:pPr>
            <a:r>
              <a:rPr lang="en-GB" sz="1800" dirty="0"/>
              <a:t>Stochastic models are mathematical models that incorporate randomness or uncertainty in some of their parameters or variables. For example, a stochastic model for inventory management might consider the demand for a product as a random variable that follows a certain probability distribution, such as a normal, Poisson, or binomial distribution. Stochastic models can capture the variability and unpredictability of real-world situations and help you evaluate the trade-offs between different inventory policies.</a:t>
            </a:r>
            <a:endParaRPr lang="en-GB" sz="1800" kern="1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4613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3.a) Library </a:t>
            </a:r>
            <a:r>
              <a:rPr lang="fr-FR" u="sng" dirty="0" err="1">
                <a:solidFill>
                  <a:srgbClr val="FFFFFF"/>
                </a:solidFill>
              </a:rPr>
              <a:t>used</a:t>
            </a:r>
            <a:r>
              <a:rPr lang="fr-FR" u="sng" dirty="0">
                <a:solidFill>
                  <a:srgbClr val="FFFFFF"/>
                </a:solidFill>
              </a:rPr>
              <a:t> for simulation</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157480" y="1398904"/>
            <a:ext cx="11435080" cy="4822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GB" sz="1800" b="1" u="sng" kern="100" dirty="0" err="1">
                <a:effectLst/>
                <a:latin typeface="Arial" panose="020B0604020202020204" pitchFamily="34" charset="0"/>
                <a:ea typeface="Calibri" panose="020F0502020204030204" pitchFamily="34" charset="0"/>
                <a:cs typeface="Arial" panose="020B0604020202020204" pitchFamily="34" charset="0"/>
              </a:rPr>
              <a:t>Numpy</a:t>
            </a:r>
            <a:r>
              <a:rPr lang="en-GB" sz="1800" b="1" kern="100" dirty="0">
                <a:effectLst/>
                <a:latin typeface="Arial" panose="020B0604020202020204" pitchFamily="34" charset="0"/>
                <a:ea typeface="Calibri" panose="020F0502020204030204" pitchFamily="34" charset="0"/>
                <a:cs typeface="Arial" panose="020B0604020202020204" pitchFamily="34" charset="0"/>
              </a:rPr>
              <a:t> : </a:t>
            </a:r>
            <a:r>
              <a:rPr lang="en-GB" sz="1800" kern="100" dirty="0">
                <a:effectLst/>
                <a:latin typeface="Arial" panose="020B0604020202020204" pitchFamily="34" charset="0"/>
                <a:ea typeface="Calibri" panose="020F0502020204030204" pitchFamily="34" charset="0"/>
                <a:cs typeface="Arial" panose="020B0604020202020204" pitchFamily="34" charset="0"/>
              </a:rPr>
              <a:t>is a powerful library for numerical computing in Python. It provides support for working with arrays and matrices, along with a wide range of mathematical functions. In my  code, NumPy is used for generating random numbers, particularly for modelling demand and lead times. </a:t>
            </a:r>
          </a:p>
          <a:p>
            <a:pPr>
              <a:lnSpc>
                <a:spcPct val="107000"/>
              </a:lnSpc>
              <a:spcAft>
                <a:spcPts val="800"/>
              </a:spcAft>
            </a:pPr>
            <a:r>
              <a:rPr lang="en-GB" sz="1800" b="1" u="sng" kern="100" dirty="0" err="1">
                <a:effectLst/>
                <a:latin typeface="Arial" panose="020B0604020202020204" pitchFamily="34" charset="0"/>
                <a:ea typeface="Calibri" panose="020F0502020204030204" pitchFamily="34" charset="0"/>
                <a:cs typeface="Arial" panose="020B0604020202020204" pitchFamily="34" charset="0"/>
              </a:rPr>
              <a:t>Simpy</a:t>
            </a:r>
            <a:r>
              <a:rPr lang="en-GB" sz="1800" b="1" kern="100" dirty="0">
                <a:effectLst/>
                <a:latin typeface="Arial" panose="020B0604020202020204" pitchFamily="34" charset="0"/>
                <a:ea typeface="Calibri" panose="020F0502020204030204" pitchFamily="34" charset="0"/>
                <a:cs typeface="Arial" panose="020B0604020202020204" pitchFamily="34" charset="0"/>
              </a:rPr>
              <a:t>: </a:t>
            </a:r>
            <a:r>
              <a:rPr lang="en-GB" sz="1800" kern="100" dirty="0">
                <a:effectLst/>
                <a:latin typeface="Arial" panose="020B0604020202020204" pitchFamily="34" charset="0"/>
                <a:ea typeface="Calibri" panose="020F0502020204030204" pitchFamily="34" charset="0"/>
                <a:cs typeface="Arial" panose="020B0604020202020204" pitchFamily="34" charset="0"/>
              </a:rPr>
              <a:t> is a discrete-event simulation library in Python. It allows us to model and simulate complex systems using discrete events (e.g., arrivals, departures, etc.). </a:t>
            </a:r>
            <a:r>
              <a:rPr lang="en-GB" sz="1800" kern="100" dirty="0" err="1">
                <a:effectLst/>
                <a:latin typeface="Arial" panose="020B0604020202020204" pitchFamily="34" charset="0"/>
                <a:ea typeface="Calibri" panose="020F0502020204030204" pitchFamily="34" charset="0"/>
                <a:cs typeface="Arial" panose="020B0604020202020204" pitchFamily="34" charset="0"/>
              </a:rPr>
              <a:t>SimPy</a:t>
            </a:r>
            <a:r>
              <a:rPr lang="en-GB" sz="1800" kern="100" dirty="0">
                <a:effectLst/>
                <a:latin typeface="Arial" panose="020B0604020202020204" pitchFamily="34" charset="0"/>
                <a:ea typeface="Calibri" panose="020F0502020204030204" pitchFamily="34" charset="0"/>
                <a:cs typeface="Arial" panose="020B0604020202020204" pitchFamily="34" charset="0"/>
              </a:rPr>
              <a:t> is often used for simulation of systems that involve entities (like customers, orders, etc.) and resources (like machines, servers, etc.). In your code, </a:t>
            </a:r>
            <a:r>
              <a:rPr lang="en-GB" sz="1800" kern="100" dirty="0" err="1">
                <a:effectLst/>
                <a:latin typeface="Arial" panose="020B0604020202020204" pitchFamily="34" charset="0"/>
                <a:ea typeface="Calibri" panose="020F0502020204030204" pitchFamily="34" charset="0"/>
                <a:cs typeface="Arial" panose="020B0604020202020204" pitchFamily="34" charset="0"/>
              </a:rPr>
              <a:t>SimPy</a:t>
            </a:r>
            <a:r>
              <a:rPr lang="en-GB" sz="1800" kern="100" dirty="0">
                <a:effectLst/>
                <a:latin typeface="Arial" panose="020B0604020202020204" pitchFamily="34" charset="0"/>
                <a:ea typeface="Calibri" panose="020F0502020204030204" pitchFamily="34" charset="0"/>
                <a:cs typeface="Arial" panose="020B0604020202020204" pitchFamily="34" charset="0"/>
              </a:rPr>
              <a:t> is used to create and run simulations of inventory systems. </a:t>
            </a:r>
          </a:p>
          <a:p>
            <a:r>
              <a:rPr lang="en-GB" sz="1800" b="1" u="sng" dirty="0" err="1">
                <a:effectLst/>
                <a:latin typeface="Arial" panose="020B0604020202020204" pitchFamily="34" charset="0"/>
                <a:ea typeface="Calibri" panose="020F0502020204030204" pitchFamily="34" charset="0"/>
              </a:rPr>
              <a:t>Tkinter</a:t>
            </a:r>
            <a:r>
              <a:rPr lang="en-GB" sz="1800" b="1" dirty="0">
                <a:effectLst/>
                <a:latin typeface="Arial" panose="020B0604020202020204" pitchFamily="34" charset="0"/>
                <a:ea typeface="Calibri" panose="020F0502020204030204" pitchFamily="34" charset="0"/>
              </a:rPr>
              <a:t> : </a:t>
            </a:r>
            <a:r>
              <a:rPr lang="en-GB" sz="1800" dirty="0">
                <a:effectLst/>
                <a:latin typeface="Arial" panose="020B0604020202020204" pitchFamily="34" charset="0"/>
                <a:ea typeface="Calibri" panose="020F0502020204030204" pitchFamily="34" charset="0"/>
              </a:rPr>
              <a:t>is the standard GUI (Graphical User Interface) library for Python. It provides tools for creating windows, dialogs, buttons, labels, and other graphical elements to build interactive applications with graphical interfaces. In my code, </a:t>
            </a:r>
            <a:r>
              <a:rPr lang="en-GB" sz="1800" dirty="0" err="1">
                <a:effectLst/>
                <a:latin typeface="Arial" panose="020B0604020202020204" pitchFamily="34" charset="0"/>
                <a:ea typeface="Calibri" panose="020F0502020204030204" pitchFamily="34" charset="0"/>
              </a:rPr>
              <a:t>Tkinter</a:t>
            </a:r>
            <a:r>
              <a:rPr lang="en-GB" sz="1800" dirty="0">
                <a:effectLst/>
                <a:latin typeface="Arial" panose="020B0604020202020204" pitchFamily="34" charset="0"/>
                <a:ea typeface="Calibri" panose="020F0502020204030204" pitchFamily="34" charset="0"/>
              </a:rPr>
              <a:t> is used to create a graphical interface for users to input simulation parameters and view simulation results</a:t>
            </a:r>
          </a:p>
          <a:p>
            <a:r>
              <a:rPr lang="en-GB" sz="1800" u="sng" kern="100" dirty="0" err="1">
                <a:latin typeface="Arial" panose="020B0604020202020204" pitchFamily="34" charset="0"/>
                <a:ea typeface="Calibri" panose="020F0502020204030204" pitchFamily="34" charset="0"/>
                <a:cs typeface="Arial" panose="020B0604020202020204" pitchFamily="34" charset="0"/>
              </a:rPr>
              <a:t>Matplolib</a:t>
            </a:r>
            <a:r>
              <a:rPr lang="en-GB" sz="1800" kern="100" dirty="0">
                <a:latin typeface="Arial" panose="020B0604020202020204" pitchFamily="34" charset="0"/>
                <a:ea typeface="Calibri" panose="020F0502020204030204" pitchFamily="34" charset="0"/>
                <a:cs typeface="Arial" panose="020B0604020202020204" pitchFamily="34" charset="0"/>
              </a:rPr>
              <a:t> : for graphic</a:t>
            </a:r>
          </a:p>
        </p:txBody>
      </p:sp>
    </p:spTree>
    <p:extLst>
      <p:ext uri="{BB962C8B-B14F-4D97-AF65-F5344CB8AC3E}">
        <p14:creationId xmlns:p14="http://schemas.microsoft.com/office/powerpoint/2010/main" val="32481751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4) Deterministic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304800" y="1398904"/>
            <a:ext cx="11287760" cy="4961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60000"/>
              </a:lnSpc>
              <a:buNone/>
            </a:pPr>
            <a:r>
              <a:rPr lang="en-GB" sz="2000" dirty="0"/>
              <a:t>Deterministic inventory forecasting techniques assume that the future demand for your products is known and fixed or can be estimated with certainty based on historical data or trends. For example, you might use a simple average, a moving average, or a linear regression to project your future sales based on your past performance. Deterministic techniques are easy to apply and understand, but they have some limitations. They do not account for variability, uncertainty, or randomness in the demand, which can be affected by factors such as seasonality, promotions, competitors, or customer preferences</a:t>
            </a:r>
          </a:p>
          <a:p>
            <a:pPr marL="0" lvl="0" indent="0">
              <a:lnSpc>
                <a:spcPct val="160000"/>
              </a:lnSpc>
              <a:buNone/>
            </a:pPr>
            <a:r>
              <a:rPr lang="en-GB" sz="2000" kern="100" dirty="0">
                <a:effectLst/>
                <a:latin typeface="Arial" panose="020B0604020202020204" pitchFamily="34" charset="0"/>
                <a:ea typeface="Calibri" panose="020F0502020204030204" pitchFamily="34" charset="0"/>
                <a:cs typeface="Arial" panose="020B0604020202020204" pitchFamily="34" charset="0"/>
              </a:rPr>
              <a:t>Important poin</a:t>
            </a:r>
            <a:r>
              <a:rPr lang="en-GB" sz="2000" kern="100" dirty="0">
                <a:latin typeface="Arial" panose="020B0604020202020204" pitchFamily="34" charset="0"/>
                <a:ea typeface="Calibri" panose="020F0502020204030204" pitchFamily="34" charset="0"/>
                <a:cs typeface="Arial" panose="020B0604020202020204" pitchFamily="34" charset="0"/>
              </a:rPr>
              <a:t>t for simulation of deterministic model : </a:t>
            </a:r>
          </a:p>
          <a:p>
            <a:pPr lvl="0">
              <a:lnSpc>
                <a:spcPct val="160000"/>
              </a:lnSpc>
              <a:buFontTx/>
              <a:buChar char="-"/>
            </a:pPr>
            <a:r>
              <a:rPr lang="en-GB" sz="2000" kern="100" dirty="0">
                <a:effectLst/>
                <a:latin typeface="Arial" panose="020B0604020202020204" pitchFamily="34" charset="0"/>
                <a:ea typeface="Calibri" panose="020F0502020204030204" pitchFamily="34" charset="0"/>
                <a:cs typeface="Arial" panose="020B0604020202020204" pitchFamily="34" charset="0"/>
              </a:rPr>
              <a:t>Demand : constant ,</a:t>
            </a:r>
            <a:r>
              <a:rPr lang="en-GB" sz="2000" kern="100" dirty="0">
                <a:latin typeface="Arial" panose="020B0604020202020204" pitchFamily="34" charset="0"/>
                <a:ea typeface="Calibri" panose="020F0502020204030204" pitchFamily="34" charset="0"/>
                <a:cs typeface="Arial" panose="020B0604020202020204" pitchFamily="34" charset="0"/>
              </a:rPr>
              <a:t>			- lead times  : 0 or 0 &gt; 0, but not probabilistic </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60000"/>
              </a:lnSpc>
              <a:buFontTx/>
              <a:buChar char="-"/>
            </a:pPr>
            <a:r>
              <a:rPr lang="en-GB" sz="2000" kern="100" dirty="0">
                <a:latin typeface="Arial" panose="020B0604020202020204" pitchFamily="34" charset="0"/>
                <a:ea typeface="Calibri" panose="020F0502020204030204" pitchFamily="34" charset="0"/>
                <a:cs typeface="Arial" panose="020B0604020202020204" pitchFamily="34" charset="0"/>
              </a:rPr>
              <a:t>Products : one product, 		- Capacity no limits </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7831219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756920" y="636905"/>
            <a:ext cx="11435080" cy="555622"/>
          </a:xfrm>
        </p:spPr>
        <p:txBody>
          <a:bodyPr>
            <a:normAutofit/>
          </a:bodyPr>
          <a:lstStyle/>
          <a:p>
            <a:pPr marL="0" indent="0" algn="just">
              <a:lnSpc>
                <a:spcPct val="100000"/>
              </a:lnSpc>
              <a:buNone/>
            </a:pPr>
            <a:r>
              <a:rPr lang="fr-FR" u="sng" dirty="0">
                <a:solidFill>
                  <a:srgbClr val="FFFFFF"/>
                </a:solidFill>
              </a:rPr>
              <a:t>4) Deterministic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304800" y="1768236"/>
            <a:ext cx="11287760" cy="4591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200"/>
              </a:spcBef>
              <a:buNone/>
            </a:pPr>
            <a:r>
              <a:rPr lang="en-GB" sz="1800" b="1" kern="100" dirty="0">
                <a:effectLst/>
                <a:ea typeface="Times New Roman" panose="02020603050405020304" pitchFamily="18" charset="0"/>
                <a:cs typeface="Arial" panose="020B0604020202020204" pitchFamily="34" charset="0"/>
              </a:rPr>
              <a:t>Problem statement :</a:t>
            </a:r>
          </a:p>
          <a:p>
            <a:r>
              <a:rPr lang="en-GB" sz="1800" dirty="0">
                <a:effectLst/>
                <a:ea typeface="Calibri" panose="020F0502020204030204" pitchFamily="34" charset="0"/>
                <a:cs typeface="Arial" panose="020B0604020202020204" pitchFamily="34" charset="0"/>
              </a:rPr>
              <a:t>The company starts the period with an initial inventory of 60 units</a:t>
            </a:r>
            <a:r>
              <a:rPr lang="en-GB" sz="1800" dirty="0">
                <a:solidFill>
                  <a:srgbClr val="D7BA7D"/>
                </a:solidFill>
                <a:effectLst/>
                <a:ea typeface="Calibri" panose="020F0502020204030204" pitchFamily="34" charset="0"/>
                <a:cs typeface="Arial" panose="020B0604020202020204" pitchFamily="34" charset="0"/>
              </a:rPr>
              <a:t>.</a:t>
            </a:r>
            <a:r>
              <a:rPr lang="en-GB" sz="1800" dirty="0">
                <a:effectLst/>
                <a:ea typeface="Calibri" panose="020F0502020204030204" pitchFamily="34" charset="0"/>
                <a:cs typeface="Arial" panose="020B0604020202020204" pitchFamily="34" charset="0"/>
              </a:rPr>
              <a:t> There is a fixed cost associated with placing an order of $32,  Each individual items costs the company $3 to order The company incurs a holding cost of $1 per month for every item in inventory</a:t>
            </a:r>
            <a:r>
              <a:rPr lang="en-GB" sz="1800" dirty="0">
                <a:solidFill>
                  <a:srgbClr val="000000"/>
                </a:solidFill>
                <a:effectLst/>
                <a:ea typeface="Calibri" panose="020F0502020204030204" pitchFamily="34" charset="0"/>
                <a:cs typeface="Arial" panose="020B0604020202020204" pitchFamily="34" charset="0"/>
              </a:rPr>
              <a:t>, </a:t>
            </a:r>
            <a:r>
              <a:rPr lang="en-GB" sz="1800" dirty="0">
                <a:effectLst/>
                <a:ea typeface="Calibri" panose="020F0502020204030204" pitchFamily="34" charset="0"/>
                <a:cs typeface="Arial" panose="020B0604020202020204" pitchFamily="34" charset="0"/>
              </a:rPr>
              <a:t>shortage cost of $3 per month for every item backlogged</a:t>
            </a:r>
          </a:p>
          <a:p>
            <a:endParaRPr lang="en-GB" sz="1800" kern="100" dirty="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MEAN_IAT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0.1</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average time between customer demands (months)</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DEMANDS</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predefined customer demand sizes</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START_INVENTORY</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units in inventory at simulation start</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COST_ORDER_SETUP</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32</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fixed cost of placing an order</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COST_ORDER_PER_ITEM</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variable cost of ordering an item</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COST_BACKLOG_PER_ITEM</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monthly cost for each item in backlog</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ts val="1425"/>
              </a:lnSpc>
              <a:spcAft>
                <a:spcPts val="800"/>
              </a:spcAft>
            </a:pPr>
            <a:r>
              <a:rPr lang="en-GB" sz="1800" kern="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COST_HOLDING_PER_ITEM</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GB" sz="1800" kern="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800" kern="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monthly cost for each item in inventory</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16A33FB1-A53E-862A-8AE6-640471D7F18D}"/>
              </a:ext>
            </a:extLst>
          </p:cNvPr>
          <p:cNvSpPr txBox="1"/>
          <p:nvPr/>
        </p:nvSpPr>
        <p:spPr>
          <a:xfrm>
            <a:off x="274320" y="1273809"/>
            <a:ext cx="8757920" cy="400110"/>
          </a:xfrm>
          <a:prstGeom prst="rect">
            <a:avLst/>
          </a:prstGeom>
          <a:noFill/>
        </p:spPr>
        <p:txBody>
          <a:bodyPr wrap="square" rtlCol="0">
            <a:spAutoFit/>
          </a:bodyPr>
          <a:lstStyle/>
          <a:p>
            <a:r>
              <a:rPr lang="fr-FR" sz="2000" b="1" u="sng" dirty="0"/>
              <a:t>simulation context : </a:t>
            </a:r>
            <a:endParaRPr lang="en-GB" sz="2000" b="1" u="sng" dirty="0"/>
          </a:p>
        </p:txBody>
      </p:sp>
    </p:spTree>
    <p:extLst>
      <p:ext uri="{BB962C8B-B14F-4D97-AF65-F5344CB8AC3E}">
        <p14:creationId xmlns:p14="http://schemas.microsoft.com/office/powerpoint/2010/main" val="282524193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91937"/>
            <a:ext cx="11435080" cy="555622"/>
          </a:xfrm>
        </p:spPr>
        <p:txBody>
          <a:bodyPr>
            <a:normAutofit/>
          </a:bodyPr>
          <a:lstStyle/>
          <a:p>
            <a:pPr marL="0" indent="0" algn="just">
              <a:lnSpc>
                <a:spcPct val="100000"/>
              </a:lnSpc>
              <a:buNone/>
            </a:pPr>
            <a:r>
              <a:rPr lang="fr-FR" u="sng" dirty="0">
                <a:solidFill>
                  <a:srgbClr val="FFFFFF"/>
                </a:solidFill>
              </a:rPr>
              <a:t>4) Deterministic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487680" y="1244684"/>
            <a:ext cx="1706880" cy="4373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fr-FR" sz="2200" u="sng" kern="100" dirty="0">
                <a:latin typeface="Arial" panose="020B0604020202020204" pitchFamily="34" charset="0"/>
                <a:ea typeface="Calibri" panose="020F0502020204030204" pitchFamily="34" charset="0"/>
                <a:cs typeface="Arial" panose="020B0604020202020204" pitchFamily="34" charset="0"/>
              </a:rPr>
              <a:t>Simulation</a:t>
            </a:r>
            <a:r>
              <a:rPr lang="fr-FR" sz="2000" u="sng" kern="100" dirty="0">
                <a:latin typeface="Arial" panose="020B0604020202020204" pitchFamily="34" charset="0"/>
                <a:ea typeface="Calibri" panose="020F0502020204030204" pitchFamily="34" charset="0"/>
                <a:cs typeface="Arial" panose="020B0604020202020204" pitchFamily="34" charset="0"/>
              </a:rPr>
              <a:t> </a:t>
            </a:r>
          </a:p>
          <a:p>
            <a:pPr marL="0" lvl="0" indent="0">
              <a:lnSpc>
                <a:spcPct val="107000"/>
              </a:lnSpc>
              <a:buNone/>
            </a:pPr>
            <a:endParaRPr lang="en-GB" sz="1800" u="sng"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0E15B0-E515-E466-BFE2-BF19C94BDD81}"/>
              </a:ext>
            </a:extLst>
          </p:cNvPr>
          <p:cNvSpPr txBox="1"/>
          <p:nvPr/>
        </p:nvSpPr>
        <p:spPr>
          <a:xfrm>
            <a:off x="378460" y="2198265"/>
            <a:ext cx="1879600" cy="369332"/>
          </a:xfrm>
          <a:prstGeom prst="rect">
            <a:avLst/>
          </a:prstGeom>
          <a:noFill/>
        </p:spPr>
        <p:txBody>
          <a:bodyPr wrap="square" rtlCol="0">
            <a:spAutoFit/>
          </a:bodyPr>
          <a:lstStyle/>
          <a:p>
            <a:r>
              <a:rPr lang="fr-FR" dirty="0"/>
              <a:t>Input data</a:t>
            </a:r>
            <a:endParaRPr lang="en-GB" dirty="0"/>
          </a:p>
        </p:txBody>
      </p:sp>
      <p:sp>
        <p:nvSpPr>
          <p:cNvPr id="8" name="TextBox 7">
            <a:extLst>
              <a:ext uri="{FF2B5EF4-FFF2-40B4-BE49-F238E27FC236}">
                <a16:creationId xmlns:a16="http://schemas.microsoft.com/office/drawing/2014/main" id="{5ACD3216-6B4E-0D1C-1822-16FFEAFDF6C6}"/>
              </a:ext>
            </a:extLst>
          </p:cNvPr>
          <p:cNvSpPr txBox="1"/>
          <p:nvPr/>
        </p:nvSpPr>
        <p:spPr>
          <a:xfrm>
            <a:off x="5228276" y="2417116"/>
            <a:ext cx="1259840" cy="369332"/>
          </a:xfrm>
          <a:prstGeom prst="rect">
            <a:avLst/>
          </a:prstGeom>
          <a:noFill/>
        </p:spPr>
        <p:txBody>
          <a:bodyPr wrap="square" rtlCol="0">
            <a:spAutoFit/>
          </a:bodyPr>
          <a:lstStyle/>
          <a:p>
            <a:r>
              <a:rPr lang="fr-FR" dirty="0"/>
              <a:t>Result </a:t>
            </a:r>
            <a:endParaRPr lang="en-GB" dirty="0"/>
          </a:p>
        </p:txBody>
      </p:sp>
      <p:sp>
        <p:nvSpPr>
          <p:cNvPr id="10" name="TextBox 9">
            <a:extLst>
              <a:ext uri="{FF2B5EF4-FFF2-40B4-BE49-F238E27FC236}">
                <a16:creationId xmlns:a16="http://schemas.microsoft.com/office/drawing/2014/main" id="{E36656D3-E3F0-9635-38D1-8245A818453A}"/>
              </a:ext>
            </a:extLst>
          </p:cNvPr>
          <p:cNvSpPr txBox="1"/>
          <p:nvPr/>
        </p:nvSpPr>
        <p:spPr>
          <a:xfrm>
            <a:off x="3860800" y="4903004"/>
            <a:ext cx="1457960" cy="369332"/>
          </a:xfrm>
          <a:prstGeom prst="rect">
            <a:avLst/>
          </a:prstGeom>
          <a:noFill/>
        </p:spPr>
        <p:txBody>
          <a:bodyPr wrap="square" rtlCol="0">
            <a:spAutoFit/>
          </a:bodyPr>
          <a:lstStyle/>
          <a:p>
            <a:r>
              <a:rPr lang="fr-FR" dirty="0"/>
              <a:t>Chart </a:t>
            </a:r>
            <a:endParaRPr lang="en-GB" dirty="0"/>
          </a:p>
        </p:txBody>
      </p:sp>
      <p:pic>
        <p:nvPicPr>
          <p:cNvPr id="6" name="Picture 5" descr="A screenshot of a computer&#10;&#10;Description automatically generated">
            <a:extLst>
              <a:ext uri="{FF2B5EF4-FFF2-40B4-BE49-F238E27FC236}">
                <a16:creationId xmlns:a16="http://schemas.microsoft.com/office/drawing/2014/main" id="{1E66B46C-AA9F-2ABE-A5AD-60092C321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90" y="1766944"/>
            <a:ext cx="2781300" cy="2235835"/>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AE300272-D4C2-A29C-825C-21432E2CFD97}"/>
              </a:ext>
            </a:extLst>
          </p:cNvPr>
          <p:cNvPicPr>
            <a:picLocks noChangeAspect="1"/>
          </p:cNvPicPr>
          <p:nvPr/>
        </p:nvPicPr>
        <p:blipFill>
          <a:blip r:embed="rId4"/>
          <a:stretch>
            <a:fillRect/>
          </a:stretch>
        </p:blipFill>
        <p:spPr>
          <a:xfrm>
            <a:off x="5980430" y="1766944"/>
            <a:ext cx="4806950" cy="1739900"/>
          </a:xfrm>
          <a:prstGeom prst="rect">
            <a:avLst/>
          </a:prstGeom>
        </p:spPr>
      </p:pic>
      <p:pic>
        <p:nvPicPr>
          <p:cNvPr id="11" name="Picture 10" descr="A graph of a graph and a graph of a graph&#10;&#10;Description automatically generated with medium confidence">
            <a:extLst>
              <a:ext uri="{FF2B5EF4-FFF2-40B4-BE49-F238E27FC236}">
                <a16:creationId xmlns:a16="http://schemas.microsoft.com/office/drawing/2014/main" id="{72CDC673-D8F8-F09E-9C68-040514437B36}"/>
              </a:ext>
            </a:extLst>
          </p:cNvPr>
          <p:cNvPicPr>
            <a:picLocks noChangeAspect="1"/>
          </p:cNvPicPr>
          <p:nvPr/>
        </p:nvPicPr>
        <p:blipFill>
          <a:blip r:embed="rId5"/>
          <a:stretch>
            <a:fillRect/>
          </a:stretch>
        </p:blipFill>
        <p:spPr>
          <a:xfrm>
            <a:off x="5130482" y="4002779"/>
            <a:ext cx="6787515" cy="2715895"/>
          </a:xfrm>
          <a:prstGeom prst="rect">
            <a:avLst/>
          </a:prstGeom>
        </p:spPr>
      </p:pic>
    </p:spTree>
    <p:extLst>
      <p:ext uri="{BB962C8B-B14F-4D97-AF65-F5344CB8AC3E}">
        <p14:creationId xmlns:p14="http://schemas.microsoft.com/office/powerpoint/2010/main" val="257516568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55623"/>
            <a:ext cx="11435080" cy="555622"/>
          </a:xfrm>
        </p:spPr>
        <p:txBody>
          <a:bodyPr>
            <a:normAutofit/>
          </a:bodyPr>
          <a:lstStyle/>
          <a:p>
            <a:pPr marL="0" indent="0" algn="just">
              <a:lnSpc>
                <a:spcPct val="100000"/>
              </a:lnSpc>
              <a:buNone/>
            </a:pPr>
            <a:r>
              <a:rPr lang="fr-FR" u="sng" dirty="0">
                <a:solidFill>
                  <a:srgbClr val="FFFFFF"/>
                </a:solidFill>
              </a:rPr>
              <a:t>5) </a:t>
            </a:r>
            <a:r>
              <a:rPr lang="fr-FR" u="sng" dirty="0" err="1">
                <a:solidFill>
                  <a:srgbClr val="FFFFFF"/>
                </a:solidFill>
              </a:rPr>
              <a:t>Stochastic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378460" y="1398904"/>
            <a:ext cx="11214100" cy="507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None/>
            </a:pPr>
            <a:r>
              <a:rPr lang="en-GB" sz="1800" dirty="0"/>
              <a:t>Stochastic models can help you answer essential questions about inventory management, such as how much safety stock to maintain a certain service level, how often to review and place orders, and how large the order quantity should be to minimize total inventory cost</a:t>
            </a:r>
          </a:p>
          <a:p>
            <a:pPr marL="0" lvl="0" indent="0">
              <a:lnSpc>
                <a:spcPct val="150000"/>
              </a:lnSpc>
              <a:buNone/>
            </a:pPr>
            <a:r>
              <a:rPr lang="en-GB" sz="1800" b="1" kern="100" dirty="0">
                <a:effectLst/>
                <a:latin typeface="Arial" panose="020B0604020202020204" pitchFamily="34" charset="0"/>
                <a:ea typeface="Calibri" panose="020F0502020204030204" pitchFamily="34" charset="0"/>
                <a:cs typeface="Arial" panose="020B0604020202020204" pitchFamily="34" charset="0"/>
              </a:rPr>
              <a:t>How to use ? </a:t>
            </a:r>
          </a:p>
          <a:p>
            <a:pPr marL="0" lvl="0" indent="0">
              <a:lnSpc>
                <a:spcPct val="150000"/>
              </a:lnSpc>
              <a:buNone/>
            </a:pPr>
            <a:r>
              <a:rPr lang="en-GB" sz="1800" dirty="0"/>
              <a:t>To use stochastic models for inventory management, you need to define your inventory system and identify its components, such as demand, supply, lead time, cost, and service level. Then, you must choose a suitable stochastic model that matches the characteristics of your inventory system. After that, you have to estimate the parameters of your stochastic model. To do this, you need to determine the mean and variance of demand, the lead time distribution, the holding cost, the ordering cost, and the shortage cost. Once these steps are completed, you can solve your stochastic model to find the optimal inventory policy</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019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55623"/>
            <a:ext cx="11435080" cy="555622"/>
          </a:xfrm>
        </p:spPr>
        <p:txBody>
          <a:bodyPr>
            <a:normAutofit/>
          </a:bodyPr>
          <a:lstStyle/>
          <a:p>
            <a:pPr marL="0" indent="0" algn="just">
              <a:lnSpc>
                <a:spcPct val="100000"/>
              </a:lnSpc>
              <a:buNone/>
            </a:pPr>
            <a:r>
              <a:rPr lang="fr-FR" u="sng" dirty="0">
                <a:solidFill>
                  <a:srgbClr val="FFFFFF"/>
                </a:solidFill>
              </a:rPr>
              <a:t>5) </a:t>
            </a:r>
            <a:r>
              <a:rPr lang="fr-FR" u="sng" dirty="0" err="1">
                <a:solidFill>
                  <a:srgbClr val="FFFFFF"/>
                </a:solidFill>
              </a:rPr>
              <a:t>Stochastic</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309879" y="1144211"/>
            <a:ext cx="8201660" cy="1621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r>
              <a:rPr lang="en-GB" sz="2000" b="1" kern="100" dirty="0">
                <a:effectLst/>
                <a:ea typeface="Calibri" panose="020F0502020204030204" pitchFamily="34" charset="0"/>
                <a:cs typeface="Arial" panose="020B0604020202020204" pitchFamily="34" charset="0"/>
              </a:rPr>
              <a:t>Which replenishment policy should you choose ?</a:t>
            </a:r>
          </a:p>
          <a:p>
            <a:pPr marL="0" lvl="0" indent="0">
              <a:lnSpc>
                <a:spcPct val="107000"/>
              </a:lnSpc>
              <a:buNone/>
            </a:pPr>
            <a:r>
              <a:rPr lang="en-GB" sz="2000" kern="100" dirty="0">
                <a:effectLst/>
                <a:ea typeface="Calibri" panose="020F0502020204030204" pitchFamily="34" charset="0"/>
                <a:cs typeface="Arial" panose="020B0604020202020204" pitchFamily="34" charset="0"/>
              </a:rPr>
              <a:t>We will use 4 replenishment policies in our simulation, there are two which are used for a periodic review and 2 others for a continuous review</a:t>
            </a:r>
            <a:r>
              <a:rPr lang="fr-FR" sz="2000" kern="100" dirty="0">
                <a:effectLst/>
                <a:ea typeface="Calibri" panose="020F0502020204030204" pitchFamily="34" charset="0"/>
                <a:cs typeface="Arial" panose="020B0604020202020204" pitchFamily="34" charset="0"/>
              </a:rPr>
              <a:t>  </a:t>
            </a:r>
          </a:p>
          <a:p>
            <a:pPr marL="0" lvl="0" indent="0">
              <a:lnSpc>
                <a:spcPct val="107000"/>
              </a:lnSpc>
              <a:buNone/>
            </a:pPr>
            <a:endParaRPr lang="en-GB" sz="2000" kern="100" dirty="0">
              <a:effectLst/>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18418A9-D970-606B-4DDE-F2959EDBC20A}"/>
              </a:ext>
            </a:extLst>
          </p:cNvPr>
          <p:cNvPicPr>
            <a:picLocks noChangeAspect="1"/>
          </p:cNvPicPr>
          <p:nvPr/>
        </p:nvPicPr>
        <p:blipFill>
          <a:blip r:embed="rId3"/>
          <a:stretch>
            <a:fillRect/>
          </a:stretch>
        </p:blipFill>
        <p:spPr>
          <a:xfrm>
            <a:off x="8686799" y="1111236"/>
            <a:ext cx="3126741" cy="1195756"/>
          </a:xfrm>
          <a:prstGeom prst="rect">
            <a:avLst/>
          </a:prstGeom>
        </p:spPr>
      </p:pic>
      <p:sp>
        <p:nvSpPr>
          <p:cNvPr id="8" name="TextBox 7">
            <a:extLst>
              <a:ext uri="{FF2B5EF4-FFF2-40B4-BE49-F238E27FC236}">
                <a16:creationId xmlns:a16="http://schemas.microsoft.com/office/drawing/2014/main" id="{41111A87-2A63-9AD9-56DB-5DCF94F6FE74}"/>
              </a:ext>
            </a:extLst>
          </p:cNvPr>
          <p:cNvSpPr txBox="1"/>
          <p:nvPr/>
        </p:nvSpPr>
        <p:spPr>
          <a:xfrm>
            <a:off x="157480" y="2406377"/>
            <a:ext cx="5717540" cy="2862322"/>
          </a:xfrm>
          <a:prstGeom prst="rect">
            <a:avLst/>
          </a:prstGeom>
          <a:noFill/>
        </p:spPr>
        <p:txBody>
          <a:bodyPr wrap="square" rtlCol="0">
            <a:spAutoFit/>
          </a:bodyPr>
          <a:lstStyle/>
          <a:p>
            <a:pPr>
              <a:lnSpc>
                <a:spcPct val="150000"/>
              </a:lnSpc>
            </a:pPr>
            <a:r>
              <a:rPr lang="en-GB" b="1" dirty="0"/>
              <a:t>The advantage of the continuous review system:</a:t>
            </a:r>
            <a:r>
              <a:rPr lang="en-GB" dirty="0"/>
              <a:t> </a:t>
            </a:r>
          </a:p>
          <a:p>
            <a:pPr>
              <a:lnSpc>
                <a:spcPct val="150000"/>
              </a:lnSpc>
              <a:buFont typeface="Arial" panose="020B0604020202020204" pitchFamily="34" charset="0"/>
              <a:buChar char="•"/>
            </a:pPr>
            <a:r>
              <a:rPr lang="en-GB" dirty="0"/>
              <a:t>Provide real-time updates of inventory counts</a:t>
            </a:r>
          </a:p>
          <a:p>
            <a:pPr>
              <a:lnSpc>
                <a:spcPct val="150000"/>
              </a:lnSpc>
              <a:buFont typeface="Arial" panose="020B0604020202020204" pitchFamily="34" charset="0"/>
              <a:buChar char="•"/>
            </a:pPr>
            <a:r>
              <a:rPr lang="en-GB" dirty="0"/>
              <a:t>Make easier to know when to order</a:t>
            </a:r>
          </a:p>
          <a:p>
            <a:pPr>
              <a:lnSpc>
                <a:spcPct val="150000"/>
              </a:lnSpc>
              <a:buFont typeface="Arial" panose="020B0604020202020204" pitchFamily="34" charset="0"/>
              <a:buChar char="•"/>
            </a:pPr>
            <a:r>
              <a:rPr lang="en-GB" dirty="0"/>
              <a:t>Provide accurate accounting</a:t>
            </a:r>
          </a:p>
          <a:p>
            <a:pPr>
              <a:lnSpc>
                <a:spcPct val="150000"/>
              </a:lnSpc>
            </a:pPr>
            <a:r>
              <a:rPr lang="en-GB" b="1" dirty="0"/>
              <a:t>The disadvantage of the continuous system:</a:t>
            </a:r>
            <a:r>
              <a:rPr lang="en-GB" dirty="0"/>
              <a:t> </a:t>
            </a:r>
          </a:p>
          <a:p>
            <a:pPr>
              <a:lnSpc>
                <a:spcPct val="150000"/>
              </a:lnSpc>
              <a:buFont typeface="Arial" panose="020B0604020202020204" pitchFamily="34" charset="0"/>
              <a:buChar char="•"/>
            </a:pPr>
            <a:r>
              <a:rPr lang="en-GB" dirty="0"/>
              <a:t>Involves additional cost</a:t>
            </a:r>
          </a:p>
          <a:p>
            <a:endParaRPr lang="en-GB" dirty="0"/>
          </a:p>
        </p:txBody>
      </p:sp>
      <p:sp>
        <p:nvSpPr>
          <p:cNvPr id="9" name="TextBox 8">
            <a:extLst>
              <a:ext uri="{FF2B5EF4-FFF2-40B4-BE49-F238E27FC236}">
                <a16:creationId xmlns:a16="http://schemas.microsoft.com/office/drawing/2014/main" id="{83B4A18B-8426-8D73-51FE-5B78631BF1E2}"/>
              </a:ext>
            </a:extLst>
          </p:cNvPr>
          <p:cNvSpPr txBox="1"/>
          <p:nvPr/>
        </p:nvSpPr>
        <p:spPr>
          <a:xfrm>
            <a:off x="5052060" y="2439343"/>
            <a:ext cx="7157720" cy="4204356"/>
          </a:xfrm>
          <a:prstGeom prst="rect">
            <a:avLst/>
          </a:prstGeom>
          <a:noFill/>
        </p:spPr>
        <p:txBody>
          <a:bodyPr wrap="square" rtlCol="0">
            <a:spAutoFit/>
          </a:bodyPr>
          <a:lstStyle/>
          <a:p>
            <a:pPr>
              <a:lnSpc>
                <a:spcPct val="150000"/>
              </a:lnSpc>
            </a:pPr>
            <a:r>
              <a:rPr lang="en-GB" b="1" dirty="0"/>
              <a:t>The advantage of the periodic review system: </a:t>
            </a:r>
            <a:endParaRPr lang="en-GB" dirty="0"/>
          </a:p>
          <a:p>
            <a:pPr lvl="1">
              <a:lnSpc>
                <a:spcPct val="150000"/>
              </a:lnSpc>
              <a:buFont typeface="Arial" panose="020B0604020202020204" pitchFamily="34" charset="0"/>
              <a:buChar char="•"/>
            </a:pPr>
            <a:r>
              <a:rPr lang="en-GB" dirty="0"/>
              <a:t>Reduce time for business owner to </a:t>
            </a:r>
            <a:r>
              <a:rPr lang="en-GB" dirty="0" err="1"/>
              <a:t>analyze</a:t>
            </a:r>
            <a:r>
              <a:rPr lang="en-GB" dirty="0"/>
              <a:t> inventory counts</a:t>
            </a:r>
          </a:p>
          <a:p>
            <a:pPr lvl="1">
              <a:lnSpc>
                <a:spcPct val="150000"/>
              </a:lnSpc>
              <a:buFont typeface="Arial" panose="020B0604020202020204" pitchFamily="34" charset="0"/>
              <a:buChar char="•"/>
            </a:pPr>
            <a:r>
              <a:rPr lang="en-GB" dirty="0"/>
              <a:t>Allows the business owner having more time to run another aspect of the business</a:t>
            </a:r>
          </a:p>
          <a:p>
            <a:pPr lvl="1">
              <a:lnSpc>
                <a:spcPct val="150000"/>
              </a:lnSpc>
              <a:buFont typeface="Arial" panose="020B0604020202020204" pitchFamily="34" charset="0"/>
              <a:buChar char="•"/>
            </a:pPr>
            <a:r>
              <a:rPr lang="en-GB" dirty="0"/>
              <a:t>Simple to administer</a:t>
            </a:r>
          </a:p>
          <a:p>
            <a:pPr lvl="1">
              <a:lnSpc>
                <a:spcPct val="150000"/>
              </a:lnSpc>
              <a:buFont typeface="Arial" panose="020B0604020202020204" pitchFamily="34" charset="0"/>
              <a:buChar char="•"/>
            </a:pPr>
            <a:r>
              <a:rPr lang="en-GB" dirty="0"/>
              <a:t>Save </a:t>
            </a:r>
            <a:r>
              <a:rPr lang="en-GB" dirty="0" err="1"/>
              <a:t>labor</a:t>
            </a:r>
            <a:r>
              <a:rPr lang="en-GB" dirty="0"/>
              <a:t> cost for counting</a:t>
            </a:r>
          </a:p>
          <a:p>
            <a:pPr>
              <a:lnSpc>
                <a:spcPct val="150000"/>
              </a:lnSpc>
            </a:pPr>
            <a:r>
              <a:rPr lang="en-GB" b="1" dirty="0"/>
              <a:t>The disadvantage of the periodic review system:</a:t>
            </a:r>
            <a:r>
              <a:rPr lang="en-GB" dirty="0"/>
              <a:t> </a:t>
            </a:r>
          </a:p>
          <a:p>
            <a:pPr lvl="1">
              <a:lnSpc>
                <a:spcPct val="150000"/>
              </a:lnSpc>
              <a:buFont typeface="Arial" panose="020B0604020202020204" pitchFamily="34" charset="0"/>
              <a:buChar char="•"/>
            </a:pPr>
            <a:r>
              <a:rPr lang="en-GB" dirty="0"/>
              <a:t>It may not provide an accurate inventory count when there is a high volume of sale</a:t>
            </a:r>
          </a:p>
          <a:p>
            <a:pPr lvl="1">
              <a:lnSpc>
                <a:spcPct val="150000"/>
              </a:lnSpc>
              <a:buFont typeface="Arial" panose="020B0604020202020204" pitchFamily="34" charset="0"/>
              <a:buChar char="•"/>
            </a:pPr>
            <a:r>
              <a:rPr lang="en-GB" dirty="0"/>
              <a:t>It may also make accounting inaccurate</a:t>
            </a:r>
          </a:p>
        </p:txBody>
      </p:sp>
    </p:spTree>
    <p:extLst>
      <p:ext uri="{BB962C8B-B14F-4D97-AF65-F5344CB8AC3E}">
        <p14:creationId xmlns:p14="http://schemas.microsoft.com/office/powerpoint/2010/main" val="7352702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0043160" y="111760"/>
            <a:ext cx="1991360" cy="629919"/>
          </a:xfrm>
        </p:spPr>
        <p:txBody>
          <a:bodyPr>
            <a:normAutofit fontScale="90000"/>
          </a:bodyPr>
          <a:lstStyle/>
          <a:p>
            <a:r>
              <a:rPr lang="en-GB" sz="4000" b="1" dirty="0"/>
              <a:t>Summary</a:t>
            </a:r>
            <a:r>
              <a:rPr lang="fr-FR" sz="4000" dirty="0">
                <a:solidFill>
                  <a:srgbClr val="FFFFFF"/>
                </a:solidFill>
              </a:rPr>
              <a:t> </a:t>
            </a:r>
            <a:endParaRPr lang="en-GB" sz="4000" dirty="0">
              <a:solidFill>
                <a:srgbClr val="FFFFFF"/>
              </a:solidFill>
            </a:endParaRPr>
          </a:p>
        </p:txBody>
      </p:sp>
      <p:sp>
        <p:nvSpPr>
          <p:cNvPr id="7" name="Content Placeholder 4">
            <a:extLst>
              <a:ext uri="{FF2B5EF4-FFF2-40B4-BE49-F238E27FC236}">
                <a16:creationId xmlns:a16="http://schemas.microsoft.com/office/drawing/2014/main" id="{9DEE284C-ACAD-93BC-2ADE-DC23D06BC437}"/>
              </a:ext>
            </a:extLst>
          </p:cNvPr>
          <p:cNvSpPr>
            <a:spLocks noGrp="1"/>
          </p:cNvSpPr>
          <p:nvPr>
            <p:ph idx="1"/>
          </p:nvPr>
        </p:nvSpPr>
        <p:spPr>
          <a:xfrm>
            <a:off x="157480" y="284479"/>
            <a:ext cx="11221720" cy="5598160"/>
          </a:xfrm>
        </p:spPr>
        <p:txBody>
          <a:bodyPr>
            <a:noAutofit/>
          </a:bodyPr>
          <a:lstStyle/>
          <a:p>
            <a:pPr marL="571500" indent="-571500" algn="just">
              <a:buFont typeface="+mj-lt"/>
              <a:buAutoNum type="romanUcPeriod"/>
            </a:pPr>
            <a:r>
              <a:rPr lang="fr-FR" sz="1800" dirty="0"/>
              <a:t>Introduction </a:t>
            </a:r>
          </a:p>
          <a:p>
            <a:pPr marL="571500" indent="-571500" algn="just">
              <a:buFont typeface="+mj-lt"/>
              <a:buAutoNum type="romanUcPeriod"/>
            </a:pPr>
            <a:r>
              <a:rPr lang="fr-FR" sz="1800" dirty="0"/>
              <a:t>Inventory Management </a:t>
            </a:r>
          </a:p>
          <a:p>
            <a:pPr marL="1028700" lvl="1" indent="-571500" algn="just">
              <a:buFont typeface="+mj-lt"/>
              <a:buAutoNum type="arabicPeriod"/>
            </a:pPr>
            <a:r>
              <a:rPr lang="en-GB" sz="1800" dirty="0"/>
              <a:t>Importance </a:t>
            </a:r>
          </a:p>
          <a:p>
            <a:pPr marL="1028700" lvl="1" indent="-571500" algn="just">
              <a:buFont typeface="+mj-lt"/>
              <a:buAutoNum type="arabicPeriod"/>
            </a:pPr>
            <a:r>
              <a:rPr lang="en-GB" sz="1800" dirty="0"/>
              <a:t>Inventory decisions </a:t>
            </a:r>
          </a:p>
          <a:p>
            <a:pPr marL="1028700" lvl="1" indent="-571500" algn="just">
              <a:buFont typeface="+mj-lt"/>
              <a:buAutoNum type="arabicPeriod"/>
            </a:pPr>
            <a:r>
              <a:rPr lang="en-GB" sz="1800" dirty="0"/>
              <a:t>Type of inventory</a:t>
            </a:r>
            <a:endParaRPr lang="fr-FR" sz="1800" dirty="0"/>
          </a:p>
          <a:p>
            <a:pPr marL="571500" indent="-571500" algn="just">
              <a:buFont typeface="+mj-lt"/>
              <a:buAutoNum type="romanUcPeriod"/>
            </a:pPr>
            <a:r>
              <a:rPr lang="fr-FR" sz="1800" dirty="0"/>
              <a:t>Inventory Model</a:t>
            </a:r>
          </a:p>
          <a:p>
            <a:pPr marL="1028700" lvl="1" indent="-571500" algn="just">
              <a:buFont typeface="+mj-lt"/>
              <a:buAutoNum type="arabicPeriod"/>
            </a:pPr>
            <a:r>
              <a:rPr lang="fr-FR" sz="1800" dirty="0" err="1"/>
              <a:t>Fixed</a:t>
            </a:r>
            <a:r>
              <a:rPr lang="fr-FR" sz="1800" dirty="0"/>
              <a:t> </a:t>
            </a:r>
            <a:r>
              <a:rPr lang="fr-FR" sz="1800" dirty="0" err="1"/>
              <a:t>order</a:t>
            </a:r>
            <a:r>
              <a:rPr lang="fr-FR" sz="1800" dirty="0"/>
              <a:t>–</a:t>
            </a:r>
            <a:r>
              <a:rPr lang="fr-FR" sz="1800" dirty="0" err="1"/>
              <a:t>quantity</a:t>
            </a:r>
            <a:r>
              <a:rPr lang="fr-FR" sz="1800" dirty="0"/>
              <a:t>  </a:t>
            </a:r>
          </a:p>
          <a:p>
            <a:pPr marL="1485900" lvl="2" indent="-571500" algn="just">
              <a:buFont typeface="+mj-lt"/>
              <a:buAutoNum type="alphaLcParenR"/>
            </a:pPr>
            <a:r>
              <a:rPr lang="fr-FR" sz="1800" dirty="0" err="1"/>
              <a:t>Economic</a:t>
            </a:r>
            <a:r>
              <a:rPr lang="fr-FR" sz="1800" dirty="0"/>
              <a:t> </a:t>
            </a:r>
            <a:r>
              <a:rPr lang="fr-FR" sz="1800" dirty="0" err="1"/>
              <a:t>order</a:t>
            </a:r>
            <a:r>
              <a:rPr lang="fr-FR" sz="1800" dirty="0"/>
              <a:t> </a:t>
            </a:r>
            <a:r>
              <a:rPr lang="fr-FR" sz="1800" dirty="0" err="1"/>
              <a:t>quantity</a:t>
            </a:r>
            <a:r>
              <a:rPr lang="fr-FR" sz="1800" dirty="0"/>
              <a:t> (EOQ)</a:t>
            </a:r>
          </a:p>
          <a:p>
            <a:pPr marL="1485900" lvl="2" indent="-571500" algn="just">
              <a:buFont typeface="+mj-lt"/>
              <a:buAutoNum type="alphaLcParenR"/>
            </a:pPr>
            <a:r>
              <a:rPr lang="fr-FR" sz="1800" dirty="0"/>
              <a:t>Production </a:t>
            </a:r>
            <a:r>
              <a:rPr lang="fr-FR" sz="1800" dirty="0" err="1"/>
              <a:t>Order</a:t>
            </a:r>
            <a:r>
              <a:rPr lang="fr-FR" sz="1800" dirty="0"/>
              <a:t> </a:t>
            </a:r>
            <a:r>
              <a:rPr lang="fr-FR" sz="1800" dirty="0" err="1"/>
              <a:t>quantity</a:t>
            </a:r>
            <a:r>
              <a:rPr lang="fr-FR" sz="1800" dirty="0"/>
              <a:t> (POQ)</a:t>
            </a:r>
          </a:p>
          <a:p>
            <a:pPr marL="1485900" lvl="2" indent="-571500" algn="just">
              <a:buFont typeface="+mj-lt"/>
              <a:buAutoNum type="alphaLcParenR"/>
            </a:pPr>
            <a:r>
              <a:rPr lang="fr-FR" sz="1800" dirty="0" err="1"/>
              <a:t>Quantity</a:t>
            </a:r>
            <a:r>
              <a:rPr lang="fr-FR" sz="1800" dirty="0"/>
              <a:t> discount</a:t>
            </a:r>
          </a:p>
          <a:p>
            <a:pPr marL="1028700" lvl="1" indent="-571500" algn="just">
              <a:buFont typeface="+mj-lt"/>
              <a:buAutoNum type="arabicPeriod"/>
            </a:pPr>
            <a:r>
              <a:rPr lang="fr-FR" sz="1800" dirty="0"/>
              <a:t>Single period</a:t>
            </a:r>
          </a:p>
          <a:p>
            <a:pPr marL="1028700" lvl="1" indent="-571500" algn="just">
              <a:buFont typeface="+mj-lt"/>
              <a:buAutoNum type="arabicPeriod"/>
            </a:pPr>
            <a:r>
              <a:rPr lang="fr-FR" sz="1800" dirty="0" err="1"/>
              <a:t>Diffrence</a:t>
            </a:r>
            <a:r>
              <a:rPr lang="fr-FR" sz="1800" dirty="0"/>
              <a:t> </a:t>
            </a:r>
            <a:r>
              <a:rPr lang="fr-FR" sz="1800" dirty="0" err="1"/>
              <a:t>between</a:t>
            </a:r>
            <a:r>
              <a:rPr lang="fr-FR" sz="1800" dirty="0"/>
              <a:t> </a:t>
            </a:r>
            <a:r>
              <a:rPr lang="fr-FR" sz="1800" dirty="0" err="1"/>
              <a:t>stochastic</a:t>
            </a:r>
            <a:r>
              <a:rPr lang="fr-FR" sz="1800" dirty="0"/>
              <a:t> and </a:t>
            </a:r>
            <a:r>
              <a:rPr lang="fr-FR" sz="1800" dirty="0" err="1"/>
              <a:t>deterministic</a:t>
            </a:r>
            <a:endParaRPr lang="fr-FR" sz="1800" dirty="0"/>
          </a:p>
          <a:p>
            <a:pPr marL="1028700" lvl="1" indent="-571500" algn="just">
              <a:buFont typeface="+mj-lt"/>
              <a:buAutoNum type="arabicPeriod"/>
            </a:pPr>
            <a:r>
              <a:rPr lang="fr-FR" sz="1800" dirty="0"/>
              <a:t>Deterministic model</a:t>
            </a:r>
          </a:p>
          <a:p>
            <a:pPr marL="1028700" lvl="1" indent="-571500" algn="just">
              <a:buFont typeface="+mj-lt"/>
              <a:buAutoNum type="arabicPeriod"/>
            </a:pPr>
            <a:r>
              <a:rPr lang="fr-FR" sz="1800" dirty="0" err="1"/>
              <a:t>Stochastic</a:t>
            </a:r>
            <a:r>
              <a:rPr lang="fr-FR" sz="1800" dirty="0"/>
              <a:t> model </a:t>
            </a:r>
          </a:p>
          <a:p>
            <a:pPr marL="1485900" lvl="2" indent="-571500" algn="just">
              <a:buFont typeface="+mj-lt"/>
              <a:buAutoNum type="alphaLcParenR"/>
            </a:pPr>
            <a:r>
              <a:rPr lang="fr-FR" sz="1800" dirty="0" err="1"/>
              <a:t>Continoous</a:t>
            </a:r>
            <a:r>
              <a:rPr lang="fr-FR" sz="1800" dirty="0"/>
              <a:t> </a:t>
            </a:r>
            <a:r>
              <a:rPr lang="fr-FR" sz="1800" dirty="0" err="1"/>
              <a:t>review</a:t>
            </a:r>
            <a:endParaRPr lang="fr-FR" sz="1800" dirty="0"/>
          </a:p>
          <a:p>
            <a:pPr lvl="3" algn="just"/>
            <a:r>
              <a:rPr lang="fr-FR" dirty="0"/>
              <a:t>Policy ( S, Q )</a:t>
            </a:r>
          </a:p>
          <a:p>
            <a:pPr lvl="3" algn="just"/>
            <a:r>
              <a:rPr lang="fr-FR" dirty="0"/>
              <a:t>Policy ( s, S )</a:t>
            </a:r>
          </a:p>
          <a:p>
            <a:pPr marL="1485900" lvl="2" indent="-571500" algn="just">
              <a:buFont typeface="+mj-lt"/>
              <a:buAutoNum type="alphaLcParenR"/>
            </a:pPr>
            <a:r>
              <a:rPr lang="fr-FR" sz="1800" dirty="0" err="1"/>
              <a:t>Periodic</a:t>
            </a:r>
            <a:r>
              <a:rPr lang="fr-FR" sz="1800" dirty="0"/>
              <a:t> </a:t>
            </a:r>
            <a:r>
              <a:rPr lang="fr-FR" sz="1800" dirty="0" err="1"/>
              <a:t>review</a:t>
            </a:r>
            <a:r>
              <a:rPr lang="fr-FR" sz="1800" dirty="0"/>
              <a:t> </a:t>
            </a:r>
          </a:p>
          <a:p>
            <a:pPr lvl="3" algn="just"/>
            <a:r>
              <a:rPr lang="fr-FR" dirty="0"/>
              <a:t>Policy ( R, S )</a:t>
            </a:r>
          </a:p>
          <a:p>
            <a:pPr lvl="3" algn="just"/>
            <a:r>
              <a:rPr lang="fr-FR" dirty="0"/>
              <a:t>Policy ( R, s, S )</a:t>
            </a:r>
          </a:p>
          <a:p>
            <a:pPr marL="0" indent="0">
              <a:buNone/>
            </a:pPr>
            <a:r>
              <a:rPr lang="fr-FR" sz="1800" dirty="0"/>
              <a:t>	</a:t>
            </a:r>
            <a:r>
              <a:rPr lang="en-GB" sz="1800" dirty="0"/>
              <a:t>	</a:t>
            </a:r>
          </a:p>
        </p:txBody>
      </p:sp>
    </p:spTree>
    <p:extLst>
      <p:ext uri="{BB962C8B-B14F-4D97-AF65-F5344CB8AC3E}">
        <p14:creationId xmlns:p14="http://schemas.microsoft.com/office/powerpoint/2010/main" val="185462938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Continuous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s , 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80730" y="209357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a:t>
            </a:r>
            <a:r>
              <a:rPr lang="en-GB" sz="2000" b="1" u="sng" kern="100" dirty="0">
                <a:effectLst/>
                <a:ea typeface="Calibri" panose="020F0502020204030204" pitchFamily="34" charset="0"/>
                <a:cs typeface="Arial" panose="020B0604020202020204" pitchFamily="34" charset="0"/>
              </a:rPr>
              <a:t>Definition</a:t>
            </a:r>
            <a:r>
              <a:rPr lang="en-GB" sz="2000" kern="100" dirty="0">
                <a:effectLst/>
                <a:ea typeface="Calibri" panose="020F0502020204030204" pitchFamily="34" charset="0"/>
                <a:cs typeface="Arial" panose="020B0604020202020204" pitchFamily="34" charset="0"/>
              </a:rPr>
              <a:t>: This policy triggers an order of size Q when the inventory position reaches or falls below the reorder point s.</a:t>
            </a:r>
          </a:p>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a:t>
            </a:r>
            <a:r>
              <a:rPr lang="en-GB" sz="2000" b="1" u="sng" kern="100" dirty="0">
                <a:effectLst/>
                <a:ea typeface="Calibri" panose="020F0502020204030204" pitchFamily="34" charset="0"/>
                <a:cs typeface="Arial" panose="020B0604020202020204" pitchFamily="34" charset="0"/>
              </a:rPr>
              <a:t>Pros</a:t>
            </a:r>
            <a:r>
              <a:rPr lang="en-GB" sz="2000" kern="100" dirty="0">
                <a:effectLst/>
                <a:ea typeface="Calibri" panose="020F0502020204030204" pitchFamily="34" charset="0"/>
                <a:cs typeface="Arial" panose="020B0604020202020204" pitchFamily="34" charset="0"/>
              </a:rPr>
              <a:t>: Allows you to maintain a relatively constant level of inventory. The fixed order size makes it easier to plan and manage inventory.</a:t>
            </a:r>
          </a:p>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a:t>
            </a:r>
            <a:r>
              <a:rPr lang="en-GB" sz="2000" b="1" u="sng" kern="100" dirty="0">
                <a:effectLst/>
                <a:ea typeface="Calibri" panose="020F0502020204030204" pitchFamily="34" charset="0"/>
                <a:cs typeface="Arial" panose="020B0604020202020204" pitchFamily="34" charset="0"/>
              </a:rPr>
              <a:t>Cons</a:t>
            </a:r>
            <a:r>
              <a:rPr lang="en-GB" sz="2000" kern="100" dirty="0">
                <a:effectLst/>
                <a:ea typeface="Calibri" panose="020F0502020204030204" pitchFamily="34" charset="0"/>
                <a:cs typeface="Arial" panose="020B0604020202020204" pitchFamily="34" charset="0"/>
              </a:rPr>
              <a:t>: Determining replenishment level S can be complex and require extensive demand and cost analysis. May result in more complex inventory management due to variation in order size.</a:t>
            </a:r>
          </a:p>
          <a:p>
            <a:pPr>
              <a:lnSpc>
                <a:spcPct val="107000"/>
              </a:lnSpc>
              <a:spcAft>
                <a:spcPts val="800"/>
              </a:spcAft>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2965093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Continuous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s , 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C0D4335B-5BB9-0089-D577-252AF66E6358}"/>
              </a:ext>
            </a:extLst>
          </p:cNvPr>
          <p:cNvSpPr txBox="1"/>
          <p:nvPr/>
        </p:nvSpPr>
        <p:spPr>
          <a:xfrm>
            <a:off x="773415" y="2030083"/>
            <a:ext cx="1879600" cy="369332"/>
          </a:xfrm>
          <a:prstGeom prst="rect">
            <a:avLst/>
          </a:prstGeom>
          <a:noFill/>
        </p:spPr>
        <p:txBody>
          <a:bodyPr wrap="square" rtlCol="0">
            <a:spAutoFit/>
          </a:bodyPr>
          <a:lstStyle/>
          <a:p>
            <a:r>
              <a:rPr lang="fr-FR" u="sng" dirty="0"/>
              <a:t>Simulation</a:t>
            </a:r>
            <a:endParaRPr lang="en-GB" u="sng" dirty="0"/>
          </a:p>
        </p:txBody>
      </p:sp>
      <p:sp>
        <p:nvSpPr>
          <p:cNvPr id="7" name="TextBox 6">
            <a:extLst>
              <a:ext uri="{FF2B5EF4-FFF2-40B4-BE49-F238E27FC236}">
                <a16:creationId xmlns:a16="http://schemas.microsoft.com/office/drawing/2014/main" id="{7A0A01DA-F2C7-4C3C-D097-602B5969D900}"/>
              </a:ext>
            </a:extLst>
          </p:cNvPr>
          <p:cNvSpPr txBox="1"/>
          <p:nvPr/>
        </p:nvSpPr>
        <p:spPr>
          <a:xfrm>
            <a:off x="6972310" y="1459563"/>
            <a:ext cx="1259840" cy="369332"/>
          </a:xfrm>
          <a:prstGeom prst="rect">
            <a:avLst/>
          </a:prstGeom>
          <a:noFill/>
        </p:spPr>
        <p:txBody>
          <a:bodyPr wrap="square" rtlCol="0">
            <a:spAutoFit/>
          </a:bodyPr>
          <a:lstStyle/>
          <a:p>
            <a:r>
              <a:rPr lang="fr-FR" dirty="0"/>
              <a:t>Result </a:t>
            </a:r>
            <a:endParaRPr lang="en-GB" dirty="0"/>
          </a:p>
        </p:txBody>
      </p:sp>
      <p:sp>
        <p:nvSpPr>
          <p:cNvPr id="8" name="TextBox 7">
            <a:extLst>
              <a:ext uri="{FF2B5EF4-FFF2-40B4-BE49-F238E27FC236}">
                <a16:creationId xmlns:a16="http://schemas.microsoft.com/office/drawing/2014/main" id="{769F64E6-5CAD-9065-EA22-4EA3D884BD1A}"/>
              </a:ext>
            </a:extLst>
          </p:cNvPr>
          <p:cNvSpPr txBox="1"/>
          <p:nvPr/>
        </p:nvSpPr>
        <p:spPr>
          <a:xfrm>
            <a:off x="4452562" y="3427588"/>
            <a:ext cx="1457960" cy="369332"/>
          </a:xfrm>
          <a:prstGeom prst="rect">
            <a:avLst/>
          </a:prstGeom>
          <a:noFill/>
        </p:spPr>
        <p:txBody>
          <a:bodyPr wrap="square" rtlCol="0">
            <a:spAutoFit/>
          </a:bodyPr>
          <a:lstStyle/>
          <a:p>
            <a:r>
              <a:rPr lang="fr-FR" dirty="0"/>
              <a:t>Chart </a:t>
            </a:r>
            <a:endParaRPr lang="en-GB" dirty="0"/>
          </a:p>
        </p:txBody>
      </p:sp>
      <p:pic>
        <p:nvPicPr>
          <p:cNvPr id="9" name="Picture 8" descr="A screenshot of a computer&#10;&#10;Description automatically generated">
            <a:extLst>
              <a:ext uri="{FF2B5EF4-FFF2-40B4-BE49-F238E27FC236}">
                <a16:creationId xmlns:a16="http://schemas.microsoft.com/office/drawing/2014/main" id="{F882A3C6-F687-E7CC-FD4E-917E73D95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82" y="3306450"/>
            <a:ext cx="2787650" cy="2971800"/>
          </a:xfrm>
          <a:prstGeom prst="rect">
            <a:avLst/>
          </a:prstGeom>
        </p:spPr>
      </p:pic>
      <p:pic>
        <p:nvPicPr>
          <p:cNvPr id="10" name="Picture 9" descr="A computer screen shot of numbers&#10;&#10;Description automatically generated">
            <a:extLst>
              <a:ext uri="{FF2B5EF4-FFF2-40B4-BE49-F238E27FC236}">
                <a16:creationId xmlns:a16="http://schemas.microsoft.com/office/drawing/2014/main" id="{46019556-54F7-C543-F230-BD8365410922}"/>
              </a:ext>
            </a:extLst>
          </p:cNvPr>
          <p:cNvPicPr>
            <a:picLocks noChangeAspect="1"/>
          </p:cNvPicPr>
          <p:nvPr/>
        </p:nvPicPr>
        <p:blipFill>
          <a:blip r:embed="rId4"/>
          <a:stretch>
            <a:fillRect/>
          </a:stretch>
        </p:blipFill>
        <p:spPr>
          <a:xfrm>
            <a:off x="6875780" y="1944890"/>
            <a:ext cx="3797300" cy="1549400"/>
          </a:xfrm>
          <a:prstGeom prst="rect">
            <a:avLst/>
          </a:prstGeom>
        </p:spPr>
      </p:pic>
      <p:pic>
        <p:nvPicPr>
          <p:cNvPr id="11" name="Picture 10" descr="A graph of a diagram&#10;&#10;Description automatically generated with medium confidence">
            <a:extLst>
              <a:ext uri="{FF2B5EF4-FFF2-40B4-BE49-F238E27FC236}">
                <a16:creationId xmlns:a16="http://schemas.microsoft.com/office/drawing/2014/main" id="{ED7B4E18-EE6A-A03F-6956-CA984A87CA1B}"/>
              </a:ext>
            </a:extLst>
          </p:cNvPr>
          <p:cNvPicPr>
            <a:picLocks noChangeAspect="1"/>
          </p:cNvPicPr>
          <p:nvPr/>
        </p:nvPicPr>
        <p:blipFill>
          <a:blip r:embed="rId5"/>
          <a:stretch>
            <a:fillRect/>
          </a:stretch>
        </p:blipFill>
        <p:spPr>
          <a:xfrm>
            <a:off x="4554186" y="3796920"/>
            <a:ext cx="6644640" cy="2585720"/>
          </a:xfrm>
          <a:prstGeom prst="rect">
            <a:avLst/>
          </a:prstGeom>
        </p:spPr>
      </p:pic>
      <p:sp>
        <p:nvSpPr>
          <p:cNvPr id="12" name="TextBox 11">
            <a:extLst>
              <a:ext uri="{FF2B5EF4-FFF2-40B4-BE49-F238E27FC236}">
                <a16:creationId xmlns:a16="http://schemas.microsoft.com/office/drawing/2014/main" id="{AC132EFC-A24F-49E6-B3F6-0788379C22B8}"/>
              </a:ext>
            </a:extLst>
          </p:cNvPr>
          <p:cNvSpPr txBox="1"/>
          <p:nvPr/>
        </p:nvSpPr>
        <p:spPr>
          <a:xfrm>
            <a:off x="773415" y="2774817"/>
            <a:ext cx="1879600" cy="369332"/>
          </a:xfrm>
          <a:prstGeom prst="rect">
            <a:avLst/>
          </a:prstGeom>
          <a:noFill/>
        </p:spPr>
        <p:txBody>
          <a:bodyPr wrap="square" rtlCol="0">
            <a:spAutoFit/>
          </a:bodyPr>
          <a:lstStyle/>
          <a:p>
            <a:r>
              <a:rPr lang="fr-FR" dirty="0"/>
              <a:t>Input data</a:t>
            </a:r>
            <a:endParaRPr lang="en-GB" dirty="0"/>
          </a:p>
        </p:txBody>
      </p:sp>
    </p:spTree>
    <p:extLst>
      <p:ext uri="{BB962C8B-B14F-4D97-AF65-F5344CB8AC3E}">
        <p14:creationId xmlns:p14="http://schemas.microsoft.com/office/powerpoint/2010/main" val="249848190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045850"/>
          </a:xfrm>
        </p:spPr>
        <p:txBody>
          <a:bodyPr>
            <a:normAutofit fontScale="85000" lnSpcReduction="20000"/>
          </a:bodyPr>
          <a:lstStyle/>
          <a:p>
            <a:pPr marL="0" indent="0" algn="just">
              <a:lnSpc>
                <a:spcPct val="150000"/>
              </a:lnSpc>
              <a:buNone/>
            </a:pPr>
            <a:r>
              <a:rPr lang="fr-FR" u="sng" dirty="0">
                <a:solidFill>
                  <a:srgbClr val="FFFFFF"/>
                </a:solidFill>
              </a:rPr>
              <a:t>5.a) Continuous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s , S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B3C7633F-F5C2-216B-3F6D-D94896D8F6B6}"/>
              </a:ext>
            </a:extLst>
          </p:cNvPr>
          <p:cNvSpPr txBox="1">
            <a:spLocks/>
          </p:cNvSpPr>
          <p:nvPr/>
        </p:nvSpPr>
        <p:spPr>
          <a:xfrm>
            <a:off x="690880" y="1428721"/>
            <a:ext cx="11196320" cy="4706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GB" sz="2000" dirty="0">
                <a:effectLst/>
                <a:ea typeface="Calibri" panose="020F0502020204030204" pitchFamily="34" charset="0"/>
              </a:rPr>
              <a:t>○ </a:t>
            </a:r>
            <a:r>
              <a:rPr lang="en-GB" sz="2000" b="1" u="sng" kern="100" dirty="0">
                <a:effectLst/>
                <a:ea typeface="Calibri" panose="020F0502020204030204" pitchFamily="34" charset="0"/>
                <a:cs typeface="Arial" panose="020B0604020202020204" pitchFamily="34" charset="0"/>
              </a:rPr>
              <a:t>Definition</a:t>
            </a:r>
            <a:r>
              <a:rPr lang="en-GB" sz="2000" kern="100" dirty="0">
                <a:effectLst/>
                <a:ea typeface="Calibri" panose="020F0502020204030204" pitchFamily="34" charset="0"/>
                <a:cs typeface="Arial" panose="020B0604020202020204" pitchFamily="34" charset="0"/>
              </a:rPr>
              <a:t>: This policy triggers an order whose size is the difference between the reorder level S and the current inventory position when the inventory position reaches or falls below the reorder point s.</a:t>
            </a:r>
          </a:p>
          <a:p>
            <a:pPr marL="0" indent="0">
              <a:lnSpc>
                <a:spcPct val="150000"/>
              </a:lnSpc>
              <a:buNone/>
            </a:pPr>
            <a:r>
              <a:rPr lang="en-GB" sz="2000" dirty="0">
                <a:effectLst/>
                <a:ea typeface="Calibri" panose="020F0502020204030204" pitchFamily="34" charset="0"/>
              </a:rPr>
              <a:t>○ </a:t>
            </a:r>
            <a:r>
              <a:rPr lang="en-GB" sz="2000" b="1" u="sng" dirty="0">
                <a:effectLst/>
                <a:ea typeface="Calibri" panose="020F0502020204030204" pitchFamily="34" charset="0"/>
              </a:rPr>
              <a:t>Pros</a:t>
            </a:r>
            <a:r>
              <a:rPr lang="en-GB" sz="2000" dirty="0">
                <a:effectLst/>
                <a:ea typeface="Calibri" panose="020F0502020204030204" pitchFamily="34" charset="0"/>
              </a:rPr>
              <a:t>: Allows better adaptation to actual demand, as the size of the order is adjusted according to the current inventory level. Can help maintain a better balance between inventory levels and demand</a:t>
            </a:r>
          </a:p>
          <a:p>
            <a:pPr marL="0" indent="0">
              <a:lnSpc>
                <a:spcPct val="150000"/>
              </a:lnSpc>
              <a:buNone/>
            </a:pPr>
            <a:r>
              <a:rPr lang="en-GB" sz="2000" dirty="0">
                <a:effectLst/>
                <a:ea typeface="Calibri" panose="020F0502020204030204" pitchFamily="34" charset="0"/>
              </a:rPr>
              <a:t>○ </a:t>
            </a:r>
            <a:r>
              <a:rPr lang="en-GB" sz="2000" b="1" u="sng" dirty="0">
                <a:effectLst/>
                <a:ea typeface="Calibri" panose="020F0502020204030204" pitchFamily="34" charset="0"/>
              </a:rPr>
              <a:t>Cons</a:t>
            </a:r>
            <a:r>
              <a:rPr lang="en-GB" sz="2000" dirty="0">
                <a:effectLst/>
                <a:ea typeface="Calibri" panose="020F0502020204030204" pitchFamily="34" charset="0"/>
              </a:rPr>
              <a:t>: Determining replenishment level S can be complex and require extensive demand and cost analysis. May result in more complex inventory management due to variation in order size</a:t>
            </a:r>
            <a:endParaRPr lang="en-GB" sz="2000" kern="100" dirty="0">
              <a:effectLs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D4671E1-F9FB-EA2A-ED6E-9109A3ED9363}"/>
              </a:ext>
            </a:extLst>
          </p:cNvPr>
          <p:cNvPicPr>
            <a:picLocks noChangeAspect="1"/>
          </p:cNvPicPr>
          <p:nvPr/>
        </p:nvPicPr>
        <p:blipFill>
          <a:blip r:embed="rId3"/>
          <a:stretch>
            <a:fillRect/>
          </a:stretch>
        </p:blipFill>
        <p:spPr>
          <a:xfrm>
            <a:off x="3388242" y="4758607"/>
            <a:ext cx="4953255" cy="2025754"/>
          </a:xfrm>
          <a:prstGeom prst="rect">
            <a:avLst/>
          </a:prstGeom>
        </p:spPr>
      </p:pic>
    </p:spTree>
    <p:extLst>
      <p:ext uri="{BB962C8B-B14F-4D97-AF65-F5344CB8AC3E}">
        <p14:creationId xmlns:p14="http://schemas.microsoft.com/office/powerpoint/2010/main" val="346415295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Continuous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s , Q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C0D4335B-5BB9-0089-D577-252AF66E6358}"/>
              </a:ext>
            </a:extLst>
          </p:cNvPr>
          <p:cNvSpPr txBox="1"/>
          <p:nvPr/>
        </p:nvSpPr>
        <p:spPr>
          <a:xfrm>
            <a:off x="773415" y="2030083"/>
            <a:ext cx="1879600" cy="369332"/>
          </a:xfrm>
          <a:prstGeom prst="rect">
            <a:avLst/>
          </a:prstGeom>
          <a:noFill/>
        </p:spPr>
        <p:txBody>
          <a:bodyPr wrap="square" rtlCol="0">
            <a:spAutoFit/>
          </a:bodyPr>
          <a:lstStyle/>
          <a:p>
            <a:r>
              <a:rPr lang="fr-FR" u="sng" dirty="0"/>
              <a:t>Simulation</a:t>
            </a:r>
            <a:endParaRPr lang="en-GB" u="sng" dirty="0"/>
          </a:p>
        </p:txBody>
      </p:sp>
      <p:sp>
        <p:nvSpPr>
          <p:cNvPr id="7" name="TextBox 6">
            <a:extLst>
              <a:ext uri="{FF2B5EF4-FFF2-40B4-BE49-F238E27FC236}">
                <a16:creationId xmlns:a16="http://schemas.microsoft.com/office/drawing/2014/main" id="{7A0A01DA-F2C7-4C3C-D097-602B5969D900}"/>
              </a:ext>
            </a:extLst>
          </p:cNvPr>
          <p:cNvSpPr txBox="1"/>
          <p:nvPr/>
        </p:nvSpPr>
        <p:spPr>
          <a:xfrm>
            <a:off x="5369877" y="1402824"/>
            <a:ext cx="1259840" cy="369332"/>
          </a:xfrm>
          <a:prstGeom prst="rect">
            <a:avLst/>
          </a:prstGeom>
          <a:noFill/>
        </p:spPr>
        <p:txBody>
          <a:bodyPr wrap="square" rtlCol="0">
            <a:spAutoFit/>
          </a:bodyPr>
          <a:lstStyle/>
          <a:p>
            <a:r>
              <a:rPr lang="fr-FR" dirty="0"/>
              <a:t>Result </a:t>
            </a:r>
            <a:endParaRPr lang="en-GB" dirty="0"/>
          </a:p>
        </p:txBody>
      </p:sp>
      <p:sp>
        <p:nvSpPr>
          <p:cNvPr id="8" name="TextBox 7">
            <a:extLst>
              <a:ext uri="{FF2B5EF4-FFF2-40B4-BE49-F238E27FC236}">
                <a16:creationId xmlns:a16="http://schemas.microsoft.com/office/drawing/2014/main" id="{769F64E6-5CAD-9065-EA22-4EA3D884BD1A}"/>
              </a:ext>
            </a:extLst>
          </p:cNvPr>
          <p:cNvSpPr txBox="1"/>
          <p:nvPr/>
        </p:nvSpPr>
        <p:spPr>
          <a:xfrm>
            <a:off x="4452562" y="3427588"/>
            <a:ext cx="1457960" cy="369332"/>
          </a:xfrm>
          <a:prstGeom prst="rect">
            <a:avLst/>
          </a:prstGeom>
          <a:noFill/>
        </p:spPr>
        <p:txBody>
          <a:bodyPr wrap="square" rtlCol="0">
            <a:spAutoFit/>
          </a:bodyPr>
          <a:lstStyle/>
          <a:p>
            <a:r>
              <a:rPr lang="fr-FR" dirty="0"/>
              <a:t>Chart </a:t>
            </a:r>
            <a:endParaRPr lang="en-GB" dirty="0"/>
          </a:p>
        </p:txBody>
      </p:sp>
      <p:sp>
        <p:nvSpPr>
          <p:cNvPr id="12" name="TextBox 11">
            <a:extLst>
              <a:ext uri="{FF2B5EF4-FFF2-40B4-BE49-F238E27FC236}">
                <a16:creationId xmlns:a16="http://schemas.microsoft.com/office/drawing/2014/main" id="{AC132EFC-A24F-49E6-B3F6-0788379C22B8}"/>
              </a:ext>
            </a:extLst>
          </p:cNvPr>
          <p:cNvSpPr txBox="1"/>
          <p:nvPr/>
        </p:nvSpPr>
        <p:spPr>
          <a:xfrm>
            <a:off x="773415" y="2774817"/>
            <a:ext cx="1879600" cy="369332"/>
          </a:xfrm>
          <a:prstGeom prst="rect">
            <a:avLst/>
          </a:prstGeom>
          <a:noFill/>
        </p:spPr>
        <p:txBody>
          <a:bodyPr wrap="square" rtlCol="0">
            <a:spAutoFit/>
          </a:bodyPr>
          <a:lstStyle/>
          <a:p>
            <a:r>
              <a:rPr lang="fr-FR" dirty="0"/>
              <a:t>Input data</a:t>
            </a:r>
            <a:endParaRPr lang="en-GB" dirty="0"/>
          </a:p>
        </p:txBody>
      </p:sp>
      <p:pic>
        <p:nvPicPr>
          <p:cNvPr id="13" name="Picture 12" descr="A screenshot of a computer&#10;&#10;Description automatically generated">
            <a:extLst>
              <a:ext uri="{FF2B5EF4-FFF2-40B4-BE49-F238E27FC236}">
                <a16:creationId xmlns:a16="http://schemas.microsoft.com/office/drawing/2014/main" id="{B66884B8-9968-03FA-ED40-BFE31D505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14" y="3306450"/>
            <a:ext cx="2787650" cy="2971800"/>
          </a:xfrm>
          <a:prstGeom prst="rect">
            <a:avLst/>
          </a:prstGeom>
        </p:spPr>
      </p:pic>
      <p:pic>
        <p:nvPicPr>
          <p:cNvPr id="14" name="Picture 13" descr="A computer screen shot of numbers&#10;&#10;Description automatically generated">
            <a:extLst>
              <a:ext uri="{FF2B5EF4-FFF2-40B4-BE49-F238E27FC236}">
                <a16:creationId xmlns:a16="http://schemas.microsoft.com/office/drawing/2014/main" id="{38C195F0-C7EF-E68B-5812-3F59EE3806AC}"/>
              </a:ext>
            </a:extLst>
          </p:cNvPr>
          <p:cNvPicPr>
            <a:picLocks noChangeAspect="1"/>
          </p:cNvPicPr>
          <p:nvPr/>
        </p:nvPicPr>
        <p:blipFill>
          <a:blip r:embed="rId4"/>
          <a:stretch>
            <a:fillRect/>
          </a:stretch>
        </p:blipFill>
        <p:spPr>
          <a:xfrm>
            <a:off x="5369877" y="1878184"/>
            <a:ext cx="3797300" cy="1549400"/>
          </a:xfrm>
          <a:prstGeom prst="rect">
            <a:avLst/>
          </a:prstGeom>
        </p:spPr>
      </p:pic>
      <p:pic>
        <p:nvPicPr>
          <p:cNvPr id="15" name="Picture 14" descr="A graph of a diagram&#10;&#10;Description automatically generated with medium confidence">
            <a:extLst>
              <a:ext uri="{FF2B5EF4-FFF2-40B4-BE49-F238E27FC236}">
                <a16:creationId xmlns:a16="http://schemas.microsoft.com/office/drawing/2014/main" id="{703FAF4B-F726-19FA-871D-57957456290B}"/>
              </a:ext>
            </a:extLst>
          </p:cNvPr>
          <p:cNvPicPr>
            <a:picLocks noChangeAspect="1"/>
          </p:cNvPicPr>
          <p:nvPr/>
        </p:nvPicPr>
        <p:blipFill>
          <a:blip r:embed="rId5"/>
          <a:stretch>
            <a:fillRect/>
          </a:stretch>
        </p:blipFill>
        <p:spPr>
          <a:xfrm>
            <a:off x="4573874" y="3871777"/>
            <a:ext cx="6644640" cy="2585720"/>
          </a:xfrm>
          <a:prstGeom prst="rect">
            <a:avLst/>
          </a:prstGeom>
        </p:spPr>
      </p:pic>
    </p:spTree>
    <p:extLst>
      <p:ext uri="{BB962C8B-B14F-4D97-AF65-F5344CB8AC3E}">
        <p14:creationId xmlns:p14="http://schemas.microsoft.com/office/powerpoint/2010/main" val="142792078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a:t>
            </a:r>
            <a:r>
              <a:rPr lang="fr-FR" u="sng" dirty="0" err="1">
                <a:solidFill>
                  <a:srgbClr val="FFFFFF"/>
                </a:solidFill>
              </a:rPr>
              <a:t>Periodic</a:t>
            </a:r>
            <a:r>
              <a:rPr lang="fr-FR" u="sng" dirty="0">
                <a:solidFill>
                  <a:srgbClr val="FFFFFF"/>
                </a:solidFill>
              </a:rPr>
              <a:t>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R , S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B3C7633F-F5C2-216B-3F6D-D94896D8F6B6}"/>
              </a:ext>
            </a:extLst>
          </p:cNvPr>
          <p:cNvSpPr txBox="1">
            <a:spLocks/>
          </p:cNvSpPr>
          <p:nvPr/>
        </p:nvSpPr>
        <p:spPr>
          <a:xfrm>
            <a:off x="607070" y="1816094"/>
            <a:ext cx="10515600" cy="39922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None/>
            </a:pPr>
            <a:r>
              <a:rPr lang="en-GB" sz="2000" dirty="0"/>
              <a:t>○ </a:t>
            </a:r>
            <a:r>
              <a:rPr lang="en-GB" sz="2000" b="1" u="sng" dirty="0"/>
              <a:t>Definition</a:t>
            </a:r>
            <a:r>
              <a:rPr lang="en-GB" sz="2000" dirty="0"/>
              <a:t>: This policy involves periodic reviews of the inventory position at regular intervals R. During each review, an order is placed to achieve the replenishment level S minus the current inventory position. </a:t>
            </a:r>
          </a:p>
          <a:p>
            <a:pPr marL="0" lvl="0" indent="0">
              <a:lnSpc>
                <a:spcPct val="150000"/>
              </a:lnSpc>
              <a:buNone/>
            </a:pPr>
            <a:r>
              <a:rPr lang="en-GB" sz="2000" dirty="0"/>
              <a:t>○ </a:t>
            </a:r>
            <a:r>
              <a:rPr lang="en-GB" sz="2000" b="1" u="sng" dirty="0"/>
              <a:t>Advantages</a:t>
            </a:r>
            <a:r>
              <a:rPr lang="en-GB" sz="2000" dirty="0"/>
              <a:t>: Allows more regular inventory management by carrying out periodic reviews. Ordering is based on the gap between the inventory position and the replenishment level S, which takes into account variations in demand. </a:t>
            </a:r>
          </a:p>
          <a:p>
            <a:pPr marL="0" lvl="0" indent="0">
              <a:lnSpc>
                <a:spcPct val="150000"/>
              </a:lnSpc>
              <a:buNone/>
            </a:pPr>
            <a:r>
              <a:rPr lang="en-GB" sz="2000" dirty="0"/>
              <a:t>○ </a:t>
            </a:r>
            <a:r>
              <a:rPr lang="en-GB" sz="2000" b="1" u="sng" dirty="0"/>
              <a:t>Disadvantages</a:t>
            </a:r>
            <a:r>
              <a:rPr lang="en-GB" sz="2000" dirty="0"/>
              <a:t>: May cause delays in ordering and replenishment because the order is placed only at scheduled review points. May require careful planning of exams to avoid stock-outs or overstocks.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1098570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a:t>
            </a:r>
            <a:r>
              <a:rPr lang="fr-FR" u="sng" dirty="0" err="1">
                <a:solidFill>
                  <a:srgbClr val="FFFFFF"/>
                </a:solidFill>
              </a:rPr>
              <a:t>Periodic</a:t>
            </a:r>
            <a:r>
              <a:rPr lang="fr-FR" u="sng" dirty="0">
                <a:solidFill>
                  <a:srgbClr val="FFFFFF"/>
                </a:solidFill>
              </a:rPr>
              <a:t>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R , S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C0D4335B-5BB9-0089-D577-252AF66E6358}"/>
              </a:ext>
            </a:extLst>
          </p:cNvPr>
          <p:cNvSpPr txBox="1"/>
          <p:nvPr/>
        </p:nvSpPr>
        <p:spPr>
          <a:xfrm>
            <a:off x="773415" y="2030083"/>
            <a:ext cx="1879600" cy="369332"/>
          </a:xfrm>
          <a:prstGeom prst="rect">
            <a:avLst/>
          </a:prstGeom>
          <a:noFill/>
        </p:spPr>
        <p:txBody>
          <a:bodyPr wrap="square" rtlCol="0">
            <a:spAutoFit/>
          </a:bodyPr>
          <a:lstStyle/>
          <a:p>
            <a:r>
              <a:rPr lang="fr-FR" u="sng" dirty="0"/>
              <a:t>Simulation</a:t>
            </a:r>
            <a:endParaRPr lang="en-GB" u="sng" dirty="0"/>
          </a:p>
        </p:txBody>
      </p:sp>
      <p:sp>
        <p:nvSpPr>
          <p:cNvPr id="7" name="TextBox 6">
            <a:extLst>
              <a:ext uri="{FF2B5EF4-FFF2-40B4-BE49-F238E27FC236}">
                <a16:creationId xmlns:a16="http://schemas.microsoft.com/office/drawing/2014/main" id="{7A0A01DA-F2C7-4C3C-D097-602B5969D900}"/>
              </a:ext>
            </a:extLst>
          </p:cNvPr>
          <p:cNvSpPr txBox="1"/>
          <p:nvPr/>
        </p:nvSpPr>
        <p:spPr>
          <a:xfrm>
            <a:off x="5369877" y="1402824"/>
            <a:ext cx="1259840" cy="369332"/>
          </a:xfrm>
          <a:prstGeom prst="rect">
            <a:avLst/>
          </a:prstGeom>
          <a:noFill/>
        </p:spPr>
        <p:txBody>
          <a:bodyPr wrap="square" rtlCol="0">
            <a:spAutoFit/>
          </a:bodyPr>
          <a:lstStyle/>
          <a:p>
            <a:r>
              <a:rPr lang="fr-FR" dirty="0"/>
              <a:t>Result </a:t>
            </a:r>
            <a:endParaRPr lang="en-GB" dirty="0"/>
          </a:p>
        </p:txBody>
      </p:sp>
      <p:sp>
        <p:nvSpPr>
          <p:cNvPr id="8" name="TextBox 7">
            <a:extLst>
              <a:ext uri="{FF2B5EF4-FFF2-40B4-BE49-F238E27FC236}">
                <a16:creationId xmlns:a16="http://schemas.microsoft.com/office/drawing/2014/main" id="{769F64E6-5CAD-9065-EA22-4EA3D884BD1A}"/>
              </a:ext>
            </a:extLst>
          </p:cNvPr>
          <p:cNvSpPr txBox="1"/>
          <p:nvPr/>
        </p:nvSpPr>
        <p:spPr>
          <a:xfrm>
            <a:off x="4452562" y="3427588"/>
            <a:ext cx="1457960" cy="369332"/>
          </a:xfrm>
          <a:prstGeom prst="rect">
            <a:avLst/>
          </a:prstGeom>
          <a:noFill/>
        </p:spPr>
        <p:txBody>
          <a:bodyPr wrap="square" rtlCol="0">
            <a:spAutoFit/>
          </a:bodyPr>
          <a:lstStyle/>
          <a:p>
            <a:r>
              <a:rPr lang="fr-FR" dirty="0"/>
              <a:t>Chart </a:t>
            </a:r>
            <a:endParaRPr lang="en-GB" dirty="0"/>
          </a:p>
        </p:txBody>
      </p:sp>
      <p:sp>
        <p:nvSpPr>
          <p:cNvPr id="12" name="TextBox 11">
            <a:extLst>
              <a:ext uri="{FF2B5EF4-FFF2-40B4-BE49-F238E27FC236}">
                <a16:creationId xmlns:a16="http://schemas.microsoft.com/office/drawing/2014/main" id="{AC132EFC-A24F-49E6-B3F6-0788379C22B8}"/>
              </a:ext>
            </a:extLst>
          </p:cNvPr>
          <p:cNvSpPr txBox="1"/>
          <p:nvPr/>
        </p:nvSpPr>
        <p:spPr>
          <a:xfrm>
            <a:off x="773415" y="2774817"/>
            <a:ext cx="1879600" cy="369332"/>
          </a:xfrm>
          <a:prstGeom prst="rect">
            <a:avLst/>
          </a:prstGeom>
          <a:noFill/>
        </p:spPr>
        <p:txBody>
          <a:bodyPr wrap="square" rtlCol="0">
            <a:spAutoFit/>
          </a:bodyPr>
          <a:lstStyle/>
          <a:p>
            <a:r>
              <a:rPr lang="fr-FR" dirty="0"/>
              <a:t>Input data</a:t>
            </a:r>
            <a:endParaRPr lang="en-GB" dirty="0"/>
          </a:p>
        </p:txBody>
      </p:sp>
      <p:pic>
        <p:nvPicPr>
          <p:cNvPr id="10" name="Picture 9">
            <a:extLst>
              <a:ext uri="{FF2B5EF4-FFF2-40B4-BE49-F238E27FC236}">
                <a16:creationId xmlns:a16="http://schemas.microsoft.com/office/drawing/2014/main" id="{D2B990C6-0FDF-BC17-CBF2-C716B3933C63}"/>
              </a:ext>
            </a:extLst>
          </p:cNvPr>
          <p:cNvPicPr>
            <a:picLocks noChangeAspect="1"/>
          </p:cNvPicPr>
          <p:nvPr/>
        </p:nvPicPr>
        <p:blipFill>
          <a:blip r:embed="rId3"/>
          <a:stretch>
            <a:fillRect/>
          </a:stretch>
        </p:blipFill>
        <p:spPr>
          <a:xfrm>
            <a:off x="4531360" y="3805045"/>
            <a:ext cx="6929590" cy="2875290"/>
          </a:xfrm>
          <a:prstGeom prst="rect">
            <a:avLst/>
          </a:prstGeom>
        </p:spPr>
      </p:pic>
      <p:pic>
        <p:nvPicPr>
          <p:cNvPr id="16" name="Picture 15">
            <a:extLst>
              <a:ext uri="{FF2B5EF4-FFF2-40B4-BE49-F238E27FC236}">
                <a16:creationId xmlns:a16="http://schemas.microsoft.com/office/drawing/2014/main" id="{35F3E56D-1C74-5540-2907-4B0FF01918DE}"/>
              </a:ext>
            </a:extLst>
          </p:cNvPr>
          <p:cNvPicPr>
            <a:picLocks noChangeAspect="1"/>
          </p:cNvPicPr>
          <p:nvPr/>
        </p:nvPicPr>
        <p:blipFill>
          <a:blip r:embed="rId4"/>
          <a:stretch>
            <a:fillRect/>
          </a:stretch>
        </p:blipFill>
        <p:spPr>
          <a:xfrm>
            <a:off x="854663" y="3332233"/>
            <a:ext cx="2629035" cy="3016405"/>
          </a:xfrm>
          <a:prstGeom prst="rect">
            <a:avLst/>
          </a:prstGeom>
        </p:spPr>
      </p:pic>
      <p:pic>
        <p:nvPicPr>
          <p:cNvPr id="18" name="Picture 17">
            <a:extLst>
              <a:ext uri="{FF2B5EF4-FFF2-40B4-BE49-F238E27FC236}">
                <a16:creationId xmlns:a16="http://schemas.microsoft.com/office/drawing/2014/main" id="{8A374B76-46E8-B124-8389-40DB45AAAAFE}"/>
              </a:ext>
            </a:extLst>
          </p:cNvPr>
          <p:cNvPicPr>
            <a:picLocks noChangeAspect="1"/>
          </p:cNvPicPr>
          <p:nvPr/>
        </p:nvPicPr>
        <p:blipFill>
          <a:blip r:embed="rId5"/>
          <a:stretch>
            <a:fillRect/>
          </a:stretch>
        </p:blipFill>
        <p:spPr>
          <a:xfrm>
            <a:off x="6236024" y="1402824"/>
            <a:ext cx="3606985" cy="2076557"/>
          </a:xfrm>
          <a:prstGeom prst="rect">
            <a:avLst/>
          </a:prstGeom>
        </p:spPr>
      </p:pic>
    </p:spTree>
    <p:extLst>
      <p:ext uri="{BB962C8B-B14F-4D97-AF65-F5344CB8AC3E}">
        <p14:creationId xmlns:p14="http://schemas.microsoft.com/office/powerpoint/2010/main" val="864321651"/>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a:t>
            </a:r>
            <a:r>
              <a:rPr lang="fr-FR" u="sng" dirty="0" err="1">
                <a:solidFill>
                  <a:srgbClr val="FFFFFF"/>
                </a:solidFill>
              </a:rPr>
              <a:t>Periodic</a:t>
            </a:r>
            <a:r>
              <a:rPr lang="fr-FR" u="sng" dirty="0">
                <a:solidFill>
                  <a:srgbClr val="FFFFFF"/>
                </a:solidFill>
              </a:rPr>
              <a:t>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R , s , S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B3C7633F-F5C2-216B-3F6D-D94896D8F6B6}"/>
              </a:ext>
            </a:extLst>
          </p:cNvPr>
          <p:cNvSpPr txBox="1">
            <a:spLocks/>
          </p:cNvSpPr>
          <p:nvPr/>
        </p:nvSpPr>
        <p:spPr>
          <a:xfrm>
            <a:off x="680730" y="1816094"/>
            <a:ext cx="10515600" cy="3599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Definition: This policy combines aspects of (s, Q) and (R, S) policies. The inventory position is checked at intervals of R. An order is triggered only if the inventory position reaches or falls below the reorder point s. The order size is determined by the difference between the reorder level S and the current inventory position.</a:t>
            </a:r>
          </a:p>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Benefits: Allows you to combine the benefits of (s, Q) and (R, S) policies by taking into account both actual demand and periodic reviews. Allows more flexible inventory management by adjusting order size based on current inventory situation.</a:t>
            </a:r>
          </a:p>
          <a:p>
            <a:pPr marL="0" indent="0">
              <a:lnSpc>
                <a:spcPct val="150000"/>
              </a:lnSpc>
              <a:spcAft>
                <a:spcPts val="800"/>
              </a:spcAft>
              <a:buNone/>
            </a:pPr>
            <a:r>
              <a:rPr lang="en-GB" sz="2000" kern="100" dirty="0">
                <a:effectLst/>
                <a:ea typeface="Calibri" panose="020F0502020204030204" pitchFamily="34" charset="0"/>
                <a:cs typeface="Arial" panose="020B0604020202020204" pitchFamily="34" charset="0"/>
              </a:rPr>
              <a:t>○ Disadvantages: May require careful planning of examinations and continuous monitoring of inventory position. Improper estimation of reorder point s can lead to errors in ordering decisions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9286514"/>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579750"/>
            <a:ext cx="11435080" cy="1212217"/>
          </a:xfrm>
        </p:spPr>
        <p:txBody>
          <a:bodyPr>
            <a:normAutofit lnSpcReduction="10000"/>
          </a:bodyPr>
          <a:lstStyle/>
          <a:p>
            <a:pPr marL="0" indent="0" algn="just">
              <a:lnSpc>
                <a:spcPct val="150000"/>
              </a:lnSpc>
              <a:buNone/>
            </a:pPr>
            <a:r>
              <a:rPr lang="fr-FR" u="sng" dirty="0">
                <a:solidFill>
                  <a:srgbClr val="FFFFFF"/>
                </a:solidFill>
              </a:rPr>
              <a:t>5.a) </a:t>
            </a:r>
            <a:r>
              <a:rPr lang="fr-FR" u="sng" dirty="0" err="1">
                <a:solidFill>
                  <a:srgbClr val="FFFFFF"/>
                </a:solidFill>
              </a:rPr>
              <a:t>Periodic</a:t>
            </a:r>
            <a:r>
              <a:rPr lang="fr-FR" u="sng" dirty="0">
                <a:solidFill>
                  <a:srgbClr val="FFFFFF"/>
                </a:solidFill>
              </a:rPr>
              <a:t> Review:</a:t>
            </a:r>
            <a:r>
              <a:rPr lang="fr-FR" dirty="0">
                <a:solidFill>
                  <a:srgbClr val="FFFFFF"/>
                </a:solidFill>
              </a:rPr>
              <a:t>  </a:t>
            </a:r>
          </a:p>
          <a:p>
            <a:pPr algn="just">
              <a:lnSpc>
                <a:spcPct val="100000"/>
              </a:lnSpc>
              <a:buFont typeface="Wingdings" panose="05000000000000000000" pitchFamily="2" charset="2"/>
              <a:buChar char="q"/>
            </a:pPr>
            <a:r>
              <a:rPr lang="fr-FR" dirty="0">
                <a:solidFill>
                  <a:srgbClr val="FFFFFF"/>
                </a:solidFill>
              </a:rPr>
              <a:t>Policy ( R , s , S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C0D4335B-5BB9-0089-D577-252AF66E6358}"/>
              </a:ext>
            </a:extLst>
          </p:cNvPr>
          <p:cNvSpPr txBox="1"/>
          <p:nvPr/>
        </p:nvSpPr>
        <p:spPr>
          <a:xfrm>
            <a:off x="773415" y="2030083"/>
            <a:ext cx="1879600" cy="369332"/>
          </a:xfrm>
          <a:prstGeom prst="rect">
            <a:avLst/>
          </a:prstGeom>
          <a:noFill/>
        </p:spPr>
        <p:txBody>
          <a:bodyPr wrap="square" rtlCol="0">
            <a:spAutoFit/>
          </a:bodyPr>
          <a:lstStyle/>
          <a:p>
            <a:r>
              <a:rPr lang="fr-FR" u="sng" dirty="0"/>
              <a:t>Simulation</a:t>
            </a:r>
            <a:endParaRPr lang="en-GB" u="sng" dirty="0"/>
          </a:p>
        </p:txBody>
      </p:sp>
      <p:sp>
        <p:nvSpPr>
          <p:cNvPr id="7" name="TextBox 6">
            <a:extLst>
              <a:ext uri="{FF2B5EF4-FFF2-40B4-BE49-F238E27FC236}">
                <a16:creationId xmlns:a16="http://schemas.microsoft.com/office/drawing/2014/main" id="{7A0A01DA-F2C7-4C3C-D097-602B5969D900}"/>
              </a:ext>
            </a:extLst>
          </p:cNvPr>
          <p:cNvSpPr txBox="1"/>
          <p:nvPr/>
        </p:nvSpPr>
        <p:spPr>
          <a:xfrm>
            <a:off x="5369877" y="1402824"/>
            <a:ext cx="1259840" cy="369332"/>
          </a:xfrm>
          <a:prstGeom prst="rect">
            <a:avLst/>
          </a:prstGeom>
          <a:noFill/>
        </p:spPr>
        <p:txBody>
          <a:bodyPr wrap="square" rtlCol="0">
            <a:spAutoFit/>
          </a:bodyPr>
          <a:lstStyle/>
          <a:p>
            <a:r>
              <a:rPr lang="fr-FR" dirty="0"/>
              <a:t>Result </a:t>
            </a:r>
            <a:endParaRPr lang="en-GB" dirty="0"/>
          </a:p>
        </p:txBody>
      </p:sp>
      <p:sp>
        <p:nvSpPr>
          <p:cNvPr id="8" name="TextBox 7">
            <a:extLst>
              <a:ext uri="{FF2B5EF4-FFF2-40B4-BE49-F238E27FC236}">
                <a16:creationId xmlns:a16="http://schemas.microsoft.com/office/drawing/2014/main" id="{769F64E6-5CAD-9065-EA22-4EA3D884BD1A}"/>
              </a:ext>
            </a:extLst>
          </p:cNvPr>
          <p:cNvSpPr txBox="1"/>
          <p:nvPr/>
        </p:nvSpPr>
        <p:spPr>
          <a:xfrm>
            <a:off x="4452562" y="3427588"/>
            <a:ext cx="1457960" cy="369332"/>
          </a:xfrm>
          <a:prstGeom prst="rect">
            <a:avLst/>
          </a:prstGeom>
          <a:noFill/>
        </p:spPr>
        <p:txBody>
          <a:bodyPr wrap="square" rtlCol="0">
            <a:spAutoFit/>
          </a:bodyPr>
          <a:lstStyle/>
          <a:p>
            <a:r>
              <a:rPr lang="fr-FR" dirty="0"/>
              <a:t>Chart </a:t>
            </a:r>
            <a:endParaRPr lang="en-GB" dirty="0"/>
          </a:p>
        </p:txBody>
      </p:sp>
      <p:sp>
        <p:nvSpPr>
          <p:cNvPr id="12" name="TextBox 11">
            <a:extLst>
              <a:ext uri="{FF2B5EF4-FFF2-40B4-BE49-F238E27FC236}">
                <a16:creationId xmlns:a16="http://schemas.microsoft.com/office/drawing/2014/main" id="{AC132EFC-A24F-49E6-B3F6-0788379C22B8}"/>
              </a:ext>
            </a:extLst>
          </p:cNvPr>
          <p:cNvSpPr txBox="1"/>
          <p:nvPr/>
        </p:nvSpPr>
        <p:spPr>
          <a:xfrm>
            <a:off x="773415" y="2774817"/>
            <a:ext cx="1879600" cy="369332"/>
          </a:xfrm>
          <a:prstGeom prst="rect">
            <a:avLst/>
          </a:prstGeom>
          <a:noFill/>
        </p:spPr>
        <p:txBody>
          <a:bodyPr wrap="square" rtlCol="0">
            <a:spAutoFit/>
          </a:bodyPr>
          <a:lstStyle/>
          <a:p>
            <a:r>
              <a:rPr lang="fr-FR" dirty="0"/>
              <a:t>Input data</a:t>
            </a:r>
            <a:endParaRPr lang="en-GB" dirty="0"/>
          </a:p>
        </p:txBody>
      </p:sp>
      <p:pic>
        <p:nvPicPr>
          <p:cNvPr id="10" name="Picture 9">
            <a:extLst>
              <a:ext uri="{FF2B5EF4-FFF2-40B4-BE49-F238E27FC236}">
                <a16:creationId xmlns:a16="http://schemas.microsoft.com/office/drawing/2014/main" id="{E0F303C9-D3BB-8C97-0B10-7927837DB1B5}"/>
              </a:ext>
            </a:extLst>
          </p:cNvPr>
          <p:cNvPicPr>
            <a:picLocks noChangeAspect="1"/>
          </p:cNvPicPr>
          <p:nvPr/>
        </p:nvPicPr>
        <p:blipFill>
          <a:blip r:embed="rId3"/>
          <a:stretch>
            <a:fillRect/>
          </a:stretch>
        </p:blipFill>
        <p:spPr>
          <a:xfrm>
            <a:off x="4541520" y="3843531"/>
            <a:ext cx="7181865" cy="2798318"/>
          </a:xfrm>
          <a:prstGeom prst="rect">
            <a:avLst/>
          </a:prstGeom>
        </p:spPr>
      </p:pic>
      <p:pic>
        <p:nvPicPr>
          <p:cNvPr id="13" name="Picture 12">
            <a:extLst>
              <a:ext uri="{FF2B5EF4-FFF2-40B4-BE49-F238E27FC236}">
                <a16:creationId xmlns:a16="http://schemas.microsoft.com/office/drawing/2014/main" id="{DA29B23B-3006-8914-F99D-F3CB41CDB4AF}"/>
              </a:ext>
            </a:extLst>
          </p:cNvPr>
          <p:cNvPicPr>
            <a:picLocks noChangeAspect="1"/>
          </p:cNvPicPr>
          <p:nvPr/>
        </p:nvPicPr>
        <p:blipFill>
          <a:blip r:embed="rId4"/>
          <a:stretch>
            <a:fillRect/>
          </a:stretch>
        </p:blipFill>
        <p:spPr>
          <a:xfrm>
            <a:off x="886276" y="3368700"/>
            <a:ext cx="2654436" cy="3010055"/>
          </a:xfrm>
          <a:prstGeom prst="rect">
            <a:avLst/>
          </a:prstGeom>
        </p:spPr>
      </p:pic>
      <p:pic>
        <p:nvPicPr>
          <p:cNvPr id="15" name="Picture 14">
            <a:extLst>
              <a:ext uri="{FF2B5EF4-FFF2-40B4-BE49-F238E27FC236}">
                <a16:creationId xmlns:a16="http://schemas.microsoft.com/office/drawing/2014/main" id="{6AE02CCA-6999-7607-8051-1B6CF3EA4FEF}"/>
              </a:ext>
            </a:extLst>
          </p:cNvPr>
          <p:cNvPicPr>
            <a:picLocks noChangeAspect="1"/>
          </p:cNvPicPr>
          <p:nvPr/>
        </p:nvPicPr>
        <p:blipFill>
          <a:blip r:embed="rId5"/>
          <a:stretch>
            <a:fillRect/>
          </a:stretch>
        </p:blipFill>
        <p:spPr>
          <a:xfrm>
            <a:off x="6193200" y="1772156"/>
            <a:ext cx="3600635" cy="1835244"/>
          </a:xfrm>
          <a:prstGeom prst="rect">
            <a:avLst/>
          </a:prstGeom>
        </p:spPr>
      </p:pic>
    </p:spTree>
    <p:extLst>
      <p:ext uri="{BB962C8B-B14F-4D97-AF65-F5344CB8AC3E}">
        <p14:creationId xmlns:p14="http://schemas.microsoft.com/office/powerpoint/2010/main" val="204044469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en-GB" sz="4000" u="sng" dirty="0">
                <a:solidFill>
                  <a:srgbClr val="FFFFFF"/>
                </a:solidFill>
              </a:rPr>
              <a:t>Bibliography</a:t>
            </a: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07070" y="1981818"/>
            <a:ext cx="1051560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Content Placeholder 9">
            <a:extLst>
              <a:ext uri="{FF2B5EF4-FFF2-40B4-BE49-F238E27FC236}">
                <a16:creationId xmlns:a16="http://schemas.microsoft.com/office/drawing/2014/main" id="{C09D7254-1EDF-5A6A-C4FF-97DCE90F6C6A}"/>
              </a:ext>
            </a:extLst>
          </p:cNvPr>
          <p:cNvSpPr>
            <a:spLocks noGrp="1"/>
          </p:cNvSpPr>
          <p:nvPr>
            <p:ph idx="1"/>
          </p:nvPr>
        </p:nvSpPr>
        <p:spPr>
          <a:xfrm>
            <a:off x="607070" y="1158880"/>
            <a:ext cx="7205970" cy="4957439"/>
          </a:xfrm>
        </p:spPr>
        <p:txBody>
          <a:bodyPr/>
          <a:lstStyle/>
          <a:p>
            <a:pPr>
              <a:lnSpc>
                <a:spcPct val="200000"/>
              </a:lnSpc>
              <a:spcAft>
                <a:spcPts val="800"/>
              </a:spcAft>
            </a:pPr>
            <a:r>
              <a:rPr lang="en-GB" sz="1800" u="sng" kern="100" dirty="0">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https://blog.scallog.com/reapprovisionnement-logistique</a:t>
            </a:r>
            <a:r>
              <a:rPr lang="en-GB" sz="1800" kern="100" dirty="0">
                <a:effectLst/>
                <a:latin typeface="Arial" panose="020B0604020202020204" pitchFamily="34" charset="0"/>
                <a:ea typeface="Calibri" panose="020F0502020204030204" pitchFamily="34" charset="0"/>
                <a:cs typeface="Arial" panose="020B0604020202020204" pitchFamily="34" charset="0"/>
              </a:rPr>
              <a:t> </a:t>
            </a:r>
          </a:p>
          <a:p>
            <a:pPr>
              <a:lnSpc>
                <a:spcPct val="200000"/>
              </a:lnSpc>
              <a:spcAft>
                <a:spcPts val="800"/>
              </a:spcAft>
            </a:pPr>
            <a:r>
              <a:rPr lang="en-GB" sz="1800" u="sng" kern="100" dirty="0">
                <a:effectLst/>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https://towardsdatascience.com/inventory-management-for-retail-deterministic-demand-311682c02518</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pPr>
            <a:r>
              <a:rPr lang="en-GB" sz="1800" u="sng" kern="100" dirty="0">
                <a:effectLst/>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https://asadali047.medium.com/inventory-simulation-for-beginners-7ea55eb6c4f8</a:t>
            </a:r>
            <a:r>
              <a:rPr lang="en-GB" sz="1800" kern="100" dirty="0">
                <a:effectLst/>
                <a:latin typeface="Arial" panose="020B0604020202020204" pitchFamily="34" charset="0"/>
                <a:ea typeface="Calibri" panose="020F0502020204030204" pitchFamily="34" charset="0"/>
                <a:cs typeface="Arial" panose="020B0604020202020204" pitchFamily="34" charset="0"/>
              </a:rPr>
              <a:t> </a:t>
            </a:r>
          </a:p>
          <a:p>
            <a:pPr>
              <a:lnSpc>
                <a:spcPct val="200000"/>
              </a:lnSpc>
              <a:spcAft>
                <a:spcPts val="800"/>
              </a:spcAft>
            </a:pPr>
            <a:r>
              <a:rPr lang="fr-FR" sz="1800" u="sng" kern="100" dirty="0">
                <a:effectLst/>
                <a:latin typeface="Arial" panose="020B0604020202020204" pitchFamily="34" charset="0"/>
                <a:ea typeface="Calibri" panose="020F050202020403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https://victorjacobsen.com/?p=1740</a:t>
            </a: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GB" dirty="0"/>
          </a:p>
        </p:txBody>
      </p:sp>
      <p:pic>
        <p:nvPicPr>
          <p:cNvPr id="11" name="Picture 10" descr="A book cover with a picture of a crane and a person&#10;&#10;Description automatically generated">
            <a:extLst>
              <a:ext uri="{FF2B5EF4-FFF2-40B4-BE49-F238E27FC236}">
                <a16:creationId xmlns:a16="http://schemas.microsoft.com/office/drawing/2014/main" id="{02FD1CDE-BCFB-AE89-492A-0DFC931742C3}"/>
              </a:ext>
            </a:extLst>
          </p:cNvPr>
          <p:cNvPicPr>
            <a:picLocks noChangeAspect="1"/>
          </p:cNvPicPr>
          <p:nvPr/>
        </p:nvPicPr>
        <p:blipFill>
          <a:blip r:embed="rId7"/>
          <a:stretch>
            <a:fillRect/>
          </a:stretch>
        </p:blipFill>
        <p:spPr>
          <a:xfrm>
            <a:off x="8877263" y="400668"/>
            <a:ext cx="2093033" cy="3162300"/>
          </a:xfrm>
          <a:prstGeom prst="rect">
            <a:avLst/>
          </a:prstGeom>
        </p:spPr>
      </p:pic>
      <p:pic>
        <p:nvPicPr>
          <p:cNvPr id="13" name="Picture 12" descr="A close-up of a inventory management&#10;&#10;Description automatically generated">
            <a:extLst>
              <a:ext uri="{FF2B5EF4-FFF2-40B4-BE49-F238E27FC236}">
                <a16:creationId xmlns:a16="http://schemas.microsoft.com/office/drawing/2014/main" id="{20E21400-66F7-E5D3-AA7C-2BF9CD1531C5}"/>
              </a:ext>
            </a:extLst>
          </p:cNvPr>
          <p:cNvPicPr>
            <a:picLocks noChangeAspect="1"/>
          </p:cNvPicPr>
          <p:nvPr/>
        </p:nvPicPr>
        <p:blipFill>
          <a:blip r:embed="rId8"/>
          <a:stretch>
            <a:fillRect/>
          </a:stretch>
        </p:blipFill>
        <p:spPr>
          <a:xfrm>
            <a:off x="7813040" y="3651868"/>
            <a:ext cx="3974465" cy="2984500"/>
          </a:xfrm>
          <a:prstGeom prst="rect">
            <a:avLst/>
          </a:prstGeom>
        </p:spPr>
      </p:pic>
    </p:spTree>
    <p:extLst>
      <p:ext uri="{BB962C8B-B14F-4D97-AF65-F5344CB8AC3E}">
        <p14:creationId xmlns:p14="http://schemas.microsoft.com/office/powerpoint/2010/main" val="18415900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822960"/>
          </a:xfrm>
        </p:spPr>
        <p:txBody>
          <a:bodyPr>
            <a:normAutofit/>
          </a:bodyPr>
          <a:lstStyle/>
          <a:p>
            <a:pPr marL="857250" indent="-857250">
              <a:buFont typeface="+mj-lt"/>
              <a:buAutoNum type="romanUcPeriod"/>
            </a:pPr>
            <a:r>
              <a:rPr lang="fr-FR" sz="4000" b="1" u="sng" dirty="0">
                <a:solidFill>
                  <a:srgbClr val="FFFFFF"/>
                </a:solidFill>
              </a:rPr>
              <a:t>Introduction</a:t>
            </a:r>
            <a:r>
              <a:rPr lang="fr-FR" sz="4000" dirty="0">
                <a:solidFill>
                  <a:srgbClr val="FFFFFF"/>
                </a:solidFill>
              </a:rPr>
              <a:t> </a:t>
            </a:r>
            <a:endParaRPr lang="en-GB" sz="4000"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1104264"/>
            <a:ext cx="11435080" cy="5205095"/>
          </a:xfrm>
        </p:spPr>
        <p:txBody>
          <a:bodyPr>
            <a:normAutofit lnSpcReduction="10000"/>
          </a:bodyPr>
          <a:lstStyle/>
          <a:p>
            <a:pPr marL="0" indent="0" algn="just">
              <a:lnSpc>
                <a:spcPct val="100000"/>
              </a:lnSpc>
              <a:buNone/>
            </a:pPr>
            <a:r>
              <a:rPr lang="fr-FR" dirty="0">
                <a:solidFill>
                  <a:srgbClr val="FFFFFF"/>
                </a:solidFill>
              </a:rPr>
              <a:t>Inventory is </a:t>
            </a:r>
            <a:r>
              <a:rPr lang="fr-FR" dirty="0" err="1">
                <a:solidFill>
                  <a:srgbClr val="FFFFFF"/>
                </a:solidFill>
              </a:rPr>
              <a:t>any</a:t>
            </a:r>
            <a:r>
              <a:rPr lang="fr-FR" dirty="0">
                <a:solidFill>
                  <a:srgbClr val="FFFFFF"/>
                </a:solidFill>
              </a:rPr>
              <a:t> </a:t>
            </a:r>
            <a:r>
              <a:rPr lang="fr-FR" dirty="0" err="1">
                <a:solidFill>
                  <a:srgbClr val="FFFFFF"/>
                </a:solidFill>
              </a:rPr>
              <a:t>stored</a:t>
            </a:r>
            <a:r>
              <a:rPr lang="fr-FR" dirty="0">
                <a:solidFill>
                  <a:srgbClr val="FFFFFF"/>
                </a:solidFill>
              </a:rPr>
              <a:t> </a:t>
            </a:r>
            <a:r>
              <a:rPr lang="fr-FR" dirty="0" err="1">
                <a:solidFill>
                  <a:srgbClr val="FFFFFF"/>
                </a:solidFill>
              </a:rPr>
              <a:t>resource</a:t>
            </a:r>
            <a:r>
              <a:rPr lang="fr-FR" dirty="0">
                <a:solidFill>
                  <a:srgbClr val="FFFFFF"/>
                </a:solidFill>
              </a:rPr>
              <a:t> </a:t>
            </a:r>
            <a:r>
              <a:rPr lang="fr-FR" dirty="0" err="1">
                <a:solidFill>
                  <a:srgbClr val="FFFFFF"/>
                </a:solidFill>
              </a:rPr>
              <a:t>that</a:t>
            </a:r>
            <a:r>
              <a:rPr lang="fr-FR" dirty="0">
                <a:solidFill>
                  <a:srgbClr val="FFFFFF"/>
                </a:solidFill>
              </a:rPr>
              <a:t> is </a:t>
            </a:r>
            <a:r>
              <a:rPr lang="fr-FR" dirty="0" err="1">
                <a:solidFill>
                  <a:srgbClr val="FFFFFF"/>
                </a:solidFill>
              </a:rPr>
              <a:t>used</a:t>
            </a:r>
            <a:r>
              <a:rPr lang="fr-FR" dirty="0">
                <a:solidFill>
                  <a:srgbClr val="FFFFFF"/>
                </a:solidFill>
              </a:rPr>
              <a:t> to </a:t>
            </a:r>
            <a:r>
              <a:rPr lang="fr-FR" dirty="0" err="1">
                <a:solidFill>
                  <a:srgbClr val="FFFFFF"/>
                </a:solidFill>
              </a:rPr>
              <a:t>satisfy</a:t>
            </a:r>
            <a:r>
              <a:rPr lang="fr-FR" dirty="0">
                <a:solidFill>
                  <a:srgbClr val="FFFFFF"/>
                </a:solidFill>
              </a:rPr>
              <a:t> a </a:t>
            </a:r>
            <a:r>
              <a:rPr lang="fr-FR" dirty="0" err="1">
                <a:solidFill>
                  <a:srgbClr val="FFFFFF"/>
                </a:solidFill>
              </a:rPr>
              <a:t>current</a:t>
            </a:r>
            <a:r>
              <a:rPr lang="fr-FR" dirty="0">
                <a:solidFill>
                  <a:srgbClr val="FFFFFF"/>
                </a:solidFill>
              </a:rPr>
              <a:t>  or future </a:t>
            </a:r>
            <a:r>
              <a:rPr lang="fr-FR" dirty="0" err="1">
                <a:solidFill>
                  <a:srgbClr val="FFFFFF"/>
                </a:solidFill>
              </a:rPr>
              <a:t>need</a:t>
            </a:r>
            <a:r>
              <a:rPr lang="fr-FR" dirty="0">
                <a:solidFill>
                  <a:srgbClr val="FFFFFF"/>
                </a:solidFill>
              </a:rPr>
              <a:t>. </a:t>
            </a:r>
          </a:p>
          <a:p>
            <a:pPr marL="0" indent="0" algn="just">
              <a:lnSpc>
                <a:spcPct val="100000"/>
              </a:lnSpc>
              <a:buNone/>
            </a:pPr>
            <a:endParaRPr lang="fr-FR" dirty="0">
              <a:solidFill>
                <a:srgbClr val="FFFFFF"/>
              </a:solidFill>
            </a:endParaRPr>
          </a:p>
          <a:p>
            <a:pPr marL="0" indent="0" algn="just">
              <a:lnSpc>
                <a:spcPct val="100000"/>
              </a:lnSpc>
              <a:buNone/>
            </a:pPr>
            <a:r>
              <a:rPr lang="en-GB" dirty="0">
                <a:solidFill>
                  <a:srgbClr val="FFFFFF"/>
                </a:solidFill>
              </a:rPr>
              <a:t>In this presentation we will present to you some basic concepts to understand inventory management. Once you have finished this document, you will be able to:</a:t>
            </a:r>
          </a:p>
          <a:p>
            <a:pPr marL="0" indent="0" algn="just">
              <a:lnSpc>
                <a:spcPct val="100000"/>
              </a:lnSpc>
              <a:buNone/>
            </a:pPr>
            <a:r>
              <a:rPr lang="en-GB" dirty="0">
                <a:solidFill>
                  <a:srgbClr val="FFFFFF"/>
                </a:solidFill>
              </a:rPr>
              <a:t>-  Explain the importance of inventory management</a:t>
            </a:r>
          </a:p>
          <a:p>
            <a:pPr algn="just">
              <a:lnSpc>
                <a:spcPct val="100000"/>
              </a:lnSpc>
              <a:buFontTx/>
              <a:buChar char="-"/>
            </a:pPr>
            <a:r>
              <a:rPr lang="en-GB" dirty="0">
                <a:solidFill>
                  <a:srgbClr val="FFFFFF"/>
                </a:solidFill>
              </a:rPr>
              <a:t>Explain and use order and fixed quantity models: EOQ, EOP, Quantity discount- </a:t>
            </a:r>
          </a:p>
          <a:p>
            <a:pPr algn="just">
              <a:lnSpc>
                <a:spcPct val="100000"/>
              </a:lnSpc>
              <a:buFontTx/>
              <a:buChar char="-"/>
            </a:pPr>
            <a:r>
              <a:rPr lang="en-GB" dirty="0">
                <a:solidFill>
                  <a:srgbClr val="FFFFFF"/>
                </a:solidFill>
              </a:rPr>
              <a:t>Explain and use deterministic and stochastic models with the different revision policies for stochastic models.</a:t>
            </a:r>
          </a:p>
        </p:txBody>
      </p:sp>
    </p:spTree>
    <p:extLst>
      <p:ext uri="{BB962C8B-B14F-4D97-AF65-F5344CB8AC3E}">
        <p14:creationId xmlns:p14="http://schemas.microsoft.com/office/powerpoint/2010/main" val="24474751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822960"/>
          </a:xfrm>
        </p:spPr>
        <p:txBody>
          <a:bodyPr>
            <a:normAutofit/>
          </a:bodyPr>
          <a:lstStyle/>
          <a:p>
            <a:pPr marL="857250" indent="-857250">
              <a:buFont typeface="+mj-lt"/>
              <a:buAutoNum type="romanUcPeriod"/>
            </a:pPr>
            <a:r>
              <a:rPr lang="fr-FR" sz="4000" b="1" u="sng" dirty="0">
                <a:solidFill>
                  <a:srgbClr val="FFFFFF"/>
                </a:solidFill>
              </a:rPr>
              <a:t>Introduction</a:t>
            </a:r>
            <a:r>
              <a:rPr lang="fr-FR" sz="4000" dirty="0">
                <a:solidFill>
                  <a:srgbClr val="FFFFFF"/>
                </a:solidFill>
              </a:rPr>
              <a:t> </a:t>
            </a:r>
            <a:endParaRPr lang="en-GB" sz="4000"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1104265"/>
            <a:ext cx="11435080" cy="822960"/>
          </a:xfrm>
        </p:spPr>
        <p:txBody>
          <a:bodyPr>
            <a:normAutofit/>
          </a:bodyPr>
          <a:lstStyle/>
          <a:p>
            <a:pPr marL="0" indent="0" algn="just">
              <a:lnSpc>
                <a:spcPct val="100000"/>
              </a:lnSpc>
              <a:buNone/>
            </a:pPr>
            <a:r>
              <a:rPr lang="en-GB" dirty="0">
                <a:solidFill>
                  <a:srgbClr val="FFFFFF"/>
                </a:solidFill>
              </a:rPr>
              <a:t>All examples and data for calculations comes from this document.</a:t>
            </a:r>
          </a:p>
        </p:txBody>
      </p:sp>
      <p:pic>
        <p:nvPicPr>
          <p:cNvPr id="4" name="Picture 3" descr="A close-up of a inventory management&#10;&#10;Description automatically generated">
            <a:extLst>
              <a:ext uri="{FF2B5EF4-FFF2-40B4-BE49-F238E27FC236}">
                <a16:creationId xmlns:a16="http://schemas.microsoft.com/office/drawing/2014/main" id="{EED3D33D-C6C0-1781-127E-22317520F5FE}"/>
              </a:ext>
            </a:extLst>
          </p:cNvPr>
          <p:cNvPicPr>
            <a:picLocks noChangeAspect="1"/>
          </p:cNvPicPr>
          <p:nvPr/>
        </p:nvPicPr>
        <p:blipFill>
          <a:blip r:embed="rId3"/>
          <a:stretch>
            <a:fillRect/>
          </a:stretch>
        </p:blipFill>
        <p:spPr>
          <a:xfrm>
            <a:off x="982980" y="1927216"/>
            <a:ext cx="5754318" cy="4321184"/>
          </a:xfrm>
          <a:prstGeom prst="rect">
            <a:avLst/>
          </a:prstGeom>
        </p:spPr>
      </p:pic>
    </p:spTree>
    <p:extLst>
      <p:ext uri="{BB962C8B-B14F-4D97-AF65-F5344CB8AC3E}">
        <p14:creationId xmlns:p14="http://schemas.microsoft.com/office/powerpoint/2010/main" val="82471980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dirty="0"/>
              <a:t>II.  </a:t>
            </a:r>
            <a:r>
              <a:rPr lang="fr-FR" sz="4000" u="sng" dirty="0"/>
              <a:t>Inventory Management </a:t>
            </a:r>
            <a:r>
              <a:rPr lang="fr-FR" sz="4000" u="sng" dirty="0">
                <a:solidFill>
                  <a:srgbClr val="FFFFFF"/>
                </a:solidFill>
              </a:rPr>
              <a:t> </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699765"/>
            <a:ext cx="11435080" cy="761999"/>
          </a:xfrm>
        </p:spPr>
        <p:txBody>
          <a:bodyPr>
            <a:normAutofit/>
          </a:bodyPr>
          <a:lstStyle/>
          <a:p>
            <a:pPr marL="0" indent="0" algn="just">
              <a:lnSpc>
                <a:spcPct val="100000"/>
              </a:lnSpc>
              <a:buNone/>
            </a:pPr>
            <a:r>
              <a:rPr lang="fr-FR" dirty="0">
                <a:solidFill>
                  <a:srgbClr val="FFFFFF"/>
                </a:solidFill>
              </a:rPr>
              <a:t>1. </a:t>
            </a:r>
            <a:r>
              <a:rPr lang="fr-FR" u="sng" dirty="0">
                <a:solidFill>
                  <a:srgbClr val="FFFFFF"/>
                </a:solidFill>
              </a:rPr>
              <a:t>Importance</a:t>
            </a:r>
            <a:r>
              <a:rPr lang="fr-FR" dirty="0">
                <a:solidFill>
                  <a:srgbClr val="FFFFFF"/>
                </a:solidFill>
              </a:rPr>
              <a:t>  </a:t>
            </a:r>
            <a:endParaRPr lang="en-GB"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640080" y="1605906"/>
            <a:ext cx="10911840" cy="482219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20000"/>
              </a:lnSpc>
              <a:buFont typeface="Arial" panose="020B0604020202020204" pitchFamily="34" charset="0"/>
              <a:buChar char="-"/>
            </a:pPr>
            <a:r>
              <a:rPr lang="en-GB" sz="3400" kern="100" dirty="0">
                <a:effectLst/>
                <a:ea typeface="Calibri" panose="020F0502020204030204" pitchFamily="34" charset="0"/>
                <a:cs typeface="Arial" panose="020B0604020202020204" pitchFamily="34" charset="0"/>
              </a:rPr>
              <a:t>One of the most expensive assets of many companies representing as much as 50% of total invested capital.</a:t>
            </a:r>
          </a:p>
          <a:p>
            <a:pPr marL="342900" lvl="0" indent="-342900">
              <a:lnSpc>
                <a:spcPct val="120000"/>
              </a:lnSpc>
              <a:spcAft>
                <a:spcPts val="800"/>
              </a:spcAft>
              <a:buFont typeface="Arial" panose="020B0604020202020204" pitchFamily="34" charset="0"/>
              <a:buChar char="-"/>
            </a:pPr>
            <a:r>
              <a:rPr lang="en-GB" sz="3400" kern="100" dirty="0">
                <a:effectLst/>
                <a:ea typeface="Calibri" panose="020F0502020204030204" pitchFamily="34" charset="0"/>
                <a:cs typeface="Arial" panose="020B0604020202020204" pitchFamily="34" charset="0"/>
              </a:rPr>
              <a:t>Operations managers must balance inventory investment and customer service</a:t>
            </a:r>
          </a:p>
          <a:p>
            <a:pPr marL="0" lvl="0" indent="0">
              <a:lnSpc>
                <a:spcPct val="120000"/>
              </a:lnSpc>
              <a:spcAft>
                <a:spcPts val="800"/>
              </a:spcAft>
              <a:buNone/>
            </a:pPr>
            <a:r>
              <a:rPr lang="en-GB" sz="3400" kern="100" dirty="0">
                <a:effectLst/>
                <a:ea typeface="Calibri" panose="020F0502020204030204" pitchFamily="34" charset="0"/>
                <a:cs typeface="Arial" panose="020B0604020202020204" pitchFamily="34" charset="0"/>
              </a:rPr>
              <a:t>Functions of inventory : </a:t>
            </a:r>
            <a:endParaRPr lang="en-GB" sz="3400" b="0" i="0" u="none" strike="noStrike" baseline="0" dirty="0">
              <a:solidFill>
                <a:srgbClr val="000000"/>
              </a:solidFill>
            </a:endParaRPr>
          </a:p>
          <a:p>
            <a:pPr marR="0" algn="l">
              <a:lnSpc>
                <a:spcPct val="120000"/>
              </a:lnSpc>
            </a:pPr>
            <a:r>
              <a:rPr lang="en-GB" sz="3400" b="0" i="0" u="none" strike="noStrike" baseline="0" dirty="0"/>
              <a:t>To provide a selection of goods for anticipated demand and to separate the firm from fluctuations in demand</a:t>
            </a:r>
          </a:p>
          <a:p>
            <a:pPr marR="0" algn="l">
              <a:lnSpc>
                <a:spcPct val="120000"/>
              </a:lnSpc>
            </a:pPr>
            <a:r>
              <a:rPr lang="en-GB" sz="3400" b="0" i="0" u="none" strike="noStrike" baseline="0" dirty="0"/>
              <a:t>To decouple or separate various parts of the production process</a:t>
            </a:r>
          </a:p>
          <a:p>
            <a:pPr marR="0" algn="l">
              <a:lnSpc>
                <a:spcPct val="120000"/>
              </a:lnSpc>
            </a:pPr>
            <a:r>
              <a:rPr lang="en-GB" sz="3400" b="0" i="0" u="none" strike="noStrike" baseline="0" dirty="0"/>
              <a:t>To take advantage of quantity discounts</a:t>
            </a:r>
          </a:p>
          <a:p>
            <a:pPr marR="0" algn="l">
              <a:lnSpc>
                <a:spcPct val="120000"/>
              </a:lnSpc>
            </a:pPr>
            <a:r>
              <a:rPr lang="en-GB" sz="3400" b="0" i="0" u="none" strike="noStrike" baseline="0" dirty="0"/>
              <a:t>To hedge against inflation</a:t>
            </a:r>
          </a:p>
          <a:p>
            <a:pPr marL="0" lvl="0" indent="0">
              <a:lnSpc>
                <a:spcPct val="107000"/>
              </a:lnSpc>
              <a:spcAft>
                <a:spcPts val="800"/>
              </a:spcAft>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56414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636904"/>
          </a:xfrm>
        </p:spPr>
        <p:txBody>
          <a:bodyPr>
            <a:normAutofit fontScale="90000"/>
          </a:bodyPr>
          <a:lstStyle/>
          <a:p>
            <a:r>
              <a:rPr lang="fr-FR" sz="4000" u="sng" dirty="0"/>
              <a:t>II.  Inventory Management </a:t>
            </a:r>
            <a:r>
              <a:rPr lang="fr-FR" sz="4000" u="sng" dirty="0">
                <a:solidFill>
                  <a:srgbClr val="FFFFFF"/>
                </a:solidFill>
              </a:rPr>
              <a:t> </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636901"/>
            <a:ext cx="11435080" cy="555622"/>
          </a:xfrm>
        </p:spPr>
        <p:txBody>
          <a:bodyPr>
            <a:normAutofit/>
          </a:bodyPr>
          <a:lstStyle/>
          <a:p>
            <a:pPr marL="0" indent="0" algn="just">
              <a:lnSpc>
                <a:spcPct val="100000"/>
              </a:lnSpc>
              <a:buNone/>
            </a:pPr>
            <a:r>
              <a:rPr lang="fr-FR" u="sng" dirty="0">
                <a:solidFill>
                  <a:srgbClr val="FFFFFF"/>
                </a:solidFill>
              </a:rPr>
              <a:t>2. </a:t>
            </a:r>
            <a:r>
              <a:rPr lang="fr-FR" u="sng" dirty="0" err="1">
                <a:solidFill>
                  <a:srgbClr val="FFFFFF"/>
                </a:solidFill>
              </a:rPr>
              <a:t>Iventory</a:t>
            </a:r>
            <a:r>
              <a:rPr lang="fr-FR" u="sng" dirty="0">
                <a:solidFill>
                  <a:srgbClr val="FFFFFF"/>
                </a:solidFill>
              </a:rPr>
              <a:t> </a:t>
            </a:r>
            <a:r>
              <a:rPr lang="fr-FR" u="sng" dirty="0" err="1">
                <a:solidFill>
                  <a:srgbClr val="FFFFFF"/>
                </a:solidFill>
              </a:rPr>
              <a:t>decisions</a:t>
            </a:r>
            <a:r>
              <a:rPr lang="fr-FR" u="sng" dirty="0">
                <a:solidFill>
                  <a:srgbClr val="FFFFFF"/>
                </a:solidFill>
              </a:rPr>
              <a:t>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99440" y="1510971"/>
            <a:ext cx="11435080" cy="5028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Font typeface="Wingdings" panose="05000000000000000000" pitchFamily="2" charset="2"/>
              <a:buChar char="q"/>
            </a:pPr>
            <a:r>
              <a:rPr lang="fr-FR" sz="2000" kern="100" dirty="0">
                <a:effectLst/>
                <a:latin typeface="Arial" panose="020B0604020202020204" pitchFamily="34" charset="0"/>
                <a:ea typeface="Calibri" panose="020F0502020204030204" pitchFamily="34" charset="0"/>
                <a:cs typeface="Arial" panose="020B0604020202020204" pitchFamily="34" charset="0"/>
              </a:rPr>
              <a:t> There are </a:t>
            </a:r>
            <a:r>
              <a:rPr lang="fr-FR" sz="2000" kern="100" dirty="0" err="1">
                <a:effectLst/>
                <a:latin typeface="Arial" panose="020B0604020202020204" pitchFamily="34" charset="0"/>
                <a:ea typeface="Calibri" panose="020F0502020204030204" pitchFamily="34" charset="0"/>
                <a:cs typeface="Arial" panose="020B0604020202020204" pitchFamily="34" charset="0"/>
              </a:rPr>
              <a:t>only</a:t>
            </a:r>
            <a:r>
              <a:rPr lang="fr-FR" sz="2000" kern="100" dirty="0">
                <a:effectLst/>
                <a:latin typeface="Arial" panose="020B0604020202020204" pitchFamily="34" charset="0"/>
                <a:ea typeface="Calibri" panose="020F0502020204030204" pitchFamily="34" charset="0"/>
                <a:cs typeface="Arial" panose="020B0604020202020204" pitchFamily="34" charset="0"/>
              </a:rPr>
              <a:t> </a:t>
            </a:r>
            <a:r>
              <a:rPr lang="fr-FR" sz="2000" kern="100" dirty="0" err="1">
                <a:effectLst/>
                <a:latin typeface="Arial" panose="020B0604020202020204" pitchFamily="34" charset="0"/>
                <a:ea typeface="Calibri" panose="020F0502020204030204" pitchFamily="34" charset="0"/>
                <a:cs typeface="Arial" panose="020B0604020202020204" pitchFamily="34" charset="0"/>
              </a:rPr>
              <a:t>t</a:t>
            </a:r>
            <a:r>
              <a:rPr lang="fr-FR" sz="2000" kern="100" dirty="0" err="1">
                <a:latin typeface="Arial" panose="020B0604020202020204" pitchFamily="34" charset="0"/>
                <a:ea typeface="Calibri" panose="020F0502020204030204" pitchFamily="34" charset="0"/>
                <a:cs typeface="Arial" panose="020B0604020202020204" pitchFamily="34" charset="0"/>
              </a:rPr>
              <a:t>wo</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fundamental</a:t>
            </a:r>
            <a:r>
              <a:rPr lang="fr-FR" sz="2000" kern="100" dirty="0">
                <a:latin typeface="Arial" panose="020B0604020202020204" pitchFamily="34" charset="0"/>
                <a:ea typeface="Calibri" panose="020F0502020204030204" pitchFamily="34" charset="0"/>
                <a:cs typeface="Arial" panose="020B0604020202020204" pitchFamily="34" charset="0"/>
              </a:rPr>
              <a:t> </a:t>
            </a:r>
            <a:r>
              <a:rPr lang="fr-FR" sz="2000" kern="100" dirty="0" err="1">
                <a:latin typeface="Arial" panose="020B0604020202020204" pitchFamily="34" charset="0"/>
                <a:ea typeface="Calibri" panose="020F0502020204030204" pitchFamily="34" charset="0"/>
                <a:cs typeface="Arial" panose="020B0604020202020204" pitchFamily="34" charset="0"/>
              </a:rPr>
              <a:t>decisions</a:t>
            </a:r>
            <a:r>
              <a:rPr lang="fr-FR" sz="2000" kern="100" dirty="0">
                <a:latin typeface="Arial" panose="020B0604020202020204" pitchFamily="34" charset="0"/>
                <a:ea typeface="Calibri" panose="020F0502020204030204" pitchFamily="34" charset="0"/>
                <a:cs typeface="Arial" panose="020B0604020202020204" pitchFamily="34" charset="0"/>
              </a:rPr>
              <a:t> in </a:t>
            </a:r>
            <a:r>
              <a:rPr lang="fr-FR" sz="2000" kern="100" dirty="0" err="1">
                <a:latin typeface="Arial" panose="020B0604020202020204" pitchFamily="34" charset="0"/>
                <a:ea typeface="Calibri" panose="020F0502020204030204" pitchFamily="34" charset="0"/>
                <a:cs typeface="Arial" panose="020B0604020202020204" pitchFamily="34" charset="0"/>
              </a:rPr>
              <a:t>controlling</a:t>
            </a:r>
            <a:r>
              <a:rPr lang="fr-FR" sz="2000" kern="100" dirty="0">
                <a:latin typeface="Arial" panose="020B0604020202020204" pitchFamily="34" charset="0"/>
                <a:ea typeface="Calibri" panose="020F0502020204030204" pitchFamily="34" charset="0"/>
                <a:cs typeface="Arial" panose="020B0604020202020204" pitchFamily="34" charset="0"/>
              </a:rPr>
              <a:t> inventory </a:t>
            </a:r>
          </a:p>
          <a:p>
            <a:pPr lvl="1">
              <a:lnSpc>
                <a:spcPct val="150000"/>
              </a:lnSpc>
              <a:buFont typeface="Courier New" panose="02070309020205020404" pitchFamily="49" charset="0"/>
              <a:buChar char="o"/>
            </a:pPr>
            <a:r>
              <a:rPr lang="fr-FR" sz="1800" kern="100" dirty="0">
                <a:effectLst/>
                <a:latin typeface="Arial" panose="020B0604020202020204" pitchFamily="34" charset="0"/>
                <a:ea typeface="Calibri" panose="020F0502020204030204" pitchFamily="34" charset="0"/>
                <a:cs typeface="Arial" panose="020B0604020202020204" pitchFamily="34" charset="0"/>
              </a:rPr>
              <a:t>How </a:t>
            </a:r>
            <a:r>
              <a:rPr lang="fr-FR" sz="1800" kern="100" dirty="0" err="1">
                <a:effectLst/>
                <a:latin typeface="Arial" panose="020B0604020202020204" pitchFamily="34" charset="0"/>
                <a:ea typeface="Calibri" panose="020F0502020204030204" pitchFamily="34" charset="0"/>
                <a:cs typeface="Arial" panose="020B0604020202020204" pitchFamily="34" charset="0"/>
              </a:rPr>
              <a:t>much</a:t>
            </a:r>
            <a:r>
              <a:rPr lang="fr-FR" sz="1800" kern="100" dirty="0">
                <a:effectLst/>
                <a:latin typeface="Arial" panose="020B0604020202020204" pitchFamily="34" charset="0"/>
                <a:ea typeface="Calibri" panose="020F0502020204030204" pitchFamily="34" charset="0"/>
                <a:cs typeface="Arial" panose="020B0604020202020204" pitchFamily="34" charset="0"/>
              </a:rPr>
              <a:t> to </a:t>
            </a:r>
            <a:r>
              <a:rPr lang="fr-FR" sz="1800" kern="100" dirty="0" err="1">
                <a:effectLst/>
                <a:latin typeface="Arial" panose="020B0604020202020204" pitchFamily="34" charset="0"/>
                <a:ea typeface="Calibri" panose="020F0502020204030204" pitchFamily="34" charset="0"/>
                <a:cs typeface="Arial" panose="020B0604020202020204" pitchFamily="34" charset="0"/>
              </a:rPr>
              <a:t>order</a:t>
            </a:r>
            <a:r>
              <a:rPr lang="fr-FR" sz="1800" kern="100" dirty="0">
                <a:effectLst/>
                <a:latin typeface="Arial" panose="020B0604020202020204" pitchFamily="34" charset="0"/>
                <a:ea typeface="Calibri" panose="020F0502020204030204" pitchFamily="34" charset="0"/>
                <a:cs typeface="Arial" panose="020B0604020202020204" pitchFamily="34" charset="0"/>
              </a:rPr>
              <a:t> </a:t>
            </a:r>
          </a:p>
          <a:p>
            <a:pPr lvl="1">
              <a:lnSpc>
                <a:spcPct val="150000"/>
              </a:lnSpc>
              <a:buFont typeface="Courier New" panose="02070309020205020404" pitchFamily="49" charset="0"/>
              <a:buChar char="o"/>
            </a:pPr>
            <a:r>
              <a:rPr lang="fr-FR" sz="1800" kern="100" dirty="0" err="1">
                <a:latin typeface="Arial" panose="020B0604020202020204" pitchFamily="34" charset="0"/>
                <a:ea typeface="Calibri" panose="020F0502020204030204" pitchFamily="34" charset="0"/>
                <a:cs typeface="Arial" panose="020B0604020202020204" pitchFamily="34" charset="0"/>
              </a:rPr>
              <a:t>When</a:t>
            </a:r>
            <a:r>
              <a:rPr lang="fr-FR" sz="1800" kern="100" dirty="0">
                <a:latin typeface="Arial" panose="020B0604020202020204" pitchFamily="34" charset="0"/>
                <a:ea typeface="Calibri" panose="020F0502020204030204" pitchFamily="34" charset="0"/>
                <a:cs typeface="Arial" panose="020B0604020202020204" pitchFamily="34" charset="0"/>
              </a:rPr>
              <a:t> to </a:t>
            </a:r>
            <a:r>
              <a:rPr lang="fr-FR" sz="1800" kern="100" dirty="0" err="1">
                <a:latin typeface="Arial" panose="020B0604020202020204" pitchFamily="34" charset="0"/>
                <a:ea typeface="Calibri" panose="020F0502020204030204" pitchFamily="34" charset="0"/>
                <a:cs typeface="Arial" panose="020B0604020202020204" pitchFamily="34" charset="0"/>
              </a:rPr>
              <a:t>order</a:t>
            </a:r>
            <a:r>
              <a:rPr lang="fr-FR" sz="1800" kern="100" dirty="0">
                <a:latin typeface="Arial" panose="020B0604020202020204" pitchFamily="34" charset="0"/>
                <a:ea typeface="Calibri" panose="020F0502020204030204" pitchFamily="34" charset="0"/>
                <a:cs typeface="Arial" panose="020B0604020202020204" pitchFamily="34" charset="0"/>
              </a:rPr>
              <a:t> </a:t>
            </a:r>
            <a:endParaRPr lang="en-GB" sz="1800" kern="100" dirty="0">
              <a:latin typeface="Arial" panose="020B0604020202020204" pitchFamily="34" charset="0"/>
              <a:ea typeface="Calibri" panose="020F0502020204030204" pitchFamily="34" charset="0"/>
              <a:cs typeface="Arial" panose="020B0604020202020204" pitchFamily="34" charset="0"/>
            </a:endParaRPr>
          </a:p>
          <a:p>
            <a:pPr lvl="0">
              <a:lnSpc>
                <a:spcPct val="150000"/>
              </a:lnSpc>
              <a:buFont typeface="Wingdings" panose="05000000000000000000" pitchFamily="2" charset="2"/>
              <a:buChar char="q"/>
            </a:pPr>
            <a:r>
              <a:rPr lang="en-GB" sz="1800" kern="100" dirty="0">
                <a:latin typeface="Arial" panose="020B0604020202020204" pitchFamily="34" charset="0"/>
                <a:ea typeface="Calibri" panose="020F0502020204030204" pitchFamily="34" charset="0"/>
                <a:cs typeface="Arial" panose="020B0604020202020204" pitchFamily="34" charset="0"/>
              </a:rPr>
              <a:t> The mayo objective is to minimize total inventory costs </a:t>
            </a:r>
          </a:p>
          <a:p>
            <a:pPr lvl="0">
              <a:lnSpc>
                <a:spcPct val="150000"/>
              </a:lnSpc>
              <a:buFont typeface="Wingdings" panose="05000000000000000000" pitchFamily="2" charset="2"/>
              <a:buChar char="q"/>
            </a:pPr>
            <a:r>
              <a:rPr lang="en-GB" sz="1800" kern="100" dirty="0">
                <a:latin typeface="Arial" panose="020B0604020202020204" pitchFamily="34" charset="0"/>
                <a:ea typeface="Calibri" panose="020F0502020204030204" pitchFamily="34" charset="0"/>
                <a:cs typeface="Arial" panose="020B0604020202020204" pitchFamily="34" charset="0"/>
              </a:rPr>
              <a:t>Common inventory costs are :</a:t>
            </a:r>
          </a:p>
          <a:p>
            <a:pPr lvl="1">
              <a:lnSpc>
                <a:spcPct val="150000"/>
              </a:lnSpc>
              <a:buFont typeface="Courier New" panose="02070309020205020404" pitchFamily="49" charset="0"/>
              <a:buChar char="o"/>
            </a:pPr>
            <a:r>
              <a:rPr lang="en-GB" sz="1800" kern="100" dirty="0">
                <a:latin typeface="Arial" panose="020B0604020202020204" pitchFamily="34" charset="0"/>
                <a:ea typeface="Calibri" panose="020F0502020204030204" pitchFamily="34" charset="0"/>
                <a:cs typeface="Arial" panose="020B0604020202020204" pitchFamily="34" charset="0"/>
              </a:rPr>
              <a:t>Cost of the items ( purchase or material cost )</a:t>
            </a:r>
          </a:p>
          <a:p>
            <a:pPr lvl="1">
              <a:lnSpc>
                <a:spcPct val="150000"/>
              </a:lnSpc>
              <a:buFont typeface="Courier New" panose="02070309020205020404" pitchFamily="49" charset="0"/>
              <a:buChar char="o"/>
            </a:pPr>
            <a:r>
              <a:rPr lang="en-GB" sz="1800" kern="100" dirty="0">
                <a:latin typeface="Arial" panose="020B0604020202020204" pitchFamily="34" charset="0"/>
                <a:ea typeface="Calibri" panose="020F0502020204030204" pitchFamily="34" charset="0"/>
                <a:cs typeface="Arial" panose="020B0604020202020204" pitchFamily="34" charset="0"/>
              </a:rPr>
              <a:t>Cost of ordering </a:t>
            </a:r>
          </a:p>
          <a:p>
            <a:pPr lvl="1">
              <a:lnSpc>
                <a:spcPct val="150000"/>
              </a:lnSpc>
              <a:buFont typeface="Courier New" panose="02070309020205020404" pitchFamily="49" charset="0"/>
              <a:buChar char="o"/>
            </a:pPr>
            <a:r>
              <a:rPr lang="en-GB" sz="1800" kern="100" dirty="0">
                <a:latin typeface="Arial" panose="020B0604020202020204" pitchFamily="34" charset="0"/>
                <a:ea typeface="Calibri" panose="020F0502020204030204" pitchFamily="34" charset="0"/>
                <a:cs typeface="Arial" panose="020B0604020202020204" pitchFamily="34" charset="0"/>
              </a:rPr>
              <a:t>Cost of carrying, or holding inventory </a:t>
            </a:r>
          </a:p>
          <a:p>
            <a:pPr lvl="1">
              <a:lnSpc>
                <a:spcPct val="150000"/>
              </a:lnSpc>
              <a:buFont typeface="Courier New" panose="02070309020205020404" pitchFamily="49" charset="0"/>
              <a:buChar char="o"/>
            </a:pPr>
            <a:r>
              <a:rPr lang="en-GB" sz="1800" kern="100" dirty="0">
                <a:latin typeface="Arial" panose="020B0604020202020204" pitchFamily="34" charset="0"/>
                <a:ea typeface="Calibri" panose="020F0502020204030204" pitchFamily="34" charset="0"/>
                <a:cs typeface="Arial" panose="020B0604020202020204" pitchFamily="34" charset="0"/>
              </a:rPr>
              <a:t>Cost of stockouts </a:t>
            </a:r>
            <a:endParaRPr lang="fr-FR" sz="1800" kern="100" dirty="0">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buNone/>
            </a:pPr>
            <a:endParaRPr lang="en-GB" sz="1800" kern="1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0007240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  Inventory Management </a:t>
            </a:r>
            <a:r>
              <a:rPr lang="fr-FR" sz="4000" u="sng" dirty="0">
                <a:solidFill>
                  <a:srgbClr val="FFFFFF"/>
                </a:solidFill>
              </a:rPr>
              <a:t> </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378460" y="664644"/>
            <a:ext cx="11435080" cy="555622"/>
          </a:xfrm>
        </p:spPr>
        <p:txBody>
          <a:bodyPr>
            <a:normAutofit/>
          </a:bodyPr>
          <a:lstStyle/>
          <a:p>
            <a:pPr marL="0" indent="0" algn="just">
              <a:lnSpc>
                <a:spcPct val="100000"/>
              </a:lnSpc>
              <a:buNone/>
            </a:pPr>
            <a:r>
              <a:rPr lang="fr-FR" u="sng" dirty="0">
                <a:solidFill>
                  <a:srgbClr val="FFFFFF"/>
                </a:solidFill>
              </a:rPr>
              <a:t>3. Type of inventory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599440" y="1220270"/>
            <a:ext cx="11435080" cy="5082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Arial" panose="020B0604020202020204" pitchFamily="34" charset="0"/>
            </a:endParaRPr>
          </a:p>
          <a:p>
            <a:pPr marL="0" marR="0" indent="0" algn="l">
              <a:lnSpc>
                <a:spcPct val="100000"/>
              </a:lnSpc>
              <a:buNone/>
            </a:pPr>
            <a:r>
              <a:rPr lang="en-GB" sz="2600" b="0" i="0" u="none" strike="noStrike" baseline="0" dirty="0"/>
              <a:t>Raw material Purchased but not processed</a:t>
            </a:r>
          </a:p>
          <a:p>
            <a:pPr marL="0" marR="0" indent="0" algn="l">
              <a:lnSpc>
                <a:spcPct val="100000"/>
              </a:lnSpc>
              <a:buNone/>
            </a:pPr>
            <a:r>
              <a:rPr lang="en-GB" sz="1800" dirty="0">
                <a:latin typeface="Arial" panose="020B0604020202020204" pitchFamily="34" charset="0"/>
              </a:rPr>
              <a:t>     - </a:t>
            </a:r>
            <a:r>
              <a:rPr lang="en-GB" sz="1800" b="0" i="0" u="none" strike="noStrike" baseline="0" dirty="0">
                <a:latin typeface="Arial" panose="020B0604020202020204" pitchFamily="34" charset="0"/>
              </a:rPr>
              <a:t>Purchased but not processed</a:t>
            </a:r>
          </a:p>
          <a:p>
            <a:pPr marL="0" marR="0" indent="0" algn="l">
              <a:lnSpc>
                <a:spcPct val="100000"/>
              </a:lnSpc>
              <a:buNone/>
            </a:pPr>
            <a:r>
              <a:rPr lang="en-GB" sz="2600" b="0" i="0" u="none" strike="noStrike" baseline="0" dirty="0"/>
              <a:t>Work-in-process (WIP)Undergone some change but not completed</a:t>
            </a:r>
          </a:p>
          <a:p>
            <a:pPr marL="0" marR="0" indent="0" algn="l">
              <a:lnSpc>
                <a:spcPct val="100000"/>
              </a:lnSpc>
              <a:buNone/>
            </a:pPr>
            <a:r>
              <a:rPr lang="en-GB" sz="1800" b="0" i="0" u="none" strike="noStrike" baseline="0" dirty="0">
                <a:latin typeface="Arial" panose="020B0604020202020204" pitchFamily="34" charset="0"/>
              </a:rPr>
              <a:t>      - Undergone some change but not completed</a:t>
            </a:r>
          </a:p>
          <a:p>
            <a:pPr marL="0" marR="0" indent="0" algn="l">
              <a:lnSpc>
                <a:spcPct val="100000"/>
              </a:lnSpc>
              <a:buNone/>
            </a:pPr>
            <a:r>
              <a:rPr lang="en-GB" sz="1800" b="0" i="0" u="none" strike="noStrike" baseline="0" dirty="0">
                <a:latin typeface="Arial" panose="020B0604020202020204" pitchFamily="34" charset="0"/>
              </a:rPr>
              <a:t>      - A function of cycle time for a product</a:t>
            </a:r>
          </a:p>
          <a:p>
            <a:pPr marL="0" marR="0" indent="0" algn="l">
              <a:lnSpc>
                <a:spcPct val="100000"/>
              </a:lnSpc>
              <a:buNone/>
            </a:pPr>
            <a:r>
              <a:rPr lang="en-GB" sz="2600" b="0" i="0" u="none" strike="noStrike" baseline="0" dirty="0"/>
              <a:t>Maintenance/repair/operating (MRO)Necessary to keep machinery and processes productive</a:t>
            </a:r>
          </a:p>
          <a:p>
            <a:pPr marL="0" marR="0" indent="0" algn="l">
              <a:lnSpc>
                <a:spcPct val="100000"/>
              </a:lnSpc>
              <a:buNone/>
            </a:pPr>
            <a:r>
              <a:rPr lang="en-GB" sz="1800" b="0" i="0" u="none" strike="noStrike" baseline="0" dirty="0">
                <a:latin typeface="Arial" panose="020B0604020202020204" pitchFamily="34" charset="0"/>
              </a:rPr>
              <a:t>      - Necessary to keep machinery and processes productive</a:t>
            </a:r>
            <a:endParaRPr lang="en-GB" sz="2400" b="0" i="0" u="none" strike="noStrike" baseline="0" dirty="0"/>
          </a:p>
          <a:p>
            <a:pPr marL="0" marR="0" indent="0" algn="l">
              <a:lnSpc>
                <a:spcPct val="100000"/>
              </a:lnSpc>
              <a:buNone/>
            </a:pPr>
            <a:r>
              <a:rPr lang="en-GB" sz="2600" b="0" i="0" u="none" strike="noStrike" baseline="0" dirty="0"/>
              <a:t>Finished goods Completed product awaiting shipment</a:t>
            </a:r>
          </a:p>
          <a:p>
            <a:pPr marL="0" marR="0" indent="0" algn="l">
              <a:lnSpc>
                <a:spcPct val="100000"/>
              </a:lnSpc>
              <a:buNone/>
            </a:pPr>
            <a:r>
              <a:rPr lang="en-GB" sz="1800" b="0" i="0" u="none" strike="noStrike" baseline="0" dirty="0">
                <a:latin typeface="Arial" panose="020B0604020202020204" pitchFamily="34" charset="0"/>
              </a:rPr>
              <a:t>      - Completed product awaiting shipment</a:t>
            </a:r>
          </a:p>
          <a:p>
            <a:pPr marR="0" algn="l"/>
            <a:endParaRPr lang="en-GB" sz="1800" b="0" i="0" u="none" strike="noStrike" baseline="0" dirty="0">
              <a:solidFill>
                <a:srgbClr val="000000"/>
              </a:solidFill>
              <a:latin typeface="Arial" panose="020B0604020202020204" pitchFamily="34" charset="0"/>
            </a:endParaRPr>
          </a:p>
          <a:p>
            <a:pPr marR="0" algn="l"/>
            <a:endParaRPr lang="en-GB" sz="1800" b="0" i="0" u="none" strike="noStrike" baseline="0" dirty="0">
              <a:solidFill>
                <a:srgbClr val="000000"/>
              </a:solidFill>
              <a:latin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19664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6D05993A-E78E-443C-8F86-E46B40B3CD1E}"/>
              </a:ext>
            </a:extLst>
          </p:cNvPr>
          <p:cNvPicPr>
            <a:picLocks noChangeAspect="1"/>
          </p:cNvPicPr>
          <p:nvPr/>
        </p:nvPicPr>
        <p:blipFill rotWithShape="1">
          <a:blip r:embed="rId2">
            <a:alphaModFix amt="35000"/>
          </a:blip>
          <a:srcRect t="7787"/>
          <a:stretch/>
        </p:blipFill>
        <p:spPr>
          <a:xfrm>
            <a:off x="-157460" y="10"/>
            <a:ext cx="12191980" cy="6857990"/>
          </a:xfrm>
          <a:prstGeom prst="rect">
            <a:avLst/>
          </a:prstGeom>
        </p:spPr>
      </p:pic>
      <p:sp>
        <p:nvSpPr>
          <p:cNvPr id="2" name="Title 1">
            <a:extLst>
              <a:ext uri="{FF2B5EF4-FFF2-40B4-BE49-F238E27FC236}">
                <a16:creationId xmlns:a16="http://schemas.microsoft.com/office/drawing/2014/main" id="{CD88D72F-0F43-0555-CA2D-F77E3A719FF4}"/>
              </a:ext>
            </a:extLst>
          </p:cNvPr>
          <p:cNvSpPr>
            <a:spLocks noGrp="1"/>
          </p:cNvSpPr>
          <p:nvPr>
            <p:ph type="title"/>
          </p:nvPr>
        </p:nvSpPr>
        <p:spPr>
          <a:xfrm>
            <a:off x="157480" y="1"/>
            <a:ext cx="10515600" cy="555622"/>
          </a:xfrm>
        </p:spPr>
        <p:txBody>
          <a:bodyPr>
            <a:normAutofit fontScale="90000"/>
          </a:bodyPr>
          <a:lstStyle/>
          <a:p>
            <a:r>
              <a:rPr lang="fr-FR" sz="4000" u="sng" dirty="0"/>
              <a:t>III.   Inventory model</a:t>
            </a:r>
            <a:endParaRPr lang="en-GB" sz="4000" u="sng" dirty="0">
              <a:solidFill>
                <a:srgbClr val="FFFFFF"/>
              </a:solidFill>
            </a:endParaRPr>
          </a:p>
        </p:txBody>
      </p:sp>
      <p:sp>
        <p:nvSpPr>
          <p:cNvPr id="3" name="Content Placeholder 2">
            <a:extLst>
              <a:ext uri="{FF2B5EF4-FFF2-40B4-BE49-F238E27FC236}">
                <a16:creationId xmlns:a16="http://schemas.microsoft.com/office/drawing/2014/main" id="{BED91395-CE9F-E71C-10F3-BE4AF87EBA45}"/>
              </a:ext>
            </a:extLst>
          </p:cNvPr>
          <p:cNvSpPr>
            <a:spLocks noGrp="1"/>
          </p:cNvSpPr>
          <p:nvPr>
            <p:ph idx="1"/>
          </p:nvPr>
        </p:nvSpPr>
        <p:spPr>
          <a:xfrm>
            <a:off x="599440" y="651830"/>
            <a:ext cx="11435080" cy="555622"/>
          </a:xfrm>
        </p:spPr>
        <p:txBody>
          <a:bodyPr>
            <a:normAutofit/>
          </a:bodyPr>
          <a:lstStyle/>
          <a:p>
            <a:pPr marL="0" indent="0" algn="just">
              <a:lnSpc>
                <a:spcPct val="100000"/>
              </a:lnSpc>
              <a:buNone/>
            </a:pPr>
            <a:r>
              <a:rPr lang="fr-FR" u="sng" dirty="0">
                <a:solidFill>
                  <a:srgbClr val="FFFFFF"/>
                </a:solidFill>
              </a:rPr>
              <a:t>0. Key informations  : </a:t>
            </a:r>
            <a:endParaRPr lang="en-GB" u="sng" dirty="0">
              <a:solidFill>
                <a:srgbClr val="FFFFFF"/>
              </a:solidFill>
            </a:endParaRPr>
          </a:p>
        </p:txBody>
      </p:sp>
      <p:sp>
        <p:nvSpPr>
          <p:cNvPr id="4" name="Content Placeholder 2">
            <a:extLst>
              <a:ext uri="{FF2B5EF4-FFF2-40B4-BE49-F238E27FC236}">
                <a16:creationId xmlns:a16="http://schemas.microsoft.com/office/drawing/2014/main" id="{B370DDB9-E6D9-BAF4-50C9-9F5E8D4C96F7}"/>
              </a:ext>
            </a:extLst>
          </p:cNvPr>
          <p:cNvSpPr txBox="1">
            <a:spLocks/>
          </p:cNvSpPr>
          <p:nvPr/>
        </p:nvSpPr>
        <p:spPr>
          <a:xfrm>
            <a:off x="157480" y="1398904"/>
            <a:ext cx="11435080" cy="3599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9EF2817B-DB9B-FC58-8D8D-3744C1B718C5}"/>
              </a:ext>
            </a:extLst>
          </p:cNvPr>
          <p:cNvSpPr txBox="1">
            <a:spLocks/>
          </p:cNvSpPr>
          <p:nvPr/>
        </p:nvSpPr>
        <p:spPr>
          <a:xfrm>
            <a:off x="472420" y="1398904"/>
            <a:ext cx="11435080" cy="5071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2400" b="1" i="0" u="none" strike="noStrike" baseline="0" dirty="0"/>
              <a:t>Lead time </a:t>
            </a:r>
            <a:r>
              <a:rPr lang="en-GB" sz="2400" b="0" i="0" u="none" strike="noStrike" baseline="0" dirty="0"/>
              <a:t>: time interval between ordering and receiving the order </a:t>
            </a:r>
          </a:p>
          <a:p>
            <a:pPr marR="0" algn="l">
              <a:lnSpc>
                <a:spcPct val="150000"/>
              </a:lnSpc>
            </a:pPr>
            <a:r>
              <a:rPr lang="en-GB" sz="2400" b="1" i="0" u="none" strike="noStrike" baseline="0" dirty="0"/>
              <a:t>Holding costs </a:t>
            </a:r>
            <a:r>
              <a:rPr lang="en-GB" sz="2400" b="0" i="0" u="none" strike="noStrike" baseline="0" dirty="0"/>
              <a:t>-the costs of holding or “carrying” inventory over time</a:t>
            </a:r>
          </a:p>
          <a:p>
            <a:pPr marR="0" algn="l">
              <a:lnSpc>
                <a:spcPct val="150000"/>
              </a:lnSpc>
            </a:pPr>
            <a:r>
              <a:rPr lang="en-GB" sz="2400" b="1" i="0" u="none" strike="noStrike" baseline="0" dirty="0"/>
              <a:t>Ordering costs </a:t>
            </a:r>
            <a:r>
              <a:rPr lang="en-GB" sz="2400" b="0" i="0" u="none" strike="noStrike" baseline="0" dirty="0"/>
              <a:t>-the costs of placing an order and receiving goods</a:t>
            </a:r>
          </a:p>
          <a:p>
            <a:pPr marR="0" algn="l">
              <a:lnSpc>
                <a:spcPct val="150000"/>
              </a:lnSpc>
            </a:pPr>
            <a:r>
              <a:rPr lang="en-GB" sz="2400" b="1" i="0" u="none" strike="noStrike" baseline="0" dirty="0"/>
              <a:t>Setup costs </a:t>
            </a:r>
            <a:r>
              <a:rPr lang="en-GB" sz="2400" b="0" i="0" u="none" strike="noStrike" baseline="0" dirty="0"/>
              <a:t>-cost to prepare a machine or process for manufacturing an order</a:t>
            </a:r>
          </a:p>
          <a:p>
            <a:pPr algn="l">
              <a:lnSpc>
                <a:spcPct val="150000"/>
              </a:lnSpc>
            </a:pPr>
            <a:r>
              <a:rPr lang="en-GB" sz="2400" b="1" dirty="0"/>
              <a:t>Independent demand -</a:t>
            </a:r>
            <a:r>
              <a:rPr lang="en-GB" sz="2400" dirty="0"/>
              <a:t> </a:t>
            </a:r>
            <a:r>
              <a:rPr lang="en-GB" sz="2400" b="0" i="0" u="none" strike="noStrike" baseline="0" dirty="0"/>
              <a:t>the demand for item is independent of the demand for any other item in inventory</a:t>
            </a:r>
          </a:p>
          <a:p>
            <a:pPr marR="0" algn="l">
              <a:lnSpc>
                <a:spcPct val="150000"/>
              </a:lnSpc>
            </a:pPr>
            <a:r>
              <a:rPr lang="en-GB" sz="2400" b="1" i="0" u="none" strike="noStrike" baseline="0" dirty="0"/>
              <a:t>Dependent demand - </a:t>
            </a:r>
            <a:r>
              <a:rPr lang="en-GB" sz="2400" b="0" i="0" u="none" strike="noStrike" baseline="0" dirty="0"/>
              <a:t>the demand for item is dependent upon the demand for some other item in the inventory</a:t>
            </a:r>
          </a:p>
          <a:p>
            <a:pPr marR="0" algn="l">
              <a:lnSpc>
                <a:spcPct val="150000"/>
              </a:lnSpc>
            </a:pPr>
            <a:endParaRPr lang="en-GB" sz="2000" b="0" i="0" u="none" strike="noStrike" baseline="0" dirty="0">
              <a:latin typeface="Arial" panose="020B0604020202020204" pitchFamily="34" charset="0"/>
            </a:endParaRPr>
          </a:p>
          <a:p>
            <a:pPr marL="0" lvl="0" indent="0">
              <a:lnSpc>
                <a:spcPct val="107000"/>
              </a:lnSpc>
              <a:buNone/>
            </a:pPr>
            <a:endParaRPr lang="en-GB"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52274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3032</Words>
  <Application>Microsoft Office PowerPoint</Application>
  <PresentationFormat>Widescreen</PresentationFormat>
  <Paragraphs>299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 Math</vt:lpstr>
      <vt:lpstr>Consolas</vt:lpstr>
      <vt:lpstr>Courier New</vt:lpstr>
      <vt:lpstr>Wingdings</vt:lpstr>
      <vt:lpstr>Office Theme</vt:lpstr>
      <vt:lpstr>Explanation of the simulation tool</vt:lpstr>
      <vt:lpstr>ACKNOWLEDGMENTS</vt:lpstr>
      <vt:lpstr>Summary </vt:lpstr>
      <vt:lpstr>Introduction </vt:lpstr>
      <vt:lpstr>Introduction </vt:lpstr>
      <vt:lpstr>II.  Inventory Management  </vt:lpstr>
      <vt:lpstr>II.  Inventory Management  </vt:lpstr>
      <vt:lpstr>II.  Inventory Management  </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III.   Inventory model</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Explanation of the simulation tool</dc:title>
  <dc:creator>Ahmadou oury Diallo</dc:creator>
  <cp:lastModifiedBy>Ahmadou oury Diallo</cp:lastModifiedBy>
  <cp:revision>10</cp:revision>
  <dcterms:created xsi:type="dcterms:W3CDTF">2023-09-06T19:15:32Z</dcterms:created>
  <dcterms:modified xsi:type="dcterms:W3CDTF">2023-09-08T13:35:51Z</dcterms:modified>
</cp:coreProperties>
</file>