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sldIdLst>
    <p:sldId id="256"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49886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7174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0338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3176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75396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11737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24302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7648257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00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09533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018166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740534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5167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233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5799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89518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9/18/2022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9469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B61BEF0D-F0BB-DE4B-95CE-6DB70DBA9567}" type="datetimeFigureOut">
              <a:rPr lang="en-US" smtClean="0"/>
              <a:pPr/>
              <a:t>9/18/2022</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5330531"/>
      </p:ext>
    </p:extLst>
  </p:cSld>
  <p:clrMap bg1="dk1" tx1="lt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hyperlink" Target="https://en.wikipedia.org/wiki/Milky_Way"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hyperlink" Target="https://en.wikipedia.org/wiki/Energy" TargetMode="External"/><Relationship Id="rId3" Type="http://schemas.openxmlformats.org/officeDocument/2006/relationships/hyperlink" Target="https://en.wikipedia.org/wiki/Universe" TargetMode="External"/><Relationship Id="rId7" Type="http://schemas.openxmlformats.org/officeDocument/2006/relationships/hyperlink" Target="https://en.wikipedia.org/wiki/Matter" TargetMode="External"/><Relationship Id="rId2" Type="http://schemas.openxmlformats.org/officeDocument/2006/relationships/hyperlink" Target="https://en.wikipedia.org/wiki/Hypothesis" TargetMode="External"/><Relationship Id="rId1" Type="http://schemas.openxmlformats.org/officeDocument/2006/relationships/slideLayout" Target="../slideLayouts/slideLayout2.xml"/><Relationship Id="rId6" Type="http://schemas.openxmlformats.org/officeDocument/2006/relationships/hyperlink" Target="https://en.wikipedia.org/wiki/Time" TargetMode="External"/><Relationship Id="rId11" Type="http://schemas.openxmlformats.org/officeDocument/2006/relationships/hyperlink" Target="https://en.wikipedia.org/wiki/Physical_constant" TargetMode="External"/><Relationship Id="rId5" Type="http://schemas.openxmlformats.org/officeDocument/2006/relationships/hyperlink" Target="https://en.wikipedia.org/wiki/Space" TargetMode="External"/><Relationship Id="rId10" Type="http://schemas.openxmlformats.org/officeDocument/2006/relationships/hyperlink" Target="https://en.wikipedia.org/wiki/Physical_law" TargetMode="External"/><Relationship Id="rId4" Type="http://schemas.openxmlformats.org/officeDocument/2006/relationships/hyperlink" Target="https://en.wikipedia.org/wiki/Multiverse#cite_note-1" TargetMode="External"/><Relationship Id="rId9" Type="http://schemas.openxmlformats.org/officeDocument/2006/relationships/hyperlink" Target="https://en.wikipedia.org/wiki/Informatio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641024"/>
            <a:ext cx="9440034" cy="3044856"/>
          </a:xfrm>
        </p:spPr>
        <p:txBody>
          <a:bodyPr>
            <a:normAutofit/>
          </a:bodyPr>
          <a:lstStyle/>
          <a:p>
            <a:r>
              <a:rPr lang="en-US" dirty="0" smtClean="0"/>
              <a:t>THE UNIVERSE</a:t>
            </a:r>
            <a:br>
              <a:rPr lang="en-US" dirty="0" smtClean="0"/>
            </a:br>
            <a:r>
              <a:rPr lang="en-US" dirty="0" smtClean="0"/>
              <a:t>AND </a:t>
            </a:r>
            <a:br>
              <a:rPr lang="en-US" dirty="0" smtClean="0"/>
            </a:br>
            <a:r>
              <a:rPr lang="en-US" dirty="0" smtClean="0"/>
              <a:t>US</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BY AHMAD QAYUM</a:t>
            </a:r>
          </a:p>
          <a:p>
            <a:r>
              <a:rPr lang="en-US" dirty="0" smtClean="0"/>
              <a:t>1</a:t>
            </a:r>
            <a:r>
              <a:rPr lang="en-US" baseline="30000" dirty="0" smtClean="0"/>
              <a:t>ST</a:t>
            </a:r>
            <a:r>
              <a:rPr lang="en-US" dirty="0" smtClean="0"/>
              <a:t> EDITION</a:t>
            </a:r>
          </a:p>
          <a:p>
            <a:r>
              <a:rPr lang="en-US" dirty="0" smtClean="0"/>
              <a:t>2022-ONWARDS</a:t>
            </a:r>
            <a:endParaRPr lang="en-US" dirty="0"/>
          </a:p>
        </p:txBody>
      </p:sp>
    </p:spTree>
    <p:extLst>
      <p:ext uri="{BB962C8B-B14F-4D97-AF65-F5344CB8AC3E}">
        <p14:creationId xmlns:p14="http://schemas.microsoft.com/office/powerpoint/2010/main" val="8475322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pPr marL="36900" indent="0">
              <a:buNone/>
            </a:pPr>
            <a:r>
              <a:rPr lang="en-US" dirty="0" smtClean="0"/>
              <a:t>OUR CHANCES OF SURVIVOR MIGHT GET LOW.</a:t>
            </a:r>
          </a:p>
          <a:p>
            <a:r>
              <a:rPr lang="en-US" dirty="0" smtClean="0"/>
              <a:t>IT’S ALSO POSSIBLE THAT AN APOCALYPSE BETWEEN US(HUMANS) MERGE</a:t>
            </a:r>
          </a:p>
          <a:p>
            <a:pPr marL="36900" indent="0">
              <a:buNone/>
            </a:pPr>
            <a:r>
              <a:rPr lang="en-US" dirty="0" smtClean="0"/>
              <a:t>WHICH INCLUDES,</a:t>
            </a:r>
          </a:p>
          <a:p>
            <a:pPr marL="494100" indent="-457200">
              <a:buFont typeface="+mj-lt"/>
              <a:buAutoNum type="arabicPeriod"/>
            </a:pPr>
            <a:r>
              <a:rPr lang="en-US" dirty="0" smtClean="0"/>
              <a:t>ZOMBIES ATTACKS.</a:t>
            </a:r>
          </a:p>
          <a:p>
            <a:pPr marL="494100" indent="-457200">
              <a:buFont typeface="+mj-lt"/>
              <a:buAutoNum type="arabicPeriod"/>
            </a:pPr>
            <a:r>
              <a:rPr lang="en-US" dirty="0" smtClean="0"/>
              <a:t>RADIATION LEVEL WIPING OUT HUMAN SPECIE.</a:t>
            </a:r>
          </a:p>
          <a:p>
            <a:pPr marL="494100" indent="-457200">
              <a:buFont typeface="+mj-lt"/>
              <a:buAutoNum type="arabicPeriod"/>
            </a:pPr>
            <a:r>
              <a:rPr lang="en-US" dirty="0" smtClean="0"/>
              <a:t>CHANCES OF ALIENS(JUST A GUESS DON’T TAKE IT TOO SERIOUS).</a:t>
            </a:r>
          </a:p>
          <a:p>
            <a:pPr marL="494100" indent="-457200">
              <a:buFont typeface="+mj-lt"/>
              <a:buAutoNum type="arabicPeriod"/>
            </a:pPr>
            <a:r>
              <a:rPr lang="en-US" dirty="0" smtClean="0"/>
              <a:t>OR THE BIG THING MAYBE ANOTHER SPECIE WHICH WERE CLOSE TO</a:t>
            </a:r>
          </a:p>
          <a:p>
            <a:pPr marL="36900" indent="0">
              <a:buNone/>
            </a:pPr>
            <a:r>
              <a:rPr lang="en-US" dirty="0" smtClean="0"/>
              <a:t>EXTINCTION BUT THEY SURVIVED AND WE GOT KILLED BY THEM. </a:t>
            </a:r>
          </a:p>
          <a:p>
            <a:pPr marL="36900" indent="0">
              <a:buNone/>
            </a:pPr>
            <a:r>
              <a:rPr lang="en-US" dirty="0" smtClean="0"/>
              <a:t>NEXT TOPIC WE’LL BE DISCUSSING WRITE AFTER THIS LINE.</a:t>
            </a:r>
            <a:endParaRPr lang="en-US" dirty="0"/>
          </a:p>
        </p:txBody>
      </p:sp>
    </p:spTree>
    <p:extLst>
      <p:ext uri="{BB962C8B-B14F-4D97-AF65-F5344CB8AC3E}">
        <p14:creationId xmlns:p14="http://schemas.microsoft.com/office/powerpoint/2010/main" val="3842833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BIGBANG THEORY</a:t>
            </a:r>
            <a:endParaRPr lang="en-US" dirty="0"/>
          </a:p>
        </p:txBody>
      </p:sp>
      <p:sp>
        <p:nvSpPr>
          <p:cNvPr id="3" name="Content Placeholder 2"/>
          <p:cNvSpPr>
            <a:spLocks noGrp="1"/>
          </p:cNvSpPr>
          <p:nvPr>
            <p:ph idx="1"/>
          </p:nvPr>
        </p:nvSpPr>
        <p:spPr/>
        <p:txBody>
          <a:bodyPr>
            <a:normAutofit/>
          </a:bodyPr>
          <a:lstStyle/>
          <a:p>
            <a:r>
              <a:rPr lang="en-US" sz="3600" dirty="0"/>
              <a:t>The Big Bang theory, developed in 1927 is considered the most credible scientific explanation of how the Universe was created. It suggests that through a process of expansion and explosion hydrogen gas was created which led to the formation of stars, and their death (supernova) led to the creation of life.</a:t>
            </a:r>
          </a:p>
        </p:txBody>
      </p:sp>
    </p:spTree>
    <p:extLst>
      <p:ext uri="{BB962C8B-B14F-4D97-AF65-F5344CB8AC3E}">
        <p14:creationId xmlns:p14="http://schemas.microsoft.com/office/powerpoint/2010/main" val="887277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BIGBANG THEORY</a:t>
            </a:r>
            <a:endParaRPr lang="en-US" dirty="0"/>
          </a:p>
        </p:txBody>
      </p:sp>
      <p:sp>
        <p:nvSpPr>
          <p:cNvPr id="3" name="Content Placeholder 2"/>
          <p:cNvSpPr>
            <a:spLocks noGrp="1"/>
          </p:cNvSpPr>
          <p:nvPr>
            <p:ph idx="1"/>
          </p:nvPr>
        </p:nvSpPr>
        <p:spPr/>
        <p:txBody>
          <a:bodyPr/>
          <a:lstStyle/>
          <a:p>
            <a:r>
              <a:rPr lang="en-US" dirty="0" smtClean="0"/>
              <a:t>IT’S BASICALLY A WELL KNOWN FACT THAT EVERYTHING HAS A </a:t>
            </a:r>
          </a:p>
          <a:p>
            <a:pPr marL="36900" indent="0">
              <a:buNone/>
            </a:pPr>
            <a:r>
              <a:rPr lang="en-US" dirty="0" smtClean="0"/>
              <a:t>BEGINNING. SO THE UNIVERSE ALSO HAD A BEGINNING WHICH WAS A</a:t>
            </a:r>
          </a:p>
          <a:p>
            <a:pPr marL="36900" indent="0">
              <a:buNone/>
            </a:pPr>
            <a:r>
              <a:rPr lang="en-US" dirty="0" smtClean="0"/>
              <a:t>BIGBANG. IT WAS BASICALLY EXPLOSION OF A BLACKHOLE BECAUSE OF</a:t>
            </a:r>
          </a:p>
          <a:p>
            <a:pPr marL="36900" indent="0">
              <a:buNone/>
            </a:pPr>
            <a:r>
              <a:rPr lang="en-US" dirty="0" smtClean="0"/>
              <a:t>WHICH TWO ELEMENTS CAME INTO BEING.</a:t>
            </a:r>
          </a:p>
          <a:p>
            <a:pPr marL="494100" indent="-457200">
              <a:buFont typeface="+mj-lt"/>
              <a:buAutoNum type="arabicPeriod"/>
            </a:pPr>
            <a:r>
              <a:rPr lang="en-US" dirty="0" smtClean="0"/>
              <a:t>HYDROGEN.</a:t>
            </a:r>
          </a:p>
          <a:p>
            <a:pPr marL="494100" indent="-457200">
              <a:buFont typeface="+mj-lt"/>
              <a:buAutoNum type="arabicPeriod"/>
            </a:pPr>
            <a:r>
              <a:rPr lang="en-US" dirty="0" smtClean="0"/>
              <a:t>HELIUM.</a:t>
            </a:r>
          </a:p>
          <a:p>
            <a:pPr marL="36900" indent="0">
              <a:buNone/>
            </a:pPr>
            <a:r>
              <a:rPr lang="en-US" dirty="0" smtClean="0"/>
              <a:t>NOW BOTH OF THESE ELEMENTS HAVE A VERY SPECIFIC THING TO DO.</a:t>
            </a:r>
          </a:p>
          <a:p>
            <a:pPr marL="36900" indent="0">
              <a:buNone/>
            </a:pPr>
            <a:r>
              <a:rPr lang="en-US" dirty="0" smtClean="0"/>
              <a:t>IF WE SEE IT CLEARLY ALL THESE PLANETS, STARS, NOVAS, CLUSTERS ARE</a:t>
            </a:r>
          </a:p>
          <a:p>
            <a:pPr marL="36900" indent="0">
              <a:buNone/>
            </a:pPr>
            <a:r>
              <a:rPr lang="en-US" dirty="0" smtClean="0"/>
              <a:t>MADE UP OF THESE TWO ELEMENTS.</a:t>
            </a:r>
          </a:p>
          <a:p>
            <a:pPr marL="494100" indent="-457200">
              <a:buFont typeface="+mj-lt"/>
              <a:buAutoNum type="arabicPeriod"/>
            </a:pPr>
            <a:endParaRPr lang="en-US" dirty="0" smtClean="0"/>
          </a:p>
          <a:p>
            <a:pPr marL="494100" indent="-457200">
              <a:buFont typeface="+mj-lt"/>
              <a:buAutoNum type="arabicPeriod"/>
            </a:pPr>
            <a:endParaRPr lang="en-US" dirty="0"/>
          </a:p>
        </p:txBody>
      </p:sp>
    </p:spTree>
    <p:extLst>
      <p:ext uri="{BB962C8B-B14F-4D97-AF65-F5344CB8AC3E}">
        <p14:creationId xmlns:p14="http://schemas.microsoft.com/office/powerpoint/2010/main" val="3542647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BIGBANG THEORY</a:t>
            </a:r>
            <a:endParaRPr lang="en-US" dirty="0"/>
          </a:p>
        </p:txBody>
      </p:sp>
      <p:sp>
        <p:nvSpPr>
          <p:cNvPr id="3" name="Content Placeholder 2"/>
          <p:cNvSpPr>
            <a:spLocks noGrp="1"/>
          </p:cNvSpPr>
          <p:nvPr>
            <p:ph idx="1"/>
          </p:nvPr>
        </p:nvSpPr>
        <p:spPr/>
        <p:txBody>
          <a:bodyPr/>
          <a:lstStyle/>
          <a:p>
            <a:pPr marL="36900" indent="0">
              <a:buNone/>
            </a:pPr>
            <a:r>
              <a:rPr lang="en-US" dirty="0" smtClean="0"/>
              <a:t>SO WE CAN SAY THAT THESE ELEMENTS ARE THE MOST AGED ELEMENTS</a:t>
            </a:r>
          </a:p>
          <a:p>
            <a:pPr marL="36900" indent="0">
              <a:buNone/>
            </a:pPr>
            <a:r>
              <a:rPr lang="en-US" dirty="0" smtClean="0"/>
              <a:t>THERE WERE AND WILL BE THE MOST AGED. LIKE JUST SEE IT FROM A </a:t>
            </a:r>
          </a:p>
          <a:p>
            <a:pPr marL="36900" indent="0">
              <a:buNone/>
            </a:pPr>
            <a:r>
              <a:rPr lang="en-US" dirty="0" smtClean="0"/>
              <a:t>DIFFERENT PERCPECTIVE, THIS WHOLE WHO SURPASSED MORE THAN 13.2 </a:t>
            </a:r>
          </a:p>
          <a:p>
            <a:pPr marL="36900" indent="0">
              <a:buNone/>
            </a:pPr>
            <a:r>
              <a:rPr lang="en-US" dirty="0" smtClean="0"/>
              <a:t>BILLION YEARS, LIKE IT’S A VERY HUGE TIME A THING OR A SIMULATION </a:t>
            </a:r>
          </a:p>
          <a:p>
            <a:pPr marL="36900" indent="0">
              <a:buNone/>
            </a:pPr>
            <a:r>
              <a:rPr lang="en-US" dirty="0" smtClean="0"/>
              <a:t>CAN ACHIEVE.</a:t>
            </a:r>
          </a:p>
          <a:p>
            <a:pPr marL="36900" indent="0">
              <a:buNone/>
            </a:pPr>
            <a:r>
              <a:rPr lang="en-US" dirty="0" smtClean="0"/>
              <a:t>NEXT IS THAT WHAT WAS THE REASON THIS BIGBANG HAPPENED?</a:t>
            </a:r>
          </a:p>
          <a:p>
            <a:pPr marL="36900" indent="0">
              <a:buNone/>
            </a:pPr>
            <a:r>
              <a:rPr lang="en-US" dirty="0" smtClean="0"/>
              <a:t>LETS SAY WE HAVE A DAM, IT’S NOT LIKE IT CAN STORE WATER FROM ALL</a:t>
            </a:r>
          </a:p>
          <a:p>
            <a:pPr marL="36900" indent="0">
              <a:buNone/>
            </a:pPr>
            <a:r>
              <a:rPr lang="en-US" dirty="0" smtClean="0"/>
              <a:t>OVER THE WORLD, IF IT DID A HUGE BLAST WOULD HAVE HAPPEN WHICH</a:t>
            </a:r>
          </a:p>
          <a:p>
            <a:pPr marL="36900" indent="0">
              <a:buNone/>
            </a:pPr>
            <a:r>
              <a:rPr lang="en-US" dirty="0" smtClean="0"/>
              <a:t>WILL NOT ONLY DISRUPT THE WHOLE DAM BUT THE WHOLE WORLD </a:t>
            </a:r>
            <a:endParaRPr lang="en-US" dirty="0"/>
          </a:p>
        </p:txBody>
      </p:sp>
    </p:spTree>
    <p:extLst>
      <p:ext uri="{BB962C8B-B14F-4D97-AF65-F5344CB8AC3E}">
        <p14:creationId xmlns:p14="http://schemas.microsoft.com/office/powerpoint/2010/main" val="2839331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BIGBANG THEORY</a:t>
            </a:r>
            <a:endParaRPr lang="en-US" dirty="0"/>
          </a:p>
        </p:txBody>
      </p:sp>
      <p:sp>
        <p:nvSpPr>
          <p:cNvPr id="3" name="Content Placeholder 2"/>
          <p:cNvSpPr>
            <a:spLocks noGrp="1"/>
          </p:cNvSpPr>
          <p:nvPr>
            <p:ph idx="1"/>
          </p:nvPr>
        </p:nvSpPr>
        <p:spPr/>
        <p:txBody>
          <a:bodyPr/>
          <a:lstStyle/>
          <a:p>
            <a:pPr marL="36900" indent="0">
              <a:buNone/>
            </a:pPr>
            <a:r>
              <a:rPr lang="en-US" dirty="0" smtClean="0"/>
              <a:t>BECAUSE IF  A 70% OF TOTAL AREA COVERED BY SOMETHING IS </a:t>
            </a:r>
          </a:p>
          <a:p>
            <a:pPr marL="36900" indent="0">
              <a:buNone/>
            </a:pPr>
            <a:r>
              <a:rPr lang="en-US" dirty="0" smtClean="0"/>
              <a:t>DISCHARGED INTO A 30% OF SPACE IT WILL BOMBARD THAT SPACE.</a:t>
            </a:r>
          </a:p>
          <a:p>
            <a:pPr marL="36900" indent="0">
              <a:buNone/>
            </a:pPr>
            <a:r>
              <a:rPr lang="en-US" dirty="0" smtClean="0"/>
              <a:t>SO THE BASIC IDEA WAS EVERY THING HAS AN ENDING POINT, EVEN THERE</a:t>
            </a:r>
          </a:p>
          <a:p>
            <a:pPr marL="36900" indent="0">
              <a:buNone/>
            </a:pPr>
            <a:r>
              <a:rPr lang="en-US" dirty="0" smtClean="0"/>
              <a:t>WILL COME A TIME WHEN OUR UNIVERSE WILL BE DISRUPTED INTO PIECES.</a:t>
            </a:r>
          </a:p>
          <a:p>
            <a:pPr marL="36900" indent="0">
              <a:buNone/>
            </a:pPr>
            <a:r>
              <a:rPr lang="en-US" dirty="0" smtClean="0"/>
              <a:t>BUT RECENTLY A THEORY HAS BEEN MADE THAT OUR UNIVERSE IS </a:t>
            </a:r>
          </a:p>
          <a:p>
            <a:pPr marL="36900" indent="0">
              <a:buNone/>
            </a:pPr>
            <a:r>
              <a:rPr lang="en-US" dirty="0" smtClean="0"/>
              <a:t>EXPANDING WITH RESPECT TO TIME. IT IS BECAUSE OF A MATTER CALLED</a:t>
            </a:r>
          </a:p>
          <a:p>
            <a:pPr marL="36900" indent="0">
              <a:buNone/>
            </a:pPr>
            <a:r>
              <a:rPr lang="en-US" dirty="0" smtClean="0"/>
              <a:t>BLACK MATTER.IT IS BASICALLY AN ANTI GRAVITY TYPA THING WHICH </a:t>
            </a:r>
          </a:p>
          <a:p>
            <a:pPr marL="36900" indent="0">
              <a:buNone/>
            </a:pPr>
            <a:r>
              <a:rPr lang="en-US" dirty="0" smtClean="0"/>
              <a:t>SCIENTISTS CAN’T EVEN DISCOVER TILL NOW. BUT SOME RIDICULOUS</a:t>
            </a:r>
          </a:p>
          <a:p>
            <a:pPr marL="36900" indent="0">
              <a:buNone/>
            </a:pPr>
            <a:r>
              <a:rPr lang="en-US" dirty="0" smtClean="0"/>
              <a:t>PEOPLE THING THAT THESE THINGS ALL ARE FAKE AND IT’S ALL BECAUSE</a:t>
            </a:r>
          </a:p>
        </p:txBody>
      </p:sp>
    </p:spTree>
    <p:extLst>
      <p:ext uri="{BB962C8B-B14F-4D97-AF65-F5344CB8AC3E}">
        <p14:creationId xmlns:p14="http://schemas.microsoft.com/office/powerpoint/2010/main" val="29112352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BIGBANG THEORY</a:t>
            </a:r>
            <a:endParaRPr lang="en-US" dirty="0"/>
          </a:p>
        </p:txBody>
      </p:sp>
      <p:sp>
        <p:nvSpPr>
          <p:cNvPr id="3" name="Content Placeholder 2"/>
          <p:cNvSpPr>
            <a:spLocks noGrp="1"/>
          </p:cNvSpPr>
          <p:nvPr>
            <p:ph idx="1"/>
          </p:nvPr>
        </p:nvSpPr>
        <p:spPr/>
        <p:txBody>
          <a:bodyPr/>
          <a:lstStyle/>
          <a:p>
            <a:pPr marL="36900" indent="0">
              <a:buNone/>
            </a:pPr>
            <a:r>
              <a:rPr lang="en-US" dirty="0" smtClean="0"/>
              <a:t>THEIR DEEP MIND IN THEIR RELIGION.</a:t>
            </a:r>
          </a:p>
          <a:p>
            <a:pPr marL="36900" indent="0">
              <a:buNone/>
            </a:pPr>
            <a:r>
              <a:rPr lang="en-US" dirty="0" smtClean="0"/>
              <a:t>NOW A VERY DEEP QUESTION IS THAT WILL UNIVERSE COULD POSSIBLY BE </a:t>
            </a:r>
          </a:p>
          <a:p>
            <a:pPr marL="36900" indent="0">
              <a:buNone/>
            </a:pPr>
            <a:r>
              <a:rPr lang="en-US" dirty="0" smtClean="0"/>
              <a:t>CONVERTED INTO BLACKHOLE? AND IT IS YES, BECAUSE A BLACKHOLE</a:t>
            </a:r>
          </a:p>
          <a:p>
            <a:pPr marL="36900" indent="0">
              <a:buNone/>
            </a:pPr>
            <a:r>
              <a:rPr lang="en-US" dirty="0" smtClean="0"/>
              <a:t>HAS THE POWER TO SUBMERGE THINGS INTO EACH OTHER AND NOT JUST</a:t>
            </a:r>
          </a:p>
          <a:p>
            <a:pPr marL="36900" indent="0">
              <a:buNone/>
            </a:pPr>
            <a:r>
              <a:rPr lang="en-US" dirty="0" smtClean="0"/>
              <a:t>THAT IT HAS POWER TO DISTINGUISH A VERY HIGH AMOUNT OF ENRGY.</a:t>
            </a:r>
          </a:p>
          <a:p>
            <a:pPr marL="36900" indent="0">
              <a:buNone/>
            </a:pPr>
            <a:r>
              <a:rPr lang="en-US" dirty="0" smtClean="0"/>
              <a:t>UPTILL NOW THE KNOWN BLACKHOLE DISCOVERED BY US HUMANS IS</a:t>
            </a:r>
          </a:p>
          <a:p>
            <a:pPr marL="36900" indent="0">
              <a:buNone/>
            </a:pPr>
            <a:r>
              <a:rPr lang="en-US" dirty="0" smtClean="0"/>
              <a:t>TON-618, WHICH IS LIKE 100 MILLION TIMES MASSER THAN SUN AND LIKE</a:t>
            </a:r>
          </a:p>
          <a:p>
            <a:pPr marL="36900" indent="0">
              <a:buNone/>
            </a:pPr>
            <a:r>
              <a:rPr lang="en-US" dirty="0" smtClean="0"/>
              <a:t>MILLION TIMES MASSER THAN STEPHENSON A-18.</a:t>
            </a:r>
          </a:p>
          <a:p>
            <a:pPr marL="36900" indent="0">
              <a:buNone/>
            </a:pPr>
            <a:r>
              <a:rPr lang="en-US" dirty="0"/>
              <a:t> </a:t>
            </a:r>
            <a:r>
              <a:rPr lang="en-US" dirty="0" smtClean="0"/>
              <a:t>THE NEXT TOPIC WE WILL DISCUSS WILL BE SIMULATION.</a:t>
            </a:r>
          </a:p>
        </p:txBody>
      </p:sp>
    </p:spTree>
    <p:extLst>
      <p:ext uri="{BB962C8B-B14F-4D97-AF65-F5344CB8AC3E}">
        <p14:creationId xmlns:p14="http://schemas.microsoft.com/office/powerpoint/2010/main" val="14178882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3" name="Content Placeholder 2"/>
          <p:cNvSpPr>
            <a:spLocks noGrp="1"/>
          </p:cNvSpPr>
          <p:nvPr>
            <p:ph idx="1"/>
          </p:nvPr>
        </p:nvSpPr>
        <p:spPr/>
        <p:txBody>
          <a:bodyPr/>
          <a:lstStyle/>
          <a:p>
            <a:r>
              <a:rPr lang="en-US" dirty="0" smtClean="0"/>
              <a:t>WHAT IS A SIMULATION? </a:t>
            </a:r>
          </a:p>
          <a:p>
            <a:pPr marL="36900" indent="0">
              <a:buNone/>
            </a:pPr>
            <a:r>
              <a:rPr lang="en-US" dirty="0" smtClean="0"/>
              <a:t>IN NORMAL WORDS IT IS BASICALLY HAVING A CONTROL ON ANOTHER </a:t>
            </a:r>
          </a:p>
          <a:p>
            <a:pPr marL="36900" indent="0">
              <a:buNone/>
            </a:pPr>
            <a:r>
              <a:rPr lang="en-US" dirty="0" smtClean="0"/>
              <a:t>BODY.</a:t>
            </a:r>
          </a:p>
          <a:p>
            <a:pPr marL="36900" indent="0">
              <a:buNone/>
            </a:pPr>
            <a:r>
              <a:rPr lang="en-US" dirty="0" smtClean="0"/>
              <a:t>SO BASICALLY WHY ARE WE DISCUSSING THIS TOPIC. SO THE THING IS THAT</a:t>
            </a:r>
          </a:p>
          <a:p>
            <a:pPr marL="36900" indent="0">
              <a:buNone/>
            </a:pPr>
            <a:r>
              <a:rPr lang="en-US" dirty="0" smtClean="0"/>
              <a:t>THERE’S A THEORY WHICH IS LIKE NOT VERY POPULAR BUT STILL A THEORY, </a:t>
            </a:r>
          </a:p>
          <a:p>
            <a:pPr marL="36900" indent="0">
              <a:buNone/>
            </a:pPr>
            <a:r>
              <a:rPr lang="en-US" dirty="0" smtClean="0"/>
              <a:t>THAT MAYBE THE WORLD WE ARE LIVING CAN BE A SIMULATION OR THIS</a:t>
            </a:r>
          </a:p>
          <a:p>
            <a:pPr marL="36900" indent="0">
              <a:buNone/>
            </a:pPr>
            <a:r>
              <a:rPr lang="en-US" dirty="0" smtClean="0"/>
              <a:t>WHOLE UNIVERSE IS JUST IS AN SIMULATION. LIKE THIS WILL SOUND MAD</a:t>
            </a:r>
          </a:p>
          <a:p>
            <a:pPr marL="36900" indent="0">
              <a:buNone/>
            </a:pPr>
            <a:r>
              <a:rPr lang="en-US" dirty="0" smtClean="0"/>
              <a:t>BUT IT IS POSSIBLE THAT SOME PERSON IS SITTING A VIDEO GAME OR SOME-</a:t>
            </a:r>
          </a:p>
          <a:p>
            <a:pPr marL="36900" indent="0">
              <a:buNone/>
            </a:pPr>
            <a:r>
              <a:rPr lang="en-US" dirty="0" smtClean="0"/>
              <a:t>THING AND WE ARE A CHARACTER OF THAT GAME AND A TIME WILL COME </a:t>
            </a:r>
            <a:endParaRPr lang="en-US" dirty="0"/>
          </a:p>
        </p:txBody>
      </p:sp>
    </p:spTree>
    <p:extLst>
      <p:ext uri="{BB962C8B-B14F-4D97-AF65-F5344CB8AC3E}">
        <p14:creationId xmlns:p14="http://schemas.microsoft.com/office/powerpoint/2010/main" val="615006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SIMULATION</a:t>
            </a:r>
            <a:endParaRPr lang="en-US" dirty="0"/>
          </a:p>
        </p:txBody>
      </p:sp>
      <p:sp>
        <p:nvSpPr>
          <p:cNvPr id="3" name="Content Placeholder 2"/>
          <p:cNvSpPr>
            <a:spLocks noGrp="1"/>
          </p:cNvSpPr>
          <p:nvPr>
            <p:ph idx="1"/>
          </p:nvPr>
        </p:nvSpPr>
        <p:spPr/>
        <p:txBody>
          <a:bodyPr/>
          <a:lstStyle/>
          <a:p>
            <a:pPr marL="36900" indent="0">
              <a:buNone/>
            </a:pPr>
            <a:r>
              <a:rPr lang="en-US" dirty="0" smtClean="0"/>
              <a:t>THAT THE PERSON PLAYING THE GAME WILL BE OVER. LIKE WHEN WE </a:t>
            </a:r>
          </a:p>
          <a:p>
            <a:pPr marL="36900" indent="0">
              <a:buNone/>
            </a:pPr>
            <a:r>
              <a:rPr lang="en-US" dirty="0" smtClean="0"/>
              <a:t>SLEEP AT NIGHT THE PERSON PLAYING IT SWITCHED OFF IT’S PC OR </a:t>
            </a:r>
          </a:p>
          <a:p>
            <a:pPr marL="36900" indent="0">
              <a:buNone/>
            </a:pPr>
            <a:r>
              <a:rPr lang="en-US" dirty="0" smtClean="0"/>
              <a:t>CONSOLE. OR LIKE THERE MAYBE A CIVILIZATION (IN OUR LANGUAGE </a:t>
            </a:r>
          </a:p>
          <a:p>
            <a:pPr marL="36900" indent="0">
              <a:buNone/>
            </a:pPr>
            <a:r>
              <a:rPr lang="en-US" dirty="0" smtClean="0"/>
              <a:t>ALIENS) CAN BE FAR BEYOND US IN TECHNOLOGY AND THEY’RE LIKE </a:t>
            </a:r>
          </a:p>
          <a:p>
            <a:pPr marL="36900" indent="0">
              <a:buNone/>
            </a:pPr>
            <a:r>
              <a:rPr lang="en-US" dirty="0" smtClean="0"/>
              <a:t>RUNNING A SIMULATION IN WHICH WE ARE A PART OF IT.</a:t>
            </a:r>
          </a:p>
          <a:p>
            <a:pPr marL="36900" indent="0">
              <a:buNone/>
            </a:pPr>
            <a:endParaRPr lang="en-US" dirty="0"/>
          </a:p>
          <a:p>
            <a:pPr marL="36900" indent="0">
              <a:buNone/>
            </a:pPr>
            <a:r>
              <a:rPr lang="en-US" dirty="0" smtClean="0"/>
              <a:t>BY THE WAY ALL THESE I JUST SAID WAS ALL FAKE THEY WEREN’T TRUE</a:t>
            </a:r>
          </a:p>
          <a:p>
            <a:pPr marL="36900" indent="0">
              <a:buNone/>
            </a:pPr>
            <a:r>
              <a:rPr lang="en-US" dirty="0" smtClean="0"/>
              <a:t>FOR THOSE PEOPLE WHO FOLLOW THEIR RELIGIONS LIKE I ALSO DON’T </a:t>
            </a:r>
          </a:p>
          <a:p>
            <a:pPr marL="36900" indent="0">
              <a:buNone/>
            </a:pPr>
            <a:r>
              <a:rPr lang="en-US" dirty="0" smtClean="0"/>
              <a:t>BELIEVE THESE THINGS BUT I JUST AN IDEA WITH YOU GUYS THAT’S ALL. </a:t>
            </a:r>
            <a:endParaRPr lang="en-US" dirty="0"/>
          </a:p>
        </p:txBody>
      </p:sp>
    </p:spTree>
    <p:extLst>
      <p:ext uri="{BB962C8B-B14F-4D97-AF65-F5344CB8AC3E}">
        <p14:creationId xmlns:p14="http://schemas.microsoft.com/office/powerpoint/2010/main" val="1603287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THEORY</a:t>
            </a:r>
            <a:endParaRPr lang="en-US" dirty="0"/>
          </a:p>
        </p:txBody>
      </p:sp>
      <p:sp>
        <p:nvSpPr>
          <p:cNvPr id="3" name="Content Placeholder 2"/>
          <p:cNvSpPr>
            <a:spLocks noGrp="1"/>
          </p:cNvSpPr>
          <p:nvPr>
            <p:ph idx="1"/>
          </p:nvPr>
        </p:nvSpPr>
        <p:spPr/>
        <p:txBody>
          <a:bodyPr/>
          <a:lstStyle/>
          <a:p>
            <a:r>
              <a:rPr lang="en-US" dirty="0" smtClean="0"/>
              <a:t>WHAT IS THE MEANING OF THIS QUANTUM THEORY THAT WE ARE </a:t>
            </a:r>
          </a:p>
          <a:p>
            <a:pPr marL="36900" indent="0">
              <a:buNone/>
            </a:pPr>
            <a:r>
              <a:rPr lang="en-US" dirty="0" smtClean="0"/>
              <a:t>TALKING ABOUT?SO THE BASIC STATEMENT FOR THIS CAN BE IS THAT</a:t>
            </a:r>
          </a:p>
          <a:p>
            <a:pPr fontAlgn="t"/>
            <a:r>
              <a:rPr lang="en-US" dirty="0">
                <a:effectLst/>
              </a:rPr>
              <a:t>Everything in the universe is quantized. ...</a:t>
            </a:r>
          </a:p>
          <a:p>
            <a:pPr fontAlgn="t"/>
            <a:r>
              <a:rPr lang="en-US" dirty="0" smtClean="0">
                <a:effectLst/>
              </a:rPr>
              <a:t>The behavior of </a:t>
            </a:r>
            <a:r>
              <a:rPr lang="en-US" dirty="0">
                <a:effectLst/>
              </a:rPr>
              <a:t>particles at the subatomic level cannot be described by classical (Newtonian) physics.</a:t>
            </a:r>
          </a:p>
          <a:p>
            <a:pPr fontAlgn="t"/>
            <a:r>
              <a:rPr lang="en-US" dirty="0">
                <a:effectLst/>
              </a:rPr>
              <a:t>At the subatomic </a:t>
            </a:r>
            <a:r>
              <a:rPr lang="en-US" dirty="0" smtClean="0">
                <a:effectLst/>
              </a:rPr>
              <a:t>level, particles exist in different quantum configurations called “states”. ...</a:t>
            </a:r>
          </a:p>
          <a:p>
            <a:pPr fontAlgn="t"/>
            <a:r>
              <a:rPr lang="en-US" dirty="0" smtClean="0">
                <a:effectLst/>
              </a:rPr>
              <a:t>The energy of electromagnetic radiation is transferred in discrete quantum packets known as photons.</a:t>
            </a:r>
          </a:p>
          <a:p>
            <a:pPr marL="36900" indent="0">
              <a:buNone/>
            </a:pPr>
            <a:r>
              <a:rPr lang="en-US" dirty="0" smtClean="0"/>
              <a:t>IT IS BASICALLY THE FOUNDATIONAL BASIS FOR MATERIAL SCIENCE.</a:t>
            </a:r>
            <a:endParaRPr lang="en-US" dirty="0"/>
          </a:p>
        </p:txBody>
      </p:sp>
    </p:spTree>
    <p:extLst>
      <p:ext uri="{BB962C8B-B14F-4D97-AF65-F5344CB8AC3E}">
        <p14:creationId xmlns:p14="http://schemas.microsoft.com/office/powerpoint/2010/main" val="890645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THEORY</a:t>
            </a:r>
            <a:endParaRPr lang="en-US" dirty="0"/>
          </a:p>
        </p:txBody>
      </p:sp>
      <p:sp>
        <p:nvSpPr>
          <p:cNvPr id="3" name="Content Placeholder 2"/>
          <p:cNvSpPr>
            <a:spLocks noGrp="1"/>
          </p:cNvSpPr>
          <p:nvPr>
            <p:ph idx="1"/>
          </p:nvPr>
        </p:nvSpPr>
        <p:spPr/>
        <p:txBody>
          <a:bodyPr/>
          <a:lstStyle/>
          <a:p>
            <a:pPr marL="36900" indent="0">
              <a:buNone/>
            </a:pPr>
            <a:r>
              <a:rPr lang="en-US" dirty="0" smtClean="0"/>
              <a:t>IT IS BASICALLY THE EXPLAINATION OF NATURE OF MATTER AND ENERGY.</a:t>
            </a:r>
          </a:p>
          <a:p>
            <a:pPr marL="36900" indent="0">
              <a:buNone/>
            </a:pPr>
            <a:r>
              <a:rPr lang="en-US" dirty="0" smtClean="0"/>
              <a:t>IN </a:t>
            </a:r>
            <a:r>
              <a:rPr lang="en-US" dirty="0" smtClean="0">
                <a:solidFill>
                  <a:srgbClr val="FFC000"/>
                </a:solidFill>
              </a:rPr>
              <a:t>1900</a:t>
            </a:r>
            <a:r>
              <a:rPr lang="en-US" dirty="0" smtClean="0"/>
              <a:t>, IT WAS ROBUSTLY DISCOVERED AND PRESENTED BY </a:t>
            </a:r>
            <a:r>
              <a:rPr lang="en-US" dirty="0" smtClean="0">
                <a:solidFill>
                  <a:srgbClr val="00B0F0"/>
                </a:solidFill>
              </a:rPr>
              <a:t>MAX PLANK</a:t>
            </a:r>
          </a:p>
          <a:p>
            <a:pPr marL="36900" indent="0">
              <a:buNone/>
            </a:pPr>
            <a:r>
              <a:rPr lang="en-US" dirty="0" smtClean="0"/>
              <a:t>A GERMAN SCIENTIST. HE SAID THAT THE SMALL PARTICLES ARE IN A </a:t>
            </a:r>
          </a:p>
          <a:p>
            <a:pPr marL="36900" indent="0">
              <a:buNone/>
            </a:pPr>
            <a:r>
              <a:rPr lang="en-US" dirty="0" smtClean="0"/>
              <a:t>CONTINUOS FORM DUE TO WHICH FREQUENCY IS ALSO CONSTANT AND</a:t>
            </a:r>
          </a:p>
          <a:p>
            <a:pPr marL="36900" indent="0">
              <a:buNone/>
            </a:pPr>
            <a:r>
              <a:rPr lang="en-US" dirty="0" smtClean="0"/>
              <a:t>HE CALLED THIS THEORY CALLED PLANKS QUANTUM THEORY.</a:t>
            </a:r>
          </a:p>
          <a:p>
            <a:pPr marL="36900" indent="0">
              <a:buNone/>
            </a:pPr>
            <a:r>
              <a:rPr lang="en-US" dirty="0" smtClean="0"/>
              <a:t>HE CALLED THE SMALL PARTICLES WHICH CONTINUOSLY FLOWING FROM</a:t>
            </a:r>
          </a:p>
          <a:p>
            <a:pPr marL="36900" indent="0">
              <a:buNone/>
            </a:pPr>
            <a:r>
              <a:rPr lang="en-US" dirty="0" smtClean="0"/>
              <a:t>BLACK BODY RADIATION </a:t>
            </a:r>
            <a:r>
              <a:rPr lang="en-US" dirty="0" smtClean="0">
                <a:solidFill>
                  <a:srgbClr val="FF0000"/>
                </a:solidFill>
              </a:rPr>
              <a:t>QUANTA</a:t>
            </a:r>
            <a:r>
              <a:rPr lang="en-US" dirty="0" smtClean="0"/>
              <a:t>(DISCRETE PARTICLES DERIVED FROM </a:t>
            </a:r>
          </a:p>
          <a:p>
            <a:pPr marL="36900" indent="0">
              <a:buNone/>
            </a:pPr>
            <a:r>
              <a:rPr lang="en-US" dirty="0" smtClean="0"/>
              <a:t>QUANTUM).</a:t>
            </a:r>
          </a:p>
          <a:p>
            <a:pPr marL="36900" indent="0">
              <a:buNone/>
            </a:pPr>
            <a:r>
              <a:rPr lang="en-US" dirty="0" smtClean="0"/>
              <a:t>HE DERIVED THE FORMULA FOR THIS THEORY WHICH WAS, </a:t>
            </a:r>
            <a:endParaRPr lang="en-US" dirty="0"/>
          </a:p>
        </p:txBody>
      </p:sp>
    </p:spTree>
    <p:extLst>
      <p:ext uri="{BB962C8B-B14F-4D97-AF65-F5344CB8AC3E}">
        <p14:creationId xmlns:p14="http://schemas.microsoft.com/office/powerpoint/2010/main" val="1404239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17"/>
            <a:ext cx="12192000" cy="7228967"/>
          </a:xfrm>
          <a:prstGeom prst="rect">
            <a:avLst/>
          </a:prstGeom>
        </p:spPr>
      </p:pic>
    </p:spTree>
    <p:extLst>
      <p:ext uri="{BB962C8B-B14F-4D97-AF65-F5344CB8AC3E}">
        <p14:creationId xmlns:p14="http://schemas.microsoft.com/office/powerpoint/2010/main" val="24380478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QUANTUM THEORY</a:t>
            </a:r>
            <a:endParaRPr lang="en-US" dirty="0"/>
          </a:p>
        </p:txBody>
      </p:sp>
      <p:sp>
        <p:nvSpPr>
          <p:cNvPr id="3" name="Content Placeholder 2"/>
          <p:cNvSpPr>
            <a:spLocks noGrp="1"/>
          </p:cNvSpPr>
          <p:nvPr>
            <p:ph idx="1"/>
          </p:nvPr>
        </p:nvSpPr>
        <p:spPr/>
        <p:txBody>
          <a:bodyPr/>
          <a:lstStyle/>
          <a:p>
            <a:pPr marL="36900" indent="0" algn="ctr">
              <a:buNone/>
            </a:pPr>
            <a:r>
              <a:rPr lang="en-US" dirty="0" smtClean="0"/>
              <a:t>h=mv</a:t>
            </a:r>
          </a:p>
          <a:p>
            <a:pPr marL="36900" indent="0">
              <a:buNone/>
            </a:pPr>
            <a:r>
              <a:rPr lang="en-US" dirty="0" smtClean="0"/>
              <a:t>IN THIS H IS(PLANCK’S CONSTANT) WHICH IS SMALLEST PARTICLE OF THE</a:t>
            </a:r>
          </a:p>
          <a:p>
            <a:pPr marL="36900" indent="0">
              <a:buNone/>
            </a:pPr>
            <a:r>
              <a:rPr lang="en-US" dirty="0" smtClean="0"/>
              <a:t>UNIVERSE AND WHOSE VALUE IS,</a:t>
            </a:r>
          </a:p>
          <a:p>
            <a:pPr marL="36900" indent="0" algn="ctr">
              <a:buNone/>
            </a:pPr>
            <a:r>
              <a:rPr lang="en-US" dirty="0" smtClean="0"/>
              <a:t>H = 6.62 X 10POWER-34</a:t>
            </a:r>
          </a:p>
          <a:p>
            <a:pPr marL="36900" indent="0">
              <a:buNone/>
            </a:pPr>
            <a:r>
              <a:rPr lang="en-US" dirty="0" smtClean="0"/>
              <a:t>THAN IN 1905, ALBERT EINSTEIN WHO WAS ALSO A GREAT SCIENTIST GAVE</a:t>
            </a:r>
          </a:p>
          <a:p>
            <a:pPr marL="36900" indent="0">
              <a:buNone/>
            </a:pPr>
            <a:r>
              <a:rPr lang="en-US" dirty="0" smtClean="0"/>
              <a:t>A CORRECTION IN THE PLANKS QUANTUM THEORY THAT , NOT ONLY </a:t>
            </a:r>
          </a:p>
          <a:p>
            <a:pPr marL="36900" indent="0">
              <a:buNone/>
            </a:pPr>
            <a:r>
              <a:rPr lang="en-US" dirty="0" smtClean="0"/>
              <a:t>ENERY OR MATTER IS QUANTIZED BUT RADIATION IS ALSO QUANTIZED.</a:t>
            </a:r>
          </a:p>
          <a:p>
            <a:pPr marL="36900" indent="0">
              <a:buNone/>
            </a:pPr>
            <a:r>
              <a:rPr lang="en-US" dirty="0" smtClean="0"/>
              <a:t>THERE WERE A LOT MORE CORRECTIONS MADE IN THIS THEORY. THE </a:t>
            </a:r>
          </a:p>
          <a:p>
            <a:pPr marL="36900" indent="0">
              <a:buNone/>
            </a:pPr>
            <a:r>
              <a:rPr lang="en-US" dirty="0" smtClean="0"/>
              <a:t>FAMOUS ONE WERE BY DE-BROGLIE AND WERNER HEISENBERG.</a:t>
            </a:r>
          </a:p>
        </p:txBody>
      </p:sp>
    </p:spTree>
    <p:extLst>
      <p:ext uri="{BB962C8B-B14F-4D97-AF65-F5344CB8AC3E}">
        <p14:creationId xmlns:p14="http://schemas.microsoft.com/office/powerpoint/2010/main" val="22688283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WORMHOLE?</a:t>
            </a:r>
            <a:endParaRPr lang="en-US" dirty="0"/>
          </a:p>
        </p:txBody>
      </p:sp>
      <p:sp>
        <p:nvSpPr>
          <p:cNvPr id="3" name="Content Placeholder 2"/>
          <p:cNvSpPr>
            <a:spLocks noGrp="1"/>
          </p:cNvSpPr>
          <p:nvPr>
            <p:ph idx="1"/>
          </p:nvPr>
        </p:nvSpPr>
        <p:spPr/>
        <p:txBody>
          <a:bodyPr/>
          <a:lstStyle/>
          <a:p>
            <a:r>
              <a:rPr lang="en-US" dirty="0" smtClean="0"/>
              <a:t>TO START THIS TOPIC FIRST WE HAVE TO DEFINE HOW A WORMHOLE IS</a:t>
            </a:r>
          </a:p>
          <a:p>
            <a:pPr marL="36900" indent="0">
              <a:buNone/>
            </a:pPr>
            <a:r>
              <a:rPr lang="en-US" dirty="0" smtClean="0"/>
              <a:t>CREATED AND HOW DOES IT WORK.</a:t>
            </a:r>
          </a:p>
          <a:p>
            <a:pPr marL="36900" indent="0">
              <a:buNone/>
            </a:pPr>
            <a:r>
              <a:rPr lang="en-US" dirty="0" smtClean="0"/>
              <a:t>SO BASICALLY IS JUST A THEORY THAT THE BENDING OF SPACE BETWEEN </a:t>
            </a:r>
          </a:p>
          <a:p>
            <a:pPr marL="36900" indent="0">
              <a:buNone/>
            </a:pPr>
            <a:r>
              <a:rPr lang="en-US" dirty="0" smtClean="0"/>
              <a:t>BLACKHOLE AND A WHITEHOLE.</a:t>
            </a:r>
          </a:p>
          <a:p>
            <a:pPr marL="36900" indent="0">
              <a:buNone/>
            </a:pPr>
            <a:r>
              <a:rPr lang="en-US" dirty="0" smtClean="0"/>
              <a:t>WE CAN ALSO SAY THAT IT CAN BE OPERATED AS A TELEPORTATION TYPA</a:t>
            </a:r>
          </a:p>
          <a:p>
            <a:pPr marL="36900" indent="0">
              <a:buNone/>
            </a:pPr>
            <a:r>
              <a:rPr lang="en-US" dirty="0" smtClean="0"/>
              <a:t>THING. NOW THE MAIN QUESTION IS THAT, IF A PERSON TRAVELS IN A </a:t>
            </a:r>
          </a:p>
          <a:p>
            <a:pPr marL="36900" indent="0">
              <a:buNone/>
            </a:pPr>
            <a:r>
              <a:rPr lang="en-US" dirty="0" smtClean="0"/>
              <a:t>WORMHOLE DOES HIS SPEED CHANGES. SO THE ANSWER IS NO, IT REMAINS</a:t>
            </a:r>
          </a:p>
          <a:p>
            <a:pPr marL="36900" indent="0">
              <a:buNone/>
            </a:pPr>
            <a:r>
              <a:rPr lang="en-US" dirty="0" smtClean="0"/>
              <a:t>THE SAME. BECAUSE WORMHOLE ONLY BENDS THE SPACE BETWEEN TWO</a:t>
            </a:r>
          </a:p>
          <a:p>
            <a:pPr marL="36900" indent="0">
              <a:buNone/>
            </a:pPr>
            <a:r>
              <a:rPr lang="en-US" dirty="0" smtClean="0"/>
              <a:t>OBJECTS.LET SAY WE TAKE A PAGE. WE BEND THE ONE END OF THE PAGE</a:t>
            </a:r>
            <a:endParaRPr lang="en-US" dirty="0"/>
          </a:p>
        </p:txBody>
      </p:sp>
    </p:spTree>
    <p:extLst>
      <p:ext uri="{BB962C8B-B14F-4D97-AF65-F5344CB8AC3E}">
        <p14:creationId xmlns:p14="http://schemas.microsoft.com/office/powerpoint/2010/main" val="4909093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WORMHOLE?</a:t>
            </a:r>
            <a:endParaRPr lang="en-US" dirty="0"/>
          </a:p>
        </p:txBody>
      </p:sp>
      <p:sp>
        <p:nvSpPr>
          <p:cNvPr id="3" name="Content Placeholder 2"/>
          <p:cNvSpPr>
            <a:spLocks noGrp="1"/>
          </p:cNvSpPr>
          <p:nvPr>
            <p:ph idx="1"/>
          </p:nvPr>
        </p:nvSpPr>
        <p:spPr/>
        <p:txBody>
          <a:bodyPr/>
          <a:lstStyle/>
          <a:p>
            <a:pPr marL="36900" indent="0">
              <a:buNone/>
            </a:pPr>
            <a:r>
              <a:rPr lang="en-US" dirty="0" smtClean="0"/>
              <a:t>WITH THE OTHER ONE SO THE DISTANCE BETWEEN BOTH OF THE ENDS</a:t>
            </a:r>
          </a:p>
          <a:p>
            <a:pPr marL="36900" indent="0">
              <a:buNone/>
            </a:pPr>
            <a:r>
              <a:rPr lang="en-US" dirty="0" smtClean="0"/>
              <a:t>DECREASE. WORMHOLE IS BASICALLY THE SHORTEST WAY TO REACH</a:t>
            </a:r>
          </a:p>
          <a:p>
            <a:pPr marL="36900" indent="0">
              <a:buNone/>
            </a:pPr>
            <a:r>
              <a:rPr lang="en-US" dirty="0" smtClean="0"/>
              <a:t>FROM ONE DESTINATION TO ANOTHER DESTINATION.LIKE IF WE ARE</a:t>
            </a:r>
          </a:p>
          <a:p>
            <a:pPr marL="36900" indent="0">
              <a:buNone/>
            </a:pPr>
            <a:r>
              <a:rPr lang="en-US" dirty="0" smtClean="0"/>
              <a:t>TRAVELLING FROM PAKISTAN TO USA IT WILL TAKE LIKE 10 OR 12 HOURS IN</a:t>
            </a:r>
          </a:p>
          <a:p>
            <a:pPr marL="36900" indent="0">
              <a:buNone/>
            </a:pPr>
            <a:r>
              <a:rPr lang="en-US" dirty="0" smtClean="0"/>
              <a:t>PLANE BUT IF WE USE THIS THEORY IT WILL TAKE LIKE 20 OR SOMETHING </a:t>
            </a:r>
          </a:p>
          <a:p>
            <a:pPr marL="36900" indent="0">
              <a:buNone/>
            </a:pPr>
            <a:r>
              <a:rPr lang="en-US" dirty="0" smtClean="0"/>
              <a:t>MINUTES. THIS THING WILL BECOME VERY USEFUL IN FUTURE BUT FOR </a:t>
            </a:r>
          </a:p>
          <a:p>
            <a:pPr marL="36900" indent="0">
              <a:buNone/>
            </a:pPr>
            <a:r>
              <a:rPr lang="en-US" dirty="0" smtClean="0"/>
              <a:t>RUNNING THIS THEORY AND EXPERIMENTING ON IT WE NEED A VERY HIGH</a:t>
            </a:r>
          </a:p>
          <a:p>
            <a:pPr marL="36900" indent="0">
              <a:buNone/>
            </a:pPr>
            <a:r>
              <a:rPr lang="en-US" dirty="0" smtClean="0"/>
              <a:t>AMOUNT OF ENERGY WHICH CAN BE ONLY GENERATED TO US BY THE SUN.</a:t>
            </a:r>
          </a:p>
          <a:p>
            <a:pPr marL="36900" indent="0">
              <a:buNone/>
            </a:pPr>
            <a:r>
              <a:rPr lang="en-US" dirty="0" smtClean="0"/>
              <a:t>BECAUSE IF WE WANNA BUILD A WORMHOLE, FIRST WE HAVE TO BUILD A</a:t>
            </a:r>
          </a:p>
        </p:txBody>
      </p:sp>
    </p:spTree>
    <p:extLst>
      <p:ext uri="{BB962C8B-B14F-4D97-AF65-F5344CB8AC3E}">
        <p14:creationId xmlns:p14="http://schemas.microsoft.com/office/powerpoint/2010/main" val="39958157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IS A WORMHOLE?</a:t>
            </a:r>
            <a:endParaRPr lang="en-US" dirty="0"/>
          </a:p>
        </p:txBody>
      </p:sp>
      <p:sp>
        <p:nvSpPr>
          <p:cNvPr id="3" name="Content Placeholder 2"/>
          <p:cNvSpPr>
            <a:spLocks noGrp="1"/>
          </p:cNvSpPr>
          <p:nvPr>
            <p:ph idx="1"/>
          </p:nvPr>
        </p:nvSpPr>
        <p:spPr/>
        <p:txBody>
          <a:bodyPr>
            <a:normAutofit fontScale="92500" lnSpcReduction="10000"/>
          </a:bodyPr>
          <a:lstStyle/>
          <a:p>
            <a:pPr marL="36900" indent="0">
              <a:buNone/>
            </a:pPr>
            <a:r>
              <a:rPr lang="en-US" dirty="0" smtClean="0"/>
              <a:t>BLACKHOLE, THEN WE HAVE TO BUILD A WHITE HOLE FOR THAT EACH </a:t>
            </a:r>
          </a:p>
          <a:p>
            <a:pPr marL="36900" indent="0">
              <a:buNone/>
            </a:pPr>
            <a:r>
              <a:rPr lang="en-US" dirty="0" smtClean="0"/>
              <a:t>HAVING SOME SPECIFIC POINTS LIKE IF ARE BUILDING A BLACKHOLE IN </a:t>
            </a:r>
          </a:p>
          <a:p>
            <a:pPr marL="36900" indent="0">
              <a:buNone/>
            </a:pPr>
            <a:r>
              <a:rPr lang="en-US" dirty="0" smtClean="0"/>
              <a:t>GERMANY, THE WHITEHOLE SHOULD BE BUILD IN USA OR SOMETHING,</a:t>
            </a:r>
          </a:p>
          <a:p>
            <a:pPr marL="36900" indent="0">
              <a:buNone/>
            </a:pPr>
            <a:r>
              <a:rPr lang="en-US" dirty="0" smtClean="0"/>
              <a:t>BECAUSE THESE TWO THINGS WORKS LIKE AN ENTRANCE AND EXIT, </a:t>
            </a:r>
          </a:p>
          <a:p>
            <a:pPr marL="36900" indent="0">
              <a:buNone/>
            </a:pPr>
            <a:r>
              <a:rPr lang="en-US" dirty="0" smtClean="0"/>
              <a:t>BASICALLY A PORTAL JUST LIKE (RICK SANCHEZ USED TO).</a:t>
            </a:r>
          </a:p>
          <a:p>
            <a:pPr marL="36900" indent="0">
              <a:buNone/>
            </a:pPr>
            <a:r>
              <a:rPr lang="en-US" dirty="0" smtClean="0"/>
              <a:t>IT IS NOT A POSSIBLE THING TO DO. IN THE FUTURE IT WILL BE A </a:t>
            </a:r>
          </a:p>
          <a:p>
            <a:pPr marL="36900" indent="0">
              <a:buNone/>
            </a:pPr>
            <a:r>
              <a:rPr lang="en-US" dirty="0" smtClean="0"/>
              <a:t>MIRACULUS THING TO BE DONE.</a:t>
            </a:r>
          </a:p>
          <a:p>
            <a:pPr marL="36900" indent="0">
              <a:buNone/>
            </a:pPr>
            <a:r>
              <a:rPr lang="en-US" dirty="0" smtClean="0"/>
              <a:t>BUT FOR GREAT THING THERE MUST BE SOME CONSEQUENCES, WE MIGHT</a:t>
            </a:r>
          </a:p>
          <a:p>
            <a:pPr marL="36900" indent="0">
              <a:buNone/>
            </a:pPr>
            <a:r>
              <a:rPr lang="en-US" dirty="0" smtClean="0"/>
              <a:t>LOSE A LOT OF PEOPLE OR MAYBE ITS POSSIBLE THAT WE LOSE EARTH AS WELL BECAUSE IF A LARGE SIZED BLACK HOLE IS BUILT , IT IS POSSIBLE THAT THE WHOLE EARTH IS SINKED INTO IT.</a:t>
            </a:r>
            <a:endParaRPr lang="en-US" dirty="0"/>
          </a:p>
        </p:txBody>
      </p:sp>
    </p:spTree>
    <p:extLst>
      <p:ext uri="{BB962C8B-B14F-4D97-AF65-F5344CB8AC3E}">
        <p14:creationId xmlns:p14="http://schemas.microsoft.com/office/powerpoint/2010/main" val="529634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WORMHOLE?</a:t>
            </a:r>
            <a:endParaRPr lang="en-US" dirty="0"/>
          </a:p>
        </p:txBody>
      </p:sp>
      <p:sp>
        <p:nvSpPr>
          <p:cNvPr id="3" name="Content Placeholder 2"/>
          <p:cNvSpPr>
            <a:spLocks noGrp="1"/>
          </p:cNvSpPr>
          <p:nvPr>
            <p:ph idx="1"/>
          </p:nvPr>
        </p:nvSpPr>
        <p:spPr/>
        <p:txBody>
          <a:bodyPr/>
          <a:lstStyle/>
          <a:p>
            <a:pPr marL="36900" indent="0">
              <a:buNone/>
            </a:pPr>
            <a:r>
              <a:rPr lang="en-US" dirty="0" smtClean="0"/>
              <a:t>FUN FACT. IN 2016, IN GENEVA, AN EXPERIMENT WAS DONE ON PARTICLE </a:t>
            </a:r>
          </a:p>
          <a:p>
            <a:pPr marL="36900" indent="0">
              <a:buNone/>
            </a:pPr>
            <a:r>
              <a:rPr lang="en-US" dirty="0" smtClean="0"/>
              <a:t>ACCELERATOR BETWEEN PROTONS, DUE TO THE COLLISION BETWEEN THEM</a:t>
            </a:r>
          </a:p>
          <a:p>
            <a:pPr marL="36900" indent="0">
              <a:buNone/>
            </a:pPr>
            <a:r>
              <a:rPr lang="en-US" dirty="0" smtClean="0"/>
              <a:t>A TINY BLACKHOLE WAS CREATED WHICH AFTER SECONDS DISAPPEARED </a:t>
            </a:r>
          </a:p>
          <a:p>
            <a:pPr marL="36900" indent="0">
              <a:buNone/>
            </a:pPr>
            <a:r>
              <a:rPr lang="en-US" dirty="0" smtClean="0"/>
              <a:t>PEOPLE THOUGHT IT WAS THE END OF THE WORLD AND IF YOU SEE IT </a:t>
            </a:r>
          </a:p>
          <a:p>
            <a:pPr marL="36900" indent="0">
              <a:buNone/>
            </a:pPr>
            <a:r>
              <a:rPr lang="en-US" dirty="0" smtClean="0"/>
              <a:t>CLEARLY IT MAY HAVE BEEN WORLDS END BECAUSE IF THAT BLACKHOLE</a:t>
            </a:r>
          </a:p>
          <a:p>
            <a:pPr marL="36900" indent="0">
              <a:buNone/>
            </a:pPr>
            <a:r>
              <a:rPr lang="en-US" dirty="0" smtClean="0"/>
              <a:t>WAS LET SAY A NORMAL ROOM SIZE IT WOULD’VE SUCKED EVERY POSSIBLE</a:t>
            </a:r>
          </a:p>
          <a:p>
            <a:pPr marL="36900" indent="0">
              <a:buNone/>
            </a:pPr>
            <a:r>
              <a:rPr lang="en-US" dirty="0" smtClean="0"/>
              <a:t>THING AND BECAUSE OF THAT IT’S SIZE WOULD’VE INCREASED AND AS A </a:t>
            </a:r>
          </a:p>
          <a:p>
            <a:pPr marL="36900" indent="0">
              <a:buNone/>
            </a:pPr>
            <a:r>
              <a:rPr lang="en-US" dirty="0" smtClean="0"/>
              <a:t>MATTER OF FACT EARTH IN THE SHORT TIME POSSIBLE WOULD HAVE BEEN</a:t>
            </a:r>
          </a:p>
          <a:p>
            <a:pPr marL="36900" indent="0">
              <a:buNone/>
            </a:pPr>
            <a:r>
              <a:rPr lang="en-US" dirty="0" smtClean="0"/>
              <a:t>SUCKED IN THAT BLACKHOLE, SO CREATING A BLACKHOLE IS NOT AN</a:t>
            </a:r>
            <a:endParaRPr lang="en-US" dirty="0"/>
          </a:p>
        </p:txBody>
      </p:sp>
    </p:spTree>
    <p:extLst>
      <p:ext uri="{BB962C8B-B14F-4D97-AF65-F5344CB8AC3E}">
        <p14:creationId xmlns:p14="http://schemas.microsoft.com/office/powerpoint/2010/main" val="945686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WORMHOLE?</a:t>
            </a:r>
            <a:endParaRPr lang="en-US" dirty="0"/>
          </a:p>
        </p:txBody>
      </p:sp>
      <p:sp>
        <p:nvSpPr>
          <p:cNvPr id="3" name="Content Placeholder 2"/>
          <p:cNvSpPr>
            <a:spLocks noGrp="1"/>
          </p:cNvSpPr>
          <p:nvPr>
            <p:ph idx="1"/>
          </p:nvPr>
        </p:nvSpPr>
        <p:spPr/>
        <p:txBody>
          <a:bodyPr/>
          <a:lstStyle/>
          <a:p>
            <a:pPr marL="36900" indent="0">
              <a:buNone/>
            </a:pPr>
            <a:r>
              <a:rPr lang="en-US" dirty="0" smtClean="0"/>
              <a:t>AN EASY THING TO DEAL WITH ESPACIALLY IF IT COMES TO CREATING IT </a:t>
            </a:r>
          </a:p>
          <a:p>
            <a:pPr marL="36900" indent="0">
              <a:buNone/>
            </a:pPr>
            <a:r>
              <a:rPr lang="en-US" dirty="0" smtClean="0"/>
              <a:t>IN OUR OWN HOME WORLD AND ALSO WE DON’T HAVE MUCH ACCESSORIES</a:t>
            </a:r>
          </a:p>
          <a:p>
            <a:pPr marL="36900" indent="0">
              <a:buNone/>
            </a:pPr>
            <a:r>
              <a:rPr lang="en-US" dirty="0" smtClean="0"/>
              <a:t>TO CREATE A BLACKHOLE LIKE FOR THAT WE WOULD HAVE BE DOING SOME</a:t>
            </a:r>
          </a:p>
          <a:p>
            <a:pPr marL="36900" indent="0">
              <a:buNone/>
            </a:pPr>
            <a:r>
              <a:rPr lang="en-US" dirty="0" smtClean="0"/>
              <a:t>NUCLEAR FUSIONS AND NUCLEAR FISSIONS AND THAN COLLAPSING THEM</a:t>
            </a:r>
          </a:p>
          <a:p>
            <a:pPr marL="36900" indent="0">
              <a:buNone/>
            </a:pPr>
            <a:r>
              <a:rPr lang="en-US" dirty="0" smtClean="0"/>
              <a:t>WITH EACH OTHER. IT WOULD POSSIBLY CREATE A BLACKHOLE.</a:t>
            </a:r>
          </a:p>
          <a:p>
            <a:pPr marL="36900" indent="0">
              <a:buNone/>
            </a:pPr>
            <a:r>
              <a:rPr lang="en-US" dirty="0" smtClean="0"/>
              <a:t>SO THE NEXT TOPIC WE ARE GOING TO DISCUSS IS (</a:t>
            </a:r>
            <a:r>
              <a:rPr lang="en-US" dirty="0" smtClean="0">
                <a:solidFill>
                  <a:srgbClr val="FF0000"/>
                </a:solidFill>
              </a:rPr>
              <a:t>HOW DOES STRING </a:t>
            </a:r>
          </a:p>
          <a:p>
            <a:pPr marL="36900" indent="0">
              <a:buNone/>
            </a:pPr>
            <a:r>
              <a:rPr lang="en-US" dirty="0" smtClean="0">
                <a:solidFill>
                  <a:srgbClr val="FF0000"/>
                </a:solidFill>
              </a:rPr>
              <a:t>THEORY WORKS?</a:t>
            </a:r>
            <a:r>
              <a:rPr lang="en-US" dirty="0" smtClean="0"/>
              <a:t>)</a:t>
            </a:r>
          </a:p>
        </p:txBody>
      </p:sp>
    </p:spTree>
    <p:extLst>
      <p:ext uri="{BB962C8B-B14F-4D97-AF65-F5344CB8AC3E}">
        <p14:creationId xmlns:p14="http://schemas.microsoft.com/office/powerpoint/2010/main" val="578020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 STRING THEORY WORKS?</a:t>
            </a:r>
            <a:endParaRPr lang="en-US" dirty="0"/>
          </a:p>
        </p:txBody>
      </p:sp>
      <p:sp>
        <p:nvSpPr>
          <p:cNvPr id="3" name="Content Placeholder 2"/>
          <p:cNvSpPr>
            <a:spLocks noGrp="1"/>
          </p:cNvSpPr>
          <p:nvPr>
            <p:ph idx="1"/>
          </p:nvPr>
        </p:nvSpPr>
        <p:spPr/>
        <p:txBody>
          <a:bodyPr>
            <a:normAutofit lnSpcReduction="10000"/>
          </a:bodyPr>
          <a:lstStyle/>
          <a:p>
            <a:r>
              <a:rPr lang="en-US" dirty="0" smtClean="0"/>
              <a:t>BASICALLY FIRST WE ARE GOING TO DISCUSS THAT WHAT IS A STRING </a:t>
            </a:r>
          </a:p>
          <a:p>
            <a:pPr marL="36900" indent="0">
              <a:buNone/>
            </a:pPr>
            <a:r>
              <a:rPr lang="en-US" dirty="0" smtClean="0"/>
              <a:t>THEORY?</a:t>
            </a:r>
          </a:p>
          <a:p>
            <a:r>
              <a:rPr lang="en-US" b="1" dirty="0" smtClean="0">
                <a:effectLst/>
              </a:rPr>
              <a:t>STRING THEORY</a:t>
            </a:r>
            <a:r>
              <a:rPr lang="en-US" dirty="0">
                <a:effectLst/>
              </a:rPr>
              <a:t> </a:t>
            </a:r>
            <a:r>
              <a:rPr lang="en-US" dirty="0" smtClean="0">
                <a:effectLst/>
              </a:rPr>
              <a:t>IS </a:t>
            </a:r>
            <a:r>
              <a:rPr lang="en-US" dirty="0">
                <a:effectLst/>
              </a:rPr>
              <a:t>A </a:t>
            </a:r>
            <a:r>
              <a:rPr lang="en-US" dirty="0" smtClean="0">
                <a:effectLst/>
              </a:rPr>
              <a:t>THEORITICAL FRAMEWORK IN WHICH THE</a:t>
            </a:r>
            <a:r>
              <a:rPr lang="en-US" dirty="0">
                <a:effectLst/>
              </a:rPr>
              <a:t> </a:t>
            </a:r>
            <a:r>
              <a:rPr lang="en-US" dirty="0" smtClean="0">
                <a:effectLst/>
              </a:rPr>
              <a:t>POINT LIKE PARTICLES</a:t>
            </a:r>
            <a:r>
              <a:rPr lang="en-US" dirty="0">
                <a:effectLst/>
              </a:rPr>
              <a:t> </a:t>
            </a:r>
            <a:r>
              <a:rPr lang="en-US" dirty="0" smtClean="0">
                <a:effectLst/>
              </a:rPr>
              <a:t>OF</a:t>
            </a:r>
            <a:r>
              <a:rPr lang="en-US" dirty="0">
                <a:effectLst/>
              </a:rPr>
              <a:t> </a:t>
            </a:r>
            <a:r>
              <a:rPr lang="en-US" dirty="0" smtClean="0">
                <a:effectLst/>
              </a:rPr>
              <a:t>PARTICLE PHYSICS</a:t>
            </a:r>
            <a:r>
              <a:rPr lang="en-US" dirty="0">
                <a:effectLst/>
              </a:rPr>
              <a:t> </a:t>
            </a:r>
            <a:r>
              <a:rPr lang="en-US" dirty="0" smtClean="0">
                <a:effectLst/>
              </a:rPr>
              <a:t>ARE REPLACED BY</a:t>
            </a:r>
            <a:r>
              <a:rPr lang="en-US" dirty="0">
                <a:effectLst/>
              </a:rPr>
              <a:t> </a:t>
            </a:r>
            <a:r>
              <a:rPr lang="en-US" dirty="0" smtClean="0">
                <a:effectLst/>
              </a:rPr>
              <a:t>ONE DIMENSIONAL</a:t>
            </a:r>
            <a:r>
              <a:rPr lang="en-US" dirty="0">
                <a:effectLst/>
              </a:rPr>
              <a:t> </a:t>
            </a:r>
            <a:r>
              <a:rPr lang="en-US" dirty="0" smtClean="0">
                <a:effectLst/>
              </a:rPr>
              <a:t>OBJECTS CALLED</a:t>
            </a:r>
            <a:r>
              <a:rPr lang="en-US" dirty="0">
                <a:effectLst/>
              </a:rPr>
              <a:t> </a:t>
            </a:r>
            <a:r>
              <a:rPr lang="en-US" dirty="0" smtClean="0">
                <a:effectLst/>
              </a:rPr>
              <a:t>STRINGS.</a:t>
            </a:r>
            <a:endParaRPr lang="en-US" dirty="0">
              <a:effectLst/>
            </a:endParaRPr>
          </a:p>
          <a:p>
            <a:pPr marL="36900" indent="0">
              <a:buNone/>
            </a:pPr>
            <a:r>
              <a:rPr lang="en-US" dirty="0" smtClean="0">
                <a:effectLst/>
              </a:rPr>
              <a:t>WHEN WE STUDY PHYSICS WE RELATE OTHER THINGS AND FROM OTHER </a:t>
            </a:r>
          </a:p>
          <a:p>
            <a:pPr marL="36900" indent="0">
              <a:buNone/>
            </a:pPr>
            <a:r>
              <a:rPr lang="en-US" dirty="0" smtClean="0">
                <a:effectLst/>
              </a:rPr>
              <a:t>THINGS LIKE EVERYTHING AS A PARTICLE, BUT HERE IN STRING THEORY</a:t>
            </a:r>
          </a:p>
          <a:p>
            <a:pPr marL="36900" indent="0">
              <a:buNone/>
            </a:pPr>
            <a:r>
              <a:rPr lang="en-US" dirty="0" smtClean="0">
                <a:effectLst/>
              </a:rPr>
              <a:t>WE REALTE OTHER THINGS OF UNIVERSE WITH STRINGS.</a:t>
            </a:r>
          </a:p>
          <a:p>
            <a:pPr marL="36900" indent="0">
              <a:buNone/>
            </a:pPr>
            <a:r>
              <a:rPr lang="en-US" dirty="0" smtClean="0">
                <a:effectLst/>
              </a:rPr>
              <a:t>IN STRING THEORY, PARTICLE CORRESPONDS TO GRAVITON, A QUANTUM </a:t>
            </a:r>
          </a:p>
          <a:p>
            <a:pPr marL="36900" indent="0">
              <a:buNone/>
            </a:pPr>
            <a:r>
              <a:rPr lang="en-US" dirty="0" smtClean="0">
                <a:effectLst/>
              </a:rPr>
              <a:t>MECHANICAL PARTICLE THAT CARRIES GRAVITATIONAL FORCE.</a:t>
            </a:r>
          </a:p>
          <a:p>
            <a:pPr marL="36900" indent="0">
              <a:buNone/>
            </a:pPr>
            <a:endParaRPr lang="en-US" dirty="0"/>
          </a:p>
        </p:txBody>
      </p:sp>
    </p:spTree>
    <p:extLst>
      <p:ext uri="{BB962C8B-B14F-4D97-AF65-F5344CB8AC3E}">
        <p14:creationId xmlns:p14="http://schemas.microsoft.com/office/powerpoint/2010/main" val="510006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A STRING THEORY WORKS?</a:t>
            </a:r>
            <a:endParaRPr lang="en-US" dirty="0"/>
          </a:p>
        </p:txBody>
      </p:sp>
      <p:sp>
        <p:nvSpPr>
          <p:cNvPr id="3" name="Content Placeholder 2"/>
          <p:cNvSpPr>
            <a:spLocks noGrp="1"/>
          </p:cNvSpPr>
          <p:nvPr>
            <p:ph idx="1"/>
          </p:nvPr>
        </p:nvSpPr>
        <p:spPr/>
        <p:txBody>
          <a:bodyPr>
            <a:normAutofit lnSpcReduction="10000"/>
          </a:bodyPr>
          <a:lstStyle/>
          <a:p>
            <a:pPr marL="36900" indent="0">
              <a:buNone/>
            </a:pPr>
            <a:r>
              <a:rPr lang="en-US" dirty="0" smtClean="0"/>
              <a:t> SO BASICALLY STRING THEORY IS A STUDY OF QUANTUM GRAVITY. BUT THE</a:t>
            </a:r>
          </a:p>
          <a:p>
            <a:pPr marL="36900" indent="0">
              <a:buNone/>
            </a:pPr>
            <a:r>
              <a:rPr lang="en-US" dirty="0" smtClean="0"/>
              <a:t>IMPORTANT THING FOR ATTENDING THIS THEORY IS THAT EVERY PARTICLE </a:t>
            </a:r>
          </a:p>
          <a:p>
            <a:pPr marL="36900" indent="0">
              <a:buNone/>
            </a:pPr>
            <a:r>
              <a:rPr lang="en-US" dirty="0" smtClean="0"/>
              <a:t>SHOULD BE ONE DIMENSIONAL LIKE ELECTRONS, QUARKS, PHOTONS ETC.</a:t>
            </a:r>
          </a:p>
          <a:p>
            <a:pPr marL="36900" indent="0">
              <a:buNone/>
            </a:pPr>
            <a:r>
              <a:rPr lang="en-US" dirty="0" smtClean="0"/>
              <a:t>EVERYTHING SHOULD BE A ONE DIMENSIONAL OBJECT.</a:t>
            </a:r>
          </a:p>
          <a:p>
            <a:pPr marL="36900" indent="0">
              <a:buNone/>
            </a:pPr>
            <a:r>
              <a:rPr lang="en-US" dirty="0" smtClean="0"/>
              <a:t>BUT SOME OF THE ISSUES IN THIS THEORY WERE THAT IT DOESNOT </a:t>
            </a:r>
          </a:p>
          <a:p>
            <a:pPr marL="36900" indent="0">
              <a:buNone/>
            </a:pPr>
            <a:r>
              <a:rPr lang="en-US" dirty="0" smtClean="0"/>
              <a:t>DESCRIBES THE FUNDAMENTALS OF UNIVERSE.</a:t>
            </a:r>
          </a:p>
          <a:p>
            <a:pPr marL="36900" indent="0">
              <a:buNone/>
            </a:pPr>
            <a:r>
              <a:rPr lang="en-US" dirty="0" smtClean="0"/>
              <a:t>ALSO ANOTHER ISSUE WAS THAT WITH THIS THEORY IT IS POSSIBLE THAT</a:t>
            </a:r>
          </a:p>
          <a:p>
            <a:pPr marL="36900" indent="0">
              <a:buNone/>
            </a:pPr>
            <a:r>
              <a:rPr lang="en-US" dirty="0" smtClean="0"/>
              <a:t>THERE MAYBE SOME OTHER UNIVERSES LIKE (MULTIVERSE), DUE TO WHICH</a:t>
            </a:r>
          </a:p>
          <a:p>
            <a:pPr marL="36900" indent="0">
              <a:buNone/>
            </a:pPr>
            <a:r>
              <a:rPr lang="en-US" dirty="0" smtClean="0"/>
              <a:t>SOME PEOPLE CRITISIZED THIS THEORY AND IT DOES NOT GET MUCH OF AN IMPORTANCE.</a:t>
            </a:r>
            <a:endParaRPr lang="en-US" dirty="0"/>
          </a:p>
        </p:txBody>
      </p:sp>
    </p:spTree>
    <p:extLst>
      <p:ext uri="{BB962C8B-B14F-4D97-AF65-F5344CB8AC3E}">
        <p14:creationId xmlns:p14="http://schemas.microsoft.com/office/powerpoint/2010/main" val="13074775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BEINGS</a:t>
            </a:r>
            <a:endParaRPr lang="en-US" dirty="0"/>
          </a:p>
        </p:txBody>
      </p:sp>
      <p:sp>
        <p:nvSpPr>
          <p:cNvPr id="3" name="Content Placeholder 2"/>
          <p:cNvSpPr>
            <a:spLocks noGrp="1"/>
          </p:cNvSpPr>
          <p:nvPr>
            <p:ph idx="1"/>
          </p:nvPr>
        </p:nvSpPr>
        <p:spPr/>
        <p:txBody>
          <a:bodyPr/>
          <a:lstStyle/>
          <a:p>
            <a:r>
              <a:rPr lang="en-US" dirty="0" smtClean="0"/>
              <a:t>US HUMAN BEINGS HAVE BEEN HERE FOR THE PAST 2 MILLION YEARS.</a:t>
            </a:r>
          </a:p>
          <a:p>
            <a:pPr marL="36900" indent="0">
              <a:buNone/>
            </a:pPr>
            <a:r>
              <a:rPr lang="en-US" dirty="0" smtClean="0"/>
              <a:t>SOME WOULD SAY THAT APES WEREN’T HUMANS BUT IT IS SCIENTIFICALLY</a:t>
            </a:r>
          </a:p>
          <a:p>
            <a:pPr marL="36900" indent="0">
              <a:buNone/>
            </a:pPr>
            <a:r>
              <a:rPr lang="en-US" dirty="0" smtClean="0"/>
              <a:t>PROVEN THAT WE SHARE APES/MONKEYS DNA. LIKE AT START, THERE WERE</a:t>
            </a:r>
          </a:p>
          <a:p>
            <a:pPr marL="36900" indent="0">
              <a:buNone/>
            </a:pPr>
            <a:r>
              <a:rPr lang="en-US" dirty="0" smtClean="0"/>
              <a:t>MANY TYPES OF HUMANS/APES/MONKEYS. SOME OF THEM WERE CALLED</a:t>
            </a:r>
          </a:p>
          <a:p>
            <a:pPr marL="36900" indent="0">
              <a:buNone/>
            </a:pPr>
            <a:r>
              <a:rPr lang="en-US" dirty="0" smtClean="0"/>
              <a:t>HOMO DEUS, HOMO ERUCTUS, NAENDARTHALS AND US HOMO SAPIENS.</a:t>
            </a:r>
          </a:p>
          <a:p>
            <a:pPr marL="36900" indent="0">
              <a:buNone/>
            </a:pPr>
            <a:r>
              <a:rPr lang="en-US" dirty="0" smtClean="0"/>
              <a:t>BUT WITH THE PASSAGE OF TIME HUMANS EVOLUTED AND NOW THEY ARE </a:t>
            </a:r>
          </a:p>
          <a:p>
            <a:pPr marL="36900" indent="0">
              <a:buNone/>
            </a:pPr>
            <a:r>
              <a:rPr lang="en-US" dirty="0" smtClean="0"/>
              <a:t>PERFECTLY TRANSFORMED INTO US HUMANS. LIKE AT FIRST HUMANS HAD</a:t>
            </a:r>
          </a:p>
          <a:p>
            <a:pPr marL="36900" indent="0">
              <a:buNone/>
            </a:pPr>
            <a:r>
              <a:rPr lang="en-US" dirty="0" smtClean="0"/>
              <a:t>TAIL BONE WWHICH IS NOW GONE LIKE THE BONE IS STILL INSIDE US. BUT </a:t>
            </a:r>
          </a:p>
          <a:p>
            <a:pPr marL="36900" indent="0">
              <a:buNone/>
            </a:pPr>
            <a:r>
              <a:rPr lang="en-US" dirty="0" smtClean="0"/>
              <a:t>STILL IT EVOLUTED WITH RESPECT OF TIME. HUMANS 1</a:t>
            </a:r>
            <a:r>
              <a:rPr lang="en-US" baseline="30000" dirty="0" smtClean="0"/>
              <a:t>ST</a:t>
            </a:r>
            <a:r>
              <a:rPr lang="en-US" dirty="0" smtClean="0"/>
              <a:t> FOOT PRINT ON </a:t>
            </a:r>
          </a:p>
          <a:p>
            <a:endParaRPr lang="en-US" dirty="0" smtClean="0"/>
          </a:p>
          <a:p>
            <a:endParaRPr lang="en-US" dirty="0"/>
          </a:p>
        </p:txBody>
      </p:sp>
    </p:spTree>
    <p:extLst>
      <p:ext uri="{BB962C8B-B14F-4D97-AF65-F5344CB8AC3E}">
        <p14:creationId xmlns:p14="http://schemas.microsoft.com/office/powerpoint/2010/main" val="23058374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BEINGS</a:t>
            </a:r>
            <a:endParaRPr lang="en-US" dirty="0"/>
          </a:p>
        </p:txBody>
      </p:sp>
      <p:sp>
        <p:nvSpPr>
          <p:cNvPr id="3" name="Content Placeholder 2"/>
          <p:cNvSpPr>
            <a:spLocks noGrp="1"/>
          </p:cNvSpPr>
          <p:nvPr>
            <p:ph idx="1"/>
          </p:nvPr>
        </p:nvSpPr>
        <p:spPr/>
        <p:txBody>
          <a:bodyPr>
            <a:normAutofit lnSpcReduction="10000"/>
          </a:bodyPr>
          <a:lstStyle/>
          <a:p>
            <a:pPr marL="36900" indent="0">
              <a:buNone/>
            </a:pPr>
            <a:r>
              <a:rPr lang="en-US" dirty="0" smtClean="0"/>
              <a:t>I THINK 12000 YEARS AGO. THE FIRST MAN TO EVER LIVED WAS ADAM AND </a:t>
            </a:r>
          </a:p>
          <a:p>
            <a:pPr marL="36900" indent="0">
              <a:buNone/>
            </a:pPr>
            <a:r>
              <a:rPr lang="en-US" dirty="0" smtClean="0"/>
              <a:t>FIRST WOMEN ERVER LIVED WAS EVE. FROM THAT, HUMANS POPULATION</a:t>
            </a:r>
          </a:p>
          <a:p>
            <a:pPr marL="36900" indent="0">
              <a:buNone/>
            </a:pPr>
            <a:r>
              <a:rPr lang="en-US" dirty="0" smtClean="0"/>
              <a:t>OVERWELMINGLY INCREASED. THERE WERE MANY AGES PASSED IN WHICH</a:t>
            </a:r>
          </a:p>
          <a:p>
            <a:pPr marL="36900" indent="0">
              <a:buNone/>
            </a:pPr>
            <a:r>
              <a:rPr lang="en-US" dirty="0" smtClean="0"/>
              <a:t>HUMANS LIVED DIFFERENT KINDS OF LIFE LIKE,ICE AGE, STONE AGE, DARK</a:t>
            </a:r>
          </a:p>
          <a:p>
            <a:pPr marL="36900" indent="0">
              <a:buNone/>
            </a:pPr>
            <a:r>
              <a:rPr lang="en-US" dirty="0" smtClean="0"/>
              <a:t>AGE, GOLDEN ERA AND MUCH MORE. BUT THE MAIN THING IN HUMAN IS</a:t>
            </a:r>
          </a:p>
          <a:p>
            <a:pPr marL="36900" indent="0">
              <a:buNone/>
            </a:pPr>
            <a:r>
              <a:rPr lang="en-US" dirty="0" smtClean="0"/>
              <a:t>THAT THEY ARE EAGER FOR LEARNING MORE THINGS. EVEN THERE WAS</a:t>
            </a:r>
          </a:p>
          <a:p>
            <a:pPr marL="36900" indent="0">
              <a:buNone/>
            </a:pPr>
            <a:r>
              <a:rPr lang="en-US" dirty="0" smtClean="0"/>
              <a:t>A TIME WHEN THEY COULD EASILY TRACK ANYONE’S LOCATION. LIKE 1000+</a:t>
            </a:r>
          </a:p>
          <a:p>
            <a:pPr marL="36900" indent="0">
              <a:buNone/>
            </a:pPr>
            <a:r>
              <a:rPr lang="en-US" dirty="0" smtClean="0"/>
              <a:t>YEARS AGO. AND THERE WILL COME A TIME WHEN THEY WOULD SAY </a:t>
            </a:r>
          </a:p>
          <a:p>
            <a:pPr marL="36900" indent="0">
              <a:buNone/>
            </a:pPr>
            <a:r>
              <a:rPr lang="en-US" dirty="0" smtClean="0"/>
              <a:t>THAT THEY’VE ACHIEVED EVERYTHING. AND BELIEVE ME GUYS, THERE WILL COME A TIME.</a:t>
            </a:r>
            <a:endParaRPr lang="en-US" dirty="0"/>
          </a:p>
        </p:txBody>
      </p:sp>
    </p:spTree>
    <p:extLst>
      <p:ext uri="{BB962C8B-B14F-4D97-AF65-F5344CB8AC3E}">
        <p14:creationId xmlns:p14="http://schemas.microsoft.com/office/powerpoint/2010/main" val="1210368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000" dirty="0" smtClean="0"/>
              <a:t>THIS BOOK IS SPECIFICALLY ABOUT,</a:t>
            </a:r>
            <a:br>
              <a:rPr lang="en-US" sz="2000" dirty="0" smtClean="0"/>
            </a:br>
            <a:r>
              <a:rPr lang="en-US" sz="2000" dirty="0" smtClean="0"/>
              <a:t>HOW UNIVERSE WAS CREATED AND HOW HUMAN BEINGS ACKNOWLEDGED THE WAY OF UNIVERSE. HOW IT EVOLVE WITH THE PASSAGE OF TIME AND WHY IS THE UNIVERSE EXPANDING. ALL THAT KIND OF STUFF</a:t>
            </a:r>
            <a:endParaRPr lang="en-US" sz="2000" dirty="0"/>
          </a:p>
        </p:txBody>
      </p:sp>
      <p:sp>
        <p:nvSpPr>
          <p:cNvPr id="3" name="Content Placeholder 2"/>
          <p:cNvSpPr>
            <a:spLocks noGrp="1"/>
          </p:cNvSpPr>
          <p:nvPr>
            <p:ph sz="half" idx="1"/>
          </p:nvPr>
        </p:nvSpPr>
        <p:spPr/>
        <p:txBody>
          <a:bodyPr>
            <a:normAutofit fontScale="92500" lnSpcReduction="10000"/>
          </a:bodyPr>
          <a:lstStyle/>
          <a:p>
            <a:pPr marL="0" indent="0">
              <a:buNone/>
            </a:pPr>
            <a:r>
              <a:rPr lang="en-US" dirty="0" smtClean="0"/>
              <a:t>CONTEXT:</a:t>
            </a:r>
          </a:p>
          <a:p>
            <a:r>
              <a:rPr lang="en-US" dirty="0" smtClean="0"/>
              <a:t>UNIVERSE</a:t>
            </a:r>
          </a:p>
          <a:p>
            <a:r>
              <a:rPr lang="en-US" dirty="0" smtClean="0"/>
              <a:t>EVOLUTION</a:t>
            </a:r>
          </a:p>
          <a:p>
            <a:r>
              <a:rPr lang="en-US" dirty="0" smtClean="0"/>
              <a:t>BIGBANG THEORY</a:t>
            </a:r>
          </a:p>
          <a:p>
            <a:r>
              <a:rPr lang="en-US" dirty="0" smtClean="0"/>
              <a:t>SIMULATION</a:t>
            </a:r>
          </a:p>
          <a:p>
            <a:r>
              <a:rPr lang="en-US" dirty="0" smtClean="0"/>
              <a:t>QUANTUM THEORY</a:t>
            </a:r>
          </a:p>
          <a:p>
            <a:r>
              <a:rPr lang="en-US" dirty="0" smtClean="0"/>
              <a:t>WHAT IS A WORMHOLE?</a:t>
            </a:r>
          </a:p>
          <a:p>
            <a:r>
              <a:rPr lang="en-US" dirty="0" smtClean="0"/>
              <a:t>HOW DOES STRING THEORY WORKS?</a:t>
            </a:r>
          </a:p>
          <a:p>
            <a:r>
              <a:rPr lang="en-US" dirty="0" smtClean="0"/>
              <a:t>HUMAN BEINGS</a:t>
            </a:r>
            <a:br>
              <a:rPr lang="en-US" dirty="0" smtClean="0"/>
            </a:br>
            <a:endParaRPr lang="en-US" dirty="0"/>
          </a:p>
        </p:txBody>
      </p:sp>
      <p:sp>
        <p:nvSpPr>
          <p:cNvPr id="4" name="Content Placeholder 3"/>
          <p:cNvSpPr>
            <a:spLocks noGrp="1"/>
          </p:cNvSpPr>
          <p:nvPr>
            <p:ph sz="half" idx="2"/>
          </p:nvPr>
        </p:nvSpPr>
        <p:spPr/>
        <p:txBody>
          <a:bodyPr>
            <a:normAutofit fontScale="92500" lnSpcReduction="10000"/>
          </a:bodyPr>
          <a:lstStyle/>
          <a:p>
            <a:r>
              <a:rPr lang="en-US" dirty="0" smtClean="0"/>
              <a:t>THINGS THAT ARE FAR BEYOND US</a:t>
            </a:r>
          </a:p>
          <a:p>
            <a:r>
              <a:rPr lang="en-US" dirty="0" smtClean="0"/>
              <a:t>DARK MATTER</a:t>
            </a:r>
          </a:p>
          <a:p>
            <a:r>
              <a:rPr lang="en-US" dirty="0" smtClean="0"/>
              <a:t>DARK ENERGY</a:t>
            </a:r>
          </a:p>
          <a:p>
            <a:r>
              <a:rPr lang="en-US" dirty="0" smtClean="0"/>
              <a:t>EXPANDING OF UNIVERSE</a:t>
            </a:r>
          </a:p>
          <a:p>
            <a:r>
              <a:rPr lang="en-US" dirty="0" smtClean="0"/>
              <a:t>DEATH OF A STAR</a:t>
            </a:r>
          </a:p>
          <a:p>
            <a:r>
              <a:rPr lang="en-US" dirty="0" smtClean="0"/>
              <a:t>QUASARS</a:t>
            </a:r>
          </a:p>
          <a:p>
            <a:r>
              <a:rPr lang="en-US" dirty="0" smtClean="0"/>
              <a:t>MULTIVERSE</a:t>
            </a:r>
          </a:p>
          <a:p>
            <a:r>
              <a:rPr lang="en-US" dirty="0" smtClean="0"/>
              <a:t>JAMES WEB TELESCOPE</a:t>
            </a:r>
          </a:p>
          <a:p>
            <a:r>
              <a:rPr lang="en-US" dirty="0" smtClean="0"/>
              <a:t>SHORT NOTICE</a:t>
            </a:r>
          </a:p>
        </p:txBody>
      </p:sp>
    </p:spTree>
    <p:extLst>
      <p:ext uri="{BB962C8B-B14F-4D97-AF65-F5344CB8AC3E}">
        <p14:creationId xmlns:p14="http://schemas.microsoft.com/office/powerpoint/2010/main" val="186750004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HUMAN BEINGS</a:t>
            </a:r>
            <a:endParaRPr lang="en-US" dirty="0"/>
          </a:p>
        </p:txBody>
      </p:sp>
      <p:sp>
        <p:nvSpPr>
          <p:cNvPr id="3" name="Content Placeholder 2"/>
          <p:cNvSpPr>
            <a:spLocks noGrp="1"/>
          </p:cNvSpPr>
          <p:nvPr>
            <p:ph idx="1"/>
          </p:nvPr>
        </p:nvSpPr>
        <p:spPr/>
        <p:txBody>
          <a:bodyPr/>
          <a:lstStyle/>
          <a:p>
            <a:pPr marL="36900" indent="0">
              <a:buNone/>
            </a:pPr>
            <a:r>
              <a:rPr lang="en-US" dirty="0" smtClean="0"/>
              <a:t>AT PRESENT, HUMANS HAVE DONE VERY BIG THINGS LIKE DISCOVERING </a:t>
            </a:r>
          </a:p>
          <a:p>
            <a:pPr marL="36900" indent="0">
              <a:buNone/>
            </a:pPr>
            <a:r>
              <a:rPr lang="en-US" dirty="0" smtClean="0"/>
              <a:t>MANY GALAXIES, CLUSTERS. BUILDING TOWERS IMPOSSIBLE TO BUILD.</a:t>
            </a:r>
          </a:p>
          <a:p>
            <a:pPr marL="36900" indent="0">
              <a:buNone/>
            </a:pPr>
            <a:r>
              <a:rPr lang="en-US" dirty="0" smtClean="0"/>
              <a:t>HYDROGEN BOMBS AND ESPACIALLY SOME OF THE AI BASICS.BUT NOW LET</a:t>
            </a:r>
          </a:p>
          <a:p>
            <a:pPr marL="36900" indent="0">
              <a:buNone/>
            </a:pPr>
            <a:r>
              <a:rPr lang="en-US" dirty="0" smtClean="0"/>
              <a:t>ME DISCUSS A QUOTE WITH YOU WHICH (ELON MUSK) SAID IN A TALK SHOW</a:t>
            </a:r>
          </a:p>
          <a:p>
            <a:pPr marL="36900" indent="0">
              <a:buNone/>
            </a:pPr>
            <a:r>
              <a:rPr lang="en-US" dirty="0" smtClean="0"/>
              <a:t>THAT “AI ARE FAR MORE DANGEROUS THAN NUKES”.AND IT IS TRUE </a:t>
            </a:r>
          </a:p>
          <a:p>
            <a:pPr marL="36900" indent="0">
              <a:buNone/>
            </a:pPr>
            <a:r>
              <a:rPr lang="en-US" dirty="0" smtClean="0"/>
              <a:t>BECAUSE THEY HAVE THE POWER TO STORE EACH AND EVERY DATA IN </a:t>
            </a:r>
          </a:p>
          <a:p>
            <a:pPr marL="36900" indent="0">
              <a:buNone/>
            </a:pPr>
            <a:r>
              <a:rPr lang="en-US" dirty="0" smtClean="0"/>
              <a:t>THEIR MIND AND ALSO THEY HAVE THE POTENTIAL TO DEMOLISH HUMAN</a:t>
            </a:r>
          </a:p>
          <a:p>
            <a:pPr marL="36900" indent="0">
              <a:buNone/>
            </a:pPr>
            <a:r>
              <a:rPr lang="en-US" dirty="0" smtClean="0"/>
              <a:t>RACE WHICH A NUKE TYPA THING CANNOT DO SINGLE HANDEDLY. </a:t>
            </a:r>
          </a:p>
          <a:p>
            <a:pPr marL="36900" indent="0">
              <a:buNone/>
            </a:pPr>
            <a:r>
              <a:rPr lang="en-US" smtClean="0"/>
              <a:t>HUMAN BEINGS WILL SUCCEED VERY MUCH IN THE UPCOMING FUTURE.</a:t>
            </a:r>
            <a:endParaRPr lang="en-US" dirty="0"/>
          </a:p>
        </p:txBody>
      </p:sp>
    </p:spTree>
    <p:extLst>
      <p:ext uri="{BB962C8B-B14F-4D97-AF65-F5344CB8AC3E}">
        <p14:creationId xmlns:p14="http://schemas.microsoft.com/office/powerpoint/2010/main" val="5737978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THAT ARE FAR BEYOND US</a:t>
            </a:r>
            <a:endParaRPr lang="en-US" dirty="0"/>
          </a:p>
        </p:txBody>
      </p:sp>
      <p:sp>
        <p:nvSpPr>
          <p:cNvPr id="3" name="Content Placeholder 2"/>
          <p:cNvSpPr>
            <a:spLocks noGrp="1"/>
          </p:cNvSpPr>
          <p:nvPr>
            <p:ph idx="1"/>
          </p:nvPr>
        </p:nvSpPr>
        <p:spPr/>
        <p:txBody>
          <a:bodyPr>
            <a:normAutofit/>
          </a:bodyPr>
          <a:lstStyle/>
          <a:p>
            <a:r>
              <a:rPr lang="en-US" dirty="0" smtClean="0"/>
              <a:t>AS WE CAN SAY THAT THERE ARE MUCH THINGS THAT ARE FAR BEYOND </a:t>
            </a:r>
          </a:p>
          <a:p>
            <a:pPr marL="36900" indent="0">
              <a:buNone/>
            </a:pPr>
            <a:r>
              <a:rPr lang="en-US" dirty="0" smtClean="0"/>
              <a:t>OUR IMAGINATION AND ALSO FROM OUR MIND. BUT LETS NOT TALK ABOUT </a:t>
            </a:r>
          </a:p>
          <a:p>
            <a:pPr marL="36900" indent="0">
              <a:buNone/>
            </a:pPr>
            <a:r>
              <a:rPr lang="en-US" dirty="0" smtClean="0"/>
              <a:t>HOW THESE THINGS ARE FAR BEYOND US BUT LETS TALK ABOUT THAT</a:t>
            </a:r>
          </a:p>
          <a:p>
            <a:pPr marL="36900" indent="0">
              <a:buNone/>
            </a:pPr>
            <a:r>
              <a:rPr lang="en-US" dirty="0" smtClean="0"/>
              <a:t>HOW WE CAN ACHIEVE THIS THINGS FROM THE WILL OF OUR POWER. LIKE </a:t>
            </a:r>
          </a:p>
          <a:p>
            <a:pPr marL="36900" indent="0">
              <a:buNone/>
            </a:pPr>
            <a:r>
              <a:rPr lang="en-US" dirty="0" smtClean="0"/>
              <a:t>BACK WHEN HUMANS INVENTED THEIR FIRST EVER FIRE, THAT TIME THEY</a:t>
            </a:r>
          </a:p>
          <a:p>
            <a:pPr marL="36900" indent="0">
              <a:buNone/>
            </a:pPr>
            <a:r>
              <a:rPr lang="en-US" dirty="0" smtClean="0"/>
              <a:t>NEVER THOUGHT THAT WE WILL GO THIS MUCH HIGH. LIKE FROM </a:t>
            </a:r>
          </a:p>
          <a:p>
            <a:pPr marL="36900" indent="0">
              <a:buNone/>
            </a:pPr>
            <a:r>
              <a:rPr lang="en-US" dirty="0" smtClean="0"/>
              <a:t>INVENTING FIRE TO EXPLORING NEW GALAXIES, IT’S A MINDBOGGLING </a:t>
            </a:r>
          </a:p>
          <a:p>
            <a:pPr marL="36900" indent="0">
              <a:buNone/>
            </a:pPr>
            <a:r>
              <a:rPr lang="en-US" dirty="0" smtClean="0"/>
              <a:t>THING TO EVEN THINK ABOUT AND IT’S NOT LIKE WE HAVE STOPPED OUR</a:t>
            </a:r>
          </a:p>
          <a:p>
            <a:pPr marL="36900" indent="0">
              <a:buNone/>
            </a:pPr>
            <a:r>
              <a:rPr lang="en-US" dirty="0" smtClean="0"/>
              <a:t>RESEARCHES. WE ARE GROWING WITH THE PASSAGE OF TIME AND WE WILL</a:t>
            </a:r>
            <a:endParaRPr lang="en-US" dirty="0"/>
          </a:p>
        </p:txBody>
      </p:sp>
    </p:spTree>
    <p:extLst>
      <p:ext uri="{BB962C8B-B14F-4D97-AF65-F5344CB8AC3E}">
        <p14:creationId xmlns:p14="http://schemas.microsoft.com/office/powerpoint/2010/main" val="15390953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THAT ARE FAR BEYOND US</a:t>
            </a:r>
            <a:endParaRPr lang="en-US" dirty="0"/>
          </a:p>
        </p:txBody>
      </p:sp>
      <p:sp>
        <p:nvSpPr>
          <p:cNvPr id="3" name="Content Placeholder 2"/>
          <p:cNvSpPr>
            <a:spLocks noGrp="1"/>
          </p:cNvSpPr>
          <p:nvPr>
            <p:ph idx="1"/>
          </p:nvPr>
        </p:nvSpPr>
        <p:spPr/>
        <p:txBody>
          <a:bodyPr/>
          <a:lstStyle/>
          <a:p>
            <a:pPr marL="36900" indent="0">
              <a:buNone/>
            </a:pPr>
            <a:r>
              <a:rPr lang="en-US" dirty="0" smtClean="0"/>
              <a:t>WILL ACHIEVE SOMETHING GREAT IN THE FUTURE. LIKE EACH AND EVERY</a:t>
            </a:r>
          </a:p>
          <a:p>
            <a:pPr marL="36900" indent="0">
              <a:buNone/>
            </a:pPr>
            <a:r>
              <a:rPr lang="en-US" dirty="0" smtClean="0"/>
              <a:t>ASPECT IN THIS UNIVERSE OR IN THIS WORLD IS TRYING TO DISSOLVE OR</a:t>
            </a:r>
          </a:p>
          <a:p>
            <a:pPr marL="36900" indent="0">
              <a:buNone/>
            </a:pPr>
            <a:r>
              <a:rPr lang="en-US" dirty="0" smtClean="0"/>
              <a:t>TO MANIPULATE THEIR MIND TO PERFORM SOMETHING THAT CAN BE </a:t>
            </a:r>
          </a:p>
          <a:p>
            <a:pPr marL="36900" indent="0">
              <a:buNone/>
            </a:pPr>
            <a:r>
              <a:rPr lang="en-US" dirty="0" smtClean="0"/>
              <a:t>BENEFICIAL TO THEM. NOT ONLY THAT THEY WANT TO IMPROVE EACH</a:t>
            </a:r>
          </a:p>
          <a:p>
            <a:pPr marL="36900" indent="0">
              <a:buNone/>
            </a:pPr>
            <a:r>
              <a:rPr lang="en-US" dirty="0" smtClean="0"/>
              <a:t>AND EVERY SKILL SO THAT THEY CAN SEE WHAT IS BEYOND THIS WHOLE</a:t>
            </a:r>
          </a:p>
          <a:p>
            <a:pPr marL="36900" indent="0">
              <a:buNone/>
            </a:pPr>
            <a:r>
              <a:rPr lang="en-US" dirty="0" smtClean="0"/>
              <a:t>UNIVERSE OR THIS WORLD OR THIS GALAXY. LIKE 100 YEARS AGO, WE </a:t>
            </a:r>
          </a:p>
          <a:p>
            <a:pPr marL="36900" indent="0">
              <a:buNone/>
            </a:pPr>
            <a:r>
              <a:rPr lang="en-US" dirty="0" smtClean="0"/>
              <a:t>DIDN’T EVEN KNEW WHAT IS BEYOND THIS WORLD AND NOW LOOK AT</a:t>
            </a:r>
          </a:p>
          <a:p>
            <a:pPr marL="36900" indent="0">
              <a:buNone/>
            </a:pPr>
            <a:r>
              <a:rPr lang="en-US" dirty="0" smtClean="0"/>
              <a:t>US WE HAVE EXPLORED NEARLY 50 BILLION LIGHT YEARS OF THE UNIVERSE,</a:t>
            </a:r>
          </a:p>
          <a:p>
            <a:pPr marL="36900" indent="0">
              <a:buNone/>
            </a:pPr>
            <a:r>
              <a:rPr lang="en-US" dirty="0" smtClean="0"/>
              <a:t>BUT OBSERVABLE TO US THROUGH JAMES WEB TELESCOPE IS 120 MILLION</a:t>
            </a:r>
            <a:endParaRPr lang="en-US" dirty="0"/>
          </a:p>
        </p:txBody>
      </p:sp>
    </p:spTree>
    <p:extLst>
      <p:ext uri="{BB962C8B-B14F-4D97-AF65-F5344CB8AC3E}">
        <p14:creationId xmlns:p14="http://schemas.microsoft.com/office/powerpoint/2010/main" val="3786308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THAT ARE FAR BEYOND US</a:t>
            </a:r>
            <a:endParaRPr lang="en-US" dirty="0"/>
          </a:p>
        </p:txBody>
      </p:sp>
      <p:sp>
        <p:nvSpPr>
          <p:cNvPr id="3" name="Content Placeholder 2"/>
          <p:cNvSpPr>
            <a:spLocks noGrp="1"/>
          </p:cNvSpPr>
          <p:nvPr>
            <p:ph idx="1"/>
          </p:nvPr>
        </p:nvSpPr>
        <p:spPr/>
        <p:txBody>
          <a:bodyPr/>
          <a:lstStyle/>
          <a:p>
            <a:pPr marL="36900" indent="0">
              <a:buNone/>
            </a:pPr>
            <a:r>
              <a:rPr lang="en-US" dirty="0" smtClean="0"/>
              <a:t>LIGHT YEARS. BUT STILL THERE ARE MANY OF THE PEOPLE WHOM’S MIND</a:t>
            </a:r>
          </a:p>
          <a:p>
            <a:pPr marL="36900" indent="0">
              <a:buNone/>
            </a:pPr>
            <a:r>
              <a:rPr lang="en-US" dirty="0" smtClean="0"/>
              <a:t>SET IS JUST LIKE A LITTLE KID, LIKE THEY DON’T EVEN WHAT THESE THINGS</a:t>
            </a:r>
          </a:p>
          <a:p>
            <a:pPr marL="36900" indent="0">
              <a:buNone/>
            </a:pPr>
            <a:r>
              <a:rPr lang="en-US" dirty="0" smtClean="0"/>
              <a:t>ARE LIKE THEY DON’T EVEN GIVE A TRY TO LEARN THESE THINGS. </a:t>
            </a:r>
          </a:p>
          <a:p>
            <a:pPr marL="36900" indent="0">
              <a:buNone/>
            </a:pPr>
            <a:r>
              <a:rPr lang="en-US" dirty="0" smtClean="0"/>
              <a:t>JAMES MARKOVIC SAID THAT “EAGER TO LEARN IS THE ONLY BEST THING</a:t>
            </a:r>
          </a:p>
          <a:p>
            <a:pPr marL="36900" indent="0">
              <a:buNone/>
            </a:pPr>
            <a:r>
              <a:rPr lang="en-US" dirty="0" smtClean="0"/>
              <a:t>I KNOW AS FAR AS KNOWLEDGE IS CONCERNED”. LOOK I AM GIVING YOU</a:t>
            </a:r>
          </a:p>
          <a:p>
            <a:pPr marL="36900" indent="0">
              <a:buNone/>
            </a:pPr>
            <a:r>
              <a:rPr lang="en-US" dirty="0" smtClean="0"/>
              <a:t>GUYS THE INFORMATON AND ALSO I’M PERSUADING YOU TO OPEN UP</a:t>
            </a:r>
          </a:p>
          <a:p>
            <a:pPr marL="36900" indent="0">
              <a:buNone/>
            </a:pPr>
            <a:r>
              <a:rPr lang="en-US" dirty="0" smtClean="0"/>
              <a:t>YOUR MINDS AND TRY TO SEE THINGS AND UNDERSTAND THEM THAT ARE</a:t>
            </a:r>
          </a:p>
          <a:p>
            <a:pPr marL="36900" indent="0">
              <a:buNone/>
            </a:pPr>
            <a:r>
              <a:rPr lang="en-US" dirty="0" smtClean="0"/>
              <a:t>FAR BEYOND US.</a:t>
            </a:r>
          </a:p>
          <a:p>
            <a:pPr marL="36900" indent="0">
              <a:buNone/>
            </a:pPr>
            <a:r>
              <a:rPr lang="en-US" dirty="0" smtClean="0"/>
              <a:t>THE NEXT TOPIC WE’RE GOING TO DISCUSS IS DARK MATTER(WOOOOO).</a:t>
            </a:r>
            <a:endParaRPr lang="en-US" dirty="0"/>
          </a:p>
        </p:txBody>
      </p:sp>
    </p:spTree>
    <p:extLst>
      <p:ext uri="{BB962C8B-B14F-4D97-AF65-F5344CB8AC3E}">
        <p14:creationId xmlns:p14="http://schemas.microsoft.com/office/powerpoint/2010/main" val="36843068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MATTER</a:t>
            </a:r>
            <a:endParaRPr lang="en-US" dirty="0"/>
          </a:p>
        </p:txBody>
      </p:sp>
      <p:sp>
        <p:nvSpPr>
          <p:cNvPr id="3" name="Content Placeholder 2"/>
          <p:cNvSpPr>
            <a:spLocks noGrp="1"/>
          </p:cNvSpPr>
          <p:nvPr>
            <p:ph idx="1"/>
          </p:nvPr>
        </p:nvSpPr>
        <p:spPr/>
        <p:txBody>
          <a:bodyPr/>
          <a:lstStyle/>
          <a:p>
            <a:r>
              <a:rPr lang="en-US" dirty="0" smtClean="0"/>
              <a:t>DARK MATTER. WHAT IS A DARK MATTER?</a:t>
            </a:r>
          </a:p>
          <a:p>
            <a:r>
              <a:rPr lang="en-US" sz="3200" dirty="0">
                <a:effectLst/>
              </a:rPr>
              <a:t>Dark matter is a hypothetical form of matter thought to account for approximately 85% of the matter in the universe. Dark matter is called "dark" because it does not appear to interact with the electromagnetic field, which means it does not absorb, reflect, or emit electromagnetic radiation (like light) and is, therefore, difficult to </a:t>
            </a:r>
            <a:r>
              <a:rPr lang="en-US" sz="3200" dirty="0" smtClean="0">
                <a:effectLst/>
              </a:rPr>
              <a:t>detect.</a:t>
            </a:r>
            <a:endParaRPr lang="en-US" sz="3200" dirty="0"/>
          </a:p>
        </p:txBody>
      </p:sp>
    </p:spTree>
    <p:extLst>
      <p:ext uri="{BB962C8B-B14F-4D97-AF65-F5344CB8AC3E}">
        <p14:creationId xmlns:p14="http://schemas.microsoft.com/office/powerpoint/2010/main" val="5434810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MATTER</a:t>
            </a:r>
            <a:endParaRPr lang="en-US" dirty="0"/>
          </a:p>
        </p:txBody>
      </p:sp>
      <p:sp>
        <p:nvSpPr>
          <p:cNvPr id="3" name="Content Placeholder 2"/>
          <p:cNvSpPr>
            <a:spLocks noGrp="1"/>
          </p:cNvSpPr>
          <p:nvPr>
            <p:ph idx="1"/>
          </p:nvPr>
        </p:nvSpPr>
        <p:spPr/>
        <p:txBody>
          <a:bodyPr/>
          <a:lstStyle/>
          <a:p>
            <a:r>
              <a:rPr lang="en-US" dirty="0" smtClean="0"/>
              <a:t>DARK MATTER HAS TAKEN APPROXIMATELY 31% OF THE UNIVERSE SPACE</a:t>
            </a:r>
          </a:p>
          <a:p>
            <a:pPr marL="36900" indent="0">
              <a:buNone/>
            </a:pPr>
            <a:r>
              <a:rPr lang="en-US" dirty="0" smtClean="0"/>
              <a:t>AND NOT JUST THAT IT IS PRESENT THERE SOMEWHERE WE ACTUALLY</a:t>
            </a:r>
          </a:p>
          <a:p>
            <a:pPr marL="36900" indent="0">
              <a:buNone/>
            </a:pPr>
            <a:r>
              <a:rPr lang="en-US" dirty="0" smtClean="0"/>
              <a:t>CANNOT SEE IT BECAUSE LIGHT DOESNOT REFLECT OR ABSORB OR EMIT</a:t>
            </a:r>
          </a:p>
          <a:p>
            <a:pPr marL="36900" indent="0">
              <a:buNone/>
            </a:pPr>
            <a:r>
              <a:rPr lang="en-US" dirty="0" smtClean="0"/>
              <a:t>THROUGH IT. IT IS LIKE A TOWEL SOCKING ALL THE WATER BUT STILL RE</a:t>
            </a:r>
          </a:p>
          <a:p>
            <a:pPr marL="36900" indent="0">
              <a:buNone/>
            </a:pPr>
            <a:r>
              <a:rPr lang="en-US" dirty="0" smtClean="0"/>
              <a:t>MAINS DRY. EVEN THOUGH IT CANNOT BE SEEN SCIENTIST SAY THAT IT</a:t>
            </a:r>
          </a:p>
          <a:p>
            <a:pPr marL="36900" indent="0">
              <a:buNone/>
            </a:pPr>
            <a:r>
              <a:rPr lang="en-US" dirty="0" smtClean="0"/>
              <a:t>CAN BE SEEN IF WE PROVIDE SOME MODERN INSTRUMENTS TO DETCT IT.</a:t>
            </a:r>
          </a:p>
          <a:p>
            <a:pPr marL="36900" indent="0">
              <a:buNone/>
            </a:pPr>
            <a:r>
              <a:rPr lang="en-US" dirty="0" smtClean="0"/>
              <a:t>FUN FACT, IF THERE WAS NO DARK MATTER GALAXIES WOULDN’T EVEN</a:t>
            </a:r>
          </a:p>
          <a:p>
            <a:pPr marL="36900" indent="0">
              <a:buNone/>
            </a:pPr>
            <a:r>
              <a:rPr lang="en-US" dirty="0" smtClean="0"/>
              <a:t>BORN AND ASLO THE MOVEMENT OF THEM WOULDN’T EVEN OCCUR, IF</a:t>
            </a:r>
          </a:p>
          <a:p>
            <a:pPr marL="36900" indent="0">
              <a:buNone/>
            </a:pPr>
            <a:r>
              <a:rPr lang="en-US" dirty="0" smtClean="0"/>
              <a:t>IT WEREN’T FOR DARK MATTER.</a:t>
            </a:r>
            <a:endParaRPr lang="en-US" dirty="0"/>
          </a:p>
        </p:txBody>
      </p:sp>
    </p:spTree>
    <p:extLst>
      <p:ext uri="{BB962C8B-B14F-4D97-AF65-F5344CB8AC3E}">
        <p14:creationId xmlns:p14="http://schemas.microsoft.com/office/powerpoint/2010/main" val="3444417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MATTER</a:t>
            </a:r>
            <a:endParaRPr lang="en-US" dirty="0"/>
          </a:p>
        </p:txBody>
      </p:sp>
      <p:sp>
        <p:nvSpPr>
          <p:cNvPr id="3" name="Content Placeholder 2"/>
          <p:cNvSpPr>
            <a:spLocks noGrp="1"/>
          </p:cNvSpPr>
          <p:nvPr>
            <p:ph idx="1"/>
          </p:nvPr>
        </p:nvSpPr>
        <p:spPr/>
        <p:txBody>
          <a:bodyPr>
            <a:normAutofit/>
          </a:bodyPr>
          <a:lstStyle/>
          <a:p>
            <a:pPr marL="36900" indent="0">
              <a:buNone/>
            </a:pPr>
            <a:r>
              <a:rPr lang="en-US" sz="3200" dirty="0">
                <a:effectLst/>
              </a:rPr>
              <a:t>Dark matter’s existence was first inferred by Swiss American astronomer </a:t>
            </a:r>
            <a:r>
              <a:rPr lang="en-US" sz="3200" dirty="0" smtClean="0">
                <a:effectLst/>
              </a:rPr>
              <a:t>(Fritz </a:t>
            </a:r>
            <a:r>
              <a:rPr lang="en-US" sz="3200" dirty="0" err="1" smtClean="0">
                <a:effectLst/>
              </a:rPr>
              <a:t>Zwicky</a:t>
            </a:r>
            <a:r>
              <a:rPr lang="en-US" sz="3200" dirty="0" smtClean="0">
                <a:effectLst/>
              </a:rPr>
              <a:t>), </a:t>
            </a:r>
            <a:r>
              <a:rPr lang="en-US" sz="3200" dirty="0">
                <a:effectLst/>
              </a:rPr>
              <a:t>who in 1933 discovered that the mass of all the stars in the Coma cluster of galaxies provided only about 1 percent of the mass needed to keep the galaxies from escaping the cluster’s gravitational pull</a:t>
            </a:r>
            <a:r>
              <a:rPr lang="en-US" sz="3200" dirty="0" smtClean="0">
                <a:effectLst/>
              </a:rPr>
              <a:t>.</a:t>
            </a:r>
          </a:p>
          <a:p>
            <a:pPr marL="36900" indent="0">
              <a:buNone/>
            </a:pPr>
            <a:r>
              <a:rPr lang="en-US" sz="3200" dirty="0" smtClean="0">
                <a:effectLst/>
              </a:rPr>
              <a:t>TWO VARITIES OF DARK MATTER EXIST. THE </a:t>
            </a:r>
            <a:endParaRPr lang="en-US" sz="3200" dirty="0"/>
          </a:p>
        </p:txBody>
      </p:sp>
    </p:spTree>
    <p:extLst>
      <p:ext uri="{BB962C8B-B14F-4D97-AF65-F5344CB8AC3E}">
        <p14:creationId xmlns:p14="http://schemas.microsoft.com/office/powerpoint/2010/main" val="26014507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MATTER</a:t>
            </a:r>
            <a:endParaRPr lang="en-US" dirty="0"/>
          </a:p>
        </p:txBody>
      </p:sp>
      <p:sp>
        <p:nvSpPr>
          <p:cNvPr id="3" name="Content Placeholder 2"/>
          <p:cNvSpPr>
            <a:spLocks noGrp="1"/>
          </p:cNvSpPr>
          <p:nvPr>
            <p:ph idx="1"/>
          </p:nvPr>
        </p:nvSpPr>
        <p:spPr/>
        <p:txBody>
          <a:bodyPr/>
          <a:lstStyle/>
          <a:p>
            <a:pPr marL="36900" indent="0">
              <a:buNone/>
            </a:pPr>
            <a:r>
              <a:rPr lang="en-US" dirty="0" smtClean="0"/>
              <a:t>FIRST ONE TAKES UPTO ONLY 4.9% OF UNIVERSE OF SPACE WHICH IS BASIC-</a:t>
            </a:r>
          </a:p>
          <a:p>
            <a:pPr marL="36900" indent="0">
              <a:buNone/>
            </a:pPr>
            <a:r>
              <a:rPr lang="en-US" dirty="0" smtClean="0"/>
              <a:t>ALLY BARYONS(ELECTRONS, PHOTONS AND FERMIONS). THE OTHER ONE </a:t>
            </a:r>
          </a:p>
          <a:p>
            <a:pPr marL="36900" indent="0">
              <a:buNone/>
            </a:pPr>
            <a:r>
              <a:rPr lang="en-US" dirty="0" smtClean="0"/>
              <a:t>TAKES UPTO 27% OF THE WHOLE UNIVERSE AND IT IS BASICALLY COLD AND</a:t>
            </a:r>
          </a:p>
          <a:p>
            <a:pPr marL="36900" indent="0">
              <a:buNone/>
            </a:pPr>
            <a:r>
              <a:rPr lang="en-US" dirty="0" smtClean="0"/>
              <a:t>IMPOSSIBLE TO ROBUST THINGS AND FIND THE WAY TO SEE THAT HOW THIS </a:t>
            </a:r>
          </a:p>
          <a:p>
            <a:pPr marL="36900" indent="0">
              <a:buNone/>
            </a:pPr>
            <a:r>
              <a:rPr lang="en-US" dirty="0" smtClean="0"/>
              <a:t>2</a:t>
            </a:r>
            <a:r>
              <a:rPr lang="en-US" baseline="30000" dirty="0" smtClean="0"/>
              <a:t>ND</a:t>
            </a:r>
            <a:r>
              <a:rPr lang="en-US" dirty="0" smtClean="0"/>
              <a:t> PART IS CREATED. EVEN THOUGH WE DON’T SEE IT AND MAYBE IT</a:t>
            </a:r>
          </a:p>
          <a:p>
            <a:pPr marL="36900" indent="0">
              <a:buNone/>
            </a:pPr>
            <a:r>
              <a:rPr lang="en-US" dirty="0" smtClean="0"/>
              <a:t>DOESN’T EXIST BUT EACH AND EVERYTHING HAS IT’S OWN PURPOSE </a:t>
            </a:r>
          </a:p>
          <a:p>
            <a:pPr marL="36900" indent="0">
              <a:buNone/>
            </a:pPr>
            <a:r>
              <a:rPr lang="en-US" dirty="0" smtClean="0"/>
              <a:t>IF IT WERE’NT MEANT TO BE THERE MAYBE THIS WHOLE UNIVERSE TIME</a:t>
            </a:r>
          </a:p>
          <a:p>
            <a:pPr marL="36900" indent="0">
              <a:buNone/>
            </a:pPr>
            <a:r>
              <a:rPr lang="en-US" dirty="0" smtClean="0"/>
              <a:t>LAPSE WOULDN’T BE AS SAME AS IT IS NOW.</a:t>
            </a:r>
          </a:p>
          <a:p>
            <a:pPr marL="36900" indent="0">
              <a:buNone/>
            </a:pPr>
            <a:r>
              <a:rPr lang="en-US" dirty="0" smtClean="0"/>
              <a:t>THE NEXT TOPIC WE’RE GOING TO TALK ABOUT IS DARK ENERGY</a:t>
            </a:r>
          </a:p>
        </p:txBody>
      </p:sp>
    </p:spTree>
    <p:extLst>
      <p:ext uri="{BB962C8B-B14F-4D97-AF65-F5344CB8AC3E}">
        <p14:creationId xmlns:p14="http://schemas.microsoft.com/office/powerpoint/2010/main" val="24920259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ENERGY</a:t>
            </a:r>
            <a:endParaRPr lang="en-US" dirty="0"/>
          </a:p>
        </p:txBody>
      </p:sp>
      <p:sp>
        <p:nvSpPr>
          <p:cNvPr id="3" name="Content Placeholder 2"/>
          <p:cNvSpPr>
            <a:spLocks noGrp="1"/>
          </p:cNvSpPr>
          <p:nvPr>
            <p:ph idx="1"/>
          </p:nvPr>
        </p:nvSpPr>
        <p:spPr/>
        <p:txBody>
          <a:bodyPr/>
          <a:lstStyle/>
          <a:p>
            <a:r>
              <a:rPr lang="en-US" dirty="0" smtClean="0"/>
              <a:t>IN OUR UNIVERSE DARK ENERGY IS PROBABLY THE MOST BENEFICIENT</a:t>
            </a:r>
          </a:p>
          <a:p>
            <a:pPr marL="36900" indent="0">
              <a:buNone/>
            </a:pPr>
            <a:r>
              <a:rPr lang="en-US" dirty="0" smtClean="0"/>
              <a:t>SURPRISING ENERGY.IT’S TAKES UPTO 69% OF UNIVERSE SPACE. IF WE SEE</a:t>
            </a:r>
          </a:p>
          <a:p>
            <a:pPr marL="36900" indent="0">
              <a:buNone/>
            </a:pPr>
            <a:r>
              <a:rPr lang="en-US" dirty="0"/>
              <a:t> </a:t>
            </a:r>
            <a:r>
              <a:rPr lang="en-US" dirty="0" smtClean="0"/>
              <a:t>CLEARLY IT IS OPPOSITE OF THE GRAVITY, LIKE IF GRAVITY IS PULLING </a:t>
            </a:r>
          </a:p>
          <a:p>
            <a:pPr marL="36900" indent="0">
              <a:buNone/>
            </a:pPr>
            <a:r>
              <a:rPr lang="en-US" dirty="0" smtClean="0"/>
              <a:t>SOMETHING INTO IT’S OWN SELF, DARK ENERGY WILL WORK OPPOSITELY </a:t>
            </a:r>
          </a:p>
          <a:p>
            <a:pPr marL="36900" indent="0">
              <a:buNone/>
            </a:pPr>
            <a:r>
              <a:rPr lang="en-US" dirty="0" smtClean="0"/>
              <a:t>LIKE IT WILL NOT PULL US, IT WILL EXPAND US.</a:t>
            </a:r>
          </a:p>
          <a:p>
            <a:pPr marL="36900" indent="0">
              <a:buNone/>
            </a:pPr>
            <a:r>
              <a:rPr lang="en-US" dirty="0" smtClean="0"/>
              <a:t>FUN FACT, WHY IS OUR UNIVERSE EXPANDING WITH RESPECT TO TIME?</a:t>
            </a:r>
          </a:p>
          <a:p>
            <a:pPr marL="36900" indent="0">
              <a:buNone/>
            </a:pPr>
            <a:r>
              <a:rPr lang="en-US" dirty="0" smtClean="0"/>
              <a:t>IT IS BECAUSE OF DARK ENERGY. DARK ENERGY IS THE MAIN SOURCE</a:t>
            </a:r>
          </a:p>
          <a:p>
            <a:pPr marL="36900" indent="0">
              <a:buNone/>
            </a:pPr>
            <a:r>
              <a:rPr lang="en-US" dirty="0" smtClean="0"/>
              <a:t>OF STRETCHING THE UNIVERSE.</a:t>
            </a:r>
          </a:p>
          <a:p>
            <a:pPr marL="36900" indent="0">
              <a:buNone/>
            </a:pPr>
            <a:r>
              <a:rPr lang="en-US" dirty="0" smtClean="0"/>
              <a:t>LET WE TAKE AN EXAMPLE FOR EXPLAINING THE DARK ENERGY</a:t>
            </a:r>
          </a:p>
        </p:txBody>
      </p:sp>
    </p:spTree>
    <p:extLst>
      <p:ext uri="{BB962C8B-B14F-4D97-AF65-F5344CB8AC3E}">
        <p14:creationId xmlns:p14="http://schemas.microsoft.com/office/powerpoint/2010/main" val="11138137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ENERGY</a:t>
            </a:r>
            <a:endParaRPr lang="en-US" dirty="0"/>
          </a:p>
        </p:txBody>
      </p:sp>
      <p:sp>
        <p:nvSpPr>
          <p:cNvPr id="3" name="Content Placeholder 2"/>
          <p:cNvSpPr>
            <a:spLocks noGrp="1"/>
          </p:cNvSpPr>
          <p:nvPr>
            <p:ph idx="1"/>
          </p:nvPr>
        </p:nvSpPr>
        <p:spPr>
          <a:xfrm>
            <a:off x="1031783" y="2402374"/>
            <a:ext cx="10353762" cy="4058751"/>
          </a:xfrm>
        </p:spPr>
        <p:txBody>
          <a:bodyPr>
            <a:normAutofit/>
          </a:bodyPr>
          <a:lstStyle/>
          <a:p>
            <a:r>
              <a:rPr lang="en-US" dirty="0"/>
              <a:t>What is an example of dark energy?</a:t>
            </a:r>
          </a:p>
          <a:p>
            <a:r>
              <a:rPr lang="en-US" dirty="0"/>
              <a:t>Image result for dark energy</a:t>
            </a:r>
          </a:p>
          <a:p>
            <a:r>
              <a:rPr lang="en-US" dirty="0"/>
              <a:t>One example is called phantom dark energy, where not only is expansion accelerating, but the acceleration is also increasing over time. This leads to a scenario called the Big Rip, where expansion becomes infinitely fast, tearing galaxies, atoms and the fabric of space-time itself apart</a:t>
            </a:r>
            <a:r>
              <a:rPr lang="en-US" dirty="0" smtClean="0"/>
              <a:t>.</a:t>
            </a:r>
            <a:endParaRPr lang="en-US" dirty="0"/>
          </a:p>
          <a:p>
            <a:pPr marL="36900" indent="0">
              <a:buNone/>
            </a:pPr>
            <a:r>
              <a:rPr lang="en-US" dirty="0" smtClean="0"/>
              <a:t>AND ALSO WE KNOW THAT SHADOWS MOVE FASTER THAN</a:t>
            </a:r>
          </a:p>
          <a:p>
            <a:pPr marL="36900" indent="0">
              <a:buNone/>
            </a:pPr>
            <a:r>
              <a:rPr lang="en-US" dirty="0" smtClean="0"/>
              <a:t>SPEED OF LIGHT, SO WE CAN SAY THAT DARK ENERGY</a:t>
            </a:r>
          </a:p>
          <a:p>
            <a:pPr marL="36900" indent="0">
              <a:buNone/>
            </a:pPr>
            <a:r>
              <a:rPr lang="en-US" dirty="0" smtClean="0"/>
              <a:t>CAN MOVE FASTER THAN LIGHT IT’S THE ONLY KNOWN</a:t>
            </a:r>
          </a:p>
          <a:p>
            <a:pPr marL="36900" indent="0">
              <a:buNone/>
            </a:pPr>
            <a:r>
              <a:rPr lang="en-US" dirty="0" smtClean="0"/>
              <a:t>THING THAT IS FASTER THAN SPEED OF LIGHT.</a:t>
            </a:r>
            <a:endParaRPr lang="en-US" dirty="0"/>
          </a:p>
        </p:txBody>
      </p:sp>
      <p:sp>
        <p:nvSpPr>
          <p:cNvPr id="4" name="Rectangle 1"/>
          <p:cNvSpPr>
            <a:spLocks noChangeArrowheads="1"/>
          </p:cNvSpPr>
          <p:nvPr/>
        </p:nvSpPr>
        <p:spPr bwMode="auto">
          <a:xfrm>
            <a:off x="-212514" y="-3068564"/>
            <a:ext cx="45719" cy="90178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7617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6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t>
            </a:r>
            <a:r>
              <a:rPr kumimoji="0" lang="en-US" altLang="en-US" sz="1000" b="0" i="0" u="none" strike="noStrike" cap="none" normalizeH="0" baseline="0" dirty="0" smtClean="0">
                <a:ln>
                  <a:noFill/>
                </a:ln>
                <a:solidFill>
                  <a:srgbClr val="202124"/>
                </a:solidFill>
                <a:effectLst/>
                <a:latin typeface="Arial" panose="020B0604020202020204" pitchFamily="34" charset="0"/>
                <a:cs typeface="Arial" panose="020B0604020202020204" pitchFamily="34" charset="0"/>
              </a:rPr>
              <a:t>                                                </a:t>
            </a:r>
          </a:p>
        </p:txBody>
      </p:sp>
      <p:pic>
        <p:nvPicPr>
          <p:cNvPr id="1026" name="Picture 2" descr="Image result for dark ener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78319" y="4232480"/>
            <a:ext cx="2507226" cy="2228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478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UNIVERSE</a:t>
            </a:r>
            <a:endParaRPr lang="en-US" dirty="0"/>
          </a:p>
        </p:txBody>
      </p:sp>
      <p:sp>
        <p:nvSpPr>
          <p:cNvPr id="3" name="Content Placeholder 2"/>
          <p:cNvSpPr>
            <a:spLocks noGrp="1"/>
          </p:cNvSpPr>
          <p:nvPr>
            <p:ph idx="1"/>
          </p:nvPr>
        </p:nvSpPr>
        <p:spPr/>
        <p:txBody>
          <a:bodyPr/>
          <a:lstStyle/>
          <a:p>
            <a:r>
              <a:rPr lang="en-US" dirty="0" smtClean="0"/>
              <a:t>WHEN WE SEE UNIVERSE THE FIRST THING THAT COMES INTO OUR MIND </a:t>
            </a:r>
          </a:p>
          <a:p>
            <a:pPr marL="36900" indent="0">
              <a:buNone/>
            </a:pPr>
            <a:r>
              <a:rPr lang="en-US" dirty="0" smtClean="0"/>
              <a:t>IS THAT HOW THESE THINGS ARE CREATED AND HOW DOES THESE THINGS</a:t>
            </a:r>
          </a:p>
          <a:p>
            <a:pPr marL="36900" indent="0">
              <a:buNone/>
            </a:pPr>
            <a:r>
              <a:rPr lang="en-US" dirty="0" smtClean="0"/>
              <a:t>WORK WITH THE PASSAGE OF TIME, LIKE WHY DOES OUR EARTH REVOLVES </a:t>
            </a:r>
          </a:p>
          <a:p>
            <a:pPr marL="36900" indent="0">
              <a:buNone/>
            </a:pPr>
            <a:r>
              <a:rPr lang="en-US" dirty="0" smtClean="0"/>
              <a:t>AROUND THE SUN AND ALSO AROUND IT’S OWN AXIS.ACCORDING TO SOME</a:t>
            </a:r>
          </a:p>
          <a:p>
            <a:pPr marL="36900" indent="0">
              <a:buNone/>
            </a:pPr>
            <a:r>
              <a:rPr lang="en-US" dirty="0" smtClean="0"/>
              <a:t>DOUCHEBAGS THERE THEORY IS THAT SUN IS IN REST AND IS ONLY </a:t>
            </a:r>
          </a:p>
          <a:p>
            <a:pPr marL="36900" indent="0">
              <a:buNone/>
            </a:pPr>
            <a:r>
              <a:rPr lang="en-US" dirty="0" smtClean="0"/>
              <a:t>REVOLVING AROUND IT’S OWN AXIS.LIKE IF SOMEBODY TOLD YOU THAT</a:t>
            </a:r>
          </a:p>
          <a:p>
            <a:pPr marL="36900" indent="0">
              <a:buNone/>
            </a:pPr>
            <a:r>
              <a:rPr lang="en-US" dirty="0" smtClean="0"/>
              <a:t>YOU’RE NAME LOOKS COOL IN REVERSE WAY HE IS AN OXIMORON.</a:t>
            </a:r>
          </a:p>
          <a:p>
            <a:pPr marL="36900" indent="0">
              <a:buNone/>
            </a:pPr>
            <a:r>
              <a:rPr lang="en-US" dirty="0" smtClean="0"/>
              <a:t>BUT LET US SAY FROM THE VERY BEGINNING THAT BASICALLY OUR </a:t>
            </a:r>
          </a:p>
          <a:p>
            <a:pPr marL="36900" indent="0">
              <a:buNone/>
            </a:pPr>
            <a:r>
              <a:rPr lang="en-US" dirty="0" smtClean="0"/>
              <a:t>UNIVERSE WAS STARTED WITH A BANG, NOT JUST ANY BANG, BIG BANG.</a:t>
            </a:r>
          </a:p>
        </p:txBody>
      </p:sp>
    </p:spTree>
    <p:extLst>
      <p:ext uri="{BB962C8B-B14F-4D97-AF65-F5344CB8AC3E}">
        <p14:creationId xmlns:p14="http://schemas.microsoft.com/office/powerpoint/2010/main" val="3458384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DARK ENERGY</a:t>
            </a:r>
            <a:endParaRPr lang="en-US" dirty="0"/>
          </a:p>
        </p:txBody>
      </p:sp>
      <p:sp>
        <p:nvSpPr>
          <p:cNvPr id="3" name="Content Placeholder 2"/>
          <p:cNvSpPr>
            <a:spLocks noGrp="1"/>
          </p:cNvSpPr>
          <p:nvPr>
            <p:ph idx="1"/>
          </p:nvPr>
        </p:nvSpPr>
        <p:spPr/>
        <p:txBody>
          <a:bodyPr/>
          <a:lstStyle/>
          <a:p>
            <a:r>
              <a:rPr lang="en-US" dirty="0" smtClean="0"/>
              <a:t>DARK ENERGY IS MUCH STRONGER THAN GRAVITY BECAUSE IN OUR</a:t>
            </a:r>
          </a:p>
          <a:p>
            <a:pPr marL="36900" indent="0">
              <a:buNone/>
            </a:pPr>
            <a:r>
              <a:rPr lang="en-US" dirty="0" smtClean="0"/>
              <a:t>KNOWN UNIVERSE GRAVITY IS MUCH LESS THAN DARK ENERGY AND </a:t>
            </a:r>
          </a:p>
          <a:p>
            <a:pPr marL="36900" indent="0">
              <a:buNone/>
            </a:pPr>
            <a:r>
              <a:rPr lang="en-US" dirty="0" smtClean="0"/>
              <a:t>IF GRAVITY WERE STRONGER THAN DARK ENERGY THAN OUR UNIVERSE</a:t>
            </a:r>
          </a:p>
          <a:p>
            <a:pPr marL="36900" indent="0">
              <a:buNone/>
            </a:pPr>
            <a:r>
              <a:rPr lang="en-US" dirty="0" smtClean="0"/>
              <a:t>WOULDN’T BE EXPANDING BUT IT WOULD BE COMPRESSING AND IN THE</a:t>
            </a:r>
          </a:p>
          <a:p>
            <a:pPr marL="36900" indent="0">
              <a:buNone/>
            </a:pPr>
            <a:r>
              <a:rPr lang="en-US" dirty="0" smtClean="0"/>
              <a:t>MEAN TIME THIS WHOLE UNIVERSE WOULD HAVE BEEN A PEEP HOLE.</a:t>
            </a:r>
          </a:p>
          <a:p>
            <a:pPr marL="36900" indent="0">
              <a:buNone/>
            </a:pPr>
            <a:r>
              <a:rPr lang="en-US" dirty="0" smtClean="0"/>
              <a:t>THE NEXT TOPIC WE’RE GOING TO DISCUSS IS THAT HOW IS YOUR UNIVERSE</a:t>
            </a:r>
          </a:p>
          <a:p>
            <a:pPr marL="36900" indent="0">
              <a:buNone/>
            </a:pPr>
            <a:r>
              <a:rPr lang="en-US" dirty="0" smtClean="0"/>
              <a:t>EXPANDING.</a:t>
            </a:r>
            <a:endParaRPr lang="en-US" dirty="0"/>
          </a:p>
        </p:txBody>
      </p:sp>
    </p:spTree>
    <p:extLst>
      <p:ext uri="{BB962C8B-B14F-4D97-AF65-F5344CB8AC3E}">
        <p14:creationId xmlns:p14="http://schemas.microsoft.com/office/powerpoint/2010/main" val="2741833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OF UNIVERSE</a:t>
            </a:r>
            <a:endParaRPr lang="en-US" dirty="0"/>
          </a:p>
        </p:txBody>
      </p:sp>
      <p:sp>
        <p:nvSpPr>
          <p:cNvPr id="3" name="Content Placeholder 2"/>
          <p:cNvSpPr>
            <a:spLocks noGrp="1"/>
          </p:cNvSpPr>
          <p:nvPr>
            <p:ph idx="1"/>
          </p:nvPr>
        </p:nvSpPr>
        <p:spPr/>
        <p:txBody>
          <a:bodyPr/>
          <a:lstStyle/>
          <a:p>
            <a:pPr marL="36900" indent="0">
              <a:buNone/>
            </a:pPr>
            <a:r>
              <a:rPr lang="en-US" dirty="0" smtClean="0"/>
              <a:t>AS WE ALL KNOW THAT, OUR UNIVERSE IS EXPANDING WITH RESPECT TO</a:t>
            </a:r>
          </a:p>
          <a:p>
            <a:pPr marL="36900" indent="0">
              <a:buNone/>
            </a:pPr>
            <a:r>
              <a:rPr lang="en-US" dirty="0" smtClean="0"/>
              <a:t>TIME. LIKE IN EACH SECOND OUR UNIVERSE CONSUMES LIKE MILLIONS OF</a:t>
            </a:r>
          </a:p>
          <a:p>
            <a:pPr marL="36900" indent="0">
              <a:buNone/>
            </a:pPr>
            <a:r>
              <a:rPr lang="en-US" dirty="0" smtClean="0"/>
              <a:t>KILOMETERS WHICH IS QUITE ASTONISHING. BUT THE MAIN QUESTION IS </a:t>
            </a:r>
          </a:p>
          <a:p>
            <a:pPr marL="36900" indent="0">
              <a:buNone/>
            </a:pPr>
            <a:r>
              <a:rPr lang="en-US" dirty="0" smtClean="0"/>
              <a:t>THAT WHY AND HOW IS OUR UNIVERSE EXPANDING? OK SO, THE THING IS</a:t>
            </a:r>
          </a:p>
          <a:p>
            <a:pPr marL="36900" indent="0">
              <a:buNone/>
            </a:pPr>
            <a:r>
              <a:rPr lang="en-US" dirty="0" smtClean="0"/>
              <a:t>THAT THERE IS A THING CALLED DARK ENERGY WHICH BASICALLY WORKS</a:t>
            </a:r>
          </a:p>
          <a:p>
            <a:pPr marL="36900" indent="0">
              <a:buNone/>
            </a:pPr>
            <a:r>
              <a:rPr lang="en-US" dirty="0" smtClean="0"/>
              <a:t>QUITE DIFFERENTLY. LIKE GRAVITY’S WORK IS TO PULL A BODY BUT THE</a:t>
            </a:r>
          </a:p>
          <a:p>
            <a:pPr marL="36900" indent="0">
              <a:buNone/>
            </a:pPr>
            <a:r>
              <a:rPr lang="en-US" dirty="0" smtClean="0"/>
              <a:t>DARK ENERGY TECHNIQUE IS QUITE DIFFERENT RATHER THAN PULLING OR </a:t>
            </a:r>
          </a:p>
          <a:p>
            <a:pPr marL="36900" indent="0">
              <a:buNone/>
            </a:pPr>
            <a:r>
              <a:rPr lang="en-US" dirty="0" smtClean="0"/>
              <a:t>DOING SOMETHING IT STRETCHES A BODY OR IN SIMPLE WORDS IT IS USED</a:t>
            </a:r>
          </a:p>
          <a:p>
            <a:pPr marL="36900" indent="0">
              <a:buNone/>
            </a:pPr>
            <a:r>
              <a:rPr lang="en-US" dirty="0" smtClean="0"/>
              <a:t>FOR EXPANSION. SO THE MAIN SOURCE BEHIND EXPANSION OF UNIVERSE IS</a:t>
            </a:r>
            <a:endParaRPr lang="en-US" dirty="0"/>
          </a:p>
        </p:txBody>
      </p:sp>
    </p:spTree>
    <p:extLst>
      <p:ext uri="{BB962C8B-B14F-4D97-AF65-F5344CB8AC3E}">
        <p14:creationId xmlns:p14="http://schemas.microsoft.com/office/powerpoint/2010/main" val="39549668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EXPANSION OF UNIVERSE</a:t>
            </a:r>
            <a:endParaRPr lang="en-US" dirty="0"/>
          </a:p>
        </p:txBody>
      </p:sp>
      <p:sp>
        <p:nvSpPr>
          <p:cNvPr id="3" name="Content Placeholder 2"/>
          <p:cNvSpPr>
            <a:spLocks noGrp="1"/>
          </p:cNvSpPr>
          <p:nvPr>
            <p:ph idx="1"/>
          </p:nvPr>
        </p:nvSpPr>
        <p:spPr/>
        <p:txBody>
          <a:bodyPr>
            <a:normAutofit lnSpcReduction="10000"/>
          </a:bodyPr>
          <a:lstStyle/>
          <a:p>
            <a:pPr marL="36900" indent="0">
              <a:buNone/>
            </a:pPr>
            <a:r>
              <a:rPr lang="en-US" dirty="0" smtClean="0"/>
              <a:t>DARK ENERGY. IF (I’M JUST SAYING) THAT IF THIS DARK ENERGY TYPA </a:t>
            </a:r>
          </a:p>
          <a:p>
            <a:pPr marL="36900" indent="0">
              <a:buNone/>
            </a:pPr>
            <a:r>
              <a:rPr lang="en-US" dirty="0" smtClean="0"/>
              <a:t>THING DIDN’T EXISTED, RATHER THAN EXPANDING IT WOULD’VE BEEN </a:t>
            </a:r>
          </a:p>
          <a:p>
            <a:pPr marL="36900" indent="0">
              <a:buNone/>
            </a:pPr>
            <a:r>
              <a:rPr lang="en-US" dirty="0" smtClean="0"/>
              <a:t>CONTRACTING LIKE A COTTON WHEN IT IS DIPPED INTO WATER. AND IF</a:t>
            </a:r>
          </a:p>
          <a:p>
            <a:pPr marL="36900" indent="0">
              <a:buNone/>
            </a:pPr>
            <a:r>
              <a:rPr lang="en-US" dirty="0" smtClean="0"/>
              <a:t>THAT THING HAPPENED THEN THIS WHOLE UNIVERSE WOULD HAVE BEEN</a:t>
            </a:r>
          </a:p>
          <a:p>
            <a:pPr marL="36900" indent="0">
              <a:buNone/>
            </a:pPr>
            <a:r>
              <a:rPr lang="en-US" dirty="0" smtClean="0"/>
              <a:t>BECOME A PEEP HOLE, AS I SAID IN THE EARLIER LECTURE. SO DON’T EVER</a:t>
            </a:r>
          </a:p>
          <a:p>
            <a:pPr marL="36900" indent="0">
              <a:buNone/>
            </a:pPr>
            <a:r>
              <a:rPr lang="en-US" dirty="0" smtClean="0"/>
              <a:t>SAY THAT DARK ENERGY IS A STUPID THING TO EVER HAPPEN. ALSO EVERY</a:t>
            </a:r>
          </a:p>
          <a:p>
            <a:pPr marL="36900" indent="0">
              <a:buNone/>
            </a:pPr>
            <a:r>
              <a:rPr lang="en-US" dirty="0" smtClean="0"/>
              <a:t>THING HAS A SIDE EFFECT SO NORMAL EXPANSION IS FINE BUT IF THIS </a:t>
            </a:r>
          </a:p>
          <a:p>
            <a:pPr marL="36900" indent="0">
              <a:buNone/>
            </a:pPr>
            <a:r>
              <a:rPr lang="en-US" dirty="0" smtClean="0"/>
              <a:t>EXPANSION RAISED THEIR BARS AND IT WENT FAR BEYOND THE LIMIT</a:t>
            </a:r>
          </a:p>
          <a:p>
            <a:pPr marL="36900" indent="0">
              <a:buNone/>
            </a:pPr>
            <a:r>
              <a:rPr lang="en-US" dirty="0" smtClean="0"/>
              <a:t>THEN UNIVERSE WOULD DIE FROM STRETCHING AND IT IS ALSO A DEATH FOR US. SO STABILITY MATTERS IN EVERY KINDA SITUATION.</a:t>
            </a:r>
          </a:p>
        </p:txBody>
      </p:sp>
    </p:spTree>
    <p:extLst>
      <p:ext uri="{BB962C8B-B14F-4D97-AF65-F5344CB8AC3E}">
        <p14:creationId xmlns:p14="http://schemas.microsoft.com/office/powerpoint/2010/main" val="25077524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EXPANISON OF UNIVERSE</a:t>
            </a:r>
            <a:endParaRPr lang="en-US" dirty="0"/>
          </a:p>
        </p:txBody>
      </p:sp>
      <p:sp>
        <p:nvSpPr>
          <p:cNvPr id="3" name="Content Placeholder 2"/>
          <p:cNvSpPr>
            <a:spLocks noGrp="1"/>
          </p:cNvSpPr>
          <p:nvPr>
            <p:ph idx="1"/>
          </p:nvPr>
        </p:nvSpPr>
        <p:spPr/>
        <p:txBody>
          <a:bodyPr/>
          <a:lstStyle/>
          <a:p>
            <a:r>
              <a:rPr lang="en-US" dirty="0" smtClean="0"/>
              <a:t>THE MAIN THAT WE’RE GOING TO TALK ABOUT IS THAT WHY IS THIS</a:t>
            </a:r>
          </a:p>
          <a:p>
            <a:pPr marL="36900" indent="0">
              <a:buNone/>
            </a:pPr>
            <a:r>
              <a:rPr lang="en-US" dirty="0" smtClean="0"/>
              <a:t>HAPPENING? LIKE WHAT IS THE MAIN POINT OF THIS EXPANDING? SO THE</a:t>
            </a:r>
          </a:p>
          <a:p>
            <a:pPr marL="36900" indent="0">
              <a:buNone/>
            </a:pPr>
            <a:r>
              <a:rPr lang="en-US" dirty="0" smtClean="0"/>
              <a:t>THINGS IS THAT EVERYTHING IN THIS UNIVERSE IS IN MOTION AND NOT</a:t>
            </a:r>
          </a:p>
          <a:p>
            <a:pPr marL="36900" indent="0">
              <a:buNone/>
            </a:pPr>
            <a:r>
              <a:rPr lang="en-US" dirty="0" smtClean="0"/>
              <a:t>JUST IN SOME MOTION BUT IT IS MOVING FURTHER AWAY, SOME OF THEM </a:t>
            </a:r>
          </a:p>
          <a:p>
            <a:pPr marL="36900" indent="0">
              <a:buNone/>
            </a:pPr>
            <a:r>
              <a:rPr lang="en-US" dirty="0" smtClean="0"/>
              <a:t>ARE MOVING CLOSER TO THEIR PREDESSORS BUT MOST OF THEM  </a:t>
            </a:r>
          </a:p>
          <a:p>
            <a:pPr marL="36900" indent="0">
              <a:buNone/>
            </a:pPr>
            <a:r>
              <a:rPr lang="en-US" dirty="0" smtClean="0"/>
              <a:t>ARE GOING FURTHER AWAY.</a:t>
            </a:r>
          </a:p>
          <a:p>
            <a:pPr marL="36900" indent="0">
              <a:buNone/>
            </a:pPr>
            <a:r>
              <a:rPr lang="en-US" dirty="0" smtClean="0"/>
              <a:t>LIKE THERE IS NOT STOPPING OF UNIVERSE EXPANSION. EACH AND EVERY</a:t>
            </a:r>
          </a:p>
          <a:p>
            <a:pPr marL="36900" indent="0">
              <a:buNone/>
            </a:pPr>
            <a:r>
              <a:rPr lang="en-US" dirty="0" smtClean="0"/>
              <a:t>SECOND IS OUR UNIVERSE MOVING LIKE A BEATLE SNAKE. AND IN THE</a:t>
            </a:r>
          </a:p>
          <a:p>
            <a:pPr marL="36900" indent="0">
              <a:buNone/>
            </a:pPr>
            <a:r>
              <a:rPr lang="en-US" dirty="0" smtClean="0"/>
              <a:t>END THIS WHOLE THINGS WOULD JUST CRUMBLE INTO PIECES.</a:t>
            </a:r>
          </a:p>
          <a:p>
            <a:pPr marL="36900" indent="0">
              <a:buNone/>
            </a:pPr>
            <a:endParaRPr lang="en-US" dirty="0"/>
          </a:p>
        </p:txBody>
      </p:sp>
    </p:spTree>
    <p:extLst>
      <p:ext uri="{BB962C8B-B14F-4D97-AF65-F5344CB8AC3E}">
        <p14:creationId xmlns:p14="http://schemas.microsoft.com/office/powerpoint/2010/main" val="2544818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DEATH OF A STAR</a:t>
            </a:r>
            <a:endParaRPr lang="en-US" dirty="0"/>
          </a:p>
        </p:txBody>
      </p:sp>
      <p:sp>
        <p:nvSpPr>
          <p:cNvPr id="3" name="Content Placeholder 2"/>
          <p:cNvSpPr>
            <a:spLocks noGrp="1"/>
          </p:cNvSpPr>
          <p:nvPr>
            <p:ph idx="1"/>
          </p:nvPr>
        </p:nvSpPr>
        <p:spPr/>
        <p:txBody>
          <a:bodyPr/>
          <a:lstStyle/>
          <a:p>
            <a:r>
              <a:rPr lang="en-US" dirty="0" smtClean="0"/>
              <a:t>EACH STAR HAS IT’S OWN AGE TIMING. IT’S DEATH IS A MANDATORY THING. LET WE TAKE OUR SUN IT’S HAS ONLY 2 BILLION YEARS LEFT, AFTER THAT IT WILL BECOME A DEATH STAR. DEATH STAR IS BASICALLY</a:t>
            </a:r>
            <a:r>
              <a:rPr lang="en-US" dirty="0"/>
              <a:t> </a:t>
            </a:r>
            <a:r>
              <a:rPr lang="en-US" dirty="0" smtClean="0"/>
              <a:t>A STAR WHEN A STAR DIES IT CAUSES A SUPERNOVA WHICH DEMOLISHES</a:t>
            </a:r>
            <a:r>
              <a:rPr lang="en-US" dirty="0"/>
              <a:t> </a:t>
            </a:r>
            <a:r>
              <a:rPr lang="en-US" dirty="0" smtClean="0"/>
              <a:t>NEARBY PLANETS OR STARS WITH ITSELF, OUR SUN AFTER DYING WILL ALSO CAUSE A SUPERNOVA AND WILL DEMOLISH PLANETS UPTO MARS.</a:t>
            </a:r>
          </a:p>
          <a:p>
            <a:pPr marL="36900" indent="0">
              <a:buNone/>
            </a:pPr>
            <a:r>
              <a:rPr lang="en-US" dirty="0" smtClean="0"/>
              <a:t>WHEN A STAR LIKE SUN USES ALL IT’S HYDROGEN FUEL,  THEY BECOMES A RED GIANT STAR WHOMS RADIUS INCREASES UPTO SOME EXTENT AND MAYBE IF SUN BECOMES A RED GIANT STAR THEN IT MAYBE ENGULF MERCURY AND VENUS IN IT’S CORE. BECAUSE OF LARGE SIZE IT WILL TAKE LARGE AMOUNT OF SPACE. WHEN A MASSIVE STAR DIES, IT COLLAPSES UNDER IT’S OWN GRAVITY AND LEAVE BEHIND SOME BLACKHOLES.</a:t>
            </a:r>
          </a:p>
        </p:txBody>
      </p:sp>
    </p:spTree>
    <p:extLst>
      <p:ext uri="{BB962C8B-B14F-4D97-AF65-F5344CB8AC3E}">
        <p14:creationId xmlns:p14="http://schemas.microsoft.com/office/powerpoint/2010/main" val="16719164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OF A STAR</a:t>
            </a:r>
            <a:endParaRPr lang="en-US" dirty="0"/>
          </a:p>
        </p:txBody>
      </p:sp>
      <p:sp>
        <p:nvSpPr>
          <p:cNvPr id="3" name="Content Placeholder 2"/>
          <p:cNvSpPr>
            <a:spLocks noGrp="1"/>
          </p:cNvSpPr>
          <p:nvPr>
            <p:ph idx="1"/>
          </p:nvPr>
        </p:nvSpPr>
        <p:spPr/>
        <p:txBody>
          <a:bodyPr/>
          <a:lstStyle/>
          <a:p>
            <a:pPr marL="36900" indent="0">
              <a:buNone/>
            </a:pPr>
            <a:r>
              <a:rPr lang="en-US" dirty="0" smtClean="0"/>
              <a:t>AND WHEN A SMALL STAR NOT SMALL BUT A MEDIUM SIZE STAR DIES, IT</a:t>
            </a:r>
          </a:p>
          <a:p>
            <a:pPr marL="36900" indent="0">
              <a:buNone/>
            </a:pPr>
            <a:r>
              <a:rPr lang="en-US" dirty="0" smtClean="0"/>
              <a:t>CONVERTS ITSELF INTO A NEUTRON STAR. IF THE CORE OF STAR IS BETWEEN 1.5 TO 3 TIMES MASSIVE THAN OURSUN THEN THAT STAR CONVERTS INTO A NEUTRON STAR, BUT WHEN A STARS CORE IS MORE THAN 3 TIMES MASSIVE THAN OUR SUN THAN THAT STAR CHANGES INTO A BLACKHOLE. BUT WHY DOES PHOTON REVOLVES AROUND THAT DEAD STAR WHICH CONVERTS INTO BLACKHOLE? PICTURE DOWN BELOW EXPLAINS IT ALL;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2433" y="4065444"/>
            <a:ext cx="7117236" cy="1725756"/>
          </a:xfrm>
          <a:prstGeom prst="rect">
            <a:avLst/>
          </a:prstGeom>
        </p:spPr>
      </p:pic>
    </p:spTree>
    <p:extLst>
      <p:ext uri="{BB962C8B-B14F-4D97-AF65-F5344CB8AC3E}">
        <p14:creationId xmlns:p14="http://schemas.microsoft.com/office/powerpoint/2010/main" val="393764655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DEATH OF A STAR</a:t>
            </a:r>
            <a:endParaRPr lang="en-US" dirty="0"/>
          </a:p>
        </p:txBody>
      </p:sp>
      <p:sp>
        <p:nvSpPr>
          <p:cNvPr id="3" name="Content Placeholder 2"/>
          <p:cNvSpPr>
            <a:spLocks noGrp="1"/>
          </p:cNvSpPr>
          <p:nvPr>
            <p:ph idx="1"/>
          </p:nvPr>
        </p:nvSpPr>
        <p:spPr/>
        <p:txBody>
          <a:bodyPr>
            <a:normAutofit/>
          </a:bodyPr>
          <a:lstStyle/>
          <a:p>
            <a:pPr marL="36900" indent="0">
              <a:buNone/>
            </a:pPr>
            <a:r>
              <a:rPr lang="en-US" sz="3200" dirty="0">
                <a:effectLst/>
              </a:rPr>
              <a:t>If a large star (20–150 solar masses) dies, the core is massive enough to overcome neutron degeneracy pressure, and collapses into a black hole. As it heats up, it vents this energy into the rest of the star, causing it to </a:t>
            </a:r>
            <a:r>
              <a:rPr lang="en-US" sz="3200" dirty="0" smtClean="0">
                <a:effectLst/>
              </a:rPr>
              <a:t>explode. BUT</a:t>
            </a:r>
          </a:p>
          <a:p>
            <a:pPr marL="36900" indent="0">
              <a:buNone/>
            </a:pPr>
            <a:r>
              <a:rPr lang="en-US" sz="2400" dirty="0" smtClean="0"/>
              <a:t>THIS THING WILL HAPPEN ONLY IF WE ALL DIE AND IT WILL TAKE A LOT OF TIME TO TAKE, SO WE ARE SAFER FROM THIS KINDA APOCOLYPSE AND THIS THING WILL ONLY HAPPEN IF ALL THE HYDROGEN FUEL FROM SUN IS WIPED OUT AND IT BURST IN THE FORM OF A SUPERNOVA.</a:t>
            </a:r>
          </a:p>
        </p:txBody>
      </p:sp>
    </p:spTree>
    <p:extLst>
      <p:ext uri="{BB962C8B-B14F-4D97-AF65-F5344CB8AC3E}">
        <p14:creationId xmlns:p14="http://schemas.microsoft.com/office/powerpoint/2010/main" val="336796474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QUASARS</a:t>
            </a:r>
            <a:endParaRPr lang="en-US" dirty="0"/>
          </a:p>
        </p:txBody>
      </p:sp>
      <p:sp>
        <p:nvSpPr>
          <p:cNvPr id="3" name="Content Placeholder 2"/>
          <p:cNvSpPr>
            <a:spLocks noGrp="1"/>
          </p:cNvSpPr>
          <p:nvPr>
            <p:ph idx="1"/>
          </p:nvPr>
        </p:nvSpPr>
        <p:spPr/>
        <p:txBody>
          <a:bodyPr>
            <a:normAutofit/>
          </a:bodyPr>
          <a:lstStyle/>
          <a:p>
            <a:r>
              <a:rPr lang="en-US" dirty="0" smtClean="0"/>
              <a:t>QUASARS KNOWN AS THE BRIGHTEST THING IN THE UNIVERSE, PRESENT ON THE BRICK THE UNIVERSE AND WE ALSO KNOW THAT THE UNIVERSE IS EXPANDING SO THE THING IS THAT ACHIEVING QUASARS OR TO SEE THEM LIVE IS BASICALLY I’M NOT SAYING IMPOSSIBLE BUT IS UNDENIABLY OUT OF OUR REACH. US HUMANS IN LAST 70 YEARS HAVE ACHIEVED MANY THINGS IN TERMS OF SPACE WISE. LIKE IN 1961, FIRST MAN NEIL ARMSTRONG LANDED HIMSELF ON THE MOON WITH PARTNER EDWIN IT WAS A MIRACULUS TO HAVE BEEN DONE BUT FROM THEN NOT A SINGLE PERSON HAS LANDED THEMSLEVES ON THE MOON LIKE I DON’T KNOW WHY BUT IT IS A STRANGE THING BECAUSE AT THAT TIME TECHNOLOGY WAS NOT THAT MODERN BUT NOWADAYS WHEN THE TECHNOLOGY IS MODERN PEOPLE HAVEN’T GONE TO MOON LIKE NEIL ARMSTRONG DID.</a:t>
            </a:r>
          </a:p>
        </p:txBody>
      </p:sp>
    </p:spTree>
    <p:extLst>
      <p:ext uri="{BB962C8B-B14F-4D97-AF65-F5344CB8AC3E}">
        <p14:creationId xmlns:p14="http://schemas.microsoft.com/office/powerpoint/2010/main" val="22439760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QUASARS</a:t>
            </a:r>
            <a:endParaRPr lang="en-US" dirty="0"/>
          </a:p>
        </p:txBody>
      </p:sp>
      <p:sp>
        <p:nvSpPr>
          <p:cNvPr id="3" name="Content Placeholder 2"/>
          <p:cNvSpPr>
            <a:spLocks noGrp="1"/>
          </p:cNvSpPr>
          <p:nvPr>
            <p:ph idx="1"/>
          </p:nvPr>
        </p:nvSpPr>
        <p:spPr/>
        <p:txBody>
          <a:bodyPr/>
          <a:lstStyle/>
          <a:p>
            <a:pPr marL="36900" indent="0">
              <a:buNone/>
            </a:pPr>
            <a:r>
              <a:rPr lang="en-US" dirty="0" smtClean="0"/>
              <a:t>BUT LUCKILY WE HAVE SENT OUR ROVERS TO MARS WHICH SUCCESSFULLY LANDED THEIR AND NOW THAT ROVER IS COLLECTING DATA FOR US SO IT IS AN ADVENTUROUS/AMAZING THING TO HAVE BEEN DONE. SO ABOUT QUASARS, QUASARS STANDS FOR (QUASI STELLAR RADIO SOURCE). </a:t>
            </a:r>
          </a:p>
          <a:p>
            <a:pPr fontAlgn="t"/>
            <a:r>
              <a:rPr lang="en-US" dirty="0">
                <a:effectLst/>
              </a:rPr>
              <a:t>Quasars belong to a family of objects known as active galactic </a:t>
            </a:r>
            <a:r>
              <a:rPr lang="en-US" dirty="0" smtClean="0">
                <a:effectLst/>
              </a:rPr>
              <a:t>nuclei.</a:t>
            </a:r>
            <a:endParaRPr lang="en-US" dirty="0">
              <a:effectLst/>
            </a:endParaRPr>
          </a:p>
          <a:p>
            <a:pPr fontAlgn="t"/>
            <a:r>
              <a:rPr lang="en-US" dirty="0">
                <a:effectLst/>
              </a:rPr>
              <a:t>Their actual name is shortened. ...</a:t>
            </a:r>
          </a:p>
          <a:p>
            <a:pPr fontAlgn="t"/>
            <a:r>
              <a:rPr lang="en-US" dirty="0">
                <a:effectLst/>
              </a:rPr>
              <a:t>Most Quasars are at least 100 times more luminous than our Milky Way galaxy.</a:t>
            </a:r>
          </a:p>
          <a:p>
            <a:pPr fontAlgn="t"/>
            <a:r>
              <a:rPr lang="en-US" dirty="0">
                <a:effectLst/>
              </a:rPr>
              <a:t>Because of their great </a:t>
            </a:r>
            <a:r>
              <a:rPr lang="en-US" dirty="0" smtClean="0">
                <a:effectLst/>
              </a:rPr>
              <a:t>brightness, they </a:t>
            </a:r>
            <a:r>
              <a:rPr lang="en-US" dirty="0">
                <a:effectLst/>
              </a:rPr>
              <a:t>tend to outshine the ancient galaxies in which they reside.</a:t>
            </a:r>
          </a:p>
          <a:p>
            <a:pPr fontAlgn="t"/>
            <a:r>
              <a:rPr lang="en-US" dirty="0">
                <a:effectLst/>
              </a:rPr>
              <a:t>More than </a:t>
            </a:r>
            <a:r>
              <a:rPr lang="en-US" dirty="0" smtClean="0">
                <a:effectLst/>
              </a:rPr>
              <a:t>200,000</a:t>
            </a:r>
            <a:r>
              <a:rPr lang="en-US" dirty="0">
                <a:effectLst/>
              </a:rPr>
              <a:t> Quasars have been discovered.</a:t>
            </a:r>
          </a:p>
          <a:p>
            <a:pPr marL="36900" indent="0">
              <a:buNone/>
            </a:pPr>
            <a:endParaRPr lang="en-US" dirty="0"/>
          </a:p>
        </p:txBody>
      </p:sp>
    </p:spTree>
    <p:extLst>
      <p:ext uri="{BB962C8B-B14F-4D97-AF65-F5344CB8AC3E}">
        <p14:creationId xmlns:p14="http://schemas.microsoft.com/office/powerpoint/2010/main" val="35452399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QUASARS</a:t>
            </a:r>
            <a:endParaRPr lang="en-US" dirty="0"/>
          </a:p>
        </p:txBody>
      </p:sp>
      <p:sp>
        <p:nvSpPr>
          <p:cNvPr id="3" name="Content Placeholder 2"/>
          <p:cNvSpPr>
            <a:spLocks noGrp="1"/>
          </p:cNvSpPr>
          <p:nvPr>
            <p:ph idx="1"/>
          </p:nvPr>
        </p:nvSpPr>
        <p:spPr/>
        <p:txBody>
          <a:bodyPr/>
          <a:lstStyle/>
          <a:p>
            <a:pPr marL="36900" indent="0">
              <a:buNone/>
            </a:pPr>
            <a:r>
              <a:rPr lang="en-US" dirty="0" smtClean="0"/>
              <a:t>QUASARS ARE BASICALLY AN OBJECT WHICH HAS A STRONG  EMISSION RADIATION. LIKE A QUASARS CAN BE FORMED BY BLACK HOLES COLLISION AND ALSO FROM SUPER NOVAS , LIKE ,</a:t>
            </a:r>
          </a:p>
          <a:p>
            <a:pPr marL="36900" indent="0">
              <a:buNone/>
            </a:pPr>
            <a:r>
              <a:rPr lang="en-US" sz="2500" dirty="0">
                <a:effectLst/>
              </a:rPr>
              <a:t>Quasars inhabit the centers of active galaxies and are among the most luminous, powerful, and energetic objects known in the universe, emitting up to a thousand times the energy output of the </a:t>
            </a:r>
            <a:r>
              <a:rPr lang="en-US" sz="2500" dirty="0">
                <a:effectLst/>
                <a:hlinkClick r:id="rId2" tooltip="Milky Way"/>
              </a:rPr>
              <a:t>Milky Way</a:t>
            </a:r>
            <a:r>
              <a:rPr lang="en-US" sz="2500" dirty="0">
                <a:effectLst/>
              </a:rPr>
              <a:t>, which contains 200–400 billion stars. This radiation is emitted across the electromagnetic spectrum, almost uniformly, from X-rays to the far infrared with a peak in the ultraviolet optical bands, with some quasars also being strong sources of radio emission and of gamma-rays.</a:t>
            </a:r>
            <a:endParaRPr lang="en-US" sz="2500" dirty="0"/>
          </a:p>
        </p:txBody>
      </p:sp>
    </p:spTree>
    <p:extLst>
      <p:ext uri="{BB962C8B-B14F-4D97-AF65-F5344CB8AC3E}">
        <p14:creationId xmlns:p14="http://schemas.microsoft.com/office/powerpoint/2010/main" val="3904461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UNIVERSE</a:t>
            </a:r>
            <a:endParaRPr lang="en-US" dirty="0"/>
          </a:p>
        </p:txBody>
      </p:sp>
      <p:sp>
        <p:nvSpPr>
          <p:cNvPr id="3" name="Content Placeholder 2"/>
          <p:cNvSpPr>
            <a:spLocks noGrp="1"/>
          </p:cNvSpPr>
          <p:nvPr>
            <p:ph idx="1"/>
          </p:nvPr>
        </p:nvSpPr>
        <p:spPr/>
        <p:txBody>
          <a:bodyPr/>
          <a:lstStyle/>
          <a:p>
            <a:pPr marL="36900" indent="0">
              <a:buNone/>
            </a:pPr>
            <a:r>
              <a:rPr lang="en-US" dirty="0" smtClean="0"/>
              <a:t>LIKE 13.2 BILLION YEARS AGO, AND EVER SINCE  OUR UNIVERSE IS </a:t>
            </a:r>
          </a:p>
          <a:p>
            <a:pPr marL="36900" indent="0">
              <a:buNone/>
            </a:pPr>
            <a:r>
              <a:rPr lang="en-US" dirty="0" smtClean="0"/>
              <a:t>EXPANDING IN A VERY RAPID MANNER. IF WE SEE IT CLEARLY IN THE LAST</a:t>
            </a:r>
          </a:p>
          <a:p>
            <a:pPr marL="36900" indent="0">
              <a:buNone/>
            </a:pPr>
            <a:r>
              <a:rPr lang="en-US" dirty="0" smtClean="0"/>
              <a:t>2 MILLION YEARS THE WHOLE UNIVERSE IS EXPANDING VERY RAPIDLY </a:t>
            </a:r>
          </a:p>
          <a:p>
            <a:pPr marL="36900" indent="0">
              <a:buNone/>
            </a:pPr>
            <a:r>
              <a:rPr lang="en-US" dirty="0" smtClean="0"/>
              <a:t>AND ACCORDING TO SOME SPACE BOYS AFTER 2 BILLION YEARS OUR </a:t>
            </a:r>
          </a:p>
          <a:p>
            <a:pPr marL="36900" indent="0">
              <a:buNone/>
            </a:pPr>
            <a:r>
              <a:rPr lang="en-US" dirty="0" smtClean="0"/>
              <a:t>GALAXY WHICH IS (MILKYWAY) WILL COPLLAPSE OR COLLIDE WITH </a:t>
            </a:r>
          </a:p>
          <a:p>
            <a:pPr marL="36900" indent="0">
              <a:buNone/>
            </a:pPr>
            <a:r>
              <a:rPr lang="en-US" dirty="0" smtClean="0"/>
              <a:t>OUR NEIGHBOURING GALAXY WHICH IS BASICALLY CALLED (ANDROMEDA</a:t>
            </a:r>
          </a:p>
          <a:p>
            <a:pPr marL="36900" indent="0">
              <a:buNone/>
            </a:pPr>
            <a:r>
              <a:rPr lang="en-US" dirty="0" smtClean="0"/>
              <a:t>GALAXY). WHICH WILL BE A VERY DISASTROUS WAY TO DIE(I  MEAN </a:t>
            </a:r>
          </a:p>
          <a:p>
            <a:pPr marL="36900" indent="0">
              <a:buNone/>
            </a:pPr>
            <a:r>
              <a:rPr lang="en-US" dirty="0" smtClean="0"/>
              <a:t>IT WILL LOOK COOL BUT STILL).BUT LETS NOT TALK ABOUT US DYING,</a:t>
            </a:r>
          </a:p>
          <a:p>
            <a:pPr marL="36900" indent="0">
              <a:buNone/>
            </a:pPr>
            <a:r>
              <a:rPr lang="en-US" dirty="0" smtClean="0"/>
              <a:t>LET US TALK ABOUT SOME OTHER THINGS IN UNIVERSE THAT’RE QUITE </a:t>
            </a:r>
            <a:endParaRPr lang="en-US" dirty="0"/>
          </a:p>
        </p:txBody>
      </p:sp>
    </p:spTree>
    <p:extLst>
      <p:ext uri="{BB962C8B-B14F-4D97-AF65-F5344CB8AC3E}">
        <p14:creationId xmlns:p14="http://schemas.microsoft.com/office/powerpoint/2010/main" val="341615397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MULTIVERSE</a:t>
            </a:r>
            <a:endParaRPr lang="en-US" dirty="0"/>
          </a:p>
        </p:txBody>
      </p:sp>
      <p:sp>
        <p:nvSpPr>
          <p:cNvPr id="3" name="Content Placeholder 2"/>
          <p:cNvSpPr>
            <a:spLocks noGrp="1"/>
          </p:cNvSpPr>
          <p:nvPr>
            <p:ph idx="1"/>
          </p:nvPr>
        </p:nvSpPr>
        <p:spPr/>
        <p:txBody>
          <a:bodyPr>
            <a:normAutofit fontScale="92500"/>
          </a:bodyPr>
          <a:lstStyle/>
          <a:p>
            <a:r>
              <a:rPr lang="en-US" dirty="0" smtClean="0"/>
              <a:t>THE IDEA OF MULTIVERSE IS BASICALLY AN OXIMORON IDEA TO THINK ABOUT. LIKE WE’RE TALKING ABOUT ANOTHER US LOCATED IN A DIFFERNET AREA/VERSE. LIKE SOMETIME, WHEN WE SAY THAT WE JUST HAD A DÉJÀ VU, THAT SOMETHING HAS DONE RECENTLY. OR IN A SIMPLE WAY, WHEN WE SEE A DREAM WE SAY OTHER VERSIONS OF OURSELVES BUT IN A DIFFERENT REALITY/DIMENSION. ACCORDING TO A THEORY, CALLED PARALLEL UNIVERSE, EACH PLANET OR STAR OR GALAXY HAS IT’S COPIED BRANCH. BUT IF SEE IT CLEARLY THERE MIGHT EXIST A MULTIVERSE THAT HAS ANOTHER ME STANDING INFRONT OF A MANIAC. </a:t>
            </a:r>
          </a:p>
          <a:p>
            <a:r>
              <a:rPr lang="en-US" dirty="0">
                <a:effectLst/>
              </a:rPr>
              <a:t>The </a:t>
            </a:r>
            <a:r>
              <a:rPr lang="en-US" b="1" dirty="0">
                <a:effectLst/>
              </a:rPr>
              <a:t>multiverse</a:t>
            </a:r>
            <a:r>
              <a:rPr lang="en-US" dirty="0">
                <a:effectLst/>
              </a:rPr>
              <a:t> is a </a:t>
            </a:r>
            <a:r>
              <a:rPr lang="en-US" dirty="0">
                <a:effectLst/>
                <a:hlinkClick r:id="rId2" tooltip="Hypothesis"/>
              </a:rPr>
              <a:t>hypothetical</a:t>
            </a:r>
            <a:r>
              <a:rPr lang="en-US" dirty="0">
                <a:effectLst/>
              </a:rPr>
              <a:t> group of multiple </a:t>
            </a:r>
            <a:r>
              <a:rPr lang="en-US" dirty="0">
                <a:effectLst/>
                <a:hlinkClick r:id="rId3" tooltip="Universe"/>
              </a:rPr>
              <a:t>universes</a:t>
            </a:r>
            <a:r>
              <a:rPr lang="en-US" dirty="0">
                <a:effectLst/>
              </a:rPr>
              <a:t>.</a:t>
            </a:r>
            <a:r>
              <a:rPr lang="en-US" baseline="30000" dirty="0">
                <a:effectLst/>
                <a:hlinkClick r:id="rId4"/>
              </a:rPr>
              <a:t>[a]</a:t>
            </a:r>
            <a:r>
              <a:rPr lang="en-US" dirty="0">
                <a:effectLst/>
              </a:rPr>
              <a:t> Together, these universes comprise everything that exists: the entirety of </a:t>
            </a:r>
            <a:r>
              <a:rPr lang="en-US" dirty="0">
                <a:effectLst/>
                <a:hlinkClick r:id="rId5" tooltip="Space"/>
              </a:rPr>
              <a:t>space</a:t>
            </a:r>
            <a:r>
              <a:rPr lang="en-US" dirty="0">
                <a:effectLst/>
              </a:rPr>
              <a:t>, </a:t>
            </a:r>
            <a:r>
              <a:rPr lang="en-US" dirty="0">
                <a:effectLst/>
                <a:hlinkClick r:id="rId6" tooltip="Time"/>
              </a:rPr>
              <a:t>time</a:t>
            </a:r>
            <a:r>
              <a:rPr lang="en-US" dirty="0">
                <a:effectLst/>
              </a:rPr>
              <a:t>, </a:t>
            </a:r>
            <a:r>
              <a:rPr lang="en-US" dirty="0">
                <a:effectLst/>
                <a:hlinkClick r:id="rId7" tooltip="Matter"/>
              </a:rPr>
              <a:t>matter</a:t>
            </a:r>
            <a:r>
              <a:rPr lang="en-US" dirty="0">
                <a:effectLst/>
              </a:rPr>
              <a:t>, </a:t>
            </a:r>
            <a:r>
              <a:rPr lang="en-US" dirty="0">
                <a:effectLst/>
                <a:hlinkClick r:id="rId8" tooltip="Energy"/>
              </a:rPr>
              <a:t>energy</a:t>
            </a:r>
            <a:r>
              <a:rPr lang="en-US" dirty="0">
                <a:effectLst/>
              </a:rPr>
              <a:t>, </a:t>
            </a:r>
            <a:r>
              <a:rPr lang="en-US" dirty="0">
                <a:effectLst/>
                <a:hlinkClick r:id="rId9" tooltip="Information"/>
              </a:rPr>
              <a:t>information</a:t>
            </a:r>
            <a:r>
              <a:rPr lang="en-US" dirty="0">
                <a:effectLst/>
              </a:rPr>
              <a:t>, and the </a:t>
            </a:r>
            <a:r>
              <a:rPr lang="en-US" dirty="0">
                <a:effectLst/>
                <a:hlinkClick r:id="rId10" tooltip="Physical law"/>
              </a:rPr>
              <a:t>physical laws</a:t>
            </a:r>
            <a:r>
              <a:rPr lang="en-US" dirty="0">
                <a:effectLst/>
              </a:rPr>
              <a:t> and </a:t>
            </a:r>
            <a:r>
              <a:rPr lang="en-US" dirty="0">
                <a:effectLst/>
                <a:hlinkClick r:id="rId11" tooltip="Physical constant"/>
              </a:rPr>
              <a:t>constants</a:t>
            </a:r>
            <a:r>
              <a:rPr lang="en-US" dirty="0">
                <a:effectLst/>
              </a:rPr>
              <a:t> that describe them. The different universes within the multiverse are called "parallel universes", "other universes", "alternate universes", or "many </a:t>
            </a:r>
            <a:r>
              <a:rPr lang="en-US" dirty="0" smtClean="0">
                <a:effectLst/>
              </a:rPr>
              <a:t>worlds“.</a:t>
            </a:r>
            <a:endParaRPr lang="en-US" dirty="0" smtClean="0"/>
          </a:p>
        </p:txBody>
      </p:sp>
    </p:spTree>
    <p:extLst>
      <p:ext uri="{BB962C8B-B14F-4D97-AF65-F5344CB8AC3E}">
        <p14:creationId xmlns:p14="http://schemas.microsoft.com/office/powerpoint/2010/main" val="40475332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MULTIVERSE</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27385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UNIVERSE</a:t>
            </a:r>
            <a:endParaRPr lang="en-US" dirty="0"/>
          </a:p>
        </p:txBody>
      </p:sp>
      <p:sp>
        <p:nvSpPr>
          <p:cNvPr id="3" name="Content Placeholder 2"/>
          <p:cNvSpPr>
            <a:spLocks noGrp="1"/>
          </p:cNvSpPr>
          <p:nvPr>
            <p:ph idx="1"/>
          </p:nvPr>
        </p:nvSpPr>
        <p:spPr/>
        <p:txBody>
          <a:bodyPr/>
          <a:lstStyle/>
          <a:p>
            <a:pPr marL="36900" indent="0">
              <a:buNone/>
            </a:pPr>
            <a:r>
              <a:rPr lang="en-US" dirty="0" smtClean="0"/>
              <a:t>ROBUST AND CHARISMATIC.</a:t>
            </a:r>
          </a:p>
          <a:p>
            <a:pPr marL="36900" indent="0">
              <a:buNone/>
            </a:pPr>
            <a:r>
              <a:rPr lang="en-US" dirty="0" smtClean="0"/>
              <a:t>QUASARS ARE BASICALLY THE BRIGHTEST THING IN OUR UNIVERSE. IF WE</a:t>
            </a:r>
          </a:p>
          <a:p>
            <a:pPr marL="36900" indent="0">
              <a:buNone/>
            </a:pPr>
            <a:r>
              <a:rPr lang="en-US" dirty="0" smtClean="0"/>
              <a:t>SEE IT CLEARLY, THEY’RE POWERED BY SUBMASSIVE BLACKHOLES WHICH IF</a:t>
            </a:r>
          </a:p>
          <a:p>
            <a:pPr marL="36900" indent="0">
              <a:buNone/>
            </a:pPr>
            <a:r>
              <a:rPr lang="en-US" dirty="0" smtClean="0"/>
              <a:t>A PERSON CAN SEE IT NOT FOR THEM BUT FOR ME IT WOULD BE THE </a:t>
            </a:r>
          </a:p>
          <a:p>
            <a:pPr marL="36900" indent="0">
              <a:buNone/>
            </a:pPr>
            <a:r>
              <a:rPr lang="en-US" dirty="0" smtClean="0"/>
              <a:t>HAPPIEST DAY OF MY LIFE.THEY CARRY A MASS OF ALMOST TEN TO </a:t>
            </a:r>
          </a:p>
          <a:p>
            <a:pPr marL="36900" indent="0">
              <a:buNone/>
            </a:pPr>
            <a:r>
              <a:rPr lang="en-US" dirty="0" smtClean="0"/>
              <a:t>HUNDRED MILLION SOLAR SYSTEMS.</a:t>
            </a:r>
          </a:p>
          <a:p>
            <a:pPr marL="36900" indent="0">
              <a:buNone/>
            </a:pPr>
            <a:r>
              <a:rPr lang="en-US" dirty="0" smtClean="0"/>
              <a:t>THERE ARE MANY THINGS IN THIS UNIVERSE THAT IN THIS BOOK WILL</a:t>
            </a:r>
          </a:p>
          <a:p>
            <a:pPr marL="36900" indent="0">
              <a:buNone/>
            </a:pPr>
            <a:r>
              <a:rPr lang="en-US" dirty="0" smtClean="0"/>
              <a:t>BE GIVEN BY ME TO YOU GUYS BUT IT WILL COME SLOWLY AFTER TIME TO</a:t>
            </a:r>
          </a:p>
          <a:p>
            <a:pPr marL="36900" indent="0">
              <a:buNone/>
            </a:pPr>
            <a:r>
              <a:rPr lang="en-US" dirty="0" smtClean="0"/>
              <a:t>TIME. </a:t>
            </a:r>
            <a:endParaRPr lang="en-US" dirty="0"/>
          </a:p>
        </p:txBody>
      </p:sp>
    </p:spTree>
    <p:extLst>
      <p:ext uri="{BB962C8B-B14F-4D97-AF65-F5344CB8AC3E}">
        <p14:creationId xmlns:p14="http://schemas.microsoft.com/office/powerpoint/2010/main" val="411613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r>
              <a:rPr lang="en-US" dirty="0" smtClean="0"/>
              <a:t>HOW OUR UNIVERSE EVOLUTED WITH RESPECT TO TIME AND HOW DID</a:t>
            </a:r>
          </a:p>
          <a:p>
            <a:pPr marL="36900" indent="0">
              <a:buNone/>
            </a:pPr>
            <a:r>
              <a:rPr lang="en-US" dirty="0" smtClean="0"/>
              <a:t>IT CAME INTO BEING AS SO CALLED UNIVERSE. IT ALL STARTED FROM A </a:t>
            </a:r>
          </a:p>
          <a:p>
            <a:pPr marL="36900" indent="0">
              <a:buNone/>
            </a:pPr>
            <a:r>
              <a:rPr lang="en-US" dirty="0" smtClean="0"/>
              <a:t>BANG CALLED BIG BANG.BIGBANG WAS LIKE THE EXPLOSION OF A SUBMA-</a:t>
            </a:r>
          </a:p>
          <a:p>
            <a:pPr marL="36900" indent="0">
              <a:buNone/>
            </a:pPr>
            <a:r>
              <a:rPr lang="en-US" dirty="0" smtClean="0"/>
              <a:t>SSIVE BLACK HOLE, FROM WHICH THIS WHOLE UNIVERSE CAME INTO BEING.</a:t>
            </a:r>
          </a:p>
          <a:p>
            <a:pPr marL="36900" indent="0">
              <a:buNone/>
            </a:pPr>
            <a:r>
              <a:rPr lang="en-US" dirty="0" smtClean="0"/>
              <a:t>FROM THAT ALL STARS, GALAXY,NEBULAS AND OTHER  </a:t>
            </a:r>
          </a:p>
          <a:p>
            <a:pPr marL="36900" indent="0">
              <a:buNone/>
            </a:pPr>
            <a:r>
              <a:rPr lang="en-US" dirty="0" smtClean="0"/>
              <a:t>THINGS LIKE PLANETS, NATURAL SATALLITES(MOON) CAME INTO BEING.</a:t>
            </a:r>
          </a:p>
          <a:p>
            <a:pPr marL="36900" indent="0">
              <a:buNone/>
            </a:pPr>
            <a:r>
              <a:rPr lang="en-US" dirty="0" smtClean="0"/>
              <a:t>BUT THERE ARE STILL SOME OF THOSE PEOPLE SAYING THAT, NO THESE </a:t>
            </a:r>
          </a:p>
          <a:p>
            <a:pPr marL="36900" indent="0">
              <a:buNone/>
            </a:pPr>
            <a:r>
              <a:rPr lang="en-US" dirty="0" smtClean="0"/>
              <a:t>ALL TEORIES AND FACTS ARE LIES. I MEAN LIKE COME ON(IN A SARCASTIC</a:t>
            </a:r>
          </a:p>
          <a:p>
            <a:pPr marL="36900" indent="0">
              <a:buNone/>
            </a:pPr>
            <a:r>
              <a:rPr lang="en-US" dirty="0" smtClean="0"/>
              <a:t>WAY) THESE THINGS ARE REAL, SCIENTIST WIPE OUT THERE ASSES TRYING</a:t>
            </a:r>
          </a:p>
          <a:p>
            <a:pPr marL="36900" indent="0">
              <a:buNone/>
            </a:pPr>
            <a:endParaRPr lang="en-US" dirty="0"/>
          </a:p>
        </p:txBody>
      </p:sp>
    </p:spTree>
    <p:extLst>
      <p:ext uri="{BB962C8B-B14F-4D97-AF65-F5344CB8AC3E}">
        <p14:creationId xmlns:p14="http://schemas.microsoft.com/office/powerpoint/2010/main" val="3767620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pPr marL="36900" indent="0">
              <a:buNone/>
            </a:pPr>
            <a:r>
              <a:rPr lang="en-US" dirty="0" smtClean="0"/>
              <a:t>TO EXPLAIN THINGS TO US AND PEOPLE ARE TRYING TO DEMOLISH THAT </a:t>
            </a:r>
          </a:p>
          <a:p>
            <a:pPr marL="36900" indent="0">
              <a:buNone/>
            </a:pPr>
            <a:r>
              <a:rPr lang="en-US" dirty="0" smtClean="0"/>
              <a:t>THING. BUT LETS NOT GET TOO DEEP INTO THIS MESS.</a:t>
            </a:r>
          </a:p>
          <a:p>
            <a:pPr marL="36900" indent="0">
              <a:buNone/>
            </a:pPr>
            <a:r>
              <a:rPr lang="en-US" dirty="0" smtClean="0"/>
              <a:t>THE NEXT THING THAT ALWAYS COMES INTO OUR MIND IS THAT IS OUR </a:t>
            </a:r>
          </a:p>
          <a:p>
            <a:pPr marL="36900" indent="0">
              <a:buNone/>
            </a:pPr>
            <a:r>
              <a:rPr lang="en-US" dirty="0" smtClean="0"/>
              <a:t>UNIVERSE ALONE HAS EVOLUTED FROM A BIGBANG? NOT JUST THAT OUR</a:t>
            </a:r>
          </a:p>
          <a:p>
            <a:pPr marL="36900" indent="0">
              <a:buNone/>
            </a:pPr>
            <a:r>
              <a:rPr lang="en-US" dirty="0" smtClean="0"/>
              <a:t>UNIVERSE IS EVOLUTED FROM A BIGBANG BUT ALSO PLANETS IN IT ARE</a:t>
            </a:r>
          </a:p>
          <a:p>
            <a:pPr marL="36900" indent="0">
              <a:buNone/>
            </a:pPr>
            <a:r>
              <a:rPr lang="en-US" dirty="0" smtClean="0"/>
              <a:t>ALSO EVOLUTING WITH TIME. LIKE LET SAY OUR EARTH, 4 BILLION YEARS</a:t>
            </a:r>
          </a:p>
          <a:p>
            <a:pPr marL="36900" indent="0">
              <a:buNone/>
            </a:pPr>
            <a:r>
              <a:rPr lang="en-US" dirty="0" smtClean="0"/>
              <a:t>AGO IT WAS A LAVA BALL, EVERY THING WE SEE NOWADAYS WASN’T THERE.</a:t>
            </a:r>
          </a:p>
          <a:p>
            <a:pPr marL="36900" indent="0">
              <a:buNone/>
            </a:pPr>
            <a:r>
              <a:rPr lang="en-US" dirty="0" smtClean="0"/>
              <a:t>ALL THE THINGS WERE LAVA FILLED BUT WITH THE PASSAGE OF TIME,</a:t>
            </a:r>
          </a:p>
          <a:p>
            <a:pPr marL="36900" indent="0">
              <a:buNone/>
            </a:pPr>
            <a:r>
              <a:rPr lang="en-US" dirty="0" smtClean="0"/>
              <a:t>THESE THINGS GOT CONSULATED AND NOW THE WORLD WE’RE LIVING IS</a:t>
            </a:r>
          </a:p>
        </p:txBody>
      </p:sp>
    </p:spTree>
    <p:extLst>
      <p:ext uri="{BB962C8B-B14F-4D97-AF65-F5344CB8AC3E}">
        <p14:creationId xmlns:p14="http://schemas.microsoft.com/office/powerpoint/2010/main" val="2945420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EVOLUTION</a:t>
            </a:r>
            <a:endParaRPr lang="en-US" dirty="0"/>
          </a:p>
        </p:txBody>
      </p:sp>
      <p:sp>
        <p:nvSpPr>
          <p:cNvPr id="3" name="Content Placeholder 2"/>
          <p:cNvSpPr>
            <a:spLocks noGrp="1"/>
          </p:cNvSpPr>
          <p:nvPr>
            <p:ph idx="1"/>
          </p:nvPr>
        </p:nvSpPr>
        <p:spPr/>
        <p:txBody>
          <a:bodyPr/>
          <a:lstStyle/>
          <a:p>
            <a:pPr marL="36900" indent="0">
              <a:buNone/>
            </a:pPr>
            <a:r>
              <a:rPr lang="en-US" dirty="0" smtClean="0"/>
              <a:t>IS MUCH BETTER.EVEN THE ANIMALS WOULD HAVE LED AN AMAZING LIFE,</a:t>
            </a:r>
          </a:p>
          <a:p>
            <a:pPr marL="36900" indent="0">
              <a:buNone/>
            </a:pPr>
            <a:r>
              <a:rPr lang="en-US" dirty="0" smtClean="0"/>
              <a:t>IF IT WEREN’T FOR US HUMANS. LIKE US HUMANS HAVE DESTROYED EACH</a:t>
            </a:r>
          </a:p>
          <a:p>
            <a:pPr marL="36900" indent="0">
              <a:buNone/>
            </a:pPr>
            <a:r>
              <a:rPr lang="en-US" dirty="0" smtClean="0"/>
              <a:t>AND EVERYTHING THAT COMES IN OUR WAY AND THE WORLD WILL SUFFER</a:t>
            </a:r>
          </a:p>
          <a:p>
            <a:pPr marL="36900" indent="0">
              <a:buNone/>
            </a:pPr>
            <a:r>
              <a:rPr lang="en-US" dirty="0" smtClean="0"/>
              <a:t>A LOT IF THESE THINGS CONTINUED LIKE THIS. LIKE IT IS EXPECTED THAT</a:t>
            </a:r>
          </a:p>
          <a:p>
            <a:pPr marL="36900" indent="0">
              <a:buNone/>
            </a:pPr>
            <a:r>
              <a:rPr lang="en-US" dirty="0" smtClean="0"/>
              <a:t>IN 2100 THE WORLD WE’RE SEEING NOW WILL NEVER BE LIKE THIS. </a:t>
            </a:r>
            <a:endParaRPr lang="en-US" dirty="0"/>
          </a:p>
          <a:p>
            <a:r>
              <a:rPr lang="en-US" dirty="0" smtClean="0"/>
              <a:t>POLLUTION RATE WILL GET MUCH HIGH.</a:t>
            </a:r>
          </a:p>
          <a:p>
            <a:r>
              <a:rPr lang="en-US" dirty="0" smtClean="0"/>
              <a:t>TREES RATE WILL BE MUCH LOWER THAN EVER BEFORE.</a:t>
            </a:r>
          </a:p>
          <a:p>
            <a:r>
              <a:rPr lang="en-US" dirty="0" smtClean="0"/>
              <a:t>OUR SOIL WILL BE ERUPTED.</a:t>
            </a:r>
          </a:p>
          <a:p>
            <a:r>
              <a:rPr lang="en-US" dirty="0" smtClean="0"/>
              <a:t>IT’S POSSIBLE THAT RADIATION LEVEL MIGHT GET HIGH DUE TO WHICH </a:t>
            </a:r>
          </a:p>
          <a:p>
            <a:pPr marL="36900" indent="0">
              <a:buNone/>
            </a:pPr>
            <a:endParaRPr lang="en-US" dirty="0"/>
          </a:p>
        </p:txBody>
      </p:sp>
    </p:spTree>
    <p:extLst>
      <p:ext uri="{BB962C8B-B14F-4D97-AF65-F5344CB8AC3E}">
        <p14:creationId xmlns:p14="http://schemas.microsoft.com/office/powerpoint/2010/main" val="2318170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1900</TotalTime>
  <Words>4689</Words>
  <Application>Microsoft Office PowerPoint</Application>
  <PresentationFormat>Widescreen</PresentationFormat>
  <Paragraphs>418</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Calisto MT</vt:lpstr>
      <vt:lpstr>Trebuchet MS</vt:lpstr>
      <vt:lpstr>Wingdings 2</vt:lpstr>
      <vt:lpstr>Slate</vt:lpstr>
      <vt:lpstr>THE UNIVERSE AND  US</vt:lpstr>
      <vt:lpstr>PowerPoint Presentation</vt:lpstr>
      <vt:lpstr>THIS BOOK IS SPECIFICALLY ABOUT, HOW UNIVERSE WAS CREATED AND HOW HUMAN BEINGS ACKNOWLEDGED THE WAY OF UNIVERSE. HOW IT EVOLVE WITH THE PASSAGE OF TIME AND WHY IS THE UNIVERSE EXPANDING. ALL THAT KIND OF STUFF</vt:lpstr>
      <vt:lpstr>UNIVERSE</vt:lpstr>
      <vt:lpstr>UNIVERSE</vt:lpstr>
      <vt:lpstr>UNIVERSE</vt:lpstr>
      <vt:lpstr>EVOLUTION</vt:lpstr>
      <vt:lpstr>EVOLUTION</vt:lpstr>
      <vt:lpstr>EVOLUTION</vt:lpstr>
      <vt:lpstr>EVOLUTION</vt:lpstr>
      <vt:lpstr>BIGBANG THEORY</vt:lpstr>
      <vt:lpstr>BIGBANG THEORY</vt:lpstr>
      <vt:lpstr>BIGBANG THEORY</vt:lpstr>
      <vt:lpstr>BIGBANG THEORY</vt:lpstr>
      <vt:lpstr>BIGBANG THEORY</vt:lpstr>
      <vt:lpstr>SIMULATION</vt:lpstr>
      <vt:lpstr>SIMULATION</vt:lpstr>
      <vt:lpstr>QUANTUM THEORY</vt:lpstr>
      <vt:lpstr>QUANTUM THEORY</vt:lpstr>
      <vt:lpstr>QUANTUM THEORY</vt:lpstr>
      <vt:lpstr>WHAT IS A WORMHOLE?</vt:lpstr>
      <vt:lpstr>WHAT IS A WORMHOLE?</vt:lpstr>
      <vt:lpstr>WHAT IS A WORMHOLE?</vt:lpstr>
      <vt:lpstr>WHAT IS A WORMHOLE?</vt:lpstr>
      <vt:lpstr>WHAT IS A WORMHOLE?</vt:lpstr>
      <vt:lpstr>HOW DOES A STRING THEORY WORKS?</vt:lpstr>
      <vt:lpstr>HOW DOES A STRING THEORY WORKS?</vt:lpstr>
      <vt:lpstr>HUMAN BEINGS</vt:lpstr>
      <vt:lpstr>HUMAN BEINGS</vt:lpstr>
      <vt:lpstr>HUMAN BEINGS</vt:lpstr>
      <vt:lpstr>THINGS THAT ARE FAR BEYOND US</vt:lpstr>
      <vt:lpstr>THINGS THAT ARE FAR BEYOND US</vt:lpstr>
      <vt:lpstr>THINGS THAT ARE FAR BEYOND US</vt:lpstr>
      <vt:lpstr>DARK MATTER</vt:lpstr>
      <vt:lpstr>DARK MATTER</vt:lpstr>
      <vt:lpstr>DARK MATTER</vt:lpstr>
      <vt:lpstr>DARK MATTER</vt:lpstr>
      <vt:lpstr>DARK ENERGY</vt:lpstr>
      <vt:lpstr>DARK ENERGY</vt:lpstr>
      <vt:lpstr>DARK ENERGY</vt:lpstr>
      <vt:lpstr>EXPANSION OF UNIVERSE</vt:lpstr>
      <vt:lpstr>EXPANSION OF UNIVERSE</vt:lpstr>
      <vt:lpstr>EXPANISON OF UNIVERSE</vt:lpstr>
      <vt:lpstr>DEATH OF A STAR</vt:lpstr>
      <vt:lpstr>DEATH OF A STAR</vt:lpstr>
      <vt:lpstr>DEATH OF A STAR</vt:lpstr>
      <vt:lpstr>QUASARS</vt:lpstr>
      <vt:lpstr>QUASARS</vt:lpstr>
      <vt:lpstr>QUASARS</vt:lpstr>
      <vt:lpstr>MULTIVERSE</vt:lpstr>
      <vt:lpstr>MULTIVERSE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UNIVERSE AND US HUMAN BEINGS</dc:title>
  <dc:creator>Windows User</dc:creator>
  <cp:lastModifiedBy>Windows User</cp:lastModifiedBy>
  <cp:revision>63</cp:revision>
  <dcterms:created xsi:type="dcterms:W3CDTF">2022-09-06T07:08:38Z</dcterms:created>
  <dcterms:modified xsi:type="dcterms:W3CDTF">2022-09-19T08:08:40Z</dcterms:modified>
</cp:coreProperties>
</file>