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284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9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0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4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66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2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057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8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8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4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9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9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17A619-A1A5-F44B-B574-80AE6F5D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MODULE 06 . INTELLECTUAL PROPERTY RIGHTS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E07B672-7F32-AE4C-84B2-C95BEAAF6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2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Geographical Indication and Trade Mark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trademark is sign used by a company to distinguish its goods and services from others </a:t>
            </a:r>
          </a:p>
          <a:p>
            <a:r>
              <a:rPr lang="en-US" dirty="0" smtClean="0"/>
              <a:t>Gives right to owner to prevent others from using the trademark .</a:t>
            </a:r>
          </a:p>
          <a:p>
            <a:r>
              <a:rPr lang="en-US" dirty="0" smtClean="0"/>
              <a:t>GI guarantees to consumers that a product is produced in s certain place and has certain characteristics due to the place of production .</a:t>
            </a:r>
          </a:p>
          <a:p>
            <a:r>
              <a:rPr lang="en-US" dirty="0" smtClean="0"/>
              <a:t>Generic geographical indication – Dijon Mustard </a:t>
            </a:r>
          </a:p>
          <a:p>
            <a:r>
              <a:rPr lang="en-US" dirty="0" smtClean="0"/>
              <a:t>It is important against unfair means of competition , consumer protection laws and the protection </a:t>
            </a:r>
            <a:r>
              <a:rPr lang="en-US" smtClean="0"/>
              <a:t>of certification.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46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4D1879-5E22-C14C-9B8E-D26B2F83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5A6C23-E8FC-B04C-8681-88270A787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Intellectual property refers to creations of the mind , inventions ,liteary and artistic works and symbols , names and images used in commerce .</a:t>
            </a:r>
          </a:p>
          <a:p>
            <a:r>
              <a:rPr lang="en-US"/>
              <a:t>IPR is divided in to two categories.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Industrial Property – includes patents , trademarks industrial design and geographical indications.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Copyright- covers literary works , films , music , artistic works ( dreawing , painting , photography ) and architectural design 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38AFC9-9BA4-F04F-AB4A-E4A302DC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3F2920-51EE-F145-A72E-A9709043E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Intellectual property rights are outlined in Article 27 of the universal Declaration  of Human rights .</a:t>
            </a:r>
          </a:p>
          <a:p>
            <a:r>
              <a:rPr lang="en-US" dirty="0"/>
              <a:t>They allow creators or owners of patents and copyrighted works to benefit from their own creation .</a:t>
            </a:r>
          </a:p>
          <a:p>
            <a:r>
              <a:rPr lang="en-US" dirty="0"/>
              <a:t>The legal protection of new creations encourages the commitment of additional resources for </a:t>
            </a:r>
            <a:r>
              <a:rPr lang="en-US" dirty="0" err="1"/>
              <a:t>furthe</a:t>
            </a:r>
            <a:r>
              <a:rPr lang="en-US" dirty="0"/>
              <a:t> innovation.</a:t>
            </a:r>
          </a:p>
          <a:p>
            <a:r>
              <a:rPr lang="en-US" dirty="0"/>
              <a:t>It spurs economic growth , creates new jobs and industries and </a:t>
            </a:r>
            <a:r>
              <a:rPr lang="en-US" dirty="0" err="1"/>
              <a:t>enchances</a:t>
            </a:r>
            <a:r>
              <a:rPr lang="en-US" dirty="0"/>
              <a:t> the quality and enjoyment of life 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Importance of IPR was first recognized in Paris convention of Industrial Property 1883 and the Berne convention for the protection of Literary and Artistic Works 1886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CA2F8C-50B6-2C47-A1EA-5F5E80F8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PATENT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0D7A35-B0AF-5E40-9129-CF3E9D028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patent is an exclusive right granted for an invention .</a:t>
            </a:r>
          </a:p>
          <a:p>
            <a:r>
              <a:rPr lang="en-US"/>
              <a:t>It provides protection to the patent owners for their inventions .</a:t>
            </a:r>
          </a:p>
          <a:p>
            <a:r>
              <a:rPr lang="en-US"/>
              <a:t>It is generally granted for limited period i.e. 20 years .</a:t>
            </a:r>
          </a:p>
          <a:p>
            <a:r>
              <a:rPr lang="en-US"/>
              <a:t>Patent protection means an invention can not be commercially made ,sold without patent ownrs consent .</a:t>
            </a:r>
          </a:p>
          <a:p>
            <a:r>
              <a:rPr lang="en-US"/>
              <a:t>Once the patent expires the invention enters the public domain.</a:t>
            </a:r>
          </a:p>
        </p:txBody>
      </p:sp>
    </p:spTree>
    <p:extLst>
      <p:ext uri="{BB962C8B-B14F-4D97-AF65-F5344CB8AC3E}">
        <p14:creationId xmlns:p14="http://schemas.microsoft.com/office/powerpoint/2010/main" val="180576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0E738F-7ACE-514E-A872-5FE37F29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role do patents play in everyday life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D0FD3C-BA7A-9F4D-909B-6841D7E4D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return for patent protection all patent owners are obliged to publicly Disclose information on their inventions in orded to enrich the total body of technical knowledge.</a:t>
            </a:r>
          </a:p>
          <a:p>
            <a:r>
              <a:rPr lang="en-US"/>
              <a:t>Patent Grant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File a patent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Tilte of  invention and indication of technical field.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Must include background and a description of the invention.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In clear language with enough details understandable to average person 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6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7D6954-CC83-7A43-985A-C109F2E3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Kind of inventions protected by Patent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48B6BD-0E22-3A4C-AB5B-B78D29391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 must be of practical use </a:t>
            </a:r>
          </a:p>
          <a:p>
            <a:r>
              <a:rPr lang="en-US"/>
              <a:t>Element of novelty </a:t>
            </a:r>
          </a:p>
          <a:p>
            <a:r>
              <a:rPr lang="en-US"/>
              <a:t>Show inventive steps </a:t>
            </a:r>
          </a:p>
          <a:p>
            <a:r>
              <a:rPr lang="en-US"/>
              <a:t>Patents are granted by National patent offices .</a:t>
            </a:r>
          </a:p>
        </p:txBody>
      </p:sp>
    </p:spTree>
    <p:extLst>
      <p:ext uri="{BB962C8B-B14F-4D97-AF65-F5344CB8AC3E}">
        <p14:creationId xmlns:p14="http://schemas.microsoft.com/office/powerpoint/2010/main" val="30135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0AE3BA-395A-334D-9665-7261B8E0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TRADEMARK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D7F229-2313-BF43-B71D-E46088AEE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It is a distinctive sign that defines certain goods or services provided by an individual or a company .</a:t>
            </a:r>
          </a:p>
          <a:p>
            <a:r>
              <a:rPr lang="en-US"/>
              <a:t>Trademark protection ensures the owners exclusive right </a:t>
            </a:r>
          </a:p>
          <a:p>
            <a:r>
              <a:rPr lang="en-US"/>
              <a:t>It can be renewed </a:t>
            </a:r>
          </a:p>
          <a:p>
            <a:r>
              <a:rPr lang="en-US"/>
              <a:t>Helps to hinder unfair competitiors</a:t>
            </a:r>
          </a:p>
          <a:p>
            <a:r>
              <a:rPr lang="en-US"/>
              <a:t>It can be one or more combination of words , letters and numerals .</a:t>
            </a:r>
          </a:p>
          <a:p>
            <a:r>
              <a:rPr lang="en-US"/>
              <a:t>Sign , drawings, symbols or ,3 D shapes </a:t>
            </a:r>
          </a:p>
          <a:p>
            <a:r>
              <a:rPr lang="en-US"/>
              <a:t>They can be granted anyone who can certify that their products meet certain established standards like ISO 9000</a:t>
            </a:r>
          </a:p>
        </p:txBody>
      </p:sp>
    </p:spTree>
    <p:extLst>
      <p:ext uri="{BB962C8B-B14F-4D97-AF65-F5344CB8AC3E}">
        <p14:creationId xmlns:p14="http://schemas.microsoft.com/office/powerpoint/2010/main" val="390353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82811D-3A54-254F-909D-F6FF4FD1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Industrial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FE1ADD-0A6A-7545-A43E-98AE72DE2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industrial design refers to the ornamental or aesthetic aspects of an article </a:t>
            </a:r>
          </a:p>
          <a:p>
            <a:r>
              <a:rPr lang="en-US"/>
              <a:t>It may consists of 3 D features or 2D features such as a patterns , lines or colour .</a:t>
            </a:r>
          </a:p>
          <a:p>
            <a:r>
              <a:rPr lang="en-US"/>
              <a:t>It is applicable to wide variety of industrial products , handicrafts from technical to medical instruments to wtaches , jewellary and other luxury items .</a:t>
            </a:r>
          </a:p>
          <a:p>
            <a:r>
              <a:rPr lang="en-US"/>
              <a:t>It can be protected by Patent as well as design registration.</a:t>
            </a:r>
          </a:p>
        </p:txBody>
      </p:sp>
    </p:spTree>
    <p:extLst>
      <p:ext uri="{BB962C8B-B14F-4D97-AF65-F5344CB8AC3E}">
        <p14:creationId xmlns:p14="http://schemas.microsoft.com/office/powerpoint/2010/main" val="297195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2E1791-9204-F042-817E-ADEF03C9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Geographical indications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7427DC-AE58-9C46-A5BD-F1C272D13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sign used on goods that have a specific geographical origin.</a:t>
            </a:r>
          </a:p>
          <a:p>
            <a:r>
              <a:rPr lang="en-US" dirty="0" smtClean="0"/>
              <a:t>Possess a quality of reputation due to the place of origin </a:t>
            </a:r>
          </a:p>
          <a:p>
            <a:r>
              <a:rPr lang="en-US" dirty="0" smtClean="0"/>
              <a:t>Consists of name of place or origin of goods</a:t>
            </a:r>
          </a:p>
          <a:p>
            <a:r>
              <a:rPr lang="en-US" dirty="0" smtClean="0"/>
              <a:t>Common in agricultural Products</a:t>
            </a:r>
          </a:p>
          <a:p>
            <a:r>
              <a:rPr lang="en-US" dirty="0" smtClean="0"/>
              <a:t>Appellation of origin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2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604</Words>
  <Application>Microsoft Office PowerPoint</Application>
  <PresentationFormat>Custom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Parcel</vt:lpstr>
      <vt:lpstr>MODULE 06 . INTELLECTUAL PROPERTY RIGHTS </vt:lpstr>
      <vt:lpstr>IPR</vt:lpstr>
      <vt:lpstr>IPR</vt:lpstr>
      <vt:lpstr>PATENT </vt:lpstr>
      <vt:lpstr>What role do patents play in everyday life ?</vt:lpstr>
      <vt:lpstr>Kind of inventions protected by Patent </vt:lpstr>
      <vt:lpstr>TRADEMARK </vt:lpstr>
      <vt:lpstr>Industrial Design </vt:lpstr>
      <vt:lpstr>Geographical indications </vt:lpstr>
      <vt:lpstr>Geographical Indication and Trade Mark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06 . INTELLECTUAL PROPERTY RIGHTS</dc:title>
  <dc:creator>Sachin Sugave</dc:creator>
  <cp:lastModifiedBy>Admin</cp:lastModifiedBy>
  <cp:revision>7</cp:revision>
  <dcterms:created xsi:type="dcterms:W3CDTF">2021-10-20T05:35:37Z</dcterms:created>
  <dcterms:modified xsi:type="dcterms:W3CDTF">2022-09-26T04:38:29Z</dcterms:modified>
</cp:coreProperties>
</file>