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9CAE-4AEB-5EF3-7F1D-802CCA1FB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530BC6-819D-EBC3-44CE-AE696AA1D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A4254C-C387-10B2-A96A-9C9DE8E321C4}"/>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5" name="Footer Placeholder 4">
            <a:extLst>
              <a:ext uri="{FF2B5EF4-FFF2-40B4-BE49-F238E27FC236}">
                <a16:creationId xmlns:a16="http://schemas.microsoft.com/office/drawing/2014/main" id="{F78897C4-D242-0254-4EFF-7033B77FC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8F1EB-3CB4-1841-279A-C6DFA67A59B4}"/>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42518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528F-1C97-52BB-AD3C-3BEC91C39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A5F4A-B412-16F6-EBAD-0AD34CBDA1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B0DB4-39E3-95EC-8DCA-5AF03C92ECE1}"/>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5" name="Footer Placeholder 4">
            <a:extLst>
              <a:ext uri="{FF2B5EF4-FFF2-40B4-BE49-F238E27FC236}">
                <a16:creationId xmlns:a16="http://schemas.microsoft.com/office/drawing/2014/main" id="{49CD8B6F-7D48-70A5-4593-D43964CF1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7D0F7-7BC0-7AD9-250A-1E1F63D40C93}"/>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361860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1D07B-EF89-8C10-A50A-4CFEAFE766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B0FBE-19D7-EE51-9816-08BCEF65E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A736B-A5AF-53E8-4233-7CB441FE628D}"/>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5" name="Footer Placeholder 4">
            <a:extLst>
              <a:ext uri="{FF2B5EF4-FFF2-40B4-BE49-F238E27FC236}">
                <a16:creationId xmlns:a16="http://schemas.microsoft.com/office/drawing/2014/main" id="{1A184A3F-76AF-DDB3-F517-044F70B3C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AE5F7-9AB0-CF57-1F6B-6D4EDB13B675}"/>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108589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0883-7E9C-BF07-3163-9AA3F5BE0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4B522-F52A-D75D-DC24-047F5A489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B6A3C-E5A8-E05F-E2E6-284768A63B25}"/>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5" name="Footer Placeholder 4">
            <a:extLst>
              <a:ext uri="{FF2B5EF4-FFF2-40B4-BE49-F238E27FC236}">
                <a16:creationId xmlns:a16="http://schemas.microsoft.com/office/drawing/2014/main" id="{60BCD848-57EB-16CE-0401-68B5A3389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A4DE1-3AFA-C798-96C0-A765FAEDD497}"/>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310166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3FF-6431-E7F2-EB18-C5945E197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933615-B5EA-22BD-EB8B-4A0CBD81B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1073E2-7D14-2B96-0728-D78BFA6BFE74}"/>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5" name="Footer Placeholder 4">
            <a:extLst>
              <a:ext uri="{FF2B5EF4-FFF2-40B4-BE49-F238E27FC236}">
                <a16:creationId xmlns:a16="http://schemas.microsoft.com/office/drawing/2014/main" id="{B4AAC6F5-73A6-3E71-C3EB-7A7E7D98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56C05-E029-A7A5-3D06-9F92417FFE0A}"/>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286011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D888-A9C5-7094-3590-6657CAFCF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AA760-942C-1C05-5C54-C30FABC48A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827F3-7197-7605-3FB6-F4CEE9092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DF173-C410-EAA8-A05A-F38907C9D769}"/>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6" name="Footer Placeholder 5">
            <a:extLst>
              <a:ext uri="{FF2B5EF4-FFF2-40B4-BE49-F238E27FC236}">
                <a16:creationId xmlns:a16="http://schemas.microsoft.com/office/drawing/2014/main" id="{85EA4A92-6CEA-E589-D51C-F87ACA1E6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5F714-B8B3-02BD-F676-58218C8947F1}"/>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50334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1480-B514-6350-B992-AE06644B9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C03B3-FDB6-2624-B4B3-F7EDD73CB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3CBC4-6CAE-12A3-3A03-BB3060FA1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11952C-D68F-E919-F461-B4A9F091F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C867CA-8124-AED6-61ED-0E931C183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82EC7-C74C-E361-AAF3-9D92E39A6CBB}"/>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8" name="Footer Placeholder 7">
            <a:extLst>
              <a:ext uri="{FF2B5EF4-FFF2-40B4-BE49-F238E27FC236}">
                <a16:creationId xmlns:a16="http://schemas.microsoft.com/office/drawing/2014/main" id="{FEC23852-4250-BA10-81F6-F3AE4BDE2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58497A-9BB0-B89A-C4A0-EF1B13FC53FD}"/>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37455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74B4-AD2A-C46E-7638-A249C2392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81732B-82DF-A4CF-BAC8-22E2B40470A7}"/>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4" name="Footer Placeholder 3">
            <a:extLst>
              <a:ext uri="{FF2B5EF4-FFF2-40B4-BE49-F238E27FC236}">
                <a16:creationId xmlns:a16="http://schemas.microsoft.com/office/drawing/2014/main" id="{325A8A53-CAC1-9286-E81E-6C836162A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7D2CE9-17F6-849F-4567-6166B20603A9}"/>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124241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1A603-1F3B-532B-1BBF-3B86647A74F6}"/>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3" name="Footer Placeholder 2">
            <a:extLst>
              <a:ext uri="{FF2B5EF4-FFF2-40B4-BE49-F238E27FC236}">
                <a16:creationId xmlns:a16="http://schemas.microsoft.com/office/drawing/2014/main" id="{A9EAC0B1-5749-9F53-5B60-56EB9FA40B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0CF7D-95DA-E522-9605-3C879D50C106}"/>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34105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3471-8639-0EFA-6206-E560F1E15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6F23AF-FA8E-6B68-4FF7-1305371CF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35FA6-98D5-1C56-D0BE-1AB7BCFD7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F10F2-9060-D8B5-D5B0-3AD9C2924CD6}"/>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6" name="Footer Placeholder 5">
            <a:extLst>
              <a:ext uri="{FF2B5EF4-FFF2-40B4-BE49-F238E27FC236}">
                <a16:creationId xmlns:a16="http://schemas.microsoft.com/office/drawing/2014/main" id="{395A515E-D654-A80B-5070-645D63365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767F3-6A14-3597-DB5E-AED8B0FD3724}"/>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67162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AFC-165A-8FD5-34AE-A677B2EE1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69F64-D7CB-B2A0-18BC-44C9AE997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4B7DD-1047-6FE9-5058-485E83E33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F367E-58D8-93BA-47D1-8F59B610D60E}"/>
              </a:ext>
            </a:extLst>
          </p:cNvPr>
          <p:cNvSpPr>
            <a:spLocks noGrp="1"/>
          </p:cNvSpPr>
          <p:nvPr>
            <p:ph type="dt" sz="half" idx="10"/>
          </p:nvPr>
        </p:nvSpPr>
        <p:spPr/>
        <p:txBody>
          <a:bodyPr/>
          <a:lstStyle/>
          <a:p>
            <a:fld id="{4A0C0C52-CC65-419E-86F2-E6E0F31B23F2}" type="datetimeFigureOut">
              <a:rPr lang="en-US" smtClean="0"/>
              <a:t>4/8/2024</a:t>
            </a:fld>
            <a:endParaRPr lang="en-US"/>
          </a:p>
        </p:txBody>
      </p:sp>
      <p:sp>
        <p:nvSpPr>
          <p:cNvPr id="6" name="Footer Placeholder 5">
            <a:extLst>
              <a:ext uri="{FF2B5EF4-FFF2-40B4-BE49-F238E27FC236}">
                <a16:creationId xmlns:a16="http://schemas.microsoft.com/office/drawing/2014/main" id="{845158D7-2FED-CC28-4E10-5E46095A8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930D4-3DC6-4A1F-43F9-55C6293CA731}"/>
              </a:ext>
            </a:extLst>
          </p:cNvPr>
          <p:cNvSpPr>
            <a:spLocks noGrp="1"/>
          </p:cNvSpPr>
          <p:nvPr>
            <p:ph type="sldNum" sz="quarter" idx="12"/>
          </p:nvPr>
        </p:nvSpPr>
        <p:spPr/>
        <p:txBody>
          <a:bodyPr/>
          <a:lstStyle/>
          <a:p>
            <a:fld id="{113CE111-82BD-4E34-A16A-C96150ED4342}" type="slidenum">
              <a:rPr lang="en-US" smtClean="0"/>
              <a:t>‹#›</a:t>
            </a:fld>
            <a:endParaRPr lang="en-US"/>
          </a:p>
        </p:txBody>
      </p:sp>
    </p:spTree>
    <p:extLst>
      <p:ext uri="{BB962C8B-B14F-4D97-AF65-F5344CB8AC3E}">
        <p14:creationId xmlns:p14="http://schemas.microsoft.com/office/powerpoint/2010/main" val="344531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8D4A7-0F26-45C7-86F0-EBC19D84C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D9D69-E243-B944-A2A1-E5DD542C8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1BC61-C536-75EC-7153-3C215C059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C0C52-CC65-419E-86F2-E6E0F31B23F2}" type="datetimeFigureOut">
              <a:rPr lang="en-US" smtClean="0"/>
              <a:t>4/8/2024</a:t>
            </a:fld>
            <a:endParaRPr lang="en-US"/>
          </a:p>
        </p:txBody>
      </p:sp>
      <p:sp>
        <p:nvSpPr>
          <p:cNvPr id="5" name="Footer Placeholder 4">
            <a:extLst>
              <a:ext uri="{FF2B5EF4-FFF2-40B4-BE49-F238E27FC236}">
                <a16:creationId xmlns:a16="http://schemas.microsoft.com/office/drawing/2014/main" id="{8D4B6730-8F6F-ADC8-FB73-92C926426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9C338-1102-5627-3580-1867C4FB1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CE111-82BD-4E34-A16A-C96150ED4342}" type="slidenum">
              <a:rPr lang="en-US" smtClean="0"/>
              <a:t>‹#›</a:t>
            </a:fld>
            <a:endParaRPr lang="en-US"/>
          </a:p>
        </p:txBody>
      </p:sp>
    </p:spTree>
    <p:extLst>
      <p:ext uri="{BB962C8B-B14F-4D97-AF65-F5344CB8AC3E}">
        <p14:creationId xmlns:p14="http://schemas.microsoft.com/office/powerpoint/2010/main" val="422362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775504" y="1031644"/>
            <a:ext cx="5957104" cy="4832092"/>
          </a:xfrm>
          <a:prstGeom prst="rect">
            <a:avLst/>
          </a:prstGeom>
          <a:solidFill>
            <a:schemeClr val="bg1"/>
          </a:solidFill>
        </p:spPr>
        <p:txBody>
          <a:bodyPr wrap="square" rtlCol="0">
            <a:spAutoFit/>
          </a:bodyPr>
          <a:lstStyle/>
          <a:p>
            <a:pPr algn="r" rtl="1"/>
            <a:r>
              <a:rPr lang="fa-IR" sz="8800" dirty="0">
                <a:solidFill>
                  <a:srgbClr val="FF0000"/>
                </a:solidFill>
                <a:latin typeface="BBCNassim" panose="02000500000000000000" pitchFamily="2" charset="-78"/>
                <a:cs typeface="BBCNassim" panose="02000500000000000000" pitchFamily="2" charset="-78"/>
              </a:rPr>
              <a:t>گروه یک</a:t>
            </a:r>
            <a:endParaRPr lang="en-US" sz="6000" dirty="0">
              <a:solidFill>
                <a:srgbClr val="FF0000"/>
              </a:solidFill>
              <a:latin typeface="BBCNassim" panose="02000500000000000000" pitchFamily="2" charset="-78"/>
              <a:cs typeface="BBCNassim" panose="02000500000000000000" pitchFamily="2" charset="-78"/>
            </a:endParaRPr>
          </a:p>
          <a:p>
            <a:pPr algn="r" rtl="1"/>
            <a:r>
              <a:rPr lang="fa-IR" sz="6000" dirty="0">
                <a:solidFill>
                  <a:srgbClr val="FF0000"/>
                </a:solidFill>
                <a:latin typeface="BBCNassim" panose="02000500000000000000" pitchFamily="2" charset="-78"/>
                <a:cs typeface="BBCNassim" panose="02000500000000000000" pitchFamily="2" charset="-78"/>
              </a:rPr>
              <a:t>تمرین شماره هشت</a:t>
            </a:r>
          </a:p>
          <a:p>
            <a:pPr algn="r" rtl="1"/>
            <a:r>
              <a:rPr lang="fa-IR" sz="4400" dirty="0">
                <a:latin typeface="BBCNassim" panose="02000500000000000000" pitchFamily="2" charset="-78"/>
                <a:cs typeface="BBCNassim" panose="02000500000000000000" pitchFamily="2" charset="-78"/>
              </a:rPr>
              <a:t>احمدرضا قلی زاده</a:t>
            </a:r>
          </a:p>
          <a:p>
            <a:pPr algn="r" rtl="1"/>
            <a:r>
              <a:rPr lang="fa-IR" sz="4400" dirty="0">
                <a:latin typeface="BBCNassim" panose="02000500000000000000" pitchFamily="2" charset="-78"/>
                <a:cs typeface="BBCNassim" panose="02000500000000000000" pitchFamily="2" charset="-78"/>
              </a:rPr>
              <a:t>حسام عالمیان</a:t>
            </a:r>
          </a:p>
          <a:p>
            <a:pPr algn="r" rtl="1"/>
            <a:r>
              <a:rPr lang="fa-IR" sz="3600" dirty="0">
                <a:solidFill>
                  <a:srgbClr val="FF0000"/>
                </a:solidFill>
                <a:latin typeface="BBCNassim" panose="02000500000000000000" pitchFamily="2" charset="-78"/>
                <a:cs typeface="BBCNassim" panose="02000500000000000000" pitchFamily="2" charset="-78"/>
              </a:rPr>
              <a:t>درس هندسه محاسباتی – دکتر بهرامیان</a:t>
            </a:r>
          </a:p>
          <a:p>
            <a:pPr algn="r" rtl="1"/>
            <a:r>
              <a:rPr lang="fa-IR" sz="3600" dirty="0">
                <a:solidFill>
                  <a:srgbClr val="FF0000"/>
                </a:solidFill>
                <a:latin typeface="BBCNassim" panose="02000500000000000000" pitchFamily="2" charset="-78"/>
                <a:cs typeface="BBCNassim" panose="02000500000000000000" pitchFamily="2" charset="-78"/>
              </a:rPr>
              <a:t>(بهار 1403)</a:t>
            </a:r>
            <a:endParaRPr lang="en-US" sz="3200" dirty="0">
              <a:latin typeface="BBCNassim" panose="02000500000000000000" pitchFamily="2" charset="-78"/>
              <a:cs typeface="BBCNassim" panose="02000500000000000000" pitchFamily="2" charset="-78"/>
            </a:endParaRPr>
          </a:p>
        </p:txBody>
      </p:sp>
      <p:pic>
        <p:nvPicPr>
          <p:cNvPr id="9" name="Picture 8">
            <a:extLst>
              <a:ext uri="{FF2B5EF4-FFF2-40B4-BE49-F238E27FC236}">
                <a16:creationId xmlns:a16="http://schemas.microsoft.com/office/drawing/2014/main" id="{5144AE01-1687-CA57-8550-9219114E5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930" y="1209554"/>
            <a:ext cx="4438891" cy="4438891"/>
          </a:xfrm>
          <a:prstGeom prst="rect">
            <a:avLst/>
          </a:prstGeom>
        </p:spPr>
      </p:pic>
    </p:spTree>
    <p:extLst>
      <p:ext uri="{BB962C8B-B14F-4D97-AF65-F5344CB8AC3E}">
        <p14:creationId xmlns:p14="http://schemas.microsoft.com/office/powerpoint/2010/main" val="261112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8" y="2244060"/>
            <a:ext cx="9919504" cy="2369880"/>
          </a:xfrm>
          <a:prstGeom prst="rect">
            <a:avLst/>
          </a:prstGeom>
          <a:solidFill>
            <a:schemeClr val="bg1"/>
          </a:solidFill>
        </p:spPr>
        <p:txBody>
          <a:bodyPr wrap="square" rtlCol="0">
            <a:spAutoFit/>
          </a:bodyPr>
          <a:lstStyle/>
          <a:p>
            <a:pPr algn="just" rtl="1"/>
            <a:r>
              <a:rPr lang="en-US" sz="3200" dirty="0">
                <a:latin typeface="BBCNassim" panose="02000500000000000000" pitchFamily="2" charset="-78"/>
                <a:cs typeface="BBCNassim" panose="02000500000000000000" pitchFamily="2" charset="-78"/>
              </a:rPr>
              <a:t>INFERENCE</a:t>
            </a:r>
          </a:p>
          <a:p>
            <a:pPr algn="just" rtl="1"/>
            <a:endParaRPr lang="fa-IR" sz="24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این تابع بررسی می‌کند که آیا با وضع انتخاب موجود می‌توان دامنه متغیرها را محدودتر کرد و یا به آن ها مقدار داد یا نه.</a:t>
            </a:r>
          </a:p>
          <a:p>
            <a:pPr algn="just" rtl="1"/>
            <a:endParaRPr lang="fa-IR" sz="2400" dirty="0">
              <a:latin typeface="BBCNassim" panose="02000500000000000000" pitchFamily="2" charset="-78"/>
              <a:cs typeface="BBCNassim" panose="02000500000000000000" pitchFamily="2" charset="-78"/>
            </a:endParaRPr>
          </a:p>
          <a:p>
            <a:pPr algn="just" rtl="1"/>
            <a:r>
              <a:rPr lang="fa-IR" sz="2000" dirty="0">
                <a:latin typeface="BBCNassim" panose="02000500000000000000" pitchFamily="2" charset="-78"/>
                <a:cs typeface="BBCNassim" panose="02000500000000000000" pitchFamily="2" charset="-78"/>
              </a:rPr>
              <a:t>(مثال در </a:t>
            </a:r>
            <a:r>
              <a:rPr lang="en-US" sz="2000" dirty="0">
                <a:latin typeface="BBCNassim" panose="02000500000000000000" pitchFamily="2" charset="-78"/>
                <a:cs typeface="BBCNassim" panose="02000500000000000000" pitchFamily="2" charset="-78"/>
              </a:rPr>
              <a:t>Source_HarvardXCS50AI_lecture3.pdf</a:t>
            </a:r>
            <a:r>
              <a:rPr lang="fa-IR" sz="2000" dirty="0">
                <a:latin typeface="BBCNassim" panose="02000500000000000000" pitchFamily="2" charset="-78"/>
                <a:cs typeface="BBCNassim" panose="02000500000000000000" pitchFamily="2" charset="-78"/>
              </a:rPr>
              <a:t> موجود است.)</a:t>
            </a:r>
          </a:p>
        </p:txBody>
      </p:sp>
    </p:spTree>
    <p:extLst>
      <p:ext uri="{BB962C8B-B14F-4D97-AF65-F5344CB8AC3E}">
        <p14:creationId xmlns:p14="http://schemas.microsoft.com/office/powerpoint/2010/main" val="40302559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BBA796-96ED-6382-FCD2-F9E3EE960784}"/>
              </a:ext>
            </a:extLst>
          </p:cNvPr>
          <p:cNvPicPr>
            <a:picLocks noChangeAspect="1"/>
          </p:cNvPicPr>
          <p:nvPr/>
        </p:nvPicPr>
        <p:blipFill>
          <a:blip r:embed="rId2"/>
          <a:stretch>
            <a:fillRect/>
          </a:stretch>
        </p:blipFill>
        <p:spPr>
          <a:xfrm>
            <a:off x="1444364" y="383100"/>
            <a:ext cx="9303271" cy="6091799"/>
          </a:xfrm>
          <a:prstGeom prst="rect">
            <a:avLst/>
          </a:prstGeom>
        </p:spPr>
      </p:pic>
    </p:spTree>
    <p:extLst>
      <p:ext uri="{BB962C8B-B14F-4D97-AF65-F5344CB8AC3E}">
        <p14:creationId xmlns:p14="http://schemas.microsoft.com/office/powerpoint/2010/main" val="236958519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8" y="2244060"/>
            <a:ext cx="9919504" cy="584775"/>
          </a:xfrm>
          <a:prstGeom prst="rect">
            <a:avLst/>
          </a:prstGeom>
          <a:solidFill>
            <a:schemeClr val="bg1"/>
          </a:solidFill>
        </p:spPr>
        <p:txBody>
          <a:bodyPr wrap="square" rtlCol="0">
            <a:spAutoFit/>
          </a:bodyPr>
          <a:lstStyle/>
          <a:p>
            <a:pPr algn="just" rtl="1"/>
            <a:r>
              <a:rPr lang="fa-IR" sz="3200" dirty="0">
                <a:latin typeface="BBCNassim" panose="02000500000000000000" pitchFamily="2" charset="-78"/>
                <a:cs typeface="BBCNassim" panose="02000500000000000000" pitchFamily="2" charset="-78"/>
              </a:rPr>
              <a:t>با تشکر از توجه شما</a:t>
            </a:r>
            <a:endParaRPr lang="fa-IR" sz="2000" dirty="0">
              <a:latin typeface="BBCNassim" panose="02000500000000000000" pitchFamily="2" charset="-78"/>
              <a:cs typeface="BBCNassim" panose="02000500000000000000" pitchFamily="2" charset="-78"/>
            </a:endParaRPr>
          </a:p>
        </p:txBody>
      </p:sp>
    </p:spTree>
    <p:extLst>
      <p:ext uri="{BB962C8B-B14F-4D97-AF65-F5344CB8AC3E}">
        <p14:creationId xmlns:p14="http://schemas.microsoft.com/office/powerpoint/2010/main" val="37422313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p of Nantes : Une cartographie très créative | City maps illustration,  Illustrated map, Illustration design">
            <a:extLst>
              <a:ext uri="{FF2B5EF4-FFF2-40B4-BE49-F238E27FC236}">
                <a16:creationId xmlns:a16="http://schemas.microsoft.com/office/drawing/2014/main" id="{32481325-EFC0-F735-A783-1C6452538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611" y="1060410"/>
            <a:ext cx="6767400" cy="47371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3EE9A6-B8DD-51CC-019F-1886FA320018}"/>
              </a:ext>
            </a:extLst>
          </p:cNvPr>
          <p:cNvSpPr txBox="1"/>
          <p:nvPr/>
        </p:nvSpPr>
        <p:spPr>
          <a:xfrm>
            <a:off x="619631" y="2076216"/>
            <a:ext cx="3709301" cy="3216265"/>
          </a:xfrm>
          <a:prstGeom prst="rect">
            <a:avLst/>
          </a:prstGeom>
          <a:solidFill>
            <a:schemeClr val="bg1"/>
          </a:solidFill>
        </p:spPr>
        <p:txBody>
          <a:bodyPr wrap="square" rtlCol="0">
            <a:spAutoFit/>
          </a:bodyPr>
          <a:lstStyle/>
          <a:p>
            <a:r>
              <a:rPr lang="en-US" sz="8800" dirty="0">
                <a:solidFill>
                  <a:srgbClr val="FF0000"/>
                </a:solidFill>
                <a:latin typeface="IRANYekan ExtraBlack" panose="020B0506030804020204" pitchFamily="34" charset="-78"/>
                <a:cs typeface="IRANYekan ExtraBlack" panose="020B0506030804020204" pitchFamily="34" charset="-78"/>
              </a:rPr>
              <a:t>M</a:t>
            </a:r>
            <a:r>
              <a:rPr lang="en-US" sz="8800" dirty="0">
                <a:solidFill>
                  <a:schemeClr val="accent6">
                    <a:lumMod val="75000"/>
                  </a:schemeClr>
                </a:solidFill>
                <a:latin typeface="IRANYekan ExtraBlack" panose="020B0506030804020204" pitchFamily="34" charset="-78"/>
                <a:cs typeface="IRANYekan ExtraBlack" panose="020B0506030804020204" pitchFamily="34" charset="-78"/>
              </a:rPr>
              <a:t>a</a:t>
            </a:r>
            <a:r>
              <a:rPr lang="en-US" sz="8800" dirty="0">
                <a:solidFill>
                  <a:schemeClr val="accent1">
                    <a:lumMod val="75000"/>
                  </a:schemeClr>
                </a:solidFill>
                <a:latin typeface="IRANYekan ExtraBlack" panose="020B0506030804020204" pitchFamily="34" charset="-78"/>
                <a:cs typeface="IRANYekan ExtraBlack" panose="020B0506030804020204" pitchFamily="34" charset="-78"/>
              </a:rPr>
              <a:t>p</a:t>
            </a:r>
            <a:r>
              <a:rPr lang="en-US" sz="6000" dirty="0">
                <a:latin typeface="IRANYekan ExtraBlack" panose="020B0506030804020204" pitchFamily="34" charset="-78"/>
                <a:cs typeface="IRANYekan ExtraBlack" panose="020B0506030804020204" pitchFamily="34" charset="-78"/>
              </a:rPr>
              <a:t> </a:t>
            </a:r>
            <a:r>
              <a:rPr lang="en-US" sz="11500" dirty="0">
                <a:latin typeface="IRANYekan ExtraBlack" panose="020B0506030804020204" pitchFamily="34" charset="-78"/>
                <a:cs typeface="IRANYekan ExtraBlack" panose="020B0506030804020204" pitchFamily="34" charset="-78"/>
              </a:rPr>
              <a:t>C</a:t>
            </a:r>
            <a:r>
              <a:rPr lang="en-US" sz="3600" dirty="0">
                <a:latin typeface="IRANYekan ExtraBlack" panose="020B0506030804020204" pitchFamily="34" charset="-78"/>
                <a:cs typeface="IRANYekan ExtraBlack" panose="020B0506030804020204" pitchFamily="34" charset="-78"/>
              </a:rPr>
              <a:t>oloring</a:t>
            </a:r>
            <a:endParaRPr lang="en-US" sz="6000" dirty="0">
              <a:latin typeface="IRANYekan ExtraBlack" panose="020B0506030804020204" pitchFamily="34" charset="-78"/>
              <a:cs typeface="IRANYekan ExtraBlack" panose="020B0506030804020204" pitchFamily="34" charset="-78"/>
            </a:endParaRPr>
          </a:p>
        </p:txBody>
      </p:sp>
    </p:spTree>
    <p:extLst>
      <p:ext uri="{BB962C8B-B14F-4D97-AF65-F5344CB8AC3E}">
        <p14:creationId xmlns:p14="http://schemas.microsoft.com/office/powerpoint/2010/main" val="333400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8" y="1902596"/>
            <a:ext cx="9919504" cy="1815882"/>
          </a:xfrm>
          <a:prstGeom prst="rect">
            <a:avLst/>
          </a:prstGeom>
          <a:solidFill>
            <a:schemeClr val="bg1"/>
          </a:solidFill>
        </p:spPr>
        <p:txBody>
          <a:bodyPr wrap="square" rtlCol="0">
            <a:spAutoFit/>
          </a:bodyPr>
          <a:lstStyle/>
          <a:p>
            <a:pPr algn="r" rtl="1"/>
            <a:r>
              <a:rPr lang="en-US" sz="3200" dirty="0">
                <a:solidFill>
                  <a:srgbClr val="FF0000"/>
                </a:solidFill>
                <a:latin typeface="BBCNassim" panose="02000500000000000000" pitchFamily="2" charset="-78"/>
                <a:cs typeface="BBCNassim" panose="02000500000000000000" pitchFamily="2" charset="-78"/>
              </a:rPr>
              <a:t>M</a:t>
            </a:r>
            <a:r>
              <a:rPr lang="en-US" sz="3200" dirty="0">
                <a:solidFill>
                  <a:schemeClr val="accent6">
                    <a:lumMod val="75000"/>
                  </a:schemeClr>
                </a:solidFill>
                <a:latin typeface="BBCNassim" panose="02000500000000000000" pitchFamily="2" charset="-78"/>
                <a:cs typeface="BBCNassim" panose="02000500000000000000" pitchFamily="2" charset="-78"/>
              </a:rPr>
              <a:t>a</a:t>
            </a:r>
            <a:r>
              <a:rPr lang="en-US" sz="3200" dirty="0">
                <a:solidFill>
                  <a:schemeClr val="accent1">
                    <a:lumMod val="75000"/>
                  </a:schemeClr>
                </a:solidFill>
                <a:latin typeface="BBCNassim" panose="02000500000000000000" pitchFamily="2" charset="-78"/>
                <a:cs typeface="BBCNassim" panose="02000500000000000000" pitchFamily="2" charset="-78"/>
              </a:rPr>
              <a:t>p</a:t>
            </a:r>
            <a:r>
              <a:rPr lang="en-US" sz="3200" dirty="0">
                <a:latin typeface="BBCNassim" panose="02000500000000000000" pitchFamily="2" charset="-78"/>
                <a:cs typeface="BBCNassim" panose="02000500000000000000" pitchFamily="2" charset="-78"/>
              </a:rPr>
              <a:t> Coloring</a:t>
            </a:r>
          </a:p>
          <a:p>
            <a:pPr algn="r" rtl="1"/>
            <a:endParaRPr lang="en-US" sz="3200" dirty="0">
              <a:latin typeface="BBCNassim" panose="02000500000000000000" pitchFamily="2" charset="-78"/>
              <a:cs typeface="BBCNassim" panose="02000500000000000000" pitchFamily="2" charset="-78"/>
            </a:endParaRPr>
          </a:p>
          <a:p>
            <a:pPr algn="r" rtl="1"/>
            <a:r>
              <a:rPr lang="fa-IR" sz="2400" dirty="0">
                <a:latin typeface="BBCNassim" panose="02000500000000000000" pitchFamily="2" charset="-78"/>
                <a:cs typeface="BBCNassim" panose="02000500000000000000" pitchFamily="2" charset="-78"/>
              </a:rPr>
              <a:t>   در طراحی کارتوگرافی به عملیات انتخاب رنگ‌ها به منظور فرم دهی نمادهای نقشه، </a:t>
            </a:r>
            <a:r>
              <a:rPr lang="en-US" sz="2400" dirty="0">
                <a:latin typeface="BBCNassim" panose="02000500000000000000" pitchFamily="2" charset="-78"/>
                <a:cs typeface="BBCNassim" panose="02000500000000000000" pitchFamily="2" charset="-78"/>
              </a:rPr>
              <a:t>Map Coloring</a:t>
            </a:r>
            <a:r>
              <a:rPr lang="fa-IR" sz="2400" dirty="0">
                <a:latin typeface="BBCNassim" panose="02000500000000000000" pitchFamily="2" charset="-78"/>
                <a:cs typeface="BBCNassim" panose="02000500000000000000" pitchFamily="2" charset="-78"/>
              </a:rPr>
              <a:t> می‌گویند.</a:t>
            </a:r>
            <a:endParaRPr lang="en-US" sz="2400" dirty="0">
              <a:latin typeface="BBCNassim" panose="02000500000000000000" pitchFamily="2" charset="-78"/>
              <a:cs typeface="BBCNassim" panose="02000500000000000000" pitchFamily="2" charset="-78"/>
            </a:endParaRPr>
          </a:p>
        </p:txBody>
      </p:sp>
      <p:sp>
        <p:nvSpPr>
          <p:cNvPr id="3" name="TextBox 2">
            <a:extLst>
              <a:ext uri="{FF2B5EF4-FFF2-40B4-BE49-F238E27FC236}">
                <a16:creationId xmlns:a16="http://schemas.microsoft.com/office/drawing/2014/main" id="{FFFAB69D-8729-338B-1BD8-0AAF89AF5E07}"/>
              </a:ext>
            </a:extLst>
          </p:cNvPr>
          <p:cNvSpPr txBox="1"/>
          <p:nvPr/>
        </p:nvSpPr>
        <p:spPr>
          <a:xfrm>
            <a:off x="1136248" y="3718478"/>
            <a:ext cx="6094070" cy="369332"/>
          </a:xfrm>
          <a:prstGeom prst="rect">
            <a:avLst/>
          </a:prstGeom>
          <a:noFill/>
        </p:spPr>
        <p:txBody>
          <a:bodyPr wrap="square">
            <a:spAutoFit/>
          </a:bodyPr>
          <a:lstStyle/>
          <a:p>
            <a:r>
              <a:rPr lang="en-US" b="0" i="0" dirty="0">
                <a:solidFill>
                  <a:srgbClr val="999999"/>
                </a:solidFill>
                <a:effectLst/>
                <a:highlight>
                  <a:srgbClr val="FFFFFF"/>
                </a:highlight>
                <a:latin typeface="Arial" panose="020B0604020202020204" pitchFamily="34" charset="0"/>
              </a:rPr>
              <a:t>From Wikipedia, the free encyclopedia</a:t>
            </a:r>
            <a:endParaRPr lang="en-US" dirty="0">
              <a:solidFill>
                <a:srgbClr val="999999"/>
              </a:solidFill>
            </a:endParaRPr>
          </a:p>
        </p:txBody>
      </p:sp>
    </p:spTree>
    <p:extLst>
      <p:ext uri="{BB962C8B-B14F-4D97-AF65-F5344CB8AC3E}">
        <p14:creationId xmlns:p14="http://schemas.microsoft.com/office/powerpoint/2010/main" val="21789857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8" y="1891021"/>
            <a:ext cx="9919504" cy="2185214"/>
          </a:xfrm>
          <a:prstGeom prst="rect">
            <a:avLst/>
          </a:prstGeom>
          <a:solidFill>
            <a:schemeClr val="bg1"/>
          </a:solidFill>
        </p:spPr>
        <p:txBody>
          <a:bodyPr wrap="square" rtlCol="0">
            <a:spAutoFit/>
          </a:bodyPr>
          <a:lstStyle/>
          <a:p>
            <a:pPr algn="just" rtl="1"/>
            <a:r>
              <a:rPr lang="en-US" sz="3200" dirty="0">
                <a:solidFill>
                  <a:srgbClr val="FF0000"/>
                </a:solidFill>
                <a:latin typeface="BBCNassim" panose="02000500000000000000" pitchFamily="2" charset="-78"/>
                <a:cs typeface="BBCNassim" panose="02000500000000000000" pitchFamily="2" charset="-78"/>
              </a:rPr>
              <a:t>M</a:t>
            </a:r>
            <a:r>
              <a:rPr lang="en-US" sz="3200" dirty="0">
                <a:solidFill>
                  <a:schemeClr val="accent6">
                    <a:lumMod val="75000"/>
                  </a:schemeClr>
                </a:solidFill>
                <a:latin typeface="BBCNassim" panose="02000500000000000000" pitchFamily="2" charset="-78"/>
                <a:cs typeface="BBCNassim" panose="02000500000000000000" pitchFamily="2" charset="-78"/>
              </a:rPr>
              <a:t>a</a:t>
            </a:r>
            <a:r>
              <a:rPr lang="en-US" sz="3200" dirty="0">
                <a:solidFill>
                  <a:schemeClr val="accent1">
                    <a:lumMod val="75000"/>
                  </a:schemeClr>
                </a:solidFill>
                <a:latin typeface="BBCNassim" panose="02000500000000000000" pitchFamily="2" charset="-78"/>
                <a:cs typeface="BBCNassim" panose="02000500000000000000" pitchFamily="2" charset="-78"/>
              </a:rPr>
              <a:t>p</a:t>
            </a:r>
            <a:r>
              <a:rPr lang="en-US" sz="3200" dirty="0">
                <a:latin typeface="BBCNassim" panose="02000500000000000000" pitchFamily="2" charset="-78"/>
                <a:cs typeface="BBCNassim" panose="02000500000000000000" pitchFamily="2" charset="-78"/>
              </a:rPr>
              <a:t> Coloring as a CSP</a:t>
            </a:r>
            <a:endParaRPr lang="fa-IR" sz="3200" dirty="0">
              <a:latin typeface="BBCNassim" panose="02000500000000000000" pitchFamily="2" charset="-78"/>
              <a:cs typeface="BBCNassim" panose="02000500000000000000" pitchFamily="2" charset="-78"/>
            </a:endParaRPr>
          </a:p>
          <a:p>
            <a:pPr algn="just" rtl="1"/>
            <a:endParaRPr lang="en-US" sz="32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در طی فرایند تخصیص رنگ ها به </a:t>
            </a:r>
            <a:r>
              <a:rPr lang="en-US" sz="2400" dirty="0">
                <a:latin typeface="BBCNassim" panose="02000500000000000000" pitchFamily="2" charset="-78"/>
                <a:cs typeface="BBCNassim" panose="02000500000000000000" pitchFamily="2" charset="-78"/>
              </a:rPr>
              <a:t>Polygon</a:t>
            </a:r>
            <a:r>
              <a:rPr lang="fa-IR" sz="2400" dirty="0">
                <a:latin typeface="BBCNassim" panose="02000500000000000000" pitchFamily="2" charset="-78"/>
                <a:cs typeface="BBCNassim" panose="02000500000000000000" pitchFamily="2" charset="-78"/>
              </a:rPr>
              <a:t> ها به گونه ای تخصیص رنگ مشابه به </a:t>
            </a:r>
            <a:r>
              <a:rPr lang="en-US" sz="2400" dirty="0">
                <a:latin typeface="BBCNassim" panose="02000500000000000000" pitchFamily="2" charset="-78"/>
                <a:cs typeface="BBCNassim" panose="02000500000000000000" pitchFamily="2" charset="-78"/>
              </a:rPr>
              <a:t>Polygon</a:t>
            </a:r>
            <a:r>
              <a:rPr lang="fa-IR" sz="2400" dirty="0">
                <a:latin typeface="BBCNassim" panose="02000500000000000000" pitchFamily="2" charset="-78"/>
                <a:cs typeface="BBCNassim" panose="02000500000000000000" pitchFamily="2" charset="-78"/>
              </a:rPr>
              <a:t> های همسایه مجاز نباشد، می‌توانیم آن را به صورت یک مسئله </a:t>
            </a:r>
            <a:r>
              <a:rPr lang="en-US" sz="2400" dirty="0">
                <a:latin typeface="BBCNassim" panose="02000500000000000000" pitchFamily="2" charset="-78"/>
                <a:cs typeface="BBCNassim" panose="02000500000000000000" pitchFamily="2" charset="-78"/>
              </a:rPr>
              <a:t>CSP</a:t>
            </a:r>
            <a:r>
              <a:rPr lang="fa-IR" sz="2400" dirty="0">
                <a:latin typeface="BBCNassim" panose="02000500000000000000" pitchFamily="2" charset="-78"/>
                <a:cs typeface="BBCNassim" panose="02000500000000000000" pitchFamily="2" charset="-78"/>
              </a:rPr>
              <a:t> یا </a:t>
            </a:r>
            <a:r>
              <a:rPr lang="en-US" sz="2400" dirty="0">
                <a:latin typeface="BBCNassim" panose="02000500000000000000" pitchFamily="2" charset="-78"/>
                <a:cs typeface="BBCNassim" panose="02000500000000000000" pitchFamily="2" charset="-78"/>
              </a:rPr>
              <a:t>Constraint Satisfaction Problem</a:t>
            </a:r>
            <a:r>
              <a:rPr lang="fa-IR" sz="2400" dirty="0">
                <a:latin typeface="BBCNassim" panose="02000500000000000000" pitchFamily="2" charset="-78"/>
                <a:cs typeface="BBCNassim" panose="02000500000000000000" pitchFamily="2" charset="-78"/>
              </a:rPr>
              <a:t> بیان کنیم.</a:t>
            </a:r>
          </a:p>
        </p:txBody>
      </p:sp>
    </p:spTree>
    <p:extLst>
      <p:ext uri="{BB962C8B-B14F-4D97-AF65-F5344CB8AC3E}">
        <p14:creationId xmlns:p14="http://schemas.microsoft.com/office/powerpoint/2010/main" val="13938275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7" y="1184966"/>
            <a:ext cx="9919504" cy="1569660"/>
          </a:xfrm>
          <a:prstGeom prst="rect">
            <a:avLst/>
          </a:prstGeom>
          <a:solidFill>
            <a:schemeClr val="bg1"/>
          </a:solidFill>
        </p:spPr>
        <p:txBody>
          <a:bodyPr wrap="square" rtlCol="0">
            <a:spAutoFit/>
          </a:bodyPr>
          <a:lstStyle/>
          <a:p>
            <a:pPr algn="just" rtl="1"/>
            <a:r>
              <a:rPr lang="fa-IR" sz="2400" dirty="0">
                <a:latin typeface="BBCNassim" panose="02000500000000000000" pitchFamily="2" charset="-78"/>
                <a:cs typeface="BBCNassim" panose="02000500000000000000" pitchFamily="2" charset="-78"/>
              </a:rPr>
              <a:t>   هر </a:t>
            </a:r>
            <a:r>
              <a:rPr lang="en-US" sz="2400" dirty="0">
                <a:latin typeface="BBCNassim" panose="02000500000000000000" pitchFamily="2" charset="-78"/>
                <a:cs typeface="BBCNassim" panose="02000500000000000000" pitchFamily="2" charset="-78"/>
              </a:rPr>
              <a:t>CSP</a:t>
            </a:r>
            <a:r>
              <a:rPr lang="fa-IR" sz="2400" dirty="0">
                <a:latin typeface="BBCNassim" panose="02000500000000000000" pitchFamily="2" charset="-78"/>
                <a:cs typeface="BBCNassim" panose="02000500000000000000" pitchFamily="2" charset="-78"/>
              </a:rPr>
              <a:t> دارای مجموعه‌ای از متغیرها، دامنه ها و محدودیت‌ها است که </a:t>
            </a:r>
            <a:r>
              <a:rPr lang="en-US" sz="2400" dirty="0">
                <a:latin typeface="BBCNassim" panose="02000500000000000000" pitchFamily="2" charset="-78"/>
                <a:cs typeface="BBCNassim" panose="02000500000000000000" pitchFamily="2" charset="-78"/>
              </a:rPr>
              <a:t>Map Coloring</a:t>
            </a:r>
            <a:r>
              <a:rPr lang="fa-IR" sz="2400" dirty="0">
                <a:latin typeface="BBCNassim" panose="02000500000000000000" pitchFamily="2" charset="-78"/>
                <a:cs typeface="BBCNassim" panose="02000500000000000000" pitchFamily="2" charset="-78"/>
              </a:rPr>
              <a:t> یکی از ساده‌ترینِ این نوع الگوریتم‌ها است. زیرا دارای متغیرهای گسسته و دامنه محدود برای آن هاست. همچنین محدودیت های موجود نیز از جنس </a:t>
            </a:r>
            <a:r>
              <a:rPr lang="en-US" sz="2400" dirty="0">
                <a:latin typeface="BBCNassim" panose="02000500000000000000" pitchFamily="2" charset="-78"/>
                <a:cs typeface="BBCNassim" panose="02000500000000000000" pitchFamily="2" charset="-78"/>
              </a:rPr>
              <a:t>Binary Constraint</a:t>
            </a:r>
            <a:r>
              <a:rPr lang="fa-IR" sz="2400" dirty="0">
                <a:latin typeface="BBCNassim" panose="02000500000000000000" pitchFamily="2" charset="-78"/>
                <a:cs typeface="BBCNassim" panose="02000500000000000000" pitchFamily="2" charset="-78"/>
              </a:rPr>
              <a:t> ها هستند. به همین خاطر می توان این مسئله را به شکل یک گراف ساده سازی کرد. </a:t>
            </a:r>
            <a:endParaRPr lang="en-US" sz="2400" dirty="0">
              <a:latin typeface="BBCNassim" panose="02000500000000000000" pitchFamily="2" charset="-78"/>
              <a:cs typeface="BBCNassim" panose="02000500000000000000" pitchFamily="2" charset="-78"/>
            </a:endParaRPr>
          </a:p>
        </p:txBody>
      </p:sp>
      <p:pic>
        <p:nvPicPr>
          <p:cNvPr id="3" name="Picture 2">
            <a:extLst>
              <a:ext uri="{FF2B5EF4-FFF2-40B4-BE49-F238E27FC236}">
                <a16:creationId xmlns:a16="http://schemas.microsoft.com/office/drawing/2014/main" id="{8AAF25D0-FE83-5048-B680-7E98FB15DC54}"/>
              </a:ext>
            </a:extLst>
          </p:cNvPr>
          <p:cNvPicPr>
            <a:picLocks noChangeAspect="1"/>
          </p:cNvPicPr>
          <p:nvPr/>
        </p:nvPicPr>
        <p:blipFill>
          <a:blip r:embed="rId2"/>
          <a:stretch>
            <a:fillRect/>
          </a:stretch>
        </p:blipFill>
        <p:spPr>
          <a:xfrm>
            <a:off x="2664106" y="3078193"/>
            <a:ext cx="6863787" cy="2929158"/>
          </a:xfrm>
          <a:prstGeom prst="rect">
            <a:avLst/>
          </a:prstGeom>
        </p:spPr>
      </p:pic>
    </p:spTree>
    <p:extLst>
      <p:ext uri="{BB962C8B-B14F-4D97-AF65-F5344CB8AC3E}">
        <p14:creationId xmlns:p14="http://schemas.microsoft.com/office/powerpoint/2010/main" val="27015128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7" y="891454"/>
            <a:ext cx="9919504" cy="1815882"/>
          </a:xfrm>
          <a:prstGeom prst="rect">
            <a:avLst/>
          </a:prstGeom>
          <a:solidFill>
            <a:schemeClr val="bg1"/>
          </a:solidFill>
        </p:spPr>
        <p:txBody>
          <a:bodyPr wrap="square" rtlCol="0">
            <a:spAutoFit/>
          </a:bodyPr>
          <a:lstStyle/>
          <a:p>
            <a:pPr algn="just" rtl="1"/>
            <a:r>
              <a:rPr lang="en-US" sz="3200" dirty="0">
                <a:solidFill>
                  <a:srgbClr val="FF0000"/>
                </a:solidFill>
                <a:latin typeface="BBCNassim" panose="02000500000000000000" pitchFamily="2" charset="-78"/>
                <a:cs typeface="BBCNassim" panose="02000500000000000000" pitchFamily="2" charset="-78"/>
              </a:rPr>
              <a:t>M</a:t>
            </a:r>
            <a:r>
              <a:rPr lang="en-US" sz="3200" dirty="0">
                <a:solidFill>
                  <a:schemeClr val="accent6">
                    <a:lumMod val="75000"/>
                  </a:schemeClr>
                </a:solidFill>
                <a:latin typeface="BBCNassim" panose="02000500000000000000" pitchFamily="2" charset="-78"/>
                <a:cs typeface="BBCNassim" panose="02000500000000000000" pitchFamily="2" charset="-78"/>
              </a:rPr>
              <a:t>a</a:t>
            </a:r>
            <a:r>
              <a:rPr lang="en-US" sz="3200" dirty="0">
                <a:solidFill>
                  <a:schemeClr val="accent1">
                    <a:lumMod val="75000"/>
                  </a:schemeClr>
                </a:solidFill>
                <a:latin typeface="BBCNassim" panose="02000500000000000000" pitchFamily="2" charset="-78"/>
                <a:cs typeface="BBCNassim" panose="02000500000000000000" pitchFamily="2" charset="-78"/>
              </a:rPr>
              <a:t>p</a:t>
            </a:r>
            <a:r>
              <a:rPr lang="en-US" sz="3200" dirty="0">
                <a:latin typeface="BBCNassim" panose="02000500000000000000" pitchFamily="2" charset="-78"/>
                <a:cs typeface="BBCNassim" panose="02000500000000000000" pitchFamily="2" charset="-78"/>
              </a:rPr>
              <a:t> Coloring as a Backtrack Search</a:t>
            </a:r>
            <a:endParaRPr lang="fa-IR" sz="3200" dirty="0">
              <a:latin typeface="BBCNassim" panose="02000500000000000000" pitchFamily="2" charset="-78"/>
              <a:cs typeface="BBCNassim" panose="02000500000000000000" pitchFamily="2" charset="-78"/>
            </a:endParaRPr>
          </a:p>
          <a:p>
            <a:pPr algn="just" rtl="1"/>
            <a:endParaRPr lang="en-US" sz="32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برای حل این نوع از مسئله می‌توان برای پیدا کردن جواب از الگوریتم‌های جست‌وجو برای روی درخت استفاده کرد که </a:t>
            </a:r>
            <a:r>
              <a:rPr lang="en-US" sz="2400" dirty="0">
                <a:latin typeface="BBCNassim" panose="02000500000000000000" pitchFamily="2" charset="-78"/>
                <a:cs typeface="BBCNassim" panose="02000500000000000000" pitchFamily="2" charset="-78"/>
              </a:rPr>
              <a:t>Backtracking</a:t>
            </a:r>
            <a:r>
              <a:rPr lang="fa-IR" sz="2400" dirty="0">
                <a:latin typeface="BBCNassim" panose="02000500000000000000" pitchFamily="2" charset="-78"/>
                <a:cs typeface="BBCNassim" panose="02000500000000000000" pitchFamily="2" charset="-78"/>
              </a:rPr>
              <a:t> تناسب بیشتری با این مسئله دارد. </a:t>
            </a:r>
            <a:r>
              <a:rPr lang="fa-IR" dirty="0">
                <a:latin typeface="BBCNassim" panose="02000500000000000000" pitchFamily="2" charset="-78"/>
                <a:cs typeface="BBCNassim" panose="02000500000000000000" pitchFamily="2" charset="-78"/>
              </a:rPr>
              <a:t>(در </a:t>
            </a:r>
            <a:r>
              <a:rPr lang="en-US" dirty="0">
                <a:latin typeface="BBCNassim" panose="02000500000000000000" pitchFamily="2" charset="-78"/>
                <a:cs typeface="BBCNassim" panose="02000500000000000000" pitchFamily="2" charset="-78"/>
              </a:rPr>
              <a:t>CSP.pdf</a:t>
            </a:r>
            <a:r>
              <a:rPr lang="fa-IR" dirty="0">
                <a:latin typeface="BBCNassim" panose="02000500000000000000" pitchFamily="2" charset="-78"/>
                <a:cs typeface="BBCNassim" panose="02000500000000000000" pitchFamily="2" charset="-78"/>
              </a:rPr>
              <a:t> یا تمرین 3 شرح داده شده)</a:t>
            </a:r>
            <a:endParaRPr lang="fa-IR" sz="2400" dirty="0">
              <a:latin typeface="BBCNassim" panose="02000500000000000000" pitchFamily="2" charset="-78"/>
              <a:cs typeface="BBCNassim" panose="02000500000000000000" pitchFamily="2" charset="-78"/>
            </a:endParaRPr>
          </a:p>
        </p:txBody>
      </p:sp>
      <p:pic>
        <p:nvPicPr>
          <p:cNvPr id="3" name="Picture 2">
            <a:extLst>
              <a:ext uri="{FF2B5EF4-FFF2-40B4-BE49-F238E27FC236}">
                <a16:creationId xmlns:a16="http://schemas.microsoft.com/office/drawing/2014/main" id="{D966145B-FC9A-388C-E6A5-F2691FA67C70}"/>
              </a:ext>
            </a:extLst>
          </p:cNvPr>
          <p:cNvPicPr>
            <a:picLocks noChangeAspect="1"/>
          </p:cNvPicPr>
          <p:nvPr/>
        </p:nvPicPr>
        <p:blipFill>
          <a:blip r:embed="rId2"/>
          <a:stretch>
            <a:fillRect/>
          </a:stretch>
        </p:blipFill>
        <p:spPr>
          <a:xfrm>
            <a:off x="1969625" y="2969976"/>
            <a:ext cx="8252749" cy="2996570"/>
          </a:xfrm>
          <a:prstGeom prst="rect">
            <a:avLst/>
          </a:prstGeom>
        </p:spPr>
      </p:pic>
    </p:spTree>
    <p:extLst>
      <p:ext uri="{BB962C8B-B14F-4D97-AF65-F5344CB8AC3E}">
        <p14:creationId xmlns:p14="http://schemas.microsoft.com/office/powerpoint/2010/main" val="17242482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8" y="493018"/>
            <a:ext cx="9919504" cy="5478423"/>
          </a:xfrm>
          <a:prstGeom prst="rect">
            <a:avLst/>
          </a:prstGeom>
          <a:solidFill>
            <a:schemeClr val="bg1"/>
          </a:solidFill>
        </p:spPr>
        <p:txBody>
          <a:bodyPr wrap="square" rtlCol="0">
            <a:spAutoFit/>
          </a:bodyPr>
          <a:lstStyle/>
          <a:p>
            <a:r>
              <a:rPr lang="en-US" sz="3200" b="1" dirty="0">
                <a:latin typeface="BBCNassim" panose="02000500000000000000" pitchFamily="2" charset="-78"/>
                <a:cs typeface="BBCNassim" panose="02000500000000000000" pitchFamily="2" charset="-78"/>
              </a:rPr>
              <a:t>Pseudocode</a:t>
            </a:r>
            <a:endParaRPr lang="fa-IR" sz="3200" b="1" dirty="0">
              <a:latin typeface="BBCNassim" panose="02000500000000000000" pitchFamily="2" charset="-78"/>
              <a:cs typeface="BBCNassim" panose="02000500000000000000" pitchFamily="2" charset="-78"/>
            </a:endParaRPr>
          </a:p>
          <a:p>
            <a:endParaRPr lang="en-US" sz="3200" dirty="0">
              <a:latin typeface="BBCNassim" panose="02000500000000000000" pitchFamily="2" charset="-78"/>
              <a:cs typeface="BBCNassim" panose="02000500000000000000" pitchFamily="2" charset="-78"/>
            </a:endParaRPr>
          </a:p>
          <a:p>
            <a:r>
              <a:rPr lang="en-US" sz="2200" dirty="0">
                <a:latin typeface="BBCNassim" panose="02000500000000000000" pitchFamily="2" charset="-78"/>
                <a:cs typeface="BBCNassim" panose="02000500000000000000" pitchFamily="2" charset="-78"/>
              </a:rPr>
              <a:t>function BACKTRACK(assignment, </a:t>
            </a:r>
            <a:r>
              <a:rPr lang="en-US" sz="2200" dirty="0" err="1">
                <a:latin typeface="BBCNassim" panose="02000500000000000000" pitchFamily="2" charset="-78"/>
                <a:cs typeface="BBCNassim" panose="02000500000000000000" pitchFamily="2" charset="-78"/>
              </a:rPr>
              <a:t>csp</a:t>
            </a:r>
            <a:r>
              <a:rPr lang="en-US" sz="2200" dirty="0">
                <a:latin typeface="BBCNassim" panose="02000500000000000000" pitchFamily="2" charset="-78"/>
                <a:cs typeface="BBCNassim" panose="02000500000000000000" pitchFamily="2" charset="-78"/>
              </a:rPr>
              <a:t>): </a:t>
            </a:r>
          </a:p>
          <a:p>
            <a:r>
              <a:rPr lang="en-US" sz="2200" dirty="0">
                <a:latin typeface="BBCNassim" panose="02000500000000000000" pitchFamily="2" charset="-78"/>
                <a:cs typeface="BBCNassim" panose="02000500000000000000" pitchFamily="2" charset="-78"/>
              </a:rPr>
              <a:t>      if assignment complete:</a:t>
            </a:r>
          </a:p>
          <a:p>
            <a:r>
              <a:rPr lang="en-US" sz="2200" dirty="0">
                <a:latin typeface="BBCNassim" panose="02000500000000000000" pitchFamily="2" charset="-78"/>
                <a:cs typeface="BBCNassim" panose="02000500000000000000" pitchFamily="2" charset="-78"/>
              </a:rPr>
              <a:t>            return assignment </a:t>
            </a:r>
          </a:p>
          <a:p>
            <a:r>
              <a:rPr lang="en-US" sz="2200" dirty="0">
                <a:latin typeface="BBCNassim" panose="02000500000000000000" pitchFamily="2" charset="-78"/>
                <a:cs typeface="BBCNassim" panose="02000500000000000000" pitchFamily="2" charset="-78"/>
              </a:rPr>
              <a:t>      var = SELECT-UNASSIGNED-VAR(assignment, </a:t>
            </a:r>
            <a:r>
              <a:rPr lang="en-US" sz="2200" dirty="0" err="1">
                <a:latin typeface="BBCNassim" panose="02000500000000000000" pitchFamily="2" charset="-78"/>
                <a:cs typeface="BBCNassim" panose="02000500000000000000" pitchFamily="2" charset="-78"/>
              </a:rPr>
              <a:t>csp</a:t>
            </a:r>
            <a:r>
              <a:rPr lang="en-US" sz="2200" dirty="0">
                <a:latin typeface="BBCNassim" panose="02000500000000000000" pitchFamily="2" charset="-78"/>
                <a:cs typeface="BBCNassim" panose="02000500000000000000" pitchFamily="2" charset="-78"/>
              </a:rPr>
              <a:t>) </a:t>
            </a:r>
          </a:p>
          <a:p>
            <a:r>
              <a:rPr lang="en-US" sz="2200" dirty="0">
                <a:latin typeface="BBCNassim" panose="02000500000000000000" pitchFamily="2" charset="-78"/>
                <a:cs typeface="BBCNassim" panose="02000500000000000000" pitchFamily="2" charset="-78"/>
              </a:rPr>
              <a:t>      for value in DOMAIN-VALUES(var, assignment, </a:t>
            </a:r>
            <a:r>
              <a:rPr lang="en-US" sz="2200" dirty="0" err="1">
                <a:latin typeface="BBCNassim" panose="02000500000000000000" pitchFamily="2" charset="-78"/>
                <a:cs typeface="BBCNassim" panose="02000500000000000000" pitchFamily="2" charset="-78"/>
              </a:rPr>
              <a:t>csp</a:t>
            </a:r>
            <a:r>
              <a:rPr lang="en-US" sz="2200" dirty="0">
                <a:latin typeface="BBCNassim" panose="02000500000000000000" pitchFamily="2" charset="-78"/>
                <a:cs typeface="BBCNassim" panose="02000500000000000000" pitchFamily="2" charset="-78"/>
              </a:rPr>
              <a:t>): </a:t>
            </a:r>
          </a:p>
          <a:p>
            <a:r>
              <a:rPr lang="en-US" sz="2200" dirty="0">
                <a:latin typeface="BBCNassim" panose="02000500000000000000" pitchFamily="2" charset="-78"/>
                <a:cs typeface="BBCNassim" panose="02000500000000000000" pitchFamily="2" charset="-78"/>
              </a:rPr>
              <a:t>            if value consistent with assignment: </a:t>
            </a:r>
          </a:p>
          <a:p>
            <a:r>
              <a:rPr lang="en-US" sz="2200" dirty="0">
                <a:latin typeface="BBCNassim" panose="02000500000000000000" pitchFamily="2" charset="-78"/>
                <a:cs typeface="BBCNassim" panose="02000500000000000000" pitchFamily="2" charset="-78"/>
              </a:rPr>
              <a:t>                  add {var = value} to assignment </a:t>
            </a:r>
          </a:p>
          <a:p>
            <a:r>
              <a:rPr lang="en-US" sz="2200" dirty="0">
                <a:latin typeface="BBCNassim" panose="02000500000000000000" pitchFamily="2" charset="-78"/>
                <a:cs typeface="BBCNassim" panose="02000500000000000000" pitchFamily="2" charset="-78"/>
              </a:rPr>
              <a:t>                  inferences = INFERENCE(assignment, </a:t>
            </a:r>
            <a:r>
              <a:rPr lang="en-US" sz="2200" dirty="0" err="1">
                <a:latin typeface="BBCNassim" panose="02000500000000000000" pitchFamily="2" charset="-78"/>
                <a:cs typeface="BBCNassim" panose="02000500000000000000" pitchFamily="2" charset="-78"/>
              </a:rPr>
              <a:t>csp</a:t>
            </a:r>
            <a:r>
              <a:rPr lang="en-US" sz="2200" dirty="0">
                <a:latin typeface="BBCNassim" panose="02000500000000000000" pitchFamily="2" charset="-78"/>
                <a:cs typeface="BBCNassim" panose="02000500000000000000" pitchFamily="2" charset="-78"/>
              </a:rPr>
              <a:t>) </a:t>
            </a:r>
          </a:p>
          <a:p>
            <a:r>
              <a:rPr lang="en-US" sz="2200" dirty="0">
                <a:latin typeface="BBCNassim" panose="02000500000000000000" pitchFamily="2" charset="-78"/>
                <a:cs typeface="BBCNassim" panose="02000500000000000000" pitchFamily="2" charset="-78"/>
              </a:rPr>
              <a:t>                  if inferences ≠ failure: </a:t>
            </a:r>
          </a:p>
          <a:p>
            <a:r>
              <a:rPr lang="en-US" sz="2200" dirty="0">
                <a:latin typeface="BBCNassim" panose="02000500000000000000" pitchFamily="2" charset="-78"/>
                <a:cs typeface="BBCNassim" panose="02000500000000000000" pitchFamily="2" charset="-78"/>
              </a:rPr>
              <a:t>                        add inferences to assignment </a:t>
            </a:r>
          </a:p>
          <a:p>
            <a:r>
              <a:rPr lang="en-US" sz="2200" dirty="0">
                <a:latin typeface="BBCNassim" panose="02000500000000000000" pitchFamily="2" charset="-78"/>
                <a:cs typeface="BBCNassim" panose="02000500000000000000" pitchFamily="2" charset="-78"/>
              </a:rPr>
              <a:t>                  result = BACKTRACK(assignment, </a:t>
            </a:r>
            <a:r>
              <a:rPr lang="en-US" sz="2200" dirty="0" err="1">
                <a:latin typeface="BBCNassim" panose="02000500000000000000" pitchFamily="2" charset="-78"/>
                <a:cs typeface="BBCNassim" panose="02000500000000000000" pitchFamily="2" charset="-78"/>
              </a:rPr>
              <a:t>csp</a:t>
            </a:r>
            <a:r>
              <a:rPr lang="en-US" sz="2200" dirty="0">
                <a:latin typeface="BBCNassim" panose="02000500000000000000" pitchFamily="2" charset="-78"/>
                <a:cs typeface="BBCNassim" panose="02000500000000000000" pitchFamily="2" charset="-78"/>
              </a:rPr>
              <a:t>) </a:t>
            </a:r>
          </a:p>
          <a:p>
            <a:r>
              <a:rPr lang="en-US" sz="2200" dirty="0">
                <a:latin typeface="BBCNassim" panose="02000500000000000000" pitchFamily="2" charset="-78"/>
                <a:cs typeface="BBCNassim" panose="02000500000000000000" pitchFamily="2" charset="-78"/>
              </a:rPr>
              <a:t>              if result ≠ failure: return result remove {var = value} and inferences       </a:t>
            </a:r>
          </a:p>
          <a:p>
            <a:r>
              <a:rPr lang="en-US" sz="2200" dirty="0">
                <a:latin typeface="BBCNassim" panose="02000500000000000000" pitchFamily="2" charset="-78"/>
                <a:cs typeface="BBCNassim" panose="02000500000000000000" pitchFamily="2" charset="-78"/>
              </a:rPr>
              <a:t>      from assignment return failure</a:t>
            </a:r>
            <a:endParaRPr lang="fa-IR" sz="2200" dirty="0">
              <a:latin typeface="BBCNassim" panose="02000500000000000000" pitchFamily="2" charset="-78"/>
              <a:cs typeface="BBCNassim" panose="02000500000000000000" pitchFamily="2" charset="-78"/>
            </a:endParaRPr>
          </a:p>
        </p:txBody>
      </p:sp>
      <p:sp>
        <p:nvSpPr>
          <p:cNvPr id="2" name="TextBox 1">
            <a:extLst>
              <a:ext uri="{FF2B5EF4-FFF2-40B4-BE49-F238E27FC236}">
                <a16:creationId xmlns:a16="http://schemas.microsoft.com/office/drawing/2014/main" id="{A85DAE09-2CE3-3AAE-8C1F-9958AA283CEB}"/>
              </a:ext>
            </a:extLst>
          </p:cNvPr>
          <p:cNvSpPr txBox="1"/>
          <p:nvPr/>
        </p:nvSpPr>
        <p:spPr>
          <a:xfrm>
            <a:off x="4375231" y="1447125"/>
            <a:ext cx="6481824" cy="5078313"/>
          </a:xfrm>
          <a:prstGeom prst="rect">
            <a:avLst/>
          </a:prstGeom>
          <a:noFill/>
        </p:spPr>
        <p:txBody>
          <a:bodyPr wrap="square" rtlCol="0">
            <a:spAutoFit/>
          </a:bodyPr>
          <a:lstStyle/>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این تابع به صورت </a:t>
            </a:r>
            <a:r>
              <a:rPr lang="en-US" dirty="0">
                <a:solidFill>
                  <a:srgbClr val="FF0000"/>
                </a:solidFill>
                <a:latin typeface="BBCNassim" panose="02000500000000000000" pitchFamily="2" charset="-78"/>
                <a:cs typeface="BBCNassim" panose="02000500000000000000" pitchFamily="2" charset="-78"/>
              </a:rPr>
              <a:t>Recursive </a:t>
            </a:r>
            <a:r>
              <a:rPr lang="fa-IR" dirty="0">
                <a:solidFill>
                  <a:srgbClr val="FF0000"/>
                </a:solidFill>
                <a:latin typeface="BBCNassim" panose="02000500000000000000" pitchFamily="2" charset="-78"/>
                <a:cs typeface="BBCNassim" panose="02000500000000000000" pitchFamily="2" charset="-78"/>
              </a:rPr>
              <a:t>صدا زده می‌شود.</a:t>
            </a:r>
          </a:p>
          <a:p>
            <a:pPr algn="r" rtl="1"/>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درصورتی که همه پولیگون ها دارای رنگ شوند تابع صدا زده نمی‌شود.</a:t>
            </a:r>
          </a:p>
          <a:p>
            <a:pPr marL="342900" indent="-342900" algn="r" rtl="1">
              <a:buFont typeface="Arial" panose="020B0604020202020204" pitchFamily="34" charset="0"/>
              <a:buChar char="•"/>
            </a:pPr>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با سیاست بهتری پولیگون بدون رنگ انتخاب میشود.</a:t>
            </a: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با سیاست بهتر دامنه چیده می‌شود.</a:t>
            </a:r>
          </a:p>
          <a:p>
            <a:pPr marL="342900" indent="-342900" algn="r" rtl="1">
              <a:buFont typeface="Arial" panose="020B0604020202020204" pitchFamily="34" charset="0"/>
              <a:buChar char="•"/>
            </a:pPr>
            <a:r>
              <a:rPr lang="en-US" dirty="0">
                <a:solidFill>
                  <a:srgbClr val="FF0000"/>
                </a:solidFill>
                <a:latin typeface="BBCNassim" panose="02000500000000000000" pitchFamily="2" charset="-78"/>
                <a:cs typeface="BBCNassim" panose="02000500000000000000" pitchFamily="2" charset="-78"/>
              </a:rPr>
              <a:t>Consistency</a:t>
            </a:r>
            <a:r>
              <a:rPr lang="fa-IR" dirty="0">
                <a:solidFill>
                  <a:srgbClr val="FF0000"/>
                </a:solidFill>
                <a:latin typeface="BBCNassim" panose="02000500000000000000" pitchFamily="2" charset="-78"/>
                <a:cs typeface="BBCNassim" panose="02000500000000000000" pitchFamily="2" charset="-78"/>
              </a:rPr>
              <a:t> یا برقرار بودن محدودیت های چک می‌شود.</a:t>
            </a: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پس از بررسی </a:t>
            </a:r>
            <a:r>
              <a:rPr lang="en-US" dirty="0">
                <a:solidFill>
                  <a:srgbClr val="FF0000"/>
                </a:solidFill>
                <a:latin typeface="BBCNassim" panose="02000500000000000000" pitchFamily="2" charset="-78"/>
                <a:cs typeface="BBCNassim" panose="02000500000000000000" pitchFamily="2" charset="-78"/>
              </a:rPr>
              <a:t>Consistency</a:t>
            </a:r>
            <a:r>
              <a:rPr lang="fa-IR" dirty="0">
                <a:solidFill>
                  <a:srgbClr val="FF0000"/>
                </a:solidFill>
                <a:latin typeface="BBCNassim" panose="02000500000000000000" pitchFamily="2" charset="-78"/>
                <a:cs typeface="BBCNassim" panose="02000500000000000000" pitchFamily="2" charset="-78"/>
              </a:rPr>
              <a:t> پولیگون رنگ می‌گیرد.</a:t>
            </a:r>
          </a:p>
          <a:p>
            <a:pPr marL="342900" indent="-342900" algn="r" rtl="1">
              <a:buFont typeface="Arial" panose="020B0604020202020204" pitchFamily="34" charset="0"/>
              <a:buChar char="•"/>
            </a:pPr>
            <a:endParaRPr lang="en-US"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r>
              <a:rPr lang="en-US" dirty="0">
                <a:solidFill>
                  <a:srgbClr val="FF0000"/>
                </a:solidFill>
                <a:latin typeface="BBCNassim" panose="02000500000000000000" pitchFamily="2" charset="-78"/>
                <a:cs typeface="BBCNassim" panose="02000500000000000000" pitchFamily="2" charset="-78"/>
              </a:rPr>
              <a:t>Inference</a:t>
            </a:r>
            <a:r>
              <a:rPr lang="fa-IR" dirty="0">
                <a:solidFill>
                  <a:srgbClr val="FF0000"/>
                </a:solidFill>
                <a:latin typeface="BBCNassim" panose="02000500000000000000" pitchFamily="2" charset="-78"/>
                <a:cs typeface="BBCNassim" panose="02000500000000000000" pitchFamily="2" charset="-78"/>
              </a:rPr>
              <a:t> بر اساس وضع موجود</a:t>
            </a:r>
          </a:p>
          <a:p>
            <a:pPr marL="342900" indent="-342900" algn="r" rtl="1">
              <a:buFont typeface="Arial" panose="020B0604020202020204" pitchFamily="34" charset="0"/>
              <a:buChar char="•"/>
            </a:pPr>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انجام مرحله بعد به صورت </a:t>
            </a:r>
            <a:r>
              <a:rPr lang="en-US" dirty="0">
                <a:solidFill>
                  <a:srgbClr val="FF0000"/>
                </a:solidFill>
                <a:latin typeface="BBCNassim" panose="02000500000000000000" pitchFamily="2" charset="-78"/>
                <a:cs typeface="BBCNassim" panose="02000500000000000000" pitchFamily="2" charset="-78"/>
              </a:rPr>
              <a:t>Recursive</a:t>
            </a:r>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endParaRPr lang="fa-IR" dirty="0">
              <a:solidFill>
                <a:srgbClr val="FF0000"/>
              </a:solidFill>
              <a:latin typeface="BBCNassim" panose="02000500000000000000" pitchFamily="2" charset="-78"/>
              <a:cs typeface="BBCNassim" panose="02000500000000000000" pitchFamily="2" charset="-78"/>
            </a:endParaRP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اگر به ناکامی رسید تغییرات ایجاد شده به </a:t>
            </a:r>
            <a:r>
              <a:rPr lang="en-US" dirty="0">
                <a:solidFill>
                  <a:srgbClr val="FF0000"/>
                </a:solidFill>
                <a:latin typeface="BBCNassim" panose="02000500000000000000" pitchFamily="2" charset="-78"/>
                <a:cs typeface="BBCNassim" panose="02000500000000000000" pitchFamily="2" charset="-78"/>
              </a:rPr>
              <a:t>Assignment</a:t>
            </a:r>
            <a:r>
              <a:rPr lang="fa-IR" dirty="0">
                <a:solidFill>
                  <a:srgbClr val="FF0000"/>
                </a:solidFill>
                <a:latin typeface="BBCNassim" panose="02000500000000000000" pitchFamily="2" charset="-78"/>
                <a:cs typeface="BBCNassim" panose="02000500000000000000" pitchFamily="2" charset="-78"/>
              </a:rPr>
              <a:t> در این مرحله  را </a:t>
            </a:r>
            <a:r>
              <a:rPr lang="en-US" dirty="0">
                <a:solidFill>
                  <a:srgbClr val="FF0000"/>
                </a:solidFill>
                <a:latin typeface="BBCNassim" panose="02000500000000000000" pitchFamily="2" charset="-78"/>
                <a:cs typeface="BBCNassim" panose="02000500000000000000" pitchFamily="2" charset="-78"/>
              </a:rPr>
              <a:t>Undo</a:t>
            </a:r>
            <a:r>
              <a:rPr lang="fa-IR" dirty="0">
                <a:solidFill>
                  <a:srgbClr val="FF0000"/>
                </a:solidFill>
                <a:latin typeface="BBCNassim" panose="02000500000000000000" pitchFamily="2" charset="-78"/>
                <a:cs typeface="BBCNassim" panose="02000500000000000000" pitchFamily="2" charset="-78"/>
              </a:rPr>
              <a:t> می‌کند.</a:t>
            </a:r>
          </a:p>
          <a:p>
            <a:pPr marL="342900" indent="-342900" algn="r" rtl="1">
              <a:buFont typeface="Arial" panose="020B0604020202020204" pitchFamily="34" charset="0"/>
              <a:buChar char="•"/>
            </a:pPr>
            <a:r>
              <a:rPr lang="fa-IR" dirty="0">
                <a:solidFill>
                  <a:srgbClr val="FF0000"/>
                </a:solidFill>
                <a:latin typeface="BBCNassim" panose="02000500000000000000" pitchFamily="2" charset="-78"/>
                <a:cs typeface="BBCNassim" panose="02000500000000000000" pitchFamily="2" charset="-78"/>
              </a:rPr>
              <a:t>در صورتی که در یک </a:t>
            </a:r>
            <a:r>
              <a:rPr lang="en-US" dirty="0">
                <a:solidFill>
                  <a:srgbClr val="FF0000"/>
                </a:solidFill>
                <a:latin typeface="BBCNassim" panose="02000500000000000000" pitchFamily="2" charset="-78"/>
                <a:cs typeface="BBCNassim" panose="02000500000000000000" pitchFamily="2" charset="-78"/>
              </a:rPr>
              <a:t>Node</a:t>
            </a:r>
            <a:r>
              <a:rPr lang="fa-IR" dirty="0">
                <a:solidFill>
                  <a:srgbClr val="FF0000"/>
                </a:solidFill>
                <a:latin typeface="BBCNassim" panose="02000500000000000000" pitchFamily="2" charset="-78"/>
                <a:cs typeface="BBCNassim" panose="02000500000000000000" pitchFamily="2" charset="-78"/>
              </a:rPr>
              <a:t> هیچ مقداری پاسخگو نباشد تابع </a:t>
            </a:r>
            <a:r>
              <a:rPr lang="en-US" dirty="0">
                <a:solidFill>
                  <a:srgbClr val="FF0000"/>
                </a:solidFill>
                <a:latin typeface="BBCNassim" panose="02000500000000000000" pitchFamily="2" charset="-78"/>
                <a:cs typeface="BBCNassim" panose="02000500000000000000" pitchFamily="2" charset="-78"/>
              </a:rPr>
              <a:t>Failure</a:t>
            </a:r>
            <a:r>
              <a:rPr lang="fa-IR" dirty="0">
                <a:solidFill>
                  <a:srgbClr val="FF0000"/>
                </a:solidFill>
                <a:latin typeface="BBCNassim" panose="02000500000000000000" pitchFamily="2" charset="-78"/>
                <a:cs typeface="BBCNassim" panose="02000500000000000000" pitchFamily="2" charset="-78"/>
              </a:rPr>
              <a:t> را بازمی‌گرداند.</a:t>
            </a:r>
          </a:p>
        </p:txBody>
      </p:sp>
    </p:spTree>
    <p:extLst>
      <p:ext uri="{BB962C8B-B14F-4D97-AF65-F5344CB8AC3E}">
        <p14:creationId xmlns:p14="http://schemas.microsoft.com/office/powerpoint/2010/main" val="12935754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7" y="891454"/>
            <a:ext cx="9919504" cy="4770537"/>
          </a:xfrm>
          <a:prstGeom prst="rect">
            <a:avLst/>
          </a:prstGeom>
          <a:solidFill>
            <a:schemeClr val="bg1"/>
          </a:solidFill>
        </p:spPr>
        <p:txBody>
          <a:bodyPr wrap="square" rtlCol="0">
            <a:spAutoFit/>
          </a:bodyPr>
          <a:lstStyle/>
          <a:p>
            <a:pPr algn="just" rtl="1"/>
            <a:r>
              <a:rPr lang="en-US" sz="3200" dirty="0">
                <a:latin typeface="BBCNassim" panose="02000500000000000000" pitchFamily="2" charset="-78"/>
                <a:cs typeface="BBCNassim" panose="02000500000000000000" pitchFamily="2" charset="-78"/>
              </a:rPr>
              <a:t>SELECT-UNASSIGNED-VAR</a:t>
            </a:r>
            <a:endParaRPr lang="fa-IR" sz="3200" dirty="0">
              <a:latin typeface="BBCNassim" panose="02000500000000000000" pitchFamily="2" charset="-78"/>
              <a:cs typeface="BBCNassim" panose="02000500000000000000" pitchFamily="2" charset="-78"/>
            </a:endParaRPr>
          </a:p>
          <a:p>
            <a:pPr algn="just" rtl="1"/>
            <a:r>
              <a:rPr lang="fa-IR" sz="3200" dirty="0">
                <a:latin typeface="BBCNassim" panose="02000500000000000000" pitchFamily="2" charset="-78"/>
                <a:cs typeface="BBCNassim" panose="02000500000000000000" pitchFamily="2" charset="-78"/>
              </a:rPr>
              <a:t> </a:t>
            </a:r>
            <a:r>
              <a:rPr lang="fa-IR" sz="2400" dirty="0">
                <a:latin typeface="BBCNassim" panose="02000500000000000000" pitchFamily="2" charset="-78"/>
                <a:cs typeface="BBCNassim" panose="02000500000000000000" pitchFamily="2" charset="-78"/>
              </a:rPr>
              <a:t> </a:t>
            </a:r>
          </a:p>
          <a:p>
            <a:pPr algn="just" rtl="1"/>
            <a:r>
              <a:rPr lang="fa-IR" sz="2400" dirty="0">
                <a:latin typeface="BBCNassim" panose="02000500000000000000" pitchFamily="2" charset="-78"/>
                <a:cs typeface="BBCNassim" panose="02000500000000000000" pitchFamily="2" charset="-78"/>
              </a:rPr>
              <a:t>   این تابع سیاستی را برای انتخاب متغیر بدون مقدار رنگ اتخاذ می‌کند. به این گونه که متغیری را از بین متغیرهای بدون مقدار می‌کند که دارای کوچکترین دامنه است. در صورتی که چند متغیر بدون مقدار با کوچکترین دامنه موجود باشد، درجه </a:t>
            </a:r>
            <a:r>
              <a:rPr lang="en-US" sz="2400" dirty="0">
                <a:latin typeface="BBCNassim" panose="02000500000000000000" pitchFamily="2" charset="-78"/>
                <a:cs typeface="BBCNassim" panose="02000500000000000000" pitchFamily="2" charset="-78"/>
              </a:rPr>
              <a:t>Node</a:t>
            </a:r>
            <a:r>
              <a:rPr lang="fa-IR" sz="2400" dirty="0">
                <a:latin typeface="BBCNassim" panose="02000500000000000000" pitchFamily="2" charset="-78"/>
                <a:cs typeface="BBCNassim" panose="02000500000000000000" pitchFamily="2" charset="-78"/>
              </a:rPr>
              <a:t> در گراف به عنوان </a:t>
            </a:r>
            <a:r>
              <a:rPr lang="en-US" sz="2400" dirty="0">
                <a:latin typeface="BBCNassim" panose="02000500000000000000" pitchFamily="2" charset="-78"/>
                <a:cs typeface="BBCNassim" panose="02000500000000000000" pitchFamily="2" charset="-78"/>
              </a:rPr>
              <a:t>Tie Breaker</a:t>
            </a:r>
            <a:r>
              <a:rPr lang="fa-IR" sz="2400" dirty="0">
                <a:latin typeface="BBCNassim" panose="02000500000000000000" pitchFamily="2" charset="-78"/>
                <a:cs typeface="BBCNassim" panose="02000500000000000000" pitchFamily="2" charset="-78"/>
              </a:rPr>
              <a:t> اقدام می‌کند. </a:t>
            </a:r>
          </a:p>
          <a:p>
            <a:pPr algn="just" rtl="1"/>
            <a:endParaRPr lang="fa-IR" sz="24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با استفاده از کوچکترین اندازه دامنه، در ابتدا متغیری را انتخاب می‌کنیم که احتمال خالی شدن دامنه آن در طی مراحل بعد بیشتر است و تا حدی از شکست خوردن الگوریتم جلوگیری می‌کنیم یا آن را به تاخیر می‌اندازیم.</a:t>
            </a:r>
          </a:p>
          <a:p>
            <a:pPr algn="just" rtl="1"/>
            <a:endParaRPr lang="fa-IR" sz="24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با استفاده از درجه </a:t>
            </a:r>
            <a:r>
              <a:rPr lang="en-US" sz="2400" dirty="0">
                <a:latin typeface="BBCNassim" panose="02000500000000000000" pitchFamily="2" charset="-78"/>
                <a:cs typeface="BBCNassim" panose="02000500000000000000" pitchFamily="2" charset="-78"/>
              </a:rPr>
              <a:t>Node</a:t>
            </a:r>
            <a:r>
              <a:rPr lang="fa-IR" sz="2400" dirty="0">
                <a:latin typeface="BBCNassim" panose="02000500000000000000" pitchFamily="2" charset="-78"/>
                <a:cs typeface="BBCNassim" panose="02000500000000000000" pitchFamily="2" charset="-78"/>
              </a:rPr>
              <a:t> نیز متغیری را انتخاب می‌کنیم که با مقداردهی به آن، بتوانیم بیشترین تعداد گزینه را از سایر </a:t>
            </a:r>
            <a:r>
              <a:rPr lang="en-US" sz="2400" dirty="0">
                <a:latin typeface="BBCNassim" panose="02000500000000000000" pitchFamily="2" charset="-78"/>
                <a:cs typeface="BBCNassim" panose="02000500000000000000" pitchFamily="2" charset="-78"/>
              </a:rPr>
              <a:t>Node</a:t>
            </a:r>
            <a:r>
              <a:rPr lang="fa-IR" sz="2400" dirty="0">
                <a:latin typeface="BBCNassim" panose="02000500000000000000" pitchFamily="2" charset="-78"/>
                <a:cs typeface="BBCNassim" panose="02000500000000000000" pitchFamily="2" charset="-78"/>
              </a:rPr>
              <a:t> های همسایه از بین ببریم.</a:t>
            </a:r>
          </a:p>
        </p:txBody>
      </p:sp>
    </p:spTree>
    <p:extLst>
      <p:ext uri="{BB962C8B-B14F-4D97-AF65-F5344CB8AC3E}">
        <p14:creationId xmlns:p14="http://schemas.microsoft.com/office/powerpoint/2010/main" val="23374033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3EE9A6-B8DD-51CC-019F-1886FA320018}"/>
              </a:ext>
            </a:extLst>
          </p:cNvPr>
          <p:cNvSpPr txBox="1"/>
          <p:nvPr/>
        </p:nvSpPr>
        <p:spPr>
          <a:xfrm>
            <a:off x="1136248" y="1843950"/>
            <a:ext cx="9919504" cy="3170099"/>
          </a:xfrm>
          <a:prstGeom prst="rect">
            <a:avLst/>
          </a:prstGeom>
          <a:solidFill>
            <a:schemeClr val="bg1"/>
          </a:solidFill>
        </p:spPr>
        <p:txBody>
          <a:bodyPr wrap="square" rtlCol="0">
            <a:spAutoFit/>
          </a:bodyPr>
          <a:lstStyle/>
          <a:p>
            <a:pPr algn="just" rtl="1"/>
            <a:r>
              <a:rPr lang="en-US" sz="3200" dirty="0">
                <a:latin typeface="BBCNassim" panose="02000500000000000000" pitchFamily="2" charset="-78"/>
                <a:cs typeface="BBCNassim" panose="02000500000000000000" pitchFamily="2" charset="-78"/>
              </a:rPr>
              <a:t>DOMAIN-VALUES</a:t>
            </a:r>
          </a:p>
          <a:p>
            <a:pPr algn="just" rtl="1"/>
            <a:endParaRPr lang="fa-IR" sz="24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این تابع سیاستی را برای انتخاب گزینه‌ها از دامنه اتخاذ می‌کند. این سیاست تلاش می‌کند گزینه‌ای را در ابتدا در حلقه </a:t>
            </a:r>
            <a:r>
              <a:rPr lang="en-US" sz="2400" dirty="0">
                <a:latin typeface="BBCNassim" panose="02000500000000000000" pitchFamily="2" charset="-78"/>
                <a:cs typeface="BBCNassim" panose="02000500000000000000" pitchFamily="2" charset="-78"/>
              </a:rPr>
              <a:t>For</a:t>
            </a:r>
            <a:r>
              <a:rPr lang="fa-IR" sz="2400" dirty="0">
                <a:latin typeface="BBCNassim" panose="02000500000000000000" pitchFamily="2" charset="-78"/>
                <a:cs typeface="BBCNassim" panose="02000500000000000000" pitchFamily="2" charset="-78"/>
              </a:rPr>
              <a:t> استفاده کند که بیشتر به جواب شبیه باشد و احتمال موفقیت آن بیشتر است. با این سیاست‌ها می‌توانیم با صرف زمان و جست‌وجو کمتر به جواب برسیم.</a:t>
            </a:r>
          </a:p>
          <a:p>
            <a:pPr algn="just" rtl="1"/>
            <a:endParaRPr lang="fa-IR" sz="2400" dirty="0">
              <a:latin typeface="BBCNassim" panose="02000500000000000000" pitchFamily="2" charset="-78"/>
              <a:cs typeface="BBCNassim" panose="02000500000000000000" pitchFamily="2" charset="-78"/>
            </a:endParaRPr>
          </a:p>
          <a:p>
            <a:pPr algn="just" rtl="1"/>
            <a:r>
              <a:rPr lang="fa-IR" sz="2400" dirty="0">
                <a:latin typeface="BBCNassim" panose="02000500000000000000" pitchFamily="2" charset="-78"/>
                <a:cs typeface="BBCNassim" panose="02000500000000000000" pitchFamily="2" charset="-78"/>
              </a:rPr>
              <a:t>   در این فرایند از بین گزینه های موجود در دامنه، گزینه ای را انتخاب می‌کنیم که کمترین تعداد گزینه را  از دامنه همسایه‌ها خارج کند.</a:t>
            </a:r>
          </a:p>
        </p:txBody>
      </p:sp>
    </p:spTree>
    <p:extLst>
      <p:ext uri="{BB962C8B-B14F-4D97-AF65-F5344CB8AC3E}">
        <p14:creationId xmlns:p14="http://schemas.microsoft.com/office/powerpoint/2010/main" val="354960681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661</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BBCNassim</vt:lpstr>
      <vt:lpstr>Calibri</vt:lpstr>
      <vt:lpstr>Calibri Light</vt:lpstr>
      <vt:lpstr>IRANYekan ExtraBlack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AhMaDrEzA .Gholizade</dc:creator>
  <cp:lastModifiedBy>AhMaDrEzA .Gholizade</cp:lastModifiedBy>
  <cp:revision>7</cp:revision>
  <dcterms:created xsi:type="dcterms:W3CDTF">2024-04-08T07:10:57Z</dcterms:created>
  <dcterms:modified xsi:type="dcterms:W3CDTF">2024-04-08T09:02:47Z</dcterms:modified>
</cp:coreProperties>
</file>