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5" r:id="rId6"/>
    <p:sldId id="266" r:id="rId7"/>
    <p:sldId id="263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A40"/>
    <a:srgbClr val="DECCCE"/>
    <a:srgbClr val="C3C3C3"/>
    <a:srgbClr val="C2C2C2"/>
    <a:srgbClr val="BDB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6471-0CC0-2731-F82A-B844B5362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8EC34-D90A-BFC3-B7ED-156488074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03B74-217E-FA8B-D5DC-5D694D955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8326-6227-4FBE-9422-7F663EE8D68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A6016-D8F1-DD54-3D74-BCB8823D7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9EEB5-66C9-879E-A1AB-369E37DA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1906-C3E0-44A0-8C01-C50E9DC77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2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B0FD5-CE3E-0AD8-C93F-4372AC24D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13725-DAB3-5E36-8EF3-7D0B808C2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A9DC2-B55E-24AB-03DB-9E4C4C7D1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8326-6227-4FBE-9422-7F663EE8D68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EDB55-7C08-9DF5-9609-A54A8B250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30253-6C6C-8C3A-5AAE-0E6C7EC5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1906-C3E0-44A0-8C01-C50E9DC77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6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B38B8-F992-71B7-2397-B10DF4427E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15DCD-0192-568F-6129-ADA371A30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EE527-EA29-3D4D-BD98-DE7282D12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8326-6227-4FBE-9422-7F663EE8D68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69706-EAE3-464F-CBB1-ED6310A8D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B43C3-5918-620B-F4E6-F2A9D71B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1906-C3E0-44A0-8C01-C50E9DC77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8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3CF69-484F-DE3F-3378-D1317A55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EA7E-1078-668D-C726-EBDEEB3DA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2B19A-0284-C792-4972-B5FB01554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8326-6227-4FBE-9422-7F663EE8D68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F4A2B-28A3-8189-CE7F-01CFCC62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65E8E-A207-36D2-5E07-38DE3AC5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1906-C3E0-44A0-8C01-C50E9DC77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6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506D-2F03-5EDC-68D3-3F0E644B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DFADF-A058-CD71-6952-1DA51FC44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3B03-54B3-2024-16D0-E1CD7049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8326-6227-4FBE-9422-7F663EE8D68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B45D6-69A8-A597-50F4-F4BF1B86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A4672-D617-8EF6-B406-8032943CD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1906-C3E0-44A0-8C01-C50E9DC77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7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0C06-CBCB-7DDA-DD22-C03412EE2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392EB-5E6C-2251-7993-1EB37FC28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038B6-9BB6-52DA-EB18-B70995405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09D85-7B74-73B6-1FE4-7F45A0A4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8326-6227-4FBE-9422-7F663EE8D68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C0066-0B22-7044-68E4-77736B73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F13BA-F947-324B-A808-08319F273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1906-C3E0-44A0-8C01-C50E9DC77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4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F6F1B-2673-86AD-A968-AB3F86C22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FD3DB-EECF-AFB6-34E0-5D3DDAA5B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43439-8812-A31A-7D3C-210A7173C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B6E08-3F4F-34BA-87E5-5D73CBCEB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6A5851-CCC4-B92C-5154-9DC87BAD9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8F4B2-AA29-6825-CB7E-A8C9B37E7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8326-6227-4FBE-9422-7F663EE8D68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BB4530-6C1E-807B-6D25-459CBEA8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C20166-11A4-186A-4A28-27A49F9DA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1906-C3E0-44A0-8C01-C50E9DC77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5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89C9C-CC06-80C8-E9FF-3C7D4F5F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CB69D1-37A9-97C7-4F81-8D7A0D1BD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8326-6227-4FBE-9422-7F663EE8D68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863C6-A3F5-E9A3-12E2-960E37D5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8B56F3-D938-0B6B-9FC4-C4409054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1906-C3E0-44A0-8C01-C50E9DC77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0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CE493-E072-498D-070C-A9251F9B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8326-6227-4FBE-9422-7F663EE8D68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FA6BE5-14B6-3BE2-BF14-5CE63941B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F02DF-A4BE-059A-FC5D-DCBA9E51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1906-C3E0-44A0-8C01-C50E9DC77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6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EF594-6B20-8956-2FDF-63506AA9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58595-4B4B-4FEF-A52F-1285D11D9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9019D-4977-EB5C-7E45-44E622DFD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7A3DF-61FC-4F27-6C10-972CFCC7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8326-6227-4FBE-9422-7F663EE8D68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28938-6212-9620-19D4-DFAE42B7A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1E0EB-18F8-5F51-FF5B-83B1E7280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1906-C3E0-44A0-8C01-C50E9DC77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82786-AFB6-B80F-2519-E6ABBB66C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CE21FB-1778-4317-8E4A-B27163D60D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07614-F4DF-9B27-798F-C5A5DC792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C6AD3-0E72-0439-3DEC-1D176A02B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8326-6227-4FBE-9422-7F663EE8D68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85DA8-F536-96E9-0A5F-CB60EDEC5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98B4C-1607-87FF-484A-A3D8CFC9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1906-C3E0-44A0-8C01-C50E9DC77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3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0A7407-5B27-E5FB-92DA-EEF7B774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2C373-166A-B440-D318-43E45E0F9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28A8E-5366-D8F2-AD74-2BAE39C12B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C8326-6227-4FBE-9422-7F663EE8D68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6E684-9DB4-4278-E581-F6A618BA8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FF5BF-0F28-F47C-6FE5-43AB4F27D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31906-C3E0-44A0-8C01-C50E9DC77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32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inja.cityjson.org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gc.org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BD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CityJSON? | CityJSON">
            <a:extLst>
              <a:ext uri="{FF2B5EF4-FFF2-40B4-BE49-F238E27FC236}">
                <a16:creationId xmlns:a16="http://schemas.microsoft.com/office/drawing/2014/main" id="{FF656A96-DC2F-40DE-C93D-1A216A9F56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54" r="3564" b="1437"/>
          <a:stretch/>
        </p:blipFill>
        <p:spPr bwMode="auto">
          <a:xfrm>
            <a:off x="1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4">
            <a:extLst>
              <a:ext uri="{FF2B5EF4-FFF2-40B4-BE49-F238E27FC236}">
                <a16:creationId xmlns:a16="http://schemas.microsoft.com/office/drawing/2014/main" id="{F9B0E0FF-A3C3-C74D-95EF-3EBD4A2D88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A8B841-9079-47F8-FA92-0E176F5C4F9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1301075" y="2208212"/>
            <a:ext cx="9589849" cy="21367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A16807-0C8A-8B13-5131-FEE25073A4BF}"/>
              </a:ext>
            </a:extLst>
          </p:cNvPr>
          <p:cNvSpPr txBox="1"/>
          <p:nvPr/>
        </p:nvSpPr>
        <p:spPr>
          <a:xfrm>
            <a:off x="9766170" y="6469004"/>
            <a:ext cx="236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latin typeface="BBCNassim" panose="02000500000000000000" pitchFamily="2" charset="-78"/>
                <a:cs typeface="BBCNassim" panose="02000500000000000000" pitchFamily="2" charset="-78"/>
              </a:rPr>
              <a:t>احمدرضا قلی زاده</a:t>
            </a:r>
            <a:endParaRPr lang="en-US" dirty="0">
              <a:latin typeface="BBCNassim" panose="02000500000000000000" pitchFamily="2" charset="-78"/>
              <a:cs typeface="BBCNassim" panose="02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88378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F7AC5E-B344-6695-D630-566661B56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">
            <a:extLst>
              <a:ext uri="{FF2B5EF4-FFF2-40B4-BE49-F238E27FC236}">
                <a16:creationId xmlns:a16="http://schemas.microsoft.com/office/drawing/2014/main" id="{DDFC943E-8F5C-2BCC-E307-BB29E957A5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704D8E-42A8-B053-CA31-50094D8F6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06" y="1763885"/>
            <a:ext cx="3436918" cy="33302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6A8A1D-737B-E6CC-A36F-3EC00D80BB33}"/>
              </a:ext>
            </a:extLst>
          </p:cNvPr>
          <p:cNvSpPr txBox="1"/>
          <p:nvPr/>
        </p:nvSpPr>
        <p:spPr>
          <a:xfrm>
            <a:off x="2652251" y="2905780"/>
            <a:ext cx="23622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chemeClr val="bg1"/>
                </a:solidFill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A unit Cube</a:t>
            </a:r>
            <a:endParaRPr lang="en-US" sz="2800" dirty="0">
              <a:solidFill>
                <a:schemeClr val="bg1"/>
              </a:solidFill>
              <a:latin typeface="IRANSans UltraLight" panose="020B0506030804020204" pitchFamily="34" charset="-78"/>
              <a:cs typeface="IRANSans UltraLight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1375286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357D31-6338-BBFF-F87A-BB6046BE3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">
            <a:extLst>
              <a:ext uri="{FF2B5EF4-FFF2-40B4-BE49-F238E27FC236}">
                <a16:creationId xmlns:a16="http://schemas.microsoft.com/office/drawing/2014/main" id="{2217412E-7431-36AF-E60A-BBD6D106D2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710E55-A6AC-B138-D514-395DA0C29ED5}"/>
              </a:ext>
            </a:extLst>
          </p:cNvPr>
          <p:cNvSpPr txBox="1"/>
          <p:nvPr/>
        </p:nvSpPr>
        <p:spPr>
          <a:xfrm>
            <a:off x="1799303" y="3014990"/>
            <a:ext cx="37792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IRANSans UltraLight" panose="020B0506030804020204" pitchFamily="34" charset="-78"/>
                <a:cs typeface="IRANSans UltraLight" panose="020B0506030804020204" pitchFamily="34" charset="-78"/>
              </a:rPr>
              <a:t>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simple tetrahedron</a:t>
            </a:r>
            <a:endParaRPr lang="en-US" sz="2800" dirty="0">
              <a:solidFill>
                <a:schemeClr val="bg1"/>
              </a:solidFill>
              <a:latin typeface="IRANSans UltraLight" panose="020B0506030804020204" pitchFamily="34" charset="-78"/>
              <a:cs typeface="IRANSans UltraLight" panose="020B0506030804020204" pitchFamily="34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3C2B8E-2EE7-4AD8-55E9-6348D6134E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58" b="4015"/>
          <a:stretch/>
        </p:blipFill>
        <p:spPr>
          <a:xfrm>
            <a:off x="6989204" y="1732934"/>
            <a:ext cx="3403493" cy="341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0026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0A8238-C7DC-11B6-5E28-5B25556EA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">
            <a:extLst>
              <a:ext uri="{FF2B5EF4-FFF2-40B4-BE49-F238E27FC236}">
                <a16:creationId xmlns:a16="http://schemas.microsoft.com/office/drawing/2014/main" id="{748C9345-AA88-4A9D-85C2-842D2B50E3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7481FC-4BCC-92AC-BFDE-6F9BFA9DE52E}"/>
              </a:ext>
            </a:extLst>
          </p:cNvPr>
          <p:cNvSpPr txBox="1"/>
          <p:nvPr/>
        </p:nvSpPr>
        <p:spPr>
          <a:xfrm>
            <a:off x="930442" y="2905780"/>
            <a:ext cx="55826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IRANSans UltraLight" panose="020B0506030804020204" pitchFamily="34" charset="-78"/>
                <a:cs typeface="IRANSans UltraLight" panose="020B0506030804020204" pitchFamily="34" charset="-78"/>
              </a:rPr>
              <a:t>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unit cube with a genus of one</a:t>
            </a:r>
            <a:endParaRPr lang="en-US" sz="2800" dirty="0">
              <a:solidFill>
                <a:schemeClr val="bg1"/>
              </a:solidFill>
              <a:latin typeface="IRANSans UltraLight" panose="020B0506030804020204" pitchFamily="34" charset="-78"/>
              <a:cs typeface="IRANSans UltraLight" panose="020B0506030804020204" pitchFamily="34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0E3326-E671-E151-BAF8-6763AAC7E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853" y="1581003"/>
            <a:ext cx="3635055" cy="33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271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0715EF-B8B9-3AFF-2BB3-3A85C4743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">
            <a:extLst>
              <a:ext uri="{FF2B5EF4-FFF2-40B4-BE49-F238E27FC236}">
                <a16:creationId xmlns:a16="http://schemas.microsoft.com/office/drawing/2014/main" id="{66D4F77A-9AB0-73BB-DB44-3CC7B34D4C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38E44B-A1AC-81B4-2026-83CC761CF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447" y="1596244"/>
            <a:ext cx="3444538" cy="33607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1144AF-CE0A-5F4A-2A06-BFA470091C94}"/>
              </a:ext>
            </a:extLst>
          </p:cNvPr>
          <p:cNvSpPr txBox="1"/>
          <p:nvPr/>
        </p:nvSpPr>
        <p:spPr>
          <a:xfrm>
            <a:off x="1696064" y="3013501"/>
            <a:ext cx="42351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IRANSans UltraLight" panose="020B0506030804020204" pitchFamily="34" charset="-78"/>
                <a:cs typeface="IRANSans UltraLight" panose="020B0506030804020204" pitchFamily="34" charset="-78"/>
              </a:rPr>
              <a:t>O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ne MultiSolid: 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2 unit cubes that are not adjacent</a:t>
            </a:r>
            <a:endParaRPr lang="en-US" sz="2000" dirty="0">
              <a:solidFill>
                <a:schemeClr val="bg1"/>
              </a:solidFill>
              <a:latin typeface="IRANSans UltraLight" panose="020B0506030804020204" pitchFamily="34" charset="-78"/>
              <a:cs typeface="IRANSans UltraLight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2580127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A43C0E-EB5F-078D-74EB-87A595E18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">
            <a:extLst>
              <a:ext uri="{FF2B5EF4-FFF2-40B4-BE49-F238E27FC236}">
                <a16:creationId xmlns:a16="http://schemas.microsoft.com/office/drawing/2014/main" id="{8F9F7C6B-2761-C58F-B747-7EBBED6930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1C2F63-EBFA-6FB1-E411-0ED262F7B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929" y="1608677"/>
            <a:ext cx="3884407" cy="33358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631D50-97D4-5323-C886-7AF3598D27B5}"/>
              </a:ext>
            </a:extLst>
          </p:cNvPr>
          <p:cNvSpPr txBox="1"/>
          <p:nvPr/>
        </p:nvSpPr>
        <p:spPr>
          <a:xfrm>
            <a:off x="1543664" y="2861101"/>
            <a:ext cx="35867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IRANSans UltraLight" panose="020B0506030804020204" pitchFamily="34" charset="-78"/>
                <a:cs typeface="IRANSans UltraLight" panose="020B0506030804020204" pitchFamily="34" charset="-78"/>
              </a:rPr>
              <a:t>O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ne CompositeSolid: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2 adjacent unit cubes</a:t>
            </a:r>
            <a:endParaRPr lang="en-US" sz="2000" dirty="0">
              <a:solidFill>
                <a:schemeClr val="bg1"/>
              </a:solidFill>
              <a:latin typeface="IRANSans UltraLight" panose="020B0506030804020204" pitchFamily="34" charset="-78"/>
              <a:cs typeface="IRANSans UltraLight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2142240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22C15E-0172-80B5-F394-142B48DCE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">
            <a:extLst>
              <a:ext uri="{FF2B5EF4-FFF2-40B4-BE49-F238E27FC236}">
                <a16:creationId xmlns:a16="http://schemas.microsoft.com/office/drawing/2014/main" id="{441E2741-8C91-4DA3-C90B-AC35E51882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31B893-B989-210C-C536-289ED48CFF81}"/>
              </a:ext>
            </a:extLst>
          </p:cNvPr>
          <p:cNvSpPr txBox="1"/>
          <p:nvPr/>
        </p:nvSpPr>
        <p:spPr>
          <a:xfrm>
            <a:off x="741013" y="2861101"/>
            <a:ext cx="55073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chemeClr val="bg1"/>
                </a:solidFill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one object as two geometries: 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2 unit cubes adjacent (sharing a face)</a:t>
            </a:r>
            <a:endParaRPr lang="en-US" sz="2000" dirty="0">
              <a:solidFill>
                <a:schemeClr val="bg1"/>
              </a:solidFill>
              <a:latin typeface="IRANSans UltraLight" panose="020B0506030804020204" pitchFamily="34" charset="-78"/>
              <a:cs typeface="IRANSans UltraLight" panose="020B0506030804020204" pitchFamily="34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3FC029-FE49-9CE2-D236-4F049A988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439" y="1798949"/>
            <a:ext cx="3975827" cy="333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52945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3C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E4650B-7D9A-44D7-4760-74FD768F2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">
            <a:extLst>
              <a:ext uri="{FF2B5EF4-FFF2-40B4-BE49-F238E27FC236}">
                <a16:creationId xmlns:a16="http://schemas.microsoft.com/office/drawing/2014/main" id="{AF694F02-307E-FA3A-BF21-8C95B1B507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D3DB9-2F38-5C3A-8844-2558A1BF8CC2}"/>
              </a:ext>
            </a:extLst>
          </p:cNvPr>
          <p:cNvSpPr txBox="1"/>
          <p:nvPr/>
        </p:nvSpPr>
        <p:spPr>
          <a:xfrm>
            <a:off x="1174955" y="1906994"/>
            <a:ext cx="9842090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/>
            <a:r>
              <a:rPr lang="en-US" sz="2800" b="0" i="0" dirty="0">
                <a:solidFill>
                  <a:schemeClr val="bg1"/>
                </a:solidFill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CityJSON</a:t>
            </a:r>
            <a:r>
              <a:rPr lang="fa-IR" sz="28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</a:t>
            </a:r>
            <a:r>
              <a:rPr lang="en-US" sz="28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</a:t>
            </a:r>
            <a:r>
              <a:rPr lang="fa-IR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یک رمزگذاری مبتنی بر </a:t>
            </a:r>
            <a:r>
              <a:rPr lang="en-US" sz="28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JSON </a:t>
            </a:r>
            <a:r>
              <a:rPr lang="fa-IR" sz="28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</a:t>
            </a:r>
            <a:r>
              <a:rPr lang="fa-IR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برای ذخیره مدل‌های شهری سه‌بعدی است،</a:t>
            </a:r>
            <a:r>
              <a:rPr lang="fa-IR" sz="24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</a:t>
            </a:r>
            <a:r>
              <a:rPr lang="fa-IR" sz="16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که همچنین با نام‌های ماکت‌های دیجیتال یا دوقلوهای دیجیتال شناخته می‌شوند.</a:t>
            </a:r>
          </a:p>
          <a:p>
            <a:pPr algn="just" rtl="1"/>
            <a:endParaRPr lang="fa-IR" sz="1600" b="0" i="0" dirty="0">
              <a:effectLst/>
              <a:latin typeface="IRANSans UltraLight" panose="020B0506030804020204" pitchFamily="34" charset="-78"/>
              <a:cs typeface="IRANSans UltraLight" panose="020B0506030804020204" pitchFamily="34" charset="-78"/>
            </a:endParaRPr>
          </a:p>
          <a:p>
            <a:pPr algn="just" rtl="1"/>
            <a:r>
              <a:rPr lang="fa-IR" sz="28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هدف </a:t>
            </a:r>
            <a:r>
              <a:rPr lang="en-US" sz="28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CityJSON</a:t>
            </a:r>
            <a:r>
              <a:rPr lang="fa-IR" sz="28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</a:t>
            </a:r>
            <a:r>
              <a:rPr lang="fa-IR" sz="24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ارائه یک فرمت فشرده و دوست‌دار توسعه‌دهنده است، </a:t>
            </a:r>
            <a:r>
              <a:rPr lang="fa-IR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تا فایل‌ها به راحتی قابل مشاهده، دستکاری و ویرایش باشند. </a:t>
            </a:r>
          </a:p>
          <a:p>
            <a:pPr algn="just" rtl="1"/>
            <a:endParaRPr lang="fa-IR" sz="2400" b="0" i="0" dirty="0">
              <a:effectLst/>
              <a:latin typeface="IRANSans UltraLight" panose="020B0506030804020204" pitchFamily="34" charset="-78"/>
              <a:cs typeface="IRANSans UltraLight" panose="020B0506030804020204" pitchFamily="34" charset="-78"/>
            </a:endParaRPr>
          </a:p>
          <a:p>
            <a:pPr algn="just" rtl="1"/>
            <a:r>
              <a:rPr lang="fa-IR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این به ذهن برنامه‌نویسان طراحی شده است، تا ابزارها و </a:t>
            </a:r>
            <a:r>
              <a:rPr lang="en-US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API</a:t>
            </a:r>
            <a:r>
              <a:rPr lang="fa-IR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</a:t>
            </a:r>
            <a:r>
              <a:rPr lang="en-US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‌</a:t>
            </a:r>
            <a:r>
              <a:rPr lang="fa-IR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هایی که آن را پشتیبانی می‌کنند به سرعت ایجاد شود، و چندین ابزار در دسترس است </a:t>
            </a:r>
            <a:r>
              <a:rPr lang="fa-IR" sz="16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(بیشتر به عنوان منبع باز)</a:t>
            </a:r>
            <a:r>
              <a:rPr lang="fa-IR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149653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3C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2A0AAA-C987-0951-498D-21C0667F1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">
            <a:extLst>
              <a:ext uri="{FF2B5EF4-FFF2-40B4-BE49-F238E27FC236}">
                <a16:creationId xmlns:a16="http://schemas.microsoft.com/office/drawing/2014/main" id="{738051B7-E191-8DB7-D717-6D1BD9A73C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F21D8B-EB0D-8B48-5CD4-620D4FBF1E22}"/>
              </a:ext>
            </a:extLst>
          </p:cNvPr>
          <p:cNvSpPr txBox="1"/>
          <p:nvPr/>
        </p:nvSpPr>
        <p:spPr>
          <a:xfrm>
            <a:off x="1174954" y="1968549"/>
            <a:ext cx="9842091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/>
            <a:r>
              <a:rPr lang="fa-IR" sz="32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ما باید از 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CityJSON</a:t>
            </a:r>
            <a:r>
              <a:rPr lang="fa-IR" sz="36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</a:t>
            </a:r>
            <a:r>
              <a:rPr lang="fa-IR" sz="28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استفاده کنیم چون:</a:t>
            </a:r>
          </a:p>
          <a:p>
            <a:pPr algn="just" rtl="1"/>
            <a:endParaRPr lang="fa-IR" sz="2800" b="0" i="0" dirty="0">
              <a:effectLst/>
              <a:latin typeface="IRANSans UltraLight" panose="020B0506030804020204" pitchFamily="34" charset="-78"/>
              <a:cs typeface="IRANSans UltraLight" panose="020B0506030804020204" pitchFamily="34" charset="-78"/>
            </a:endParaRPr>
          </a:p>
          <a:p>
            <a:pPr algn="just" rtl="1"/>
            <a:endParaRPr lang="fa-IR" sz="2400" b="0" i="0" dirty="0">
              <a:effectLst/>
              <a:latin typeface="IRANSans UltraLight" panose="020B0506030804020204" pitchFamily="34" charset="-78"/>
              <a:cs typeface="IRANSans UltraLight" panose="020B0506030804020204" pitchFamily="34" charset="-78"/>
            </a:endParaRPr>
          </a:p>
          <a:p>
            <a:pPr algn="just" rtl="1"/>
            <a:r>
              <a:rPr lang="fa-IR" sz="2800" dirty="0">
                <a:latin typeface="IRANSans UltraLight" panose="020B0506030804020204" pitchFamily="34" charset="-78"/>
                <a:cs typeface="IRANSans UltraLight" panose="020B0506030804020204" pitchFamily="34" charset="-78"/>
              </a:rPr>
              <a:t>ساده است، سادگی آن سبب سادگی در اضافه کردن به </a:t>
            </a:r>
            <a:r>
              <a:rPr lang="en-US" sz="2800" dirty="0">
                <a:latin typeface="IRANSans UltraLight" panose="020B0506030804020204" pitchFamily="34" charset="-78"/>
                <a:cs typeface="IRANSans UltraLight" panose="020B0506030804020204" pitchFamily="34" charset="-78"/>
              </a:rPr>
              <a:t>Software</a:t>
            </a:r>
          </a:p>
          <a:p>
            <a:pPr algn="just" rtl="1"/>
            <a:endParaRPr lang="en-US" sz="2400" b="0" i="0" dirty="0">
              <a:effectLst/>
              <a:latin typeface="IRANSans UltraLight" panose="020B0506030804020204" pitchFamily="34" charset="-78"/>
              <a:cs typeface="IRANSans UltraLight" panose="020B0506030804020204" pitchFamily="34" charset="-78"/>
            </a:endParaRPr>
          </a:p>
          <a:p>
            <a:pPr algn="just" rtl="1"/>
            <a:r>
              <a:rPr lang="fa-IR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(</a:t>
            </a:r>
            <a:r>
              <a:rPr lang="en-US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Software</a:t>
            </a:r>
            <a:r>
              <a:rPr lang="fa-IR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های زیادی در حال حاضر پشتیبانی می‌کنند)</a:t>
            </a:r>
            <a:endParaRPr lang="fa-IR" sz="1600" b="0" i="0" dirty="0">
              <a:effectLst/>
              <a:latin typeface="IRANSans UltraLight" panose="020B0506030804020204" pitchFamily="34" charset="-78"/>
              <a:cs typeface="IRANSans UltraLight" panose="020B0506030804020204" pitchFamily="34" charset="-78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A9BCAA5-4B15-77BF-B2E3-E5CD401C7377}"/>
              </a:ext>
            </a:extLst>
          </p:cNvPr>
          <p:cNvSpPr/>
          <p:nvPr/>
        </p:nvSpPr>
        <p:spPr>
          <a:xfrm>
            <a:off x="1682928" y="4951006"/>
            <a:ext cx="8521344" cy="2576051"/>
          </a:xfrm>
          <a:custGeom>
            <a:avLst/>
            <a:gdLst>
              <a:gd name="connsiteX0" fmla="*/ 8521344 w 8521344"/>
              <a:gd name="connsiteY0" fmla="*/ 0 h 2576051"/>
              <a:gd name="connsiteX1" fmla="*/ 7026841 w 8521344"/>
              <a:gd name="connsiteY1" fmla="*/ 1465006 h 2576051"/>
              <a:gd name="connsiteX2" fmla="*/ 1097989 w 8521344"/>
              <a:gd name="connsiteY2" fmla="*/ 1651819 h 2576051"/>
              <a:gd name="connsiteX3" fmla="*/ 16441 w 8521344"/>
              <a:gd name="connsiteY3" fmla="*/ 2576051 h 257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21344" h="2576051">
                <a:moveTo>
                  <a:pt x="8521344" y="0"/>
                </a:moveTo>
                <a:cubicBezTo>
                  <a:pt x="8392705" y="594851"/>
                  <a:pt x="8264067" y="1189703"/>
                  <a:pt x="7026841" y="1465006"/>
                </a:cubicBezTo>
                <a:cubicBezTo>
                  <a:pt x="5789615" y="1740309"/>
                  <a:pt x="2266389" y="1466645"/>
                  <a:pt x="1097989" y="1651819"/>
                </a:cubicBezTo>
                <a:cubicBezTo>
                  <a:pt x="-70411" y="1836993"/>
                  <a:pt x="-26985" y="2206522"/>
                  <a:pt x="16441" y="2576051"/>
                </a:cubicBezTo>
              </a:path>
            </a:pathLst>
          </a:cu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6006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3C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1A633C-F243-E2D9-4BDF-0F8DE588C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">
            <a:extLst>
              <a:ext uri="{FF2B5EF4-FFF2-40B4-BE49-F238E27FC236}">
                <a16:creationId xmlns:a16="http://schemas.microsoft.com/office/drawing/2014/main" id="{C7A078C4-8DE8-D28D-ADB4-A1801ACEDD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3A960A-4A2E-897B-D503-FCFC98BAC1BD}"/>
              </a:ext>
            </a:extLst>
          </p:cNvPr>
          <p:cNvSpPr txBox="1"/>
          <p:nvPr/>
        </p:nvSpPr>
        <p:spPr>
          <a:xfrm>
            <a:off x="1174954" y="1968549"/>
            <a:ext cx="9842091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/>
            <a:r>
              <a:rPr lang="fa-IR" sz="32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ما باید از 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CityJSON</a:t>
            </a:r>
            <a:r>
              <a:rPr lang="fa-IR" sz="36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</a:t>
            </a:r>
            <a:r>
              <a:rPr lang="fa-IR" sz="28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استفاده کنیم چون:</a:t>
            </a:r>
          </a:p>
          <a:p>
            <a:pPr algn="just" rtl="1"/>
            <a:endParaRPr lang="fa-IR" sz="2800" b="0" i="0" dirty="0">
              <a:effectLst/>
              <a:latin typeface="IRANSans UltraLight" panose="020B0506030804020204" pitchFamily="34" charset="-78"/>
              <a:cs typeface="IRANSans UltraLight" panose="020B0506030804020204" pitchFamily="34" charset="-78"/>
            </a:endParaRPr>
          </a:p>
          <a:p>
            <a:pPr algn="just" rtl="1"/>
            <a:endParaRPr lang="fa-IR" sz="2400" b="0" i="0" dirty="0">
              <a:effectLst/>
              <a:latin typeface="IRANSans UltraLight" panose="020B0506030804020204" pitchFamily="34" charset="-78"/>
              <a:cs typeface="IRANSans UltraLight" panose="020B0506030804020204" pitchFamily="34" charset="-78"/>
            </a:endParaRPr>
          </a:p>
          <a:p>
            <a:pPr algn="just" rtl="1"/>
            <a:r>
              <a:rPr lang="fa-IR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می‌توان با یک کلیک فایل‌های </a:t>
            </a:r>
            <a:r>
              <a:rPr lang="en-US" sz="24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CityGML-XML</a:t>
            </a:r>
            <a:r>
              <a:rPr lang="fa-IR" sz="24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</a:t>
            </a:r>
            <a:r>
              <a:rPr lang="fa-IR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را به فایل‌های </a:t>
            </a:r>
            <a:r>
              <a:rPr lang="en-US" sz="24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CityJSON</a:t>
            </a:r>
            <a:r>
              <a:rPr lang="fa-IR" sz="24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</a:t>
            </a:r>
            <a:r>
              <a:rPr lang="fa-IR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تبدیل کرد و بالعکس</a:t>
            </a:r>
            <a:endParaRPr lang="fa-IR" sz="2400" b="0" i="0" dirty="0">
              <a:effectLst/>
              <a:latin typeface="IRANSans UltraLight" panose="020B0506030804020204" pitchFamily="34" charset="-78"/>
              <a:cs typeface="IRANSans UltraLight" panose="020B0506030804020204" pitchFamily="34" charset="-78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E77EDC1-CC33-0EFD-169D-B37EB1C59095}"/>
              </a:ext>
            </a:extLst>
          </p:cNvPr>
          <p:cNvSpPr/>
          <p:nvPr/>
        </p:nvSpPr>
        <p:spPr>
          <a:xfrm>
            <a:off x="1682928" y="-1905392"/>
            <a:ext cx="8521344" cy="2576051"/>
          </a:xfrm>
          <a:custGeom>
            <a:avLst/>
            <a:gdLst>
              <a:gd name="connsiteX0" fmla="*/ 8521344 w 8521344"/>
              <a:gd name="connsiteY0" fmla="*/ 0 h 2576051"/>
              <a:gd name="connsiteX1" fmla="*/ 7026841 w 8521344"/>
              <a:gd name="connsiteY1" fmla="*/ 1465006 h 2576051"/>
              <a:gd name="connsiteX2" fmla="*/ 1097989 w 8521344"/>
              <a:gd name="connsiteY2" fmla="*/ 1651819 h 2576051"/>
              <a:gd name="connsiteX3" fmla="*/ 16441 w 8521344"/>
              <a:gd name="connsiteY3" fmla="*/ 2576051 h 257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21344" h="2576051">
                <a:moveTo>
                  <a:pt x="8521344" y="0"/>
                </a:moveTo>
                <a:cubicBezTo>
                  <a:pt x="8392705" y="594851"/>
                  <a:pt x="8264067" y="1189703"/>
                  <a:pt x="7026841" y="1465006"/>
                </a:cubicBezTo>
                <a:cubicBezTo>
                  <a:pt x="5789615" y="1740309"/>
                  <a:pt x="2266389" y="1466645"/>
                  <a:pt x="1097989" y="1651819"/>
                </a:cubicBezTo>
                <a:cubicBezTo>
                  <a:pt x="-70411" y="1836993"/>
                  <a:pt x="-26985" y="2206522"/>
                  <a:pt x="16441" y="2576051"/>
                </a:cubicBezTo>
              </a:path>
            </a:pathLst>
          </a:cu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9742F24-8F12-F268-F962-DE9C4537F827}"/>
              </a:ext>
            </a:extLst>
          </p:cNvPr>
          <p:cNvSpPr/>
          <p:nvPr/>
        </p:nvSpPr>
        <p:spPr>
          <a:xfrm>
            <a:off x="1682928" y="4951006"/>
            <a:ext cx="8521344" cy="2576051"/>
          </a:xfrm>
          <a:custGeom>
            <a:avLst/>
            <a:gdLst>
              <a:gd name="connsiteX0" fmla="*/ 8521344 w 8521344"/>
              <a:gd name="connsiteY0" fmla="*/ 0 h 2576051"/>
              <a:gd name="connsiteX1" fmla="*/ 7026841 w 8521344"/>
              <a:gd name="connsiteY1" fmla="*/ 1465006 h 2576051"/>
              <a:gd name="connsiteX2" fmla="*/ 1097989 w 8521344"/>
              <a:gd name="connsiteY2" fmla="*/ 1651819 h 2576051"/>
              <a:gd name="connsiteX3" fmla="*/ 16441 w 8521344"/>
              <a:gd name="connsiteY3" fmla="*/ 2576051 h 257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21344" h="2576051">
                <a:moveTo>
                  <a:pt x="8521344" y="0"/>
                </a:moveTo>
                <a:cubicBezTo>
                  <a:pt x="8392705" y="594851"/>
                  <a:pt x="8264067" y="1189703"/>
                  <a:pt x="7026841" y="1465006"/>
                </a:cubicBezTo>
                <a:cubicBezTo>
                  <a:pt x="5789615" y="1740309"/>
                  <a:pt x="2266389" y="1466645"/>
                  <a:pt x="1097989" y="1651819"/>
                </a:cubicBezTo>
                <a:cubicBezTo>
                  <a:pt x="-70411" y="1836993"/>
                  <a:pt x="-26985" y="2206522"/>
                  <a:pt x="16441" y="2576051"/>
                </a:cubicBezTo>
              </a:path>
            </a:pathLst>
          </a:cu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143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3C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AAA422-C443-2538-350B-07D178A08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">
            <a:extLst>
              <a:ext uri="{FF2B5EF4-FFF2-40B4-BE49-F238E27FC236}">
                <a16:creationId xmlns:a16="http://schemas.microsoft.com/office/drawing/2014/main" id="{EB8ED2AD-F486-4A47-785A-033F3680D1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C6DF89-1407-D0AA-A98F-3C87EAE8FE91}"/>
              </a:ext>
            </a:extLst>
          </p:cNvPr>
          <p:cNvSpPr txBox="1"/>
          <p:nvPr/>
        </p:nvSpPr>
        <p:spPr>
          <a:xfrm>
            <a:off x="1174954" y="2183993"/>
            <a:ext cx="9842091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/>
            <a:r>
              <a:rPr lang="fa-IR" sz="32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ما باید از 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CityJSON</a:t>
            </a:r>
            <a:r>
              <a:rPr lang="fa-IR" sz="36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</a:t>
            </a:r>
            <a:r>
              <a:rPr lang="fa-IR" sz="28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استفاده کنیم چون:</a:t>
            </a:r>
          </a:p>
          <a:p>
            <a:pPr algn="just" rtl="1"/>
            <a:endParaRPr lang="fa-IR" sz="2800" b="0" i="0" dirty="0">
              <a:effectLst/>
              <a:latin typeface="IRANSans UltraLight" panose="020B0506030804020204" pitchFamily="34" charset="-78"/>
              <a:cs typeface="IRANSans UltraLight" panose="020B0506030804020204" pitchFamily="34" charset="-78"/>
            </a:endParaRPr>
          </a:p>
          <a:p>
            <a:pPr algn="just" rtl="1"/>
            <a:endParaRPr lang="fa-IR" sz="2400" b="0" i="0" dirty="0">
              <a:effectLst/>
              <a:latin typeface="IRANSans UltraLight" panose="020B0506030804020204" pitchFamily="34" charset="-78"/>
              <a:cs typeface="IRANSans UltraLight" panose="020B0506030804020204" pitchFamily="34" charset="-78"/>
            </a:endParaRPr>
          </a:p>
          <a:p>
            <a:pPr algn="just" rtl="1"/>
            <a:r>
              <a:rPr lang="fa-IR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با استفاده از </a:t>
            </a:r>
            <a:r>
              <a:rPr lang="en-US" sz="28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cjio</a:t>
            </a:r>
            <a:r>
              <a:rPr lang="fa-IR" sz="2000" dirty="0"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</a:t>
            </a:r>
            <a:r>
              <a:rPr lang="fa-IR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به آسانی فایل‌ها را مدیریت کرد، (ادغام/حذف/فیلتر)، </a:t>
            </a:r>
            <a:r>
              <a:rPr lang="en-US" sz="24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CRS</a:t>
            </a:r>
            <a:r>
              <a:rPr lang="fa-IR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را تغییر دهید، </a:t>
            </a:r>
            <a:r>
              <a:rPr lang="en-US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Texture</a:t>
            </a:r>
            <a:r>
              <a:rPr lang="fa-IR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‌ها را مدیریت کنید، و ...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21857D8-19EA-B36D-00B3-CB2CFE6CCFD4}"/>
              </a:ext>
            </a:extLst>
          </p:cNvPr>
          <p:cNvSpPr/>
          <p:nvPr/>
        </p:nvSpPr>
        <p:spPr>
          <a:xfrm>
            <a:off x="1682928" y="-1905392"/>
            <a:ext cx="8521344" cy="2576051"/>
          </a:xfrm>
          <a:custGeom>
            <a:avLst/>
            <a:gdLst>
              <a:gd name="connsiteX0" fmla="*/ 8521344 w 8521344"/>
              <a:gd name="connsiteY0" fmla="*/ 0 h 2576051"/>
              <a:gd name="connsiteX1" fmla="*/ 7026841 w 8521344"/>
              <a:gd name="connsiteY1" fmla="*/ 1465006 h 2576051"/>
              <a:gd name="connsiteX2" fmla="*/ 1097989 w 8521344"/>
              <a:gd name="connsiteY2" fmla="*/ 1651819 h 2576051"/>
              <a:gd name="connsiteX3" fmla="*/ 16441 w 8521344"/>
              <a:gd name="connsiteY3" fmla="*/ 2576051 h 257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21344" h="2576051">
                <a:moveTo>
                  <a:pt x="8521344" y="0"/>
                </a:moveTo>
                <a:cubicBezTo>
                  <a:pt x="8392705" y="594851"/>
                  <a:pt x="8264067" y="1189703"/>
                  <a:pt x="7026841" y="1465006"/>
                </a:cubicBezTo>
                <a:cubicBezTo>
                  <a:pt x="5789615" y="1740309"/>
                  <a:pt x="2266389" y="1466645"/>
                  <a:pt x="1097989" y="1651819"/>
                </a:cubicBezTo>
                <a:cubicBezTo>
                  <a:pt x="-70411" y="1836993"/>
                  <a:pt x="-26985" y="2206522"/>
                  <a:pt x="16441" y="2576051"/>
                </a:cubicBezTo>
              </a:path>
            </a:pathLst>
          </a:cu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20B8544-F29B-D4D4-5253-769E31CB908C}"/>
              </a:ext>
            </a:extLst>
          </p:cNvPr>
          <p:cNvSpPr/>
          <p:nvPr/>
        </p:nvSpPr>
        <p:spPr>
          <a:xfrm>
            <a:off x="1682928" y="4951006"/>
            <a:ext cx="8521344" cy="2576051"/>
          </a:xfrm>
          <a:custGeom>
            <a:avLst/>
            <a:gdLst>
              <a:gd name="connsiteX0" fmla="*/ 8521344 w 8521344"/>
              <a:gd name="connsiteY0" fmla="*/ 0 h 2576051"/>
              <a:gd name="connsiteX1" fmla="*/ 7026841 w 8521344"/>
              <a:gd name="connsiteY1" fmla="*/ 1465006 h 2576051"/>
              <a:gd name="connsiteX2" fmla="*/ 1097989 w 8521344"/>
              <a:gd name="connsiteY2" fmla="*/ 1651819 h 2576051"/>
              <a:gd name="connsiteX3" fmla="*/ 16441 w 8521344"/>
              <a:gd name="connsiteY3" fmla="*/ 2576051 h 257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21344" h="2576051">
                <a:moveTo>
                  <a:pt x="8521344" y="0"/>
                </a:moveTo>
                <a:cubicBezTo>
                  <a:pt x="8392705" y="594851"/>
                  <a:pt x="8264067" y="1189703"/>
                  <a:pt x="7026841" y="1465006"/>
                </a:cubicBezTo>
                <a:cubicBezTo>
                  <a:pt x="5789615" y="1740309"/>
                  <a:pt x="2266389" y="1466645"/>
                  <a:pt x="1097989" y="1651819"/>
                </a:cubicBezTo>
                <a:cubicBezTo>
                  <a:pt x="-70411" y="1836993"/>
                  <a:pt x="-26985" y="2206522"/>
                  <a:pt x="16441" y="2576051"/>
                </a:cubicBezTo>
              </a:path>
            </a:pathLst>
          </a:cu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102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3C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E7CFE6-D99F-3F11-899D-2BAE616A1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">
            <a:extLst>
              <a:ext uri="{FF2B5EF4-FFF2-40B4-BE49-F238E27FC236}">
                <a16:creationId xmlns:a16="http://schemas.microsoft.com/office/drawing/2014/main" id="{38ADA6E1-23EC-8ED2-77BE-2B4BB51546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FC8252-3CC2-EE71-2DD1-9AD3EEFF03B8}"/>
              </a:ext>
            </a:extLst>
          </p:cNvPr>
          <p:cNvSpPr txBox="1"/>
          <p:nvPr/>
        </p:nvSpPr>
        <p:spPr>
          <a:xfrm>
            <a:off x="1174954" y="2346225"/>
            <a:ext cx="9842091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/>
            <a:r>
              <a:rPr lang="fa-IR" sz="32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ما باید از 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CityJSON</a:t>
            </a:r>
            <a:r>
              <a:rPr lang="fa-IR" sz="36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</a:t>
            </a:r>
            <a:r>
              <a:rPr lang="fa-IR" sz="28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استفاده کنیم چون:</a:t>
            </a:r>
          </a:p>
          <a:p>
            <a:pPr algn="just" rtl="1"/>
            <a:endParaRPr lang="fa-IR" sz="2800" b="0" i="0" dirty="0">
              <a:effectLst/>
              <a:latin typeface="IRANSans UltraLight" panose="020B0506030804020204" pitchFamily="34" charset="-78"/>
              <a:cs typeface="IRANSans UltraLight" panose="020B0506030804020204" pitchFamily="34" charset="-78"/>
            </a:endParaRPr>
          </a:p>
          <a:p>
            <a:pPr algn="just" rtl="1"/>
            <a:r>
              <a:rPr lang="fa-IR" sz="2000" dirty="0">
                <a:latin typeface="IRANSans UltraLight" panose="020B0506030804020204" pitchFamily="34" charset="-78"/>
                <a:cs typeface="IRANSans UltraLight" panose="020B0506030804020204" pitchFamily="34" charset="-78"/>
              </a:rPr>
              <a:t>-  </a:t>
            </a:r>
            <a:r>
              <a:rPr lang="fa-IR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شما به آسانی می‌توانید افزونه‌ها را به مدل اصلی تعریف کرد.</a:t>
            </a:r>
          </a:p>
          <a:p>
            <a:pPr algn="just" rtl="1"/>
            <a:r>
              <a:rPr lang="fa-IR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- توسعه آن در </a:t>
            </a:r>
            <a:r>
              <a:rPr lang="en-US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GitHub</a:t>
            </a:r>
            <a:r>
              <a:rPr lang="fa-IR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باز است، از طریق یک جامعه پویا پشتیبانی می‌شود</a:t>
            </a:r>
          </a:p>
          <a:p>
            <a:pPr algn="just" rtl="1"/>
            <a:r>
              <a:rPr lang="fa-IR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E3F2059-C05D-BF26-0C1A-836F9B76A7B2}"/>
              </a:ext>
            </a:extLst>
          </p:cNvPr>
          <p:cNvSpPr/>
          <p:nvPr/>
        </p:nvSpPr>
        <p:spPr>
          <a:xfrm>
            <a:off x="1682928" y="-1905392"/>
            <a:ext cx="8521344" cy="2576051"/>
          </a:xfrm>
          <a:custGeom>
            <a:avLst/>
            <a:gdLst>
              <a:gd name="connsiteX0" fmla="*/ 8521344 w 8521344"/>
              <a:gd name="connsiteY0" fmla="*/ 0 h 2576051"/>
              <a:gd name="connsiteX1" fmla="*/ 7026841 w 8521344"/>
              <a:gd name="connsiteY1" fmla="*/ 1465006 h 2576051"/>
              <a:gd name="connsiteX2" fmla="*/ 1097989 w 8521344"/>
              <a:gd name="connsiteY2" fmla="*/ 1651819 h 2576051"/>
              <a:gd name="connsiteX3" fmla="*/ 16441 w 8521344"/>
              <a:gd name="connsiteY3" fmla="*/ 2576051 h 257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21344" h="2576051">
                <a:moveTo>
                  <a:pt x="8521344" y="0"/>
                </a:moveTo>
                <a:cubicBezTo>
                  <a:pt x="8392705" y="594851"/>
                  <a:pt x="8264067" y="1189703"/>
                  <a:pt x="7026841" y="1465006"/>
                </a:cubicBezTo>
                <a:cubicBezTo>
                  <a:pt x="5789615" y="1740309"/>
                  <a:pt x="2266389" y="1466645"/>
                  <a:pt x="1097989" y="1651819"/>
                </a:cubicBezTo>
                <a:cubicBezTo>
                  <a:pt x="-70411" y="1836993"/>
                  <a:pt x="-26985" y="2206522"/>
                  <a:pt x="16441" y="2576051"/>
                </a:cubicBezTo>
              </a:path>
            </a:pathLst>
          </a:cu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6B3F19C-4F13-5DF1-1398-EB8350B73C90}"/>
              </a:ext>
            </a:extLst>
          </p:cNvPr>
          <p:cNvSpPr/>
          <p:nvPr/>
        </p:nvSpPr>
        <p:spPr>
          <a:xfrm>
            <a:off x="1682928" y="4951006"/>
            <a:ext cx="8521344" cy="2576051"/>
          </a:xfrm>
          <a:custGeom>
            <a:avLst/>
            <a:gdLst>
              <a:gd name="connsiteX0" fmla="*/ 8521344 w 8521344"/>
              <a:gd name="connsiteY0" fmla="*/ 0 h 2576051"/>
              <a:gd name="connsiteX1" fmla="*/ 7026841 w 8521344"/>
              <a:gd name="connsiteY1" fmla="*/ 1465006 h 2576051"/>
              <a:gd name="connsiteX2" fmla="*/ 1097989 w 8521344"/>
              <a:gd name="connsiteY2" fmla="*/ 1651819 h 2576051"/>
              <a:gd name="connsiteX3" fmla="*/ 16441 w 8521344"/>
              <a:gd name="connsiteY3" fmla="*/ 2576051 h 257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21344" h="2576051">
                <a:moveTo>
                  <a:pt x="8521344" y="0"/>
                </a:moveTo>
                <a:cubicBezTo>
                  <a:pt x="8392705" y="594851"/>
                  <a:pt x="8264067" y="1189703"/>
                  <a:pt x="7026841" y="1465006"/>
                </a:cubicBezTo>
                <a:cubicBezTo>
                  <a:pt x="5789615" y="1740309"/>
                  <a:pt x="2266389" y="1466645"/>
                  <a:pt x="1097989" y="1651819"/>
                </a:cubicBezTo>
                <a:cubicBezTo>
                  <a:pt x="-70411" y="1836993"/>
                  <a:pt x="-26985" y="2206522"/>
                  <a:pt x="16441" y="2576051"/>
                </a:cubicBezTo>
              </a:path>
            </a:pathLst>
          </a:cu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8151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3C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AAB8D6-4B46-5D25-0C62-6DD82428D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">
            <a:extLst>
              <a:ext uri="{FF2B5EF4-FFF2-40B4-BE49-F238E27FC236}">
                <a16:creationId xmlns:a16="http://schemas.microsoft.com/office/drawing/2014/main" id="{C43C4E37-9E5E-CAB8-B053-0B2A145E0D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B516DB-1616-0DD4-8604-D724FB5F2F63}"/>
              </a:ext>
            </a:extLst>
          </p:cNvPr>
          <p:cNvSpPr txBox="1"/>
          <p:nvPr/>
        </p:nvSpPr>
        <p:spPr>
          <a:xfrm>
            <a:off x="1174954" y="2307104"/>
            <a:ext cx="984209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/>
            <a:r>
              <a:rPr lang="fa-IR" sz="32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ما باید از 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CityJSON</a:t>
            </a:r>
            <a:r>
              <a:rPr lang="fa-IR" sz="36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</a:t>
            </a:r>
            <a:r>
              <a:rPr lang="fa-IR" sz="28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استفاده کنیم چون:</a:t>
            </a:r>
          </a:p>
          <a:p>
            <a:pPr algn="just" rtl="1"/>
            <a:endParaRPr lang="fa-IR" sz="2400" b="0" i="0" dirty="0">
              <a:effectLst/>
              <a:latin typeface="IRANSans UltraLight" panose="020B0506030804020204" pitchFamily="34" charset="-78"/>
              <a:cs typeface="IRANSans UltraLight" panose="020B0506030804020204" pitchFamily="34" charset="-78"/>
            </a:endParaRPr>
          </a:p>
          <a:p>
            <a:pPr algn="just" rtl="1"/>
            <a:r>
              <a:rPr lang="fa-IR" sz="24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وجود </a:t>
            </a:r>
            <a:r>
              <a:rPr lang="en-US" sz="28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Web Viewer</a:t>
            </a:r>
            <a:r>
              <a:rPr lang="fa-IR" sz="28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</a:t>
            </a:r>
            <a:r>
              <a:rPr lang="fa-IR" sz="24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برای </a:t>
            </a:r>
            <a:r>
              <a:rPr lang="en-US" sz="28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Drag and Drop</a:t>
            </a:r>
            <a:r>
              <a:rPr lang="fa-IR" sz="24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و نمایش</a:t>
            </a:r>
          </a:p>
          <a:p>
            <a:pPr algn="just" rtl="1"/>
            <a:r>
              <a:rPr lang="fa-IR" sz="2000" dirty="0">
                <a:latin typeface="IRANSans UltraLight" panose="020B0506030804020204" pitchFamily="34" charset="-78"/>
                <a:cs typeface="IRANSans UltraLight" panose="020B0506030804020204" pitchFamily="34" charset="-7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sz="2000" dirty="0">
                <a:latin typeface="IRANSans UltraLight" panose="020B0506030804020204" pitchFamily="34" charset="-78"/>
                <a:cs typeface="IRANSans UltraLight" panose="020B0506030804020204" pitchFamily="34" charset="-7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https://ninja.cityjson.org/</a:t>
            </a:r>
            <a:r>
              <a:rPr lang="fa-IR" sz="2000" dirty="0">
                <a:latin typeface="IRANSans UltraLight" panose="020B0506030804020204" pitchFamily="34" charset="-78"/>
                <a:cs typeface="IRANSans UltraLight" panose="020B0506030804020204" pitchFamily="34" charset="-7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fa-IR" sz="2000" b="0" i="0" dirty="0">
              <a:effectLst/>
              <a:latin typeface="IRANSans UltraLight" panose="020B0506030804020204" pitchFamily="34" charset="-78"/>
              <a:cs typeface="IRANSans UltraLight" panose="020B0506030804020204" pitchFamily="34" charset="-78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0564DB8-3C4F-49D3-42C3-D7F13952FD9F}"/>
              </a:ext>
            </a:extLst>
          </p:cNvPr>
          <p:cNvSpPr/>
          <p:nvPr/>
        </p:nvSpPr>
        <p:spPr>
          <a:xfrm>
            <a:off x="1682928" y="-1905392"/>
            <a:ext cx="8521344" cy="2576051"/>
          </a:xfrm>
          <a:custGeom>
            <a:avLst/>
            <a:gdLst>
              <a:gd name="connsiteX0" fmla="*/ 8521344 w 8521344"/>
              <a:gd name="connsiteY0" fmla="*/ 0 h 2576051"/>
              <a:gd name="connsiteX1" fmla="*/ 7026841 w 8521344"/>
              <a:gd name="connsiteY1" fmla="*/ 1465006 h 2576051"/>
              <a:gd name="connsiteX2" fmla="*/ 1097989 w 8521344"/>
              <a:gd name="connsiteY2" fmla="*/ 1651819 h 2576051"/>
              <a:gd name="connsiteX3" fmla="*/ 16441 w 8521344"/>
              <a:gd name="connsiteY3" fmla="*/ 2576051 h 257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21344" h="2576051">
                <a:moveTo>
                  <a:pt x="8521344" y="0"/>
                </a:moveTo>
                <a:cubicBezTo>
                  <a:pt x="8392705" y="594851"/>
                  <a:pt x="8264067" y="1189703"/>
                  <a:pt x="7026841" y="1465006"/>
                </a:cubicBezTo>
                <a:cubicBezTo>
                  <a:pt x="5789615" y="1740309"/>
                  <a:pt x="2266389" y="1466645"/>
                  <a:pt x="1097989" y="1651819"/>
                </a:cubicBezTo>
                <a:cubicBezTo>
                  <a:pt x="-70411" y="1836993"/>
                  <a:pt x="-26985" y="2206522"/>
                  <a:pt x="16441" y="2576051"/>
                </a:cubicBezTo>
              </a:path>
            </a:pathLst>
          </a:cu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926E14F-2275-98E8-FAB2-B58CD3F05CDA}"/>
              </a:ext>
            </a:extLst>
          </p:cNvPr>
          <p:cNvSpPr/>
          <p:nvPr/>
        </p:nvSpPr>
        <p:spPr>
          <a:xfrm>
            <a:off x="1682928" y="4951006"/>
            <a:ext cx="8521344" cy="2576051"/>
          </a:xfrm>
          <a:custGeom>
            <a:avLst/>
            <a:gdLst>
              <a:gd name="connsiteX0" fmla="*/ 8521344 w 8521344"/>
              <a:gd name="connsiteY0" fmla="*/ 0 h 2576051"/>
              <a:gd name="connsiteX1" fmla="*/ 7026841 w 8521344"/>
              <a:gd name="connsiteY1" fmla="*/ 1465006 h 2576051"/>
              <a:gd name="connsiteX2" fmla="*/ 1097989 w 8521344"/>
              <a:gd name="connsiteY2" fmla="*/ 1651819 h 2576051"/>
              <a:gd name="connsiteX3" fmla="*/ 16441 w 8521344"/>
              <a:gd name="connsiteY3" fmla="*/ 2576051 h 257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21344" h="2576051">
                <a:moveTo>
                  <a:pt x="8521344" y="0"/>
                </a:moveTo>
                <a:cubicBezTo>
                  <a:pt x="8392705" y="594851"/>
                  <a:pt x="8264067" y="1189703"/>
                  <a:pt x="7026841" y="1465006"/>
                </a:cubicBezTo>
                <a:cubicBezTo>
                  <a:pt x="5789615" y="1740309"/>
                  <a:pt x="2266389" y="1466645"/>
                  <a:pt x="1097989" y="1651819"/>
                </a:cubicBezTo>
                <a:cubicBezTo>
                  <a:pt x="-70411" y="1836993"/>
                  <a:pt x="-26985" y="2206522"/>
                  <a:pt x="16441" y="2576051"/>
                </a:cubicBezTo>
              </a:path>
            </a:pathLst>
          </a:cu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2845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FEF1AD-CE7D-CDF7-16A5-86FC47332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">
            <a:extLst>
              <a:ext uri="{FF2B5EF4-FFF2-40B4-BE49-F238E27FC236}">
                <a16:creationId xmlns:a16="http://schemas.microsoft.com/office/drawing/2014/main" id="{FBDDC547-D2F4-F11C-38EC-1B2AD909A6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A8D7C63-BBDA-2D6B-D77F-2343BCA9DA43}"/>
              </a:ext>
            </a:extLst>
          </p:cNvPr>
          <p:cNvSpPr/>
          <p:nvPr/>
        </p:nvSpPr>
        <p:spPr>
          <a:xfrm>
            <a:off x="1682928" y="-1905392"/>
            <a:ext cx="8521344" cy="2576051"/>
          </a:xfrm>
          <a:custGeom>
            <a:avLst/>
            <a:gdLst>
              <a:gd name="connsiteX0" fmla="*/ 8521344 w 8521344"/>
              <a:gd name="connsiteY0" fmla="*/ 0 h 2576051"/>
              <a:gd name="connsiteX1" fmla="*/ 7026841 w 8521344"/>
              <a:gd name="connsiteY1" fmla="*/ 1465006 h 2576051"/>
              <a:gd name="connsiteX2" fmla="*/ 1097989 w 8521344"/>
              <a:gd name="connsiteY2" fmla="*/ 1651819 h 2576051"/>
              <a:gd name="connsiteX3" fmla="*/ 16441 w 8521344"/>
              <a:gd name="connsiteY3" fmla="*/ 2576051 h 257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21344" h="2576051">
                <a:moveTo>
                  <a:pt x="8521344" y="0"/>
                </a:moveTo>
                <a:cubicBezTo>
                  <a:pt x="8392705" y="594851"/>
                  <a:pt x="8264067" y="1189703"/>
                  <a:pt x="7026841" y="1465006"/>
                </a:cubicBezTo>
                <a:cubicBezTo>
                  <a:pt x="5789615" y="1740309"/>
                  <a:pt x="2266389" y="1466645"/>
                  <a:pt x="1097989" y="1651819"/>
                </a:cubicBezTo>
                <a:cubicBezTo>
                  <a:pt x="-70411" y="1836993"/>
                  <a:pt x="-26985" y="2206522"/>
                  <a:pt x="16441" y="2576051"/>
                </a:cubicBezTo>
              </a:path>
            </a:pathLst>
          </a:cu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5950F3-B0DC-3B1B-5EB4-6BA1916BA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2012"/>
            <a:ext cx="12192000" cy="589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4117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2743B7-CEBE-0A0D-40D4-ACDE98C75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">
            <a:extLst>
              <a:ext uri="{FF2B5EF4-FFF2-40B4-BE49-F238E27FC236}">
                <a16:creationId xmlns:a16="http://schemas.microsoft.com/office/drawing/2014/main" id="{7DB21283-2BDA-C445-5DD4-8BC94022F7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80950-0432-7D49-B58E-998E7956F62A}"/>
              </a:ext>
            </a:extLst>
          </p:cNvPr>
          <p:cNvSpPr txBox="1"/>
          <p:nvPr/>
        </p:nvSpPr>
        <p:spPr>
          <a:xfrm>
            <a:off x="2347451" y="2799546"/>
            <a:ext cx="780189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chemeClr val="bg1"/>
                </a:solidFill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CityJSON v2.0 is an official standard</a:t>
            </a:r>
          </a:p>
          <a:p>
            <a:r>
              <a:rPr lang="en-US" sz="2800" b="0" i="0" dirty="0">
                <a:solidFill>
                  <a:schemeClr val="bg1"/>
                </a:solidFill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of the 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 Geospatial Consortium (OGC)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.</a:t>
            </a:r>
            <a:endParaRPr lang="en-US" sz="2800" dirty="0">
              <a:solidFill>
                <a:schemeClr val="bg1"/>
              </a:solidFill>
              <a:latin typeface="IRANSans UltraLight" panose="020B0506030804020204" pitchFamily="34" charset="-78"/>
              <a:cs typeface="IRANSans UltraLight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52462589"/>
      </p:ext>
    </p:extLst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303</Words>
  <Application>Microsoft Office PowerPoint</Application>
  <PresentationFormat>Widescreen</PresentationFormat>
  <Paragraphs>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BBCNassim</vt:lpstr>
      <vt:lpstr>Calibri</vt:lpstr>
      <vt:lpstr>Calibri Light</vt:lpstr>
      <vt:lpstr>IRANSans UltraLight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AhMaDrEzA .Gholizade</dc:creator>
  <cp:lastModifiedBy>AhMaDrEzA .Gholizade</cp:lastModifiedBy>
  <cp:revision>8</cp:revision>
  <dcterms:created xsi:type="dcterms:W3CDTF">2024-03-06T18:10:25Z</dcterms:created>
  <dcterms:modified xsi:type="dcterms:W3CDTF">2024-03-06T23:12:34Z</dcterms:modified>
</cp:coreProperties>
</file>