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CA63-CB0C-4641-8907-D35FF7230E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390BF-6CED-4B6F-A017-A64B0BF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F271-4E92-4B92-845D-8E49F96C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CC851-E99B-4E0B-AC24-ACF3EBCEA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3B79-7016-4BD1-BDC8-2FC4A602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3A55-8D0D-4CB9-A383-8C9EEE39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43FB-4DDB-4B0F-A8E0-C2E94B51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3B07-3B84-4467-A7A1-83C4AB48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4590-68D2-475F-B03A-17A7C4B4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CD5F-DE57-4A0E-B365-27F97653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7EF1-A7AA-4BFA-8D61-CA729D64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8F17-7368-4360-8C67-F41C0D1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8D171-C4BE-489D-8028-409A29D83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114E4-4E12-430E-A0AD-7D8F7B18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F2FE-BED6-4062-9307-5113DECC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2C06-2AC1-4CD5-8A50-1F5DA96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A25E-CC3A-4C85-8B2F-B80F741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D75-AECB-4611-A061-E1414594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35D6-78BA-4FB8-A254-D358BCD1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711A-9186-4B6A-9293-539D027A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C79D-F6C6-496A-992F-28177351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2F02-5718-4B43-AE5B-97CF93A3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28F-6DAB-4112-8668-3A984C3B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BEF6-96BE-4BEF-95C9-70C02867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7498-4A5F-438B-9EF8-F13273C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E8FD-1986-4739-8515-A293D689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E802-B13B-4BF1-9409-C408C0B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4DC3-C1C6-4263-825B-A159BBF0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0BCA-4DBF-45AF-AA88-196ECE8E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C349-DA89-4F6A-BB60-517C8AFCC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8DE9-1905-4E68-93C9-664C2FAF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59AB-B7FE-4118-8F44-347510A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9F91-55AE-480F-ADBC-DFE78341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B841-46C3-4C94-8AB0-89A2716B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FC4E-2372-45BE-9295-C2483114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9210-553F-485D-AA6B-093BFBF8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3540-DECD-459A-A96B-1A24C9484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8E1F3-9DA2-476C-82D5-37A431A42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AB1A0-01CD-424B-BE7A-B7B0BC3E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D42D1-79AC-4B28-BAAC-D1A06883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5250-BE13-4A44-8B9A-AC68D148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DEE2-081B-42DD-8C55-90A2E0F2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43EF6-80E7-4BB7-8B97-35EBD86E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4733-5555-4B44-8826-8948A6A9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7D91-86E2-42CE-AAE1-08ED714D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6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5E970-CFC8-4F45-A37D-E61A875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D4FB5-0896-4B14-B1B8-D75DE7E3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1EF37-5749-46A1-98BE-DB96B6A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542C-B89B-4085-92DE-6CE27C7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54E0-8E09-451B-8BAE-DE3521DF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5E777-CAF6-4494-BB23-2C134155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7C50-F70F-40D9-9821-F0C6C379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6E41B-9907-4826-9AAB-C3023059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5BFC-BB37-4AAE-B8BD-3E4A8D3C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FD-7521-4AA3-8248-07590F9D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EEBD4-B570-4C22-BA41-E50E1B1A4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1541-0ACF-48B6-81C0-BF66589E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0D9DA-375D-4826-8B9F-0479DF07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BA02-27A1-40E7-90C3-5E462E53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E536-1884-46FD-95C4-5585CB3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9525C-F12B-4012-9338-5BADD142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6FA3-A787-4F36-B9CD-240FEAD3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A280-A088-4270-939E-A862F9AD1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87F4-9461-4075-929E-B3BB4EBD951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75E8-0F6D-4F5E-B585-28E646FE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1C5B-F21D-4916-A5F1-E9EE65BB8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E903-8B44-4059-8530-1C4AB943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5BD9-FB1E-4722-8339-E622B0345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Pitch Deck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29" y="4161560"/>
            <a:ext cx="2998141" cy="6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چرا اين مشكل مورد اهميت است؟</a:t>
            </a:r>
            <a:r>
              <a:rPr lang="en-US" b="1" dirty="0">
                <a:cs typeface="B Nazanin" panose="00000400000000000000" pitchFamily="2" charset="-78"/>
              </a:rPr>
              <a:t/>
            </a:r>
            <a:br>
              <a:rPr lang="en-US" b="1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مدل کسب و کار خود را تایید کنید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Google Shape;477;p36">
            <a:extLst>
              <a:ext uri="{FF2B5EF4-FFF2-40B4-BE49-F238E27FC236}">
                <a16:creationId xmlns:a16="http://schemas.microsoft.com/office/drawing/2014/main" id="{83DFB193-E83C-4A56-A640-A0FD7FC0C4DE}"/>
              </a:ext>
            </a:extLst>
          </p:cNvPr>
          <p:cNvSpPr txBox="1"/>
          <p:nvPr/>
        </p:nvSpPr>
        <p:spPr>
          <a:xfrm>
            <a:off x="2522289" y="2448410"/>
            <a:ext cx="7147422" cy="28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Tractions</a:t>
            </a:r>
            <a:endParaRPr sz="2400" b="1" dirty="0">
              <a:latin typeface="Arial" panose="020B0604020202020204" pitchFamily="34" charset="0"/>
              <a:ea typeface="Oxygen"/>
              <a:cs typeface="Arial" panose="020B0604020202020204" pitchFamily="34" charset="0"/>
              <a:sym typeface="Oxyge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Arial" panose="020B0604020202020204" pitchFamily="34" charset="0"/>
              <a:ea typeface="Oxygen"/>
              <a:cs typeface="Arial" panose="020B0604020202020204" pitchFamily="34" charset="0"/>
              <a:sym typeface="Oxyge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# Volume</a:t>
            </a:r>
            <a:r>
              <a:rPr lang="en" sz="2400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 (Revenue, $/User, Life Time Value)</a:t>
            </a:r>
            <a:endParaRPr sz="2400" dirty="0">
              <a:latin typeface="Arial" panose="020B0604020202020204" pitchFamily="34" charset="0"/>
              <a:ea typeface="Oxygen"/>
              <a:cs typeface="Arial" panose="020B0604020202020204" pitchFamily="34" charset="0"/>
              <a:sym typeface="Oxyge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# Cost (</a:t>
            </a:r>
            <a:r>
              <a:rPr lang="en" sz="2400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Cost of Acquisition / CAC)</a:t>
            </a:r>
            <a:endParaRPr sz="2400" dirty="0">
              <a:latin typeface="Arial" panose="020B0604020202020204" pitchFamily="34" charset="0"/>
              <a:ea typeface="Oxygen"/>
              <a:cs typeface="Arial" panose="020B0604020202020204" pitchFamily="34" charset="0"/>
              <a:sym typeface="Oxyge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# Conversion </a:t>
            </a:r>
            <a:r>
              <a:rPr lang="en" sz="2400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(Conversion Rate / activation)</a:t>
            </a:r>
            <a:endParaRPr sz="1600" b="1" dirty="0">
              <a:latin typeface="Arial" panose="020B0604020202020204" pitchFamily="34" charset="0"/>
              <a:ea typeface="Oxygen"/>
              <a:cs typeface="Arial" panose="020B0604020202020204" pitchFamily="34" charset="0"/>
              <a:sym typeface="Oxyge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چرا شما؟</a:t>
            </a: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مزیت رقابتی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E0715-561C-48D7-BAA2-FDD60D0A7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748" y="2477052"/>
            <a:ext cx="4219116" cy="3303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B33E7-9927-49DB-A81C-3BBC94995762}"/>
              </a:ext>
            </a:extLst>
          </p:cNvPr>
          <p:cNvSpPr txBox="1"/>
          <p:nvPr/>
        </p:nvSpPr>
        <p:spPr>
          <a:xfrm>
            <a:off x="1619075" y="3162650"/>
            <a:ext cx="3506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Nazanin" panose="00000400000000000000" pitchFamily="2" charset="-78"/>
              </a:rPr>
              <a:t>شما چه چیزی را بهتر از رقبایتان بهتر خلق کرده اید؟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تمرین</a:t>
            </a: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مزیت خود را به نمایش بگذارید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Google Shape;502;p39">
            <a:extLst>
              <a:ext uri="{FF2B5EF4-FFF2-40B4-BE49-F238E27FC236}">
                <a16:creationId xmlns:a16="http://schemas.microsoft.com/office/drawing/2014/main" id="{D038D923-1BBA-40AA-AD86-7E4ADD36D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668928"/>
              </p:ext>
            </p:extLst>
          </p:nvPr>
        </p:nvGraphicFramePr>
        <p:xfrm>
          <a:off x="1938250" y="2571505"/>
          <a:ext cx="8315500" cy="1591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 dirty="0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swald"/>
                        <a:buNone/>
                      </a:pPr>
                      <a:r>
                        <a:rPr lang="fa-IR" sz="2000" u="none" strike="noStrike" cap="none" dirty="0">
                          <a:latin typeface="Oxygen"/>
                          <a:ea typeface="Oxygen"/>
                          <a:cs typeface="B Nazanin" panose="00000400000000000000" pitchFamily="2" charset="-78"/>
                          <a:sym typeface="Oxygen"/>
                        </a:rPr>
                        <a:t>تیم منسجم</a:t>
                      </a:r>
                      <a:endParaRPr sz="2000" u="none" strike="noStrike" cap="none" dirty="0">
                        <a:latin typeface="Oxygen"/>
                        <a:ea typeface="Oxygen"/>
                        <a:cs typeface="B Nazanin" panose="00000400000000000000" pitchFamily="2" charset="-78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swald"/>
                        <a:buNone/>
                      </a:pPr>
                      <a:r>
                        <a:rPr lang="fa-IR" sz="2000" u="none" strike="noStrike" cap="none" dirty="0">
                          <a:latin typeface="Oxygen"/>
                          <a:ea typeface="Oxygen"/>
                          <a:cs typeface="B Nazanin" panose="00000400000000000000" pitchFamily="2" charset="-78"/>
                          <a:sym typeface="Oxygen"/>
                        </a:rPr>
                        <a:t>بازارهای در حال توسعه</a:t>
                      </a:r>
                      <a:endParaRPr sz="2000" u="none" strike="noStrike" cap="none" dirty="0">
                        <a:latin typeface="Oxygen"/>
                        <a:ea typeface="Oxygen"/>
                        <a:cs typeface="B Nazanin" panose="00000400000000000000" pitchFamily="2" charset="-78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swald"/>
                        <a:buNone/>
                      </a:pPr>
                      <a:r>
                        <a:rPr lang="fa-IR" sz="2000" dirty="0">
                          <a:latin typeface="Oxygen"/>
                          <a:ea typeface="Oxygen"/>
                          <a:cs typeface="B Nazanin" panose="00000400000000000000" pitchFamily="2" charset="-78"/>
                          <a:sym typeface="Oxygen"/>
                        </a:rPr>
                        <a:t>بدون ارزش</a:t>
                      </a:r>
                      <a:endParaRPr sz="2000" u="none" strike="noStrike" cap="none" dirty="0">
                        <a:latin typeface="Oxygen"/>
                        <a:ea typeface="Oxygen"/>
                        <a:cs typeface="B Nazanin" panose="00000400000000000000" pitchFamily="2" charset="-78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swald"/>
                        <a:buNone/>
                      </a:pPr>
                      <a:r>
                        <a:rPr lang="en-US" sz="2000" u="none" strike="noStrike" cap="none" dirty="0" err="1">
                          <a:latin typeface="Oxygen"/>
                          <a:ea typeface="Oxygen"/>
                          <a:cs typeface="Oxygen"/>
                          <a:sym typeface="Oxygen"/>
                        </a:rPr>
                        <a:t>Techhuber</a:t>
                      </a:r>
                      <a:endParaRPr sz="2000" u="none" strike="noStrike" cap="none" dirty="0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7EB2"/>
                        </a:buClr>
                        <a:buFont typeface="Oswald"/>
                        <a:buNone/>
                      </a:pPr>
                      <a:r>
                        <a:rPr lang="en" sz="2000" u="none" strike="noStrike" cap="none">
                          <a:latin typeface="Oxygen"/>
                          <a:ea typeface="Oxygen"/>
                          <a:cs typeface="Oxygen"/>
                          <a:sym typeface="Oxygen"/>
                        </a:rPr>
                        <a:t>X</a:t>
                      </a: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7EB2"/>
                        </a:buClr>
                        <a:buFont typeface="Oswald"/>
                        <a:buNone/>
                      </a:pPr>
                      <a:r>
                        <a:rPr lang="en" sz="2000" u="none" strike="noStrike" cap="none">
                          <a:latin typeface="Oxygen"/>
                          <a:ea typeface="Oxygen"/>
                          <a:cs typeface="Oxygen"/>
                          <a:sym typeface="Oxygen"/>
                        </a:rPr>
                        <a:t>X</a:t>
                      </a: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swald"/>
                        <a:buNone/>
                      </a:pPr>
                      <a:r>
                        <a:rPr lang="en-US" sz="2000" u="none" strike="noStrike" cap="none" dirty="0" err="1">
                          <a:latin typeface="Oxygen"/>
                          <a:ea typeface="Oxygen"/>
                          <a:cs typeface="Oxygen"/>
                          <a:sym typeface="Oxygen"/>
                        </a:rPr>
                        <a:t>Rialo</a:t>
                      </a:r>
                      <a:endParaRPr sz="2000" u="none" strike="noStrike" cap="none" dirty="0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7EB2"/>
                        </a:buClr>
                        <a:buFont typeface="Oswald"/>
                        <a:buNone/>
                      </a:pPr>
                      <a:r>
                        <a:rPr lang="en" sz="2000" u="none" strike="noStrike" cap="none">
                          <a:latin typeface="Oxygen"/>
                          <a:ea typeface="Oxygen"/>
                          <a:cs typeface="Oxygen"/>
                          <a:sym typeface="Oxygen"/>
                        </a:rPr>
                        <a:t>X</a:t>
                      </a: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swald"/>
                        <a:buNone/>
                      </a:pPr>
                      <a:r>
                        <a:rPr lang="en-US" sz="2000" u="none" strike="noStrike" cap="none" dirty="0" err="1">
                          <a:latin typeface="Oxygen"/>
                          <a:ea typeface="Oxygen"/>
                          <a:cs typeface="Oxygen"/>
                          <a:sym typeface="Oxygen"/>
                        </a:rPr>
                        <a:t>Farmy</a:t>
                      </a:r>
                      <a:endParaRPr sz="2000" u="none" strike="noStrike" cap="none" dirty="0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u="none" strike="noStrike" cap="none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7EB2"/>
                        </a:buClr>
                        <a:buFont typeface="Oswald"/>
                        <a:buNone/>
                      </a:pPr>
                      <a:r>
                        <a:rPr lang="en" sz="2000" u="none" strike="noStrike" cap="none" dirty="0">
                          <a:latin typeface="Oxygen"/>
                          <a:ea typeface="Oxygen"/>
                          <a:cs typeface="Oxygen"/>
                          <a:sym typeface="Oxygen"/>
                        </a:rPr>
                        <a:t>X</a:t>
                      </a:r>
                      <a:endParaRPr sz="2000" u="none" strike="noStrike" cap="none" dirty="0"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چرا شما؟</a:t>
            </a: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معرفی تیم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E71781-9853-4567-A5F9-C6B505DD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تيم رويايي خود را به ما نشان دهيد و چرا آن ها ويژه هستند؟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Google Shape;508;p40">
            <a:extLst>
              <a:ext uri="{FF2B5EF4-FFF2-40B4-BE49-F238E27FC236}">
                <a16:creationId xmlns:a16="http://schemas.microsoft.com/office/drawing/2014/main" id="{329AFCFB-0C3A-436F-B12B-AAFE22212D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0449"/>
          <a:stretch/>
        </p:blipFill>
        <p:spPr>
          <a:xfrm>
            <a:off x="2208671" y="3104706"/>
            <a:ext cx="1808100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9;p40">
            <a:extLst>
              <a:ext uri="{FF2B5EF4-FFF2-40B4-BE49-F238E27FC236}">
                <a16:creationId xmlns:a16="http://schemas.microsoft.com/office/drawing/2014/main" id="{A41E9ECD-8B2D-43DC-890E-B6F53FACD0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22" y="3104699"/>
            <a:ext cx="1993923" cy="146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10;p40">
            <a:extLst>
              <a:ext uri="{FF2B5EF4-FFF2-40B4-BE49-F238E27FC236}">
                <a16:creationId xmlns:a16="http://schemas.microsoft.com/office/drawing/2014/main" id="{0ABF0BD8-34D8-48FB-936E-8EEA77FC6C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491" y="3104719"/>
            <a:ext cx="2339976" cy="146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12;p40">
            <a:extLst>
              <a:ext uri="{FF2B5EF4-FFF2-40B4-BE49-F238E27FC236}">
                <a16:creationId xmlns:a16="http://schemas.microsoft.com/office/drawing/2014/main" id="{1EF4AC8C-B74C-47F6-9982-B89EFDF25FAF}"/>
              </a:ext>
            </a:extLst>
          </p:cNvPr>
          <p:cNvSpPr txBox="1"/>
          <p:nvPr/>
        </p:nvSpPr>
        <p:spPr>
          <a:xfrm>
            <a:off x="1857036" y="4679686"/>
            <a:ext cx="25674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Stevy - Founder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a-I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rial" panose="020B0604020202020204" pitchFamily="34" charset="0"/>
                <a:cs typeface="Arial" panose="020B0604020202020204" pitchFamily="34" charset="0"/>
              </a:rPr>
              <a:t>8 years of experience in turning fruits into the devices. Fav proverb: “Apple a day keeps doctor away”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515;p40">
            <a:extLst>
              <a:ext uri="{FF2B5EF4-FFF2-40B4-BE49-F238E27FC236}">
                <a16:creationId xmlns:a16="http://schemas.microsoft.com/office/drawing/2014/main" id="{E32A2C36-5621-4C2A-89DE-7D43FBC3E9C8}"/>
              </a:ext>
            </a:extLst>
          </p:cNvPr>
          <p:cNvSpPr txBox="1"/>
          <p:nvPr/>
        </p:nvSpPr>
        <p:spPr>
          <a:xfrm>
            <a:off x="4808861" y="4679686"/>
            <a:ext cx="24705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Richy - Marketing Manager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rial" panose="020B0604020202020204" pitchFamily="34" charset="0"/>
                <a:cs typeface="Arial" panose="020B0604020202020204" pitchFamily="34" charset="0"/>
              </a:rPr>
              <a:t>4 years of experience in living his life as a cool marketing campaign. Also loves hanging out with the presidents.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16;p40">
            <a:extLst>
              <a:ext uri="{FF2B5EF4-FFF2-40B4-BE49-F238E27FC236}">
                <a16:creationId xmlns:a16="http://schemas.microsoft.com/office/drawing/2014/main" id="{0C2C9819-9175-4037-983B-8D7524B986F0}"/>
              </a:ext>
            </a:extLst>
          </p:cNvPr>
          <p:cNvSpPr txBox="1"/>
          <p:nvPr/>
        </p:nvSpPr>
        <p:spPr>
          <a:xfrm>
            <a:off x="7490386" y="4679686"/>
            <a:ext cx="26604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Musky (a.k.a. Mr. Mars) - CTO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rial" panose="020B0604020202020204" pitchFamily="34" charset="0"/>
                <a:cs typeface="Arial" panose="020B0604020202020204" pitchFamily="34" charset="0"/>
              </a:rPr>
              <a:t>Works 16 hours a day to land us on the Mars. Other 8 hours spends doing some Iron Man stuff. Never sleeps.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7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سوال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E71781-9853-4567-A5F9-C6B505DD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برای تحقق استارتاپ تان به واقعیت به چه چیزهایی نیاز دارید؟</a:t>
            </a:r>
          </a:p>
          <a:p>
            <a:pPr marL="0" indent="0" algn="ctr" rtl="1">
              <a:lnSpc>
                <a:spcPct val="150000"/>
              </a:lnSpc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در مورد برنامه هاي خود صحبت كنيد و آنچه را كه براي رسيدن به اين هدف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لازم داريد بيان كنيد.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مثال: ساخت يك</a:t>
            </a:r>
            <a:r>
              <a:rPr lang="en-US" b="1" dirty="0">
                <a:cs typeface="B Nazanin" panose="00000400000000000000" pitchFamily="2" charset="-78"/>
              </a:rPr>
              <a:t>MVP </a:t>
            </a:r>
            <a:r>
              <a:rPr lang="en-US" dirty="0">
                <a:cs typeface="B Nazanin" panose="00000400000000000000" pitchFamily="2" charset="-78"/>
              </a:rPr>
              <a:t>، </a:t>
            </a:r>
            <a:r>
              <a:rPr lang="fa-IR" dirty="0">
                <a:cs typeface="B Nazanin" panose="00000400000000000000" pitchFamily="2" charset="-78"/>
              </a:rPr>
              <a:t>به دست آوردن كاربران بتا، بازخورد، گسترش تيم خود،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افزايش سرمایه و 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F782-6F61-454A-94B2-761F90D0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فرم کلی یک ارائه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7813-8590-4696-89CC-A4DAC172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تصویر کلی کار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مشکل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راه حل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اندازه بازار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مدل درآمدی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پیشرفت کاری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بررسی رقبا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معرفی تیم</a:t>
            </a:r>
          </a:p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درخواست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4" name="Google Shape;388;p25">
            <a:extLst>
              <a:ext uri="{FF2B5EF4-FFF2-40B4-BE49-F238E27FC236}">
                <a16:creationId xmlns:a16="http://schemas.microsoft.com/office/drawing/2014/main" id="{52AE37CD-00F1-4B50-BF93-7E1F65F8ECB5}"/>
              </a:ext>
            </a:extLst>
          </p:cNvPr>
          <p:cNvCxnSpPr/>
          <p:nvPr/>
        </p:nvCxnSpPr>
        <p:spPr>
          <a:xfrm>
            <a:off x="3605930" y="2668076"/>
            <a:ext cx="1774500" cy="27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" name="Google Shape;387;p25">
            <a:extLst>
              <a:ext uri="{FF2B5EF4-FFF2-40B4-BE49-F238E27FC236}">
                <a16:creationId xmlns:a16="http://schemas.microsoft.com/office/drawing/2014/main" id="{3A2D7C68-C64A-4394-9A4F-F6B9F6C1D7BE}"/>
              </a:ext>
            </a:extLst>
          </p:cNvPr>
          <p:cNvSpPr txBox="1"/>
          <p:nvPr/>
        </p:nvSpPr>
        <p:spPr>
          <a:xfrm>
            <a:off x="1969792" y="2386526"/>
            <a:ext cx="1640700" cy="4173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fa-IR" dirty="0">
                <a:latin typeface="Oxygen"/>
                <a:ea typeface="Oxygen"/>
                <a:cs typeface="B Nazanin" panose="00000400000000000000" pitchFamily="2" charset="-78"/>
                <a:sym typeface="Oxygen"/>
              </a:rPr>
              <a:t>نمایش محصول</a:t>
            </a:r>
            <a:endParaRPr dirty="0">
              <a:latin typeface="Oxygen"/>
              <a:ea typeface="Oxygen"/>
              <a:cs typeface="B Nazanin" panose="00000400000000000000" pitchFamily="2" charset="-78"/>
              <a:sym typeface="Oxygen"/>
            </a:endParaRPr>
          </a:p>
        </p:txBody>
      </p:sp>
      <p:cxnSp>
        <p:nvCxnSpPr>
          <p:cNvPr id="7" name="Google Shape;385;p25">
            <a:extLst>
              <a:ext uri="{FF2B5EF4-FFF2-40B4-BE49-F238E27FC236}">
                <a16:creationId xmlns:a16="http://schemas.microsoft.com/office/drawing/2014/main" id="{81784E21-0C08-48E3-8AFD-A0AA991B0115}"/>
              </a:ext>
            </a:extLst>
          </p:cNvPr>
          <p:cNvCxnSpPr/>
          <p:nvPr/>
        </p:nvCxnSpPr>
        <p:spPr>
          <a:xfrm rot="10800000">
            <a:off x="7148959" y="2056896"/>
            <a:ext cx="15282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8" name="Google Shape;387;p25">
            <a:extLst>
              <a:ext uri="{FF2B5EF4-FFF2-40B4-BE49-F238E27FC236}">
                <a16:creationId xmlns:a16="http://schemas.microsoft.com/office/drawing/2014/main" id="{614DAF4B-3F5A-4684-BD15-377C468DFC61}"/>
              </a:ext>
            </a:extLst>
          </p:cNvPr>
          <p:cNvSpPr txBox="1"/>
          <p:nvPr/>
        </p:nvSpPr>
        <p:spPr>
          <a:xfrm>
            <a:off x="8677159" y="1712475"/>
            <a:ext cx="1640700" cy="672541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fa-IR" dirty="0">
                <a:latin typeface="Oxygen"/>
                <a:ea typeface="Oxygen"/>
                <a:cs typeface="B Nazanin" panose="00000400000000000000" pitchFamily="2" charset="-78"/>
                <a:sym typeface="Oxygen"/>
              </a:rPr>
              <a:t>توجه مخاطب تان را به سرعت جلب کنید.</a:t>
            </a:r>
            <a:endParaRPr dirty="0">
              <a:latin typeface="Oxygen"/>
              <a:ea typeface="Oxygen"/>
              <a:cs typeface="B Nazanin" panose="00000400000000000000" pitchFamily="2" charset="-78"/>
              <a:sym typeface="Oxygen"/>
            </a:endParaRPr>
          </a:p>
        </p:txBody>
      </p:sp>
      <p:cxnSp>
        <p:nvCxnSpPr>
          <p:cNvPr id="9" name="Google Shape;385;p25">
            <a:extLst>
              <a:ext uri="{FF2B5EF4-FFF2-40B4-BE49-F238E27FC236}">
                <a16:creationId xmlns:a16="http://schemas.microsoft.com/office/drawing/2014/main" id="{C4DD49C2-4689-488C-9BE4-024A91B02CA1}"/>
              </a:ext>
            </a:extLst>
          </p:cNvPr>
          <p:cNvCxnSpPr/>
          <p:nvPr/>
        </p:nvCxnSpPr>
        <p:spPr>
          <a:xfrm rot="10800000">
            <a:off x="7148959" y="4910551"/>
            <a:ext cx="15282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0" name="Google Shape;387;p25">
            <a:extLst>
              <a:ext uri="{FF2B5EF4-FFF2-40B4-BE49-F238E27FC236}">
                <a16:creationId xmlns:a16="http://schemas.microsoft.com/office/drawing/2014/main" id="{EEF6B80A-434B-4CDC-A0BF-9E272D1E7A13}"/>
              </a:ext>
            </a:extLst>
          </p:cNvPr>
          <p:cNvSpPr txBox="1"/>
          <p:nvPr/>
        </p:nvSpPr>
        <p:spPr>
          <a:xfrm>
            <a:off x="8598185" y="4652352"/>
            <a:ext cx="1528199" cy="516398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fa-IR" dirty="0">
                <a:latin typeface="Oxygen"/>
                <a:ea typeface="Oxygen"/>
                <a:cs typeface="B Nazanin" panose="00000400000000000000" pitchFamily="2" charset="-78"/>
                <a:sym typeface="Oxygen"/>
              </a:rPr>
              <a:t>مزیت رقابتی شما</a:t>
            </a:r>
            <a:endParaRPr dirty="0">
              <a:latin typeface="Oxygen"/>
              <a:ea typeface="Oxygen"/>
              <a:cs typeface="B Nazanin" panose="00000400000000000000" pitchFamily="2" charset="-78"/>
              <a:sym typeface="Oxygen"/>
            </a:endParaRPr>
          </a:p>
        </p:txBody>
      </p:sp>
      <p:cxnSp>
        <p:nvCxnSpPr>
          <p:cNvPr id="11" name="Google Shape;388;p25">
            <a:extLst>
              <a:ext uri="{FF2B5EF4-FFF2-40B4-BE49-F238E27FC236}">
                <a16:creationId xmlns:a16="http://schemas.microsoft.com/office/drawing/2014/main" id="{77D6B25F-25D8-4103-B153-DA3732E79CC2}"/>
              </a:ext>
            </a:extLst>
          </p:cNvPr>
          <p:cNvCxnSpPr>
            <a:cxnSpLocks/>
          </p:cNvCxnSpPr>
          <p:nvPr/>
        </p:nvCxnSpPr>
        <p:spPr>
          <a:xfrm>
            <a:off x="3622423" y="5793230"/>
            <a:ext cx="1716062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2" name="Google Shape;387;p25">
            <a:extLst>
              <a:ext uri="{FF2B5EF4-FFF2-40B4-BE49-F238E27FC236}">
                <a16:creationId xmlns:a16="http://schemas.microsoft.com/office/drawing/2014/main" id="{F9B1BA0F-662F-44C0-A18D-7B3D625CFE9A}"/>
              </a:ext>
            </a:extLst>
          </p:cNvPr>
          <p:cNvSpPr txBox="1"/>
          <p:nvPr/>
        </p:nvSpPr>
        <p:spPr>
          <a:xfrm>
            <a:off x="1715181" y="5440275"/>
            <a:ext cx="1974639" cy="4173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fa-IR" dirty="0">
                <a:latin typeface="Oxygen"/>
                <a:ea typeface="Oxygen"/>
                <a:cs typeface="B Nazanin" panose="00000400000000000000" pitchFamily="2" charset="-78"/>
                <a:sym typeface="Oxygen"/>
              </a:rPr>
              <a:t>بدور از خجالت درخواست خود را واضح بگویید.</a:t>
            </a:r>
            <a:endParaRPr dirty="0">
              <a:latin typeface="Oxygen"/>
              <a:ea typeface="Oxygen"/>
              <a:cs typeface="B Nazanin" panose="00000400000000000000" pitchFamily="2" charset="-78"/>
              <a:sym typeface="Oxygen"/>
            </a:endParaRPr>
          </a:p>
        </p:txBody>
      </p:sp>
      <p:cxnSp>
        <p:nvCxnSpPr>
          <p:cNvPr id="13" name="Google Shape;388;p25">
            <a:extLst>
              <a:ext uri="{FF2B5EF4-FFF2-40B4-BE49-F238E27FC236}">
                <a16:creationId xmlns:a16="http://schemas.microsoft.com/office/drawing/2014/main" id="{5D4B4D0C-AFFD-4F0F-9C65-EDB2CF6039BE}"/>
              </a:ext>
            </a:extLst>
          </p:cNvPr>
          <p:cNvCxnSpPr>
            <a:cxnSpLocks/>
          </p:cNvCxnSpPr>
          <p:nvPr/>
        </p:nvCxnSpPr>
        <p:spPr>
          <a:xfrm>
            <a:off x="3414319" y="4398575"/>
            <a:ext cx="171606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4" name="Google Shape;387;p25">
            <a:extLst>
              <a:ext uri="{FF2B5EF4-FFF2-40B4-BE49-F238E27FC236}">
                <a16:creationId xmlns:a16="http://schemas.microsoft.com/office/drawing/2014/main" id="{706FC9D0-01FC-4BA7-961F-5BABAE38DDF5}"/>
              </a:ext>
            </a:extLst>
          </p:cNvPr>
          <p:cNvSpPr txBox="1"/>
          <p:nvPr/>
        </p:nvSpPr>
        <p:spPr>
          <a:xfrm>
            <a:off x="1442906" y="4147855"/>
            <a:ext cx="1892370" cy="417300"/>
          </a:xfrm>
          <a:prstGeom prst="rect">
            <a:avLst/>
          </a:prstGeom>
          <a:noFill/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fa-IR" dirty="0">
                <a:latin typeface="Oxygen"/>
                <a:ea typeface="Oxygen"/>
                <a:cs typeface="B Nazanin" panose="00000400000000000000" pitchFamily="2" charset="-78"/>
                <a:sym typeface="Oxygen"/>
              </a:rPr>
              <a:t>آمار واقعی را نشان دهید</a:t>
            </a:r>
            <a:endParaRPr dirty="0">
              <a:latin typeface="Oxygen"/>
              <a:ea typeface="Oxygen"/>
              <a:cs typeface="B Nazanin" panose="00000400000000000000" pitchFamily="2" charset="-78"/>
              <a:sym typeface="Oxyge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6C2C-340A-4A69-9BE0-8DA3B6DE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تصویر کلی کار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97E8-5255-4992-ADA9-063CFAAE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توجه </a:t>
            </a:r>
            <a:r>
              <a:rPr lang="fa-IR" b="1" dirty="0">
                <a:cs typeface="B Nazanin" panose="00000400000000000000" pitchFamily="2" charset="-78"/>
              </a:rPr>
              <a:t>مخاطب </a:t>
            </a:r>
            <a:r>
              <a:rPr lang="fa-IR" dirty="0">
                <a:cs typeface="B Nazanin" panose="00000400000000000000" pitchFamily="2" charset="-78"/>
              </a:rPr>
              <a:t>را با چيزي منحصر به فرد و قانع كننده بدست آوريد.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ctr" rtl="1">
              <a:lnSpc>
                <a:spcPct val="200000"/>
              </a:lnSpc>
              <a:buNone/>
            </a:pPr>
            <a:r>
              <a:rPr lang="fa-IR" b="1" dirty="0">
                <a:cs typeface="B Nazanin" panose="00000400000000000000" pitchFamily="2" charset="-78"/>
              </a:rPr>
              <a:t>تصوير = 1000 لغت</a:t>
            </a:r>
          </a:p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30 ثانيه اول افراد تصميم می گیرند كه به مدت 4:30 دقيقه به شما گوش خواهند داد؟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4DED-3B1B-4662-AEEA-DBCCF36A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مشكل</a:t>
            </a:r>
            <a:r>
              <a:rPr lang="en-US" b="1" dirty="0">
                <a:cs typeface="B Nazanin" panose="00000400000000000000" pitchFamily="2" charset="-78"/>
              </a:rPr>
              <a:t/>
            </a:r>
            <a:br>
              <a:rPr lang="en-US" b="1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چه مشکلی را حل می کنید؟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4CA5-2FB2-4735-80E8-F4FA90AB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مخاطب خود را آگاه كنيد كه چه مشكلي وجود دارد ، اجازه دهيد مشكل را احساس كنند.</a:t>
            </a:r>
          </a:p>
          <a:p>
            <a:pPr marL="0" indent="0" algn="ctr" rtl="1">
              <a:lnSpc>
                <a:spcPct val="150000"/>
              </a:lnSpc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جامعه هدف كسب و كار شما چه كساني هستند؟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سن؟ جنسيت؟ علاقه؟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سبك زندگيشان به چه صورت است؟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مخاطبان شما چه قشري هستند؟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AFED-8933-42AD-9AFB-6E5183ED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کسب و کار شما چه راه حلي ارائه مي دهد</a:t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راه حل منحصر به فرد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54CE-FE06-4EBA-86AE-E8033653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در راه حلي كه ارائه مي دهيد جامعه هدف خود را در نظر بگيريد.</a:t>
            </a:r>
          </a:p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با توجه به ويژگي هاي جامعه هدف راه حل را بيان كنيد.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5334-7571-415D-B319-6B3BAE5B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تمرين</a:t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راه حل منحصر به فرد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FFDA-1178-4F79-9C86-7865DD6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بايد بتوانيد راه حل خود را در قالب يك مثال تشريح کنيد.</a:t>
            </a:r>
          </a:p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شناسايي 5 کليدواژه خاص که پيش نمايشي از ارزش کار شماست تهيه کنيد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كسب و كار شما چه راه حلي ارائه مي دهد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مسیر کاربری را شرح دهید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15DB-65DB-4D47-8CA0-1464E2B2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توضيح دهيد ايده شما چگونه كار مي كند اما وارد جزئيات نشويد.</a:t>
            </a:r>
          </a:p>
          <a:p>
            <a:pPr marL="0" indent="0" algn="ctr" rtl="1">
              <a:lnSpc>
                <a:spcPct val="2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طرح خود را در قالب </a:t>
            </a:r>
            <a:r>
              <a:rPr lang="en-US" dirty="0">
                <a:cs typeface="B Nazanin" panose="00000400000000000000" pitchFamily="2" charset="-78"/>
              </a:rPr>
              <a:t>Mockups</a:t>
            </a:r>
            <a:r>
              <a:rPr lang="fa-IR" dirty="0">
                <a:cs typeface="B Nazanin" panose="00000400000000000000" pitchFamily="2" charset="-78"/>
              </a:rPr>
              <a:t> و</a:t>
            </a:r>
            <a:r>
              <a:rPr lang="en-US" dirty="0">
                <a:cs typeface="B Nazanin" panose="00000400000000000000" pitchFamily="2" charset="-78"/>
              </a:rPr>
              <a:t>Wireframe </a:t>
            </a:r>
            <a:r>
              <a:rPr lang="fa-IR" dirty="0">
                <a:cs typeface="B Nazanin" panose="00000400000000000000" pitchFamily="2" charset="-78"/>
              </a:rPr>
              <a:t> ارايه كنيد.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کسب و کار شما چگونه کار می کند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مدل کسب و کار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15DB-65DB-4D47-8CA0-1464E2B2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fa-IR" dirty="0">
                <a:cs typeface="B Nazanin" panose="00000400000000000000" pitchFamily="2" charset="-78"/>
              </a:rPr>
              <a:t>مشتريان شما چه كساني هستند و با چه مدلي مي خواهيد ازآنان درآمد كسب كنيد.</a:t>
            </a:r>
          </a:p>
          <a:p>
            <a:pPr marL="0" indent="0" algn="ct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b="1" dirty="0">
                <a:cs typeface="B Nazanin" panose="00000400000000000000" pitchFamily="2" charset="-78"/>
              </a:rPr>
              <a:t>انواع مدل ها: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B2C  B2B  B2B2C 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FREEMIUM  SUBSCRIPTION  ADVERTISEMENT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Oxygen"/>
                <a:cs typeface="Arial" panose="020B0604020202020204" pitchFamily="34" charset="0"/>
                <a:sym typeface="Oxygen"/>
              </a:rPr>
              <a:t>COMMISSION  PAY-AS-YOU-GO  ONE-OFF SALE</a:t>
            </a:r>
          </a:p>
          <a:p>
            <a:pPr marL="0" indent="0" algn="ct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7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BEC-B825-4799-84FF-8B8B6763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مشكل چقدر بزرگ است؟</a:t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sz="2800" dirty="0">
                <a:cs typeface="B Nazanin" panose="00000400000000000000" pitchFamily="2" charset="-78"/>
              </a:rPr>
              <a:t>فرصت بازار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15DB-65DB-4D47-8CA0-1464E2B2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فرصت بازار چه قدر بزرگ است؟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چرا محصول شما براي بدست آوردن اين بازار منحصر به فرد است؟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چه اطلاعاتي از نتایج تحقيقات بازار خود بدست آورده اید؟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نقل قول واقعي از مردم واقعي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" y="6341058"/>
            <a:ext cx="1748955" cy="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545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Nazanin</vt:lpstr>
      <vt:lpstr>Calibri</vt:lpstr>
      <vt:lpstr>Calibri Light</vt:lpstr>
      <vt:lpstr>Oswald</vt:lpstr>
      <vt:lpstr>Oxygen</vt:lpstr>
      <vt:lpstr>Office Theme</vt:lpstr>
      <vt:lpstr>Pitch Deck</vt:lpstr>
      <vt:lpstr>فرم کلی یک ارائه</vt:lpstr>
      <vt:lpstr>تصویر کلی کار</vt:lpstr>
      <vt:lpstr>مشكل چه مشکلی را حل می کنید؟</vt:lpstr>
      <vt:lpstr>کسب و کار شما چه راه حلي ارائه مي دهد راه حل منحصر به فرد</vt:lpstr>
      <vt:lpstr>تمرين راه حل منحصر به فرد</vt:lpstr>
      <vt:lpstr>كسب و كار شما چه راه حلي ارائه مي دهد مسیر کاربری را شرح دهید</vt:lpstr>
      <vt:lpstr>کسب و کار شما چگونه کار می کند مدل کسب و کار</vt:lpstr>
      <vt:lpstr>مشكل چقدر بزرگ است؟ فرصت بازار</vt:lpstr>
      <vt:lpstr>چرا اين مشكل مورد اهميت است؟ مدل کسب و کار خود را تایید کنید</vt:lpstr>
      <vt:lpstr>چرا شما؟ مزیت رقابتی</vt:lpstr>
      <vt:lpstr>تمرین مزیت خود را به نمایش بگذارید</vt:lpstr>
      <vt:lpstr>چرا شما؟ معرفی تیم</vt:lpstr>
      <vt:lpstr>سوال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نمونه استارتاپ</dc:title>
  <dc:creator>hp</dc:creator>
  <cp:lastModifiedBy>yashar</cp:lastModifiedBy>
  <cp:revision>16</cp:revision>
  <dcterms:created xsi:type="dcterms:W3CDTF">2020-05-10T10:12:27Z</dcterms:created>
  <dcterms:modified xsi:type="dcterms:W3CDTF">2020-05-28T07:15:41Z</dcterms:modified>
</cp:coreProperties>
</file>