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70" r:id="rId14"/>
    <p:sldId id="267" r:id="rId15"/>
    <p:sldId id="268" r:id="rId16"/>
    <p:sldId id="269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2" autoAdjust="0"/>
  </p:normalViewPr>
  <p:slideViewPr>
    <p:cSldViewPr>
      <p:cViewPr varScale="1">
        <p:scale>
          <a:sx n="69" d="100"/>
          <a:sy n="69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7F9FF-6E4B-4ADA-86E9-65E55749383E}" type="datetimeFigureOut">
              <a:rPr lang="en-GB" smtClean="0"/>
              <a:t>08/02/2017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8E57B-D2EF-4A7D-8F3F-8EE9C3A488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12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8E57B-D2EF-4A7D-8F3F-8EE9C3A488A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55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2/8/2017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188640"/>
            <a:ext cx="7723584" cy="100811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1340768"/>
            <a:ext cx="7795592" cy="54006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026" name="Picture 2" descr="C:\Users\Abu Abdallah\Documents\dataal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8640"/>
            <a:ext cx="7848872" cy="66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4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9925"/>
            <a:ext cx="8100392" cy="104281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Linear and Non-linear data structure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1196752"/>
            <a:ext cx="7818072" cy="5051648"/>
          </a:xfrm>
        </p:spPr>
        <p:txBody>
          <a:bodyPr/>
          <a:lstStyle/>
          <a:p>
            <a:r>
              <a:rPr lang="en-GB" dirty="0" smtClean="0"/>
              <a:t>Linear – elements form a sequence/ linear list</a:t>
            </a:r>
          </a:p>
          <a:p>
            <a:pPr marL="82296" indent="0">
              <a:buNone/>
            </a:pPr>
            <a:r>
              <a:rPr lang="en-GB" dirty="0"/>
              <a:t> </a:t>
            </a:r>
            <a:r>
              <a:rPr lang="en-GB" dirty="0" smtClean="0"/>
              <a:t>example- arrays, linked-list, stacks and queues</a:t>
            </a:r>
          </a:p>
          <a:p>
            <a:r>
              <a:rPr lang="en-GB" dirty="0" smtClean="0"/>
              <a:t>non-linear: data/elements not arranged in sequence</a:t>
            </a:r>
          </a:p>
          <a:p>
            <a:pPr marL="82296" indent="0">
              <a:buNone/>
            </a:pPr>
            <a:r>
              <a:rPr lang="en-GB" dirty="0"/>
              <a:t> </a:t>
            </a:r>
            <a:r>
              <a:rPr lang="en-GB" dirty="0" smtClean="0"/>
              <a:t>example- Trees and graphs</a:t>
            </a:r>
          </a:p>
          <a:p>
            <a:pPr marL="82296" indent="0">
              <a:buNone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10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112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Node</a:t>
            </a:r>
          </a:p>
          <a:p>
            <a:r>
              <a:rPr lang="en-GB" dirty="0" smtClean="0"/>
              <a:t>Edge</a:t>
            </a:r>
          </a:p>
          <a:p>
            <a:r>
              <a:rPr lang="en-GB" dirty="0" smtClean="0"/>
              <a:t>Degree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7494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structures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Traversing</a:t>
            </a:r>
          </a:p>
          <a:p>
            <a:r>
              <a:rPr lang="en-GB" dirty="0" smtClean="0"/>
              <a:t>Searching</a:t>
            </a:r>
          </a:p>
          <a:p>
            <a:r>
              <a:rPr lang="en-GB" dirty="0" smtClean="0"/>
              <a:t>Inserting</a:t>
            </a:r>
          </a:p>
          <a:p>
            <a:r>
              <a:rPr lang="en-GB" dirty="0" smtClean="0"/>
              <a:t>Deleting</a:t>
            </a:r>
          </a:p>
          <a:p>
            <a:r>
              <a:rPr lang="en-GB" dirty="0" smtClean="0"/>
              <a:t>Sorting</a:t>
            </a:r>
          </a:p>
          <a:p>
            <a:r>
              <a:rPr lang="en-GB" dirty="0" smtClean="0"/>
              <a:t>merging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86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Abstract Data Types (ADT)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Refers to set of data values and associated operations that are specified accurately, independent of any particular implementation</a:t>
            </a:r>
          </a:p>
          <a:p>
            <a:r>
              <a:rPr lang="en-GB" dirty="0" smtClean="0"/>
              <a:t>With an ADT, we know what a specific data type can do, but how it actually does it is hidden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24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well defined list of steps for solving a particular problem</a:t>
            </a:r>
          </a:p>
          <a:p>
            <a:r>
              <a:rPr lang="en-GB" dirty="0" smtClean="0"/>
              <a:t>Complexity- function which gives the running time and/or space in terms of the input size</a:t>
            </a:r>
          </a:p>
          <a:p>
            <a:r>
              <a:rPr lang="en-GB" dirty="0" smtClean="0"/>
              <a:t>Efficiency- measured in terms of time and space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Searching  algorithms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Linear search</a:t>
            </a:r>
          </a:p>
          <a:p>
            <a:pPr marL="82296" indent="0">
              <a:buNone/>
            </a:pPr>
            <a:r>
              <a:rPr lang="en-GB" dirty="0"/>
              <a:t> </a:t>
            </a:r>
            <a:r>
              <a:rPr lang="en-GB" dirty="0" smtClean="0"/>
              <a:t>   complexity: C(n)=n/2</a:t>
            </a:r>
          </a:p>
          <a:p>
            <a:pPr marL="82296" indent="0">
              <a:buNone/>
            </a:pPr>
            <a:endParaRPr lang="en-GB" dirty="0"/>
          </a:p>
          <a:p>
            <a:r>
              <a:rPr lang="en-GB" dirty="0" smtClean="0"/>
              <a:t>Binary search</a:t>
            </a:r>
          </a:p>
          <a:p>
            <a:pPr marL="82296" indent="0">
              <a:buNone/>
            </a:pPr>
            <a:r>
              <a:rPr lang="en-GB" dirty="0"/>
              <a:t>	</a:t>
            </a:r>
            <a:r>
              <a:rPr lang="en-GB" dirty="0" smtClean="0"/>
              <a:t>complexity: C(n)=log</a:t>
            </a:r>
            <a:r>
              <a:rPr lang="en-GB" baseline="-25000" dirty="0" smtClean="0"/>
              <a:t>2</a:t>
            </a:r>
            <a:r>
              <a:rPr lang="en-GB" dirty="0" smtClean="0"/>
              <a:t>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43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Time-Space </a:t>
            </a:r>
            <a:r>
              <a:rPr lang="en-GB" dirty="0" err="1" smtClean="0"/>
              <a:t>Tradeoff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6193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Mathematical Notations and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Floor and Ceiling functions</a:t>
            </a:r>
          </a:p>
          <a:p>
            <a:r>
              <a:rPr lang="en-GB" dirty="0" smtClean="0"/>
              <a:t>Remainder function; </a:t>
            </a:r>
            <a:r>
              <a:rPr lang="en-GB" dirty="0" err="1" smtClean="0"/>
              <a:t>Modulor</a:t>
            </a:r>
            <a:r>
              <a:rPr lang="en-GB" dirty="0" smtClean="0"/>
              <a:t> Arithmetic</a:t>
            </a:r>
          </a:p>
          <a:p>
            <a:r>
              <a:rPr lang="en-GB" dirty="0" err="1" smtClean="0"/>
              <a:t>Interger</a:t>
            </a:r>
            <a:r>
              <a:rPr lang="en-GB" dirty="0" smtClean="0"/>
              <a:t> and absolute value functions</a:t>
            </a:r>
          </a:p>
          <a:p>
            <a:r>
              <a:rPr lang="en-GB" dirty="0" smtClean="0"/>
              <a:t>Summation</a:t>
            </a:r>
          </a:p>
          <a:p>
            <a:r>
              <a:rPr lang="en-GB" dirty="0" smtClean="0"/>
              <a:t>Factorial function</a:t>
            </a:r>
          </a:p>
          <a:p>
            <a:r>
              <a:rPr lang="en-GB" dirty="0" smtClean="0"/>
              <a:t>Permutation</a:t>
            </a:r>
          </a:p>
          <a:p>
            <a:r>
              <a:rPr lang="en-GB" dirty="0" smtClean="0"/>
              <a:t>Exponents </a:t>
            </a:r>
            <a:r>
              <a:rPr lang="en-GB" smtClean="0"/>
              <a:t>and logarithms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751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Related books</a:t>
            </a:r>
            <a:endParaRPr lang="en-GB" dirty="0"/>
          </a:p>
        </p:txBody>
      </p:sp>
      <p:pic>
        <p:nvPicPr>
          <p:cNvPr id="2050" name="Picture 2" descr="C:\Users\Abu Abdallah\Documents\data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2808312" cy="324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bu Abdallah\Documents\data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412776"/>
            <a:ext cx="223224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encrypted-tbn1.gstatic.com/images?q=tbn:ANd9GcQPSVgqwikqDLvYyQr-ew7z-FzhyNZwLOxAsO04JJFpT8hAYmbU4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290916"/>
            <a:ext cx="2016224" cy="280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62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Data-  values or set values</a:t>
            </a:r>
          </a:p>
          <a:p>
            <a:r>
              <a:rPr lang="en-GB" dirty="0" smtClean="0"/>
              <a:t>Data item- </a:t>
            </a:r>
            <a:r>
              <a:rPr lang="en-GB" dirty="0" err="1" smtClean="0"/>
              <a:t>sigle</a:t>
            </a:r>
            <a:r>
              <a:rPr lang="en-GB" dirty="0" smtClean="0"/>
              <a:t> unit of value</a:t>
            </a:r>
          </a:p>
          <a:p>
            <a:pPr lvl="1"/>
            <a:r>
              <a:rPr lang="en-GB" dirty="0" smtClean="0"/>
              <a:t>Group items- data items that can be divided into </a:t>
            </a:r>
            <a:r>
              <a:rPr lang="en-GB" dirty="0" err="1" smtClean="0"/>
              <a:t>subitems</a:t>
            </a:r>
            <a:r>
              <a:rPr lang="en-GB" dirty="0" smtClean="0"/>
              <a:t>.  </a:t>
            </a:r>
            <a:r>
              <a:rPr lang="en-GB" dirty="0" err="1" smtClean="0"/>
              <a:t>E.g</a:t>
            </a:r>
            <a:r>
              <a:rPr lang="en-GB" dirty="0" smtClean="0"/>
              <a:t> Name</a:t>
            </a:r>
          </a:p>
          <a:p>
            <a:pPr lvl="1"/>
            <a:r>
              <a:rPr lang="en-GB" dirty="0" smtClean="0"/>
              <a:t>Elementary items- data items that cannot be divided into </a:t>
            </a:r>
            <a:r>
              <a:rPr lang="en-GB" dirty="0" err="1" smtClean="0"/>
              <a:t>subitems</a:t>
            </a:r>
            <a:r>
              <a:rPr lang="en-GB" dirty="0" smtClean="0"/>
              <a:t>.  </a:t>
            </a:r>
            <a:r>
              <a:rPr lang="en-GB" dirty="0" err="1" smtClean="0"/>
              <a:t>E.g</a:t>
            </a:r>
            <a:r>
              <a:rPr lang="en-GB" dirty="0" smtClean="0"/>
              <a:t> Phone number</a:t>
            </a:r>
            <a:endParaRPr lang="en-GB" dirty="0"/>
          </a:p>
          <a:p>
            <a:pPr marL="585216" indent="-457200"/>
            <a:r>
              <a:rPr lang="en-GB" dirty="0" smtClean="0"/>
              <a:t>Information-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06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4800600"/>
          </a:xfrm>
        </p:spPr>
        <p:txBody>
          <a:bodyPr/>
          <a:lstStyle/>
          <a:p>
            <a:r>
              <a:rPr lang="en-GB" dirty="0" smtClean="0"/>
              <a:t>Entity- something that has certain attributes/properties which my be </a:t>
            </a:r>
            <a:r>
              <a:rPr lang="en-GB" dirty="0" err="1" smtClean="0"/>
              <a:t>assignned</a:t>
            </a:r>
            <a:r>
              <a:rPr lang="en-GB" dirty="0" smtClean="0"/>
              <a:t> values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Entity set- collection of entities with similar attributes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05863"/>
              </p:ext>
            </p:extLst>
          </p:nvPr>
        </p:nvGraphicFramePr>
        <p:xfrm>
          <a:off x="1331640" y="3356992"/>
          <a:ext cx="6664913" cy="93610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32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2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35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01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Attributes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Age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Sex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Reg. Number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Values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Musa Isa</a:t>
                      </a:r>
                      <a:endParaRPr lang="en-GB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18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+mn-lt"/>
                          <a:ea typeface="+mn-ea"/>
                        </a:rPr>
                        <a:t>CST/14/00123</a:t>
                      </a:r>
                      <a:endParaRPr lang="en-GB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9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Field- a single elementary unit of information representing an attribute of an entity</a:t>
            </a:r>
          </a:p>
          <a:p>
            <a:r>
              <a:rPr lang="en-GB" dirty="0" smtClean="0"/>
              <a:t>Record- collection of field values of a given entity</a:t>
            </a:r>
          </a:p>
          <a:p>
            <a:r>
              <a:rPr lang="en-GB" dirty="0" smtClean="0"/>
              <a:t>File- collection of records of the entities in a given entity set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46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Primary key- a field that uniquely determines a record in a file</a:t>
            </a:r>
          </a:p>
          <a:p>
            <a:pPr marL="82296" indent="0">
              <a:buNone/>
            </a:pPr>
            <a:r>
              <a:rPr lang="en-GB" dirty="0"/>
              <a:t>	</a:t>
            </a:r>
            <a:r>
              <a:rPr lang="en-GB" dirty="0" smtClean="0"/>
              <a:t>example</a:t>
            </a:r>
          </a:p>
          <a:p>
            <a:pPr marL="82296" indent="0">
              <a:buNone/>
            </a:pPr>
            <a:r>
              <a:rPr lang="en-GB" dirty="0" smtClean="0"/>
              <a:t>Level coordination</a:t>
            </a:r>
          </a:p>
          <a:p>
            <a:pPr marL="82296" indent="0">
              <a:buNone/>
            </a:pPr>
            <a:r>
              <a:rPr lang="en-GB" dirty="0" smtClean="0"/>
              <a:t>Keeps students’ files</a:t>
            </a:r>
          </a:p>
          <a:p>
            <a:pPr marL="82296" indent="0">
              <a:buNone/>
            </a:pPr>
            <a:r>
              <a:rPr lang="en-GB" dirty="0" smtClean="0"/>
              <a:t>Each file contains student’s record</a:t>
            </a:r>
          </a:p>
          <a:p>
            <a:pPr marL="82296" indent="0">
              <a:buNone/>
            </a:pPr>
            <a:r>
              <a:rPr lang="en-GB" dirty="0" smtClean="0"/>
              <a:t>Each record is made up of fields, </a:t>
            </a:r>
            <a:r>
              <a:rPr lang="en-GB" dirty="0" err="1" smtClean="0"/>
              <a:t>e.g</a:t>
            </a:r>
            <a:r>
              <a:rPr lang="en-GB" dirty="0" smtClean="0"/>
              <a:t> name,</a:t>
            </a:r>
          </a:p>
          <a:p>
            <a:pPr marL="82296" indent="0">
              <a:buNone/>
            </a:pPr>
            <a:r>
              <a:rPr lang="en-GB" dirty="0" smtClean="0"/>
              <a:t>Records are sorted according to a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622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Fixed-length record: Same data items with same amount of space assigned to each data item</a:t>
            </a:r>
          </a:p>
          <a:p>
            <a:r>
              <a:rPr lang="en-GB" dirty="0" smtClean="0"/>
              <a:t>Variable-length record: different data and length</a:t>
            </a:r>
          </a:p>
          <a:p>
            <a:pPr marL="82296" indent="0">
              <a:buNone/>
            </a:pPr>
            <a:r>
              <a:rPr lang="en-GB" dirty="0"/>
              <a:t>	</a:t>
            </a:r>
            <a:r>
              <a:rPr lang="en-GB" dirty="0" smtClean="0"/>
              <a:t>example</a:t>
            </a:r>
          </a:p>
          <a:p>
            <a:pPr marL="82296" indent="0">
              <a:buNone/>
            </a:pPr>
            <a:r>
              <a:rPr lang="en-GB" dirty="0" smtClean="0"/>
              <a:t>Students’ course registration</a:t>
            </a:r>
          </a:p>
          <a:p>
            <a:pPr marL="82296" indent="0">
              <a:buNone/>
            </a:pPr>
            <a:r>
              <a:rPr lang="en-GB" dirty="0" smtClean="0"/>
              <a:t>Fresh and returning</a:t>
            </a:r>
          </a:p>
          <a:p>
            <a:pPr marL="8229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3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498080" cy="1143000"/>
          </a:xfrm>
        </p:spPr>
        <p:txBody>
          <a:bodyPr/>
          <a:lstStyle/>
          <a:p>
            <a:r>
              <a:rPr lang="en-GB" dirty="0" smtClean="0"/>
              <a:t>Data structures?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5410200"/>
          </a:xfrm>
        </p:spPr>
        <p:txBody>
          <a:bodyPr/>
          <a:lstStyle/>
          <a:p>
            <a:r>
              <a:rPr lang="en-GB" dirty="0" smtClean="0"/>
              <a:t>Logical and mathematical model of a particular organization of data</a:t>
            </a:r>
          </a:p>
          <a:p>
            <a:r>
              <a:rPr lang="en-GB" dirty="0"/>
              <a:t>Data Structure is a way of collecting and organising data in such a way that we can perform operations on these data in an effective </a:t>
            </a:r>
            <a:r>
              <a:rPr lang="en-GB" dirty="0" smtClean="0"/>
              <a:t>way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0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of Data structures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Primitive data structures- Basic data types such as integer, real, character, and </a:t>
            </a:r>
            <a:r>
              <a:rPr lang="en-GB" dirty="0" err="1" smtClean="0"/>
              <a:t>boolean</a:t>
            </a:r>
            <a:endParaRPr lang="en-GB" dirty="0" smtClean="0"/>
          </a:p>
          <a:p>
            <a:r>
              <a:rPr lang="en-GB" dirty="0" smtClean="0"/>
              <a:t>Non-primitive data structures: Complex data structures used to store large and connected data. Examples include Linked list, stacks, queues, trees and graphs.</a:t>
            </a:r>
          </a:p>
        </p:txBody>
      </p:sp>
    </p:spTree>
    <p:extLst>
      <p:ext uri="{BB962C8B-B14F-4D97-AF65-F5344CB8AC3E}">
        <p14:creationId xmlns:p14="http://schemas.microsoft.com/office/powerpoint/2010/main" val="17917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10177</TotalTime>
  <Words>412</Words>
  <Application>Microsoft Office PowerPoint</Application>
  <PresentationFormat>On-screen Show (4:3)</PresentationFormat>
  <Paragraphs>89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Gill Sans MT</vt:lpstr>
      <vt:lpstr>Times New Roman</vt:lpstr>
      <vt:lpstr>Verdana</vt:lpstr>
      <vt:lpstr>Wingdings 2</vt:lpstr>
      <vt:lpstr>Solstice</vt:lpstr>
      <vt:lpstr>PowerPoint Presentation</vt:lpstr>
      <vt:lpstr>Related books</vt:lpstr>
      <vt:lpstr>Introduction</vt:lpstr>
      <vt:lpstr>Cont…</vt:lpstr>
      <vt:lpstr>Cont…</vt:lpstr>
      <vt:lpstr>Cont…</vt:lpstr>
      <vt:lpstr>Cont…</vt:lpstr>
      <vt:lpstr>Data structures?</vt:lpstr>
      <vt:lpstr>Classification of Data structures</vt:lpstr>
      <vt:lpstr>Linear and Non-linear data structure</vt:lpstr>
      <vt:lpstr>Cont…</vt:lpstr>
      <vt:lpstr>Data structures operations</vt:lpstr>
      <vt:lpstr>Abstract Data Types (ADT)</vt:lpstr>
      <vt:lpstr>Algorithms</vt:lpstr>
      <vt:lpstr>Searching  algorithms</vt:lpstr>
      <vt:lpstr>Cont…</vt:lpstr>
      <vt:lpstr>Mathematical Notations and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 Abdallah</dc:creator>
  <cp:lastModifiedBy>hp</cp:lastModifiedBy>
  <cp:revision>5</cp:revision>
  <dcterms:created xsi:type="dcterms:W3CDTF">2016-03-09T08:56:41Z</dcterms:created>
  <dcterms:modified xsi:type="dcterms:W3CDTF">2017-02-08T15:07:18Z</dcterms:modified>
</cp:coreProperties>
</file>