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580" autoAdjust="0"/>
  </p:normalViewPr>
  <p:slideViewPr>
    <p:cSldViewPr>
      <p:cViewPr varScale="1">
        <p:scale>
          <a:sx n="70" d="100"/>
          <a:sy n="70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C0A6D-F8EA-45B5-AD8F-8C90DB363C91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23F81-2D3C-4276-A032-4F899C32AFDC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B0504-02B3-4800-A031-F6FE65A30E27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498C8-2574-474F-B666-8C4716F6BB9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9619E-A669-484B-92C8-5BB2BE06CC13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FB077-6E06-4708-BCFB-A528C12964A0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F102D-5183-4294-B3ED-631E30C758B0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4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8425" y="304800"/>
            <a:ext cx="5200650" cy="9144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Nested Tables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20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Table data “cells” (&lt;td&gt;) can contain nested tables (tables within tables):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&lt;table&gt;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&lt;td&gt;Contact:&lt;/td&gt;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&lt;table&gt;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b="1" dirty="0" smtClean="0"/>
              <a:t>&lt;td&gt;First Name&lt;/td&gt;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b="1" dirty="0" smtClean="0"/>
              <a:t>&lt;td&gt;Last Name&lt;/td&gt;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dirty="0" smtClean="0"/>
              <a:t>&lt;/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&lt;/table&gt;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&lt;/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3471C74-1AAC-47E6-B31C-F8E6D6188311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886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 descr="C:\table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848600" cy="3657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57400" y="5867400"/>
            <a:ext cx="635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Demonstrating </a:t>
            </a:r>
            <a:r>
              <a:rPr lang="en-US" b="1" dirty="0" err="1" smtClean="0"/>
              <a:t>rowspan</a:t>
            </a:r>
            <a:r>
              <a:rPr lang="en-US" b="1" dirty="0" smtClean="0"/>
              <a:t> and </a:t>
            </a:r>
            <a:r>
              <a:rPr lang="en-US" b="1" dirty="0" err="1" smtClean="0"/>
              <a:t>colspan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6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73608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5029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Personalized Lecture Timetable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870966" lvl="1" indent="-514350"/>
            <a:r>
              <a:rPr lang="en-GB" dirty="0" smtClean="0"/>
              <a:t>Must contain at least one animated image or a short movie (muted </a:t>
            </a:r>
            <a:r>
              <a:rPr lang="en-GB" dirty="0" err="1" smtClean="0"/>
              <a:t>autoplay</a:t>
            </a:r>
            <a:r>
              <a:rPr lang="en-GB" dirty="0" smtClean="0"/>
              <a:t> and loop)</a:t>
            </a:r>
            <a:endParaRPr lang="en-GB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2429F5-7E84-48DD-AECC-A4745C83BEAD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80" y="2280135"/>
            <a:ext cx="1838950" cy="274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03" y="2280135"/>
            <a:ext cx="1838697" cy="27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World Wide Web</a:t>
            </a:r>
          </a:p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Basic HTML</a:t>
            </a:r>
          </a:p>
          <a:p>
            <a:pPr lvl="1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Heading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Paragraphs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Line Break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Block quote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Bold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Emphasis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Italics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Mark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Small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Strong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Superscript &amp; Subscript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Special Characters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Div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OBJECTS	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Horizontal Rule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Links 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Audio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Video</a:t>
            </a:r>
          </a:p>
          <a:p>
            <a:pPr lvl="2"/>
            <a:r>
              <a:rPr lang="en-GB" dirty="0" smtClean="0">
                <a:solidFill>
                  <a:srgbClr val="000000"/>
                </a:solidFill>
              </a:rPr>
              <a:t>Tables</a:t>
            </a:r>
          </a:p>
          <a:p>
            <a:pPr lvl="2"/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Forms</a:t>
            </a:r>
          </a:p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Cascading Style Sheet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1678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Table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467600" cy="480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Tables are used on web pages </a:t>
            </a:r>
            <a:br>
              <a:rPr lang="en-US" sz="2800" dirty="0" smtClean="0"/>
            </a:br>
            <a:r>
              <a:rPr lang="en-US" sz="2800" dirty="0" smtClean="0"/>
              <a:t>to organize information in tabular form</a:t>
            </a:r>
            <a:endParaRPr lang="en-US" sz="1000" dirty="0" smtClean="0"/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Composed of rows and columns – similar to a spreadsheet.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Each individual table cell is at the intersection of a specific row and column.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Configured with </a:t>
            </a:r>
            <a:r>
              <a:rPr lang="en-US" sz="2800" u="sng" dirty="0" smtClean="0"/>
              <a:t>table</a:t>
            </a:r>
            <a:r>
              <a:rPr lang="en-US" sz="2800" dirty="0" smtClean="0"/>
              <a:t>, </a:t>
            </a:r>
            <a:r>
              <a:rPr lang="en-US" sz="2800" u="sng" dirty="0" err="1" smtClean="0"/>
              <a:t>tr</a:t>
            </a:r>
            <a:r>
              <a:rPr lang="en-US" sz="2800" dirty="0" smtClean="0"/>
              <a:t>, and </a:t>
            </a:r>
            <a:r>
              <a:rPr lang="en-US" sz="2800" u="sng" dirty="0" smtClean="0"/>
              <a:t>td</a:t>
            </a:r>
            <a:r>
              <a:rPr lang="en-US" sz="2800" dirty="0" smtClean="0"/>
              <a:t> elements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F12BC2B-E48B-47AA-8467-47080AE2364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07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772400" cy="5029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Each table begins with a &lt;table&gt; tag and ends with a &lt;/table&gt; tag.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An optional &lt;caption&gt;&lt;/caption&gt; tag can be used to specify the caption of the table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Each table row begins with a &lt;</a:t>
            </a:r>
            <a:r>
              <a:rPr lang="en-GB" dirty="0" err="1" smtClean="0"/>
              <a:t>tr</a:t>
            </a:r>
            <a:r>
              <a:rPr lang="en-GB" dirty="0" smtClean="0"/>
              <a:t>&gt; tag and ends with a  &lt;/</a:t>
            </a:r>
            <a:r>
              <a:rPr lang="en-GB" dirty="0" err="1" smtClean="0"/>
              <a:t>tr</a:t>
            </a:r>
            <a:r>
              <a:rPr lang="en-GB" dirty="0" smtClean="0"/>
              <a:t>&gt; tag</a:t>
            </a:r>
            <a:r>
              <a:rPr lang="en-GB" dirty="0" smtClean="0"/>
              <a:t>. A header row begins with &lt;</a:t>
            </a:r>
            <a:r>
              <a:rPr lang="en-GB" dirty="0" err="1" smtClean="0"/>
              <a:t>th</a:t>
            </a:r>
            <a:r>
              <a:rPr lang="en-GB" dirty="0" smtClean="0"/>
              <a:t>&gt; tag and ends with a 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Each cell (table data) begins with a &lt;td&gt; tag and ends with  a &lt;/td&gt; tag.</a:t>
            </a:r>
          </a:p>
          <a:p>
            <a:pPr marL="69850" indent="0">
              <a:buFont typeface="Wingdings 3" pitchFamily="18" charset="2"/>
              <a:buNone/>
              <a:defRPr/>
            </a:pPr>
            <a:endParaRPr lang="en-GB" dirty="0" smtClean="0"/>
          </a:p>
          <a:p>
            <a:pPr marL="407988" indent="-288925">
              <a:defRPr/>
            </a:pPr>
            <a:r>
              <a:rPr lang="en-US" dirty="0"/>
              <a:t>The &lt;td&gt; elements are the data containers of </a:t>
            </a:r>
            <a:r>
              <a:rPr lang="en-US" dirty="0" smtClean="0"/>
              <a:t>the table. They </a:t>
            </a:r>
            <a:r>
              <a:rPr lang="en-US" dirty="0"/>
              <a:t>can contain all sorts of </a:t>
            </a:r>
            <a:r>
              <a:rPr lang="en-US" dirty="0" smtClean="0"/>
              <a:t>HTML elements</a:t>
            </a:r>
            <a:r>
              <a:rPr lang="en-US" dirty="0"/>
              <a:t>; text, images, lists, other tables, </a:t>
            </a:r>
            <a:r>
              <a:rPr lang="en-US" dirty="0" smtClean="0"/>
              <a:t>etc.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CF307AC-A581-40A3-A6EC-DF98773536D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4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06829"/>
            <a:ext cx="7772400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209800"/>
            <a:ext cx="7239000" cy="4191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&lt;table&gt;</a:t>
            </a:r>
            <a:br>
              <a:rPr lang="en-US" sz="1800" b="1" dirty="0" smtClean="0">
                <a:latin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</a:rPr>
              <a:t>&lt;caption&gt;Web Design in BUK&lt;/caption&gt;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Code</a:t>
            </a:r>
            <a:r>
              <a:rPr lang="en-US" sz="1800" b="1" dirty="0" smtClean="0">
                <a:latin typeface="Times New Roman" pitchFamily="18" charset="0"/>
              </a:rPr>
              <a:t>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  <a:endParaRPr lang="en-US" sz="1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Name</a:t>
            </a:r>
            <a:r>
              <a:rPr lang="en-US" sz="1800" b="1" dirty="0" smtClean="0">
                <a:latin typeface="Times New Roman" pitchFamily="18" charset="0"/>
              </a:rPr>
              <a:t>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  <a:endParaRPr lang="en-US" sz="1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smtClean="0">
                <a:latin typeface="Times New Roman" pitchFamily="18" charset="0"/>
              </a:rPr>
              <a:t>td&gt;CST1302&lt;/</a:t>
            </a:r>
            <a:r>
              <a:rPr lang="en-US" sz="1800" b="1" dirty="0" smtClean="0">
                <a:latin typeface="Times New Roman" pitchFamily="18" charset="0"/>
              </a:rPr>
              <a:t>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&lt;td&gt;Foundations of Web Programming&lt;/td&gt;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&lt;td&gt;CSC2233&lt;/td&gt;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&lt;td&gt;Advanced Web Programming&lt;/td&gt;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&lt;/table&gt;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E249554-5AD5-4B73-B2F1-A3A62E6E14D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371600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Basic Table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99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Table Example 2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74676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&lt;table border=1 </a:t>
            </a:r>
            <a:r>
              <a:rPr lang="en-US" sz="1800" b="1" dirty="0" err="1" smtClean="0">
                <a:latin typeface="Times New Roman" pitchFamily="18" charset="0"/>
              </a:rPr>
              <a:t>cellspacing</a:t>
            </a:r>
            <a:r>
              <a:rPr lang="en-US" sz="1800" b="1" dirty="0" smtClean="0">
                <a:latin typeface="Times New Roman" pitchFamily="18" charset="0"/>
              </a:rPr>
              <a:t>=“10” </a:t>
            </a:r>
            <a:r>
              <a:rPr lang="en-US" sz="1800" b="1" dirty="0" err="1" smtClean="0">
                <a:latin typeface="Times New Roman" pitchFamily="18" charset="0"/>
              </a:rPr>
              <a:t>cellpadding</a:t>
            </a:r>
            <a:r>
              <a:rPr lang="en-US" sz="1800" b="1" dirty="0" smtClean="0">
                <a:latin typeface="Times New Roman" pitchFamily="18" charset="0"/>
              </a:rPr>
              <a:t>=“0”&gt;</a:t>
            </a:r>
            <a:br>
              <a:rPr lang="en-US" sz="1800" b="1" dirty="0" smtClean="0">
                <a:latin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</a:rPr>
              <a:t>&lt;caption&gt;Web Design in BUK&lt;/caption&gt;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Code</a:t>
            </a:r>
            <a:r>
              <a:rPr lang="en-US" sz="1800" b="1" dirty="0" smtClean="0">
                <a:latin typeface="Times New Roman" pitchFamily="18" charset="0"/>
              </a:rPr>
              <a:t>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Name</a:t>
            </a:r>
            <a:r>
              <a:rPr lang="en-US" sz="1800" b="1" dirty="0" smtClean="0">
                <a:latin typeface="Times New Roman" pitchFamily="18" charset="0"/>
              </a:rPr>
              <a:t>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smtClean="0">
                <a:latin typeface="Times New Roman" pitchFamily="18" charset="0"/>
              </a:rPr>
              <a:t>td&gt;CST1302&lt;/</a:t>
            </a:r>
            <a:r>
              <a:rPr lang="en-US" sz="1800" b="1" dirty="0" smtClean="0">
                <a:latin typeface="Times New Roman" pitchFamily="18" charset="0"/>
              </a:rPr>
              <a:t>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&lt;td&gt;Foundations of Web Programming&lt;/td&gt;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&lt;td&gt;CSC2233&lt;/td&gt;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&lt;td&gt;Advanced Web Programming&lt;/td&gt;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&lt;/table&gt;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9E3DCB3-E7E2-4CB7-9159-5746A425858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19200" y="990600"/>
            <a:ext cx="7717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Using </a:t>
            </a:r>
            <a:r>
              <a:rPr lang="en-US" i="1" dirty="0" smtClean="0">
                <a:latin typeface="Verdana" pitchFamily="34" charset="0"/>
              </a:rPr>
              <a:t>border, cellspacing, cellpadding</a:t>
            </a:r>
            <a:r>
              <a:rPr lang="en-US" dirty="0" smtClean="0">
                <a:latin typeface="Verdana" pitchFamily="34" charset="0"/>
              </a:rPr>
              <a:t> attribute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09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424863" cy="12192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Common </a:t>
            </a:r>
            <a:r>
              <a:rPr lang="en-US" dirty="0" smtClean="0"/>
              <a:t>HTML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Attributes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7924800" cy="5334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smtClean="0"/>
              <a:t>align:</a:t>
            </a:r>
          </a:p>
          <a:p>
            <a:pPr lvl="1"/>
            <a:r>
              <a:rPr lang="en-US" sz="2000" dirty="0" smtClean="0"/>
              <a:t>horizontal alignment of table or cell contents (use </a:t>
            </a:r>
            <a:r>
              <a:rPr lang="en-US" sz="2000" dirty="0" err="1" smtClean="0"/>
              <a:t>withn</a:t>
            </a:r>
            <a:r>
              <a:rPr lang="en-US" sz="2000" dirty="0" smtClean="0"/>
              <a:t> 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/&gt;)</a:t>
            </a:r>
          </a:p>
          <a:p>
            <a:r>
              <a:rPr lang="en-US" sz="2400" dirty="0" err="1" smtClean="0"/>
              <a:t>valign</a:t>
            </a:r>
            <a:endParaRPr lang="en-US" sz="2400" dirty="0" smtClean="0"/>
          </a:p>
          <a:p>
            <a:pPr lvl="1"/>
            <a:r>
              <a:rPr lang="en-US" sz="2000" dirty="0" smtClean="0"/>
              <a:t>Aligns row or cell contents vertically (top, middle or bottom)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bgcolor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Background color of table, row or cell</a:t>
            </a:r>
          </a:p>
          <a:p>
            <a:pPr eaLnBrk="1" hangingPunct="1"/>
            <a:r>
              <a:rPr lang="en-US" sz="2400" dirty="0" err="1" smtClean="0"/>
              <a:t>colspan</a:t>
            </a:r>
            <a:endParaRPr lang="en-US" sz="2400" dirty="0" smtClean="0"/>
          </a:p>
          <a:p>
            <a:pPr lvl="1"/>
            <a:r>
              <a:rPr lang="en-US" sz="2000" dirty="0" smtClean="0"/>
              <a:t>Merge cells horizontally</a:t>
            </a:r>
          </a:p>
          <a:p>
            <a:pPr eaLnBrk="1" hangingPunct="1"/>
            <a:r>
              <a:rPr lang="en-US" sz="2400" dirty="0" err="1" smtClean="0"/>
              <a:t>rowspan</a:t>
            </a:r>
            <a:endParaRPr lang="en-US" sz="2400" dirty="0" smtClean="0"/>
          </a:p>
          <a:p>
            <a:pPr lvl="1"/>
            <a:r>
              <a:rPr lang="en-US" sz="2000" dirty="0" smtClean="0"/>
              <a:t>Merge cells vertically</a:t>
            </a:r>
          </a:p>
          <a:p>
            <a:pPr eaLnBrk="1" hangingPunct="1"/>
            <a:r>
              <a:rPr lang="en-US" sz="2400" dirty="0" smtClean="0"/>
              <a:t>height :</a:t>
            </a:r>
          </a:p>
          <a:p>
            <a:pPr lvl="1"/>
            <a:r>
              <a:rPr lang="en-US" sz="2000" dirty="0" smtClean="0"/>
              <a:t>Specifies the height of the table or row in pixels or percentage</a:t>
            </a:r>
          </a:p>
          <a:p>
            <a:pPr eaLnBrk="1" hangingPunct="1"/>
            <a:r>
              <a:rPr lang="en-US" sz="2400" dirty="0" smtClean="0"/>
              <a:t>width :</a:t>
            </a:r>
          </a:p>
          <a:p>
            <a:pPr lvl="1"/>
            <a:r>
              <a:rPr lang="en-US" sz="2000" dirty="0" smtClean="0"/>
              <a:t>Specifies the width of the table or row in pixels or percentage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CSS is better in configuring most table cells instead of HTML attributes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9BDEF10-6CCC-4F28-8927-3EED84FF3CAB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027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985125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 dirty="0" smtClean="0"/>
              <a:t> and </a:t>
            </a:r>
            <a:r>
              <a:rPr lang="en-US" dirty="0" err="1" smtClean="0"/>
              <a:t>rowspan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Attributes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3152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&lt;table border="1"&gt;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 </a:t>
            </a:r>
            <a:r>
              <a:rPr lang="en-US" b="1" dirty="0" err="1" smtClean="0">
                <a:latin typeface="Times New Roman" pitchFamily="18" charset="0"/>
              </a:rPr>
              <a:t>colspan</a:t>
            </a:r>
            <a:r>
              <a:rPr lang="en-US" b="1" dirty="0" smtClean="0">
                <a:latin typeface="Times New Roman" pitchFamily="18" charset="0"/>
              </a:rPr>
              <a:t>=“2”&gt;</a:t>
            </a:r>
            <a:br>
              <a:rPr lang="en-US" b="1" dirty="0" smtClean="0">
                <a:latin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</a:rPr>
              <a:t>Birthday List&lt;/td&gt;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</a:t>
            </a:r>
            <a:r>
              <a:rPr lang="en-US" b="1" dirty="0" smtClean="0">
                <a:latin typeface="Times New Roman" pitchFamily="18" charset="0"/>
              </a:rPr>
              <a:t>td&gt;Aisha&lt;/</a:t>
            </a:r>
            <a:r>
              <a:rPr lang="en-US" b="1" dirty="0" smtClean="0">
                <a:latin typeface="Times New Roman" pitchFamily="18" charset="0"/>
              </a:rPr>
              <a:t>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&lt;td&gt;11/08&lt;/td&gt;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</a:t>
            </a:r>
            <a:r>
              <a:rPr lang="en-US" b="1" dirty="0" smtClean="0">
                <a:latin typeface="Times New Roman" pitchFamily="18" charset="0"/>
              </a:rPr>
              <a:t>td&gt;Adam&lt;/</a:t>
            </a:r>
            <a:r>
              <a:rPr lang="en-US" b="1" dirty="0" smtClean="0">
                <a:latin typeface="Times New Roman" pitchFamily="18" charset="0"/>
              </a:rPr>
              <a:t>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&lt;td&gt;4/17&lt;/td&gt;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&lt;/table&gt;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7CCD21-AB7C-47F2-AD2F-38C9610AACE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143000" y="9144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Table cells have two important attributes</a:t>
            </a:r>
            <a:r>
              <a:rPr lang="en-US" b="1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Colspan: </a:t>
            </a:r>
            <a:r>
              <a:rPr lang="en-US" dirty="0" smtClean="0"/>
              <a:t>defines how many columns the cell occupies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Rowspan</a:t>
            </a:r>
            <a:r>
              <a:rPr lang="en-US" b="1" dirty="0" smtClean="0"/>
              <a:t>: </a:t>
            </a:r>
            <a:r>
              <a:rPr lang="en-US" dirty="0" smtClean="0"/>
              <a:t>defines how many rows the cell occupies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51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2390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&lt;table border="1"&gt;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="2"&gt;This spans two rows&lt;/td&gt;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&lt;td&gt;Row 1 Column 2&lt;/td&gt;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&lt;td&gt;Row 2 Column 2&lt;/td&gt;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&lt;/table&gt;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156999C-01F6-43D3-9414-7B66901340E1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09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4898</TotalTime>
  <Words>470</Words>
  <Application>Microsoft Office PowerPoint</Application>
  <PresentationFormat>On-screen Show (4:3)</PresentationFormat>
  <Paragraphs>158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CST1302 Foundation of Web Programming – Lecture 4</vt:lpstr>
      <vt:lpstr>Course Outline</vt:lpstr>
      <vt:lpstr>HTML Table</vt:lpstr>
      <vt:lpstr>Example</vt:lpstr>
      <vt:lpstr>HTML Table Example</vt:lpstr>
      <vt:lpstr>HTML Table Example 2</vt:lpstr>
      <vt:lpstr>Common HTML Attributes</vt:lpstr>
      <vt:lpstr>HTML colspan and rowspan Attributes</vt:lpstr>
      <vt:lpstr>HTML rowspan Attribute</vt:lpstr>
      <vt:lpstr>Nested Tables</vt:lpstr>
      <vt:lpstr>…..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A.A.Datti</cp:lastModifiedBy>
  <cp:revision>153</cp:revision>
  <cp:lastPrinted>1601-01-01T00:00:00Z</cp:lastPrinted>
  <dcterms:created xsi:type="dcterms:W3CDTF">2002-01-17T02:49:49Z</dcterms:created>
  <dcterms:modified xsi:type="dcterms:W3CDTF">2016-09-05T12:00:39Z</dcterms:modified>
</cp:coreProperties>
</file>