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21"/>
  </p:notesMasterIdLst>
  <p:sldIdLst>
    <p:sldId id="256" r:id="rId2"/>
    <p:sldId id="302" r:id="rId3"/>
    <p:sldId id="257" r:id="rId4"/>
    <p:sldId id="316" r:id="rId5"/>
    <p:sldId id="321" r:id="rId6"/>
    <p:sldId id="303" r:id="rId7"/>
    <p:sldId id="320" r:id="rId8"/>
    <p:sldId id="306" r:id="rId9"/>
    <p:sldId id="307" r:id="rId10"/>
    <p:sldId id="271" r:id="rId11"/>
    <p:sldId id="272" r:id="rId12"/>
    <p:sldId id="277" r:id="rId13"/>
    <p:sldId id="282" r:id="rId14"/>
    <p:sldId id="308" r:id="rId15"/>
    <p:sldId id="309" r:id="rId16"/>
    <p:sldId id="312" r:id="rId17"/>
    <p:sldId id="313" r:id="rId18"/>
    <p:sldId id="314" r:id="rId19"/>
    <p:sldId id="315" r:id="rId2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9" autoAdjust="0"/>
    <p:restoredTop sz="94580" autoAdjust="0"/>
  </p:normalViewPr>
  <p:slideViewPr>
    <p:cSldViewPr>
      <p:cViewPr varScale="1">
        <p:scale>
          <a:sx n="73" d="100"/>
          <a:sy n="73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0"/>
    </p:cViewPr>
  </p:sorterViewPr>
  <p:notesViewPr>
    <p:cSldViewPr>
      <p:cViewPr varScale="1">
        <p:scale>
          <a:sx n="74" d="100"/>
          <a:sy n="74" d="100"/>
        </p:scale>
        <p:origin x="-1860" y="-10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14.xml"/><Relationship Id="rId1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3C2FB17-EB52-4644-9999-623D54732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82BA9DE-92FD-4849-B4C5-B52A5DFAE7BA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1</a:t>
            </a:fld>
            <a:endParaRPr lang="en-US" sz="130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4B786-35FC-4986-967B-FE560FAB6014}" type="slidenum">
              <a:rPr lang="en-US" smtClean="0"/>
              <a:pPr>
                <a:defRPr/>
              </a:pPr>
              <a:t>15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38" y="3473753"/>
            <a:ext cx="7680127" cy="329232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C76A60E-C3F1-48B1-81FF-B8C8BBE61962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3</a:t>
            </a:fld>
            <a:endParaRPr lang="en-US" sz="130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D2A628-8F02-4B46-88FC-D5F09038C2E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8AD8E8-1CA8-44DB-9387-FD62528463AC}" type="slidenum">
              <a:rPr lang="en-US" smtClean="0"/>
              <a:pPr>
                <a:defRPr/>
              </a:pPr>
              <a:t>9</a:t>
            </a:fld>
            <a:r>
              <a:rPr lang="en-US" dirty="0"/>
              <a:t>##</a:t>
            </a:r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38" y="3473753"/>
            <a:ext cx="7680127" cy="329232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6DC22E86-81AE-44AC-A478-5C1214B313CE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10</a:t>
            </a:fld>
            <a:endParaRPr lang="en-US" sz="130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9675E214-CB58-4FA0-A9BB-94441B903C5D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11</a:t>
            </a:fld>
            <a:endParaRPr lang="en-US" sz="130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53528821-0DB3-414B-8C1D-3C001F2381BF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12</a:t>
            </a:fld>
            <a:endParaRPr lang="en-US" sz="130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EF7C40EF-014A-47E7-AEA0-0441721F5DA2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13</a:t>
            </a:fld>
            <a:endParaRPr lang="en-US" sz="130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3A9B5-8FDE-4C98-9601-A031EF8F3BD2}" type="slidenum">
              <a:rPr lang="en-US" smtClean="0"/>
              <a:pPr>
                <a:defRPr/>
              </a:pPr>
              <a:t>14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38" y="3473753"/>
            <a:ext cx="7680127" cy="329232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1EF1F-4439-4384-B1AC-EE633B70D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F9103F-F24D-4FEB-9F16-FB2AD8ECF7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2AA6F-302F-4ACC-9055-75774AA355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BD057-8A81-4AFF-B7A8-2B4E4278F0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4807F-6105-4600-9CCE-72371E5FDB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5F772-1E1E-4B3E-A7E9-491ED28BF7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128D4-B06F-4AC6-B71A-5E2A518D4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00330-87ED-42A4-9A03-F3F6DFD00F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D07D4-BDAE-4BD7-B55E-507884B4E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DE305-A1D0-4B54-83F1-6104306A3F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333F35D-51BD-4497-A272-84ACCD9BE8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istory_of_the_Internet" TargetMode="External"/><Relationship Id="rId2" Type="http://schemas.openxmlformats.org/officeDocument/2006/relationships/hyperlink" Target="http://www.w3.org/People/Berners-Le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public.web.cern.ch/publi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3124200"/>
            <a:ext cx="6172200" cy="143192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CST1302 Foundation of Web Programming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D900CB30-7C09-489F-82A5-B7E01001C17F}" type="slidenum">
              <a:rPr lang="en-US" sz="1400" smtClean="0"/>
              <a:pPr>
                <a:defRPr/>
              </a:pPr>
              <a:t>1</a:t>
            </a:fld>
            <a:endParaRPr lang="en-US" sz="1400" dirty="0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81000"/>
            <a:ext cx="129743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43000" y="6324600"/>
            <a:ext cx="2209800" cy="445329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A. A. Datti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Web </a:t>
            </a:r>
            <a:br>
              <a:rPr lang="en-US" dirty="0"/>
            </a:br>
            <a:r>
              <a:rPr lang="en-US" dirty="0"/>
              <a:t>Client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467600" cy="4648200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pitchFamily="34" charset="0"/>
              </a:rPr>
              <a:t>Connected to the Internet when needed</a:t>
            </a:r>
          </a:p>
          <a:p>
            <a:r>
              <a:rPr lang="en-US" sz="2800" dirty="0">
                <a:cs typeface="Arial" pitchFamily="34" charset="0"/>
              </a:rPr>
              <a:t>Usually runs web browser (client) software such as Google Chrome, Opera or Firefox</a:t>
            </a:r>
          </a:p>
          <a:p>
            <a:r>
              <a:rPr lang="en-US" sz="2800" dirty="0">
                <a:cs typeface="Arial" pitchFamily="34" charset="0"/>
              </a:rPr>
              <a:t>Uses HTTP (Hypertext Transfer Protocol)</a:t>
            </a:r>
          </a:p>
          <a:p>
            <a:r>
              <a:rPr lang="en-US" sz="2800" dirty="0">
                <a:cs typeface="Arial" pitchFamily="34" charset="0"/>
              </a:rPr>
              <a:t>Requests web pages from server</a:t>
            </a:r>
          </a:p>
          <a:p>
            <a:r>
              <a:rPr lang="en-US" sz="2800" dirty="0">
                <a:cs typeface="Arial" pitchFamily="34" charset="0"/>
              </a:rPr>
              <a:t>Receives web pages and files from server</a:t>
            </a:r>
            <a:r>
              <a:rPr lang="en-US" sz="2800" dirty="0"/>
              <a:t> 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31E16D1B-B8E3-4617-93DF-C9D2111A6AD3}" type="slidenum">
              <a:rPr lang="en-US" sz="1400" smtClean="0"/>
              <a:pPr>
                <a:defRPr/>
              </a:pPr>
              <a:t>10</a:t>
            </a:fld>
            <a:endParaRPr lang="en-US" sz="1400"/>
          </a:p>
        </p:txBody>
      </p:sp>
      <p:sp>
        <p:nvSpPr>
          <p:cNvPr id="18437" name="laptop"/>
          <p:cNvSpPr>
            <a:spLocks noEditPoints="1" noChangeArrowheads="1"/>
          </p:cNvSpPr>
          <p:nvPr/>
        </p:nvSpPr>
        <p:spPr bwMode="auto">
          <a:xfrm>
            <a:off x="3581400" y="381000"/>
            <a:ext cx="1809750" cy="1362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Continually connected to the Internet</a:t>
            </a:r>
          </a:p>
          <a:p>
            <a:r>
              <a:rPr lang="en-US" sz="2800" dirty="0"/>
              <a:t>Runs web server software (such as Apache or Internet Information Server)</a:t>
            </a:r>
          </a:p>
          <a:p>
            <a:r>
              <a:rPr lang="en-US" sz="2800" dirty="0"/>
              <a:t>Uses HTTP (Hypertext Transfer Protocol)</a:t>
            </a:r>
          </a:p>
          <a:p>
            <a:r>
              <a:rPr lang="en-US" sz="2800" dirty="0"/>
              <a:t>Receives request for the web page</a:t>
            </a:r>
          </a:p>
          <a:p>
            <a:r>
              <a:rPr lang="en-US" sz="2800" dirty="0"/>
              <a:t>Responds to request and transmits status code, web page, and associated files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8FBDE48-B9BF-4F1F-A496-04475CAC3317}" type="slidenum">
              <a:rPr lang="en-US" sz="1400" smtClean="0"/>
              <a:pPr>
                <a:defRPr/>
              </a:pPr>
              <a:t>11</a:t>
            </a:fld>
            <a:endParaRPr lang="en-US" sz="1400"/>
          </a:p>
        </p:txBody>
      </p:sp>
      <p:sp>
        <p:nvSpPr>
          <p:cNvPr id="19461" name="tower"/>
          <p:cNvSpPr>
            <a:spLocks noEditPoints="1" noChangeArrowheads="1"/>
          </p:cNvSpPr>
          <p:nvPr/>
        </p:nvSpPr>
        <p:spPr bwMode="auto">
          <a:xfrm>
            <a:off x="6858000" y="4800600"/>
            <a:ext cx="904875" cy="180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/>
              <a:t>HTTP</a:t>
            </a:r>
            <a:br>
              <a:rPr lang="en-US"/>
            </a:br>
            <a:r>
              <a:rPr lang="en-US"/>
              <a:t>Hypertext Transfer Protocol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>
                <a:cs typeface="Arial" pitchFamily="34" charset="0"/>
              </a:rPr>
              <a:t>A set of rules for exchanging files such as text, graphic images, sound, video, and other multimedia files on the Web.</a:t>
            </a:r>
            <a:br>
              <a:rPr lang="en-US" sz="2800">
                <a:cs typeface="Arial" pitchFamily="34" charset="0"/>
              </a:rPr>
            </a:br>
            <a:r>
              <a:rPr lang="en-US" sz="2800">
                <a:cs typeface="Arial" pitchFamily="34" charset="0"/>
              </a:rPr>
              <a:t> </a:t>
            </a:r>
          </a:p>
          <a:p>
            <a:endParaRPr lang="en-US" sz="2800">
              <a:cs typeface="Arial" pitchFamily="34" charset="0"/>
            </a:endParaRPr>
          </a:p>
          <a:p>
            <a:endParaRPr lang="en-US" sz="2800">
              <a:cs typeface="Arial" pitchFamily="34" charset="0"/>
            </a:endParaRPr>
          </a:p>
          <a:p>
            <a:endParaRPr lang="en-US" sz="2400">
              <a:cs typeface="Arial" pitchFamily="34" charset="0"/>
            </a:endParaRPr>
          </a:p>
          <a:p>
            <a:r>
              <a:rPr lang="en-US" sz="2400">
                <a:cs typeface="Arial" pitchFamily="34" charset="0"/>
              </a:rPr>
              <a:t>Web browsers send HTTP requests for web pages and their associated files.</a:t>
            </a:r>
            <a:br>
              <a:rPr lang="en-US" sz="2400">
                <a:cs typeface="Arial" pitchFamily="34" charset="0"/>
              </a:rPr>
            </a:br>
            <a:endParaRPr lang="en-US" sz="2400">
              <a:cs typeface="Arial" pitchFamily="34" charset="0"/>
            </a:endParaRPr>
          </a:p>
          <a:p>
            <a:r>
              <a:rPr lang="en-US" sz="2400">
                <a:cs typeface="Arial" pitchFamily="34" charset="0"/>
              </a:rPr>
              <a:t>Web servers send HTTP responses back to the web browsers.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F4B89A48-F6A9-4BB9-B917-BD033C2AF591}" type="slidenum">
              <a:rPr lang="en-US" sz="1400" smtClean="0"/>
              <a:pPr>
                <a:defRPr/>
              </a:pPr>
              <a:t>12</a:t>
            </a:fld>
            <a:endParaRPr lang="en-US" sz="1400"/>
          </a:p>
        </p:txBody>
      </p:sp>
      <p:sp>
        <p:nvSpPr>
          <p:cNvPr id="20485" name="laptop"/>
          <p:cNvSpPr>
            <a:spLocks noEditPoints="1" noChangeArrowheads="1"/>
          </p:cNvSpPr>
          <p:nvPr/>
        </p:nvSpPr>
        <p:spPr bwMode="auto">
          <a:xfrm>
            <a:off x="2590800" y="3048000"/>
            <a:ext cx="1809750" cy="1362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tower"/>
          <p:cNvSpPr>
            <a:spLocks noEditPoints="1" noChangeArrowheads="1"/>
          </p:cNvSpPr>
          <p:nvPr/>
        </p:nvSpPr>
        <p:spPr bwMode="auto">
          <a:xfrm>
            <a:off x="6172200" y="2590800"/>
            <a:ext cx="904875" cy="180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Right Arrow 6"/>
          <p:cNvSpPr>
            <a:spLocks noChangeArrowheads="1"/>
          </p:cNvSpPr>
          <p:nvPr/>
        </p:nvSpPr>
        <p:spPr bwMode="auto">
          <a:xfrm>
            <a:off x="4572000" y="3200400"/>
            <a:ext cx="1295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</p:txBody>
      </p:sp>
      <p:sp>
        <p:nvSpPr>
          <p:cNvPr id="20488" name="Right Arrow 7"/>
          <p:cNvSpPr>
            <a:spLocks noChangeArrowheads="1"/>
          </p:cNvSpPr>
          <p:nvPr/>
        </p:nvSpPr>
        <p:spPr bwMode="auto">
          <a:xfrm rot="10800000">
            <a:off x="4572000" y="3733800"/>
            <a:ext cx="1295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</p:txBody>
      </p:sp>
      <p:sp>
        <p:nvSpPr>
          <p:cNvPr id="20489" name="TextBox 8"/>
          <p:cNvSpPr txBox="1">
            <a:spLocks noChangeArrowheads="1"/>
          </p:cNvSpPr>
          <p:nvPr/>
        </p:nvSpPr>
        <p:spPr bwMode="auto">
          <a:xfrm>
            <a:off x="4495800" y="2895600"/>
            <a:ext cx="1404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</a:rPr>
              <a:t>HTTP Request</a:t>
            </a:r>
          </a:p>
        </p:txBody>
      </p:sp>
      <p:sp>
        <p:nvSpPr>
          <p:cNvPr id="20490" name="TextBox 17"/>
          <p:cNvSpPr txBox="1">
            <a:spLocks noChangeArrowheads="1"/>
          </p:cNvSpPr>
          <p:nvPr/>
        </p:nvSpPr>
        <p:spPr bwMode="auto">
          <a:xfrm>
            <a:off x="4419600" y="4038600"/>
            <a:ext cx="155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</a:rPr>
              <a:t>HTTP Response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/>
              <a:t>URL</a:t>
            </a:r>
            <a:br>
              <a:rPr lang="en-US"/>
            </a:br>
            <a:r>
              <a:rPr lang="en-US"/>
              <a:t>Uniform Resource Locator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57400"/>
            <a:ext cx="7620000" cy="3733800"/>
          </a:xfrm>
        </p:spPr>
        <p:txBody>
          <a:bodyPr/>
          <a:lstStyle/>
          <a:p>
            <a:r>
              <a:rPr lang="en-US" sz="2800" b="1" dirty="0">
                <a:cs typeface="Arial" pitchFamily="34" charset="0"/>
              </a:rPr>
              <a:t>URL</a:t>
            </a:r>
            <a:r>
              <a:rPr lang="en-US" sz="2800" dirty="0"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cs typeface="Arial" pitchFamily="34" charset="0"/>
              </a:rPr>
              <a:t>     Represents the address of a resource on the Internet</a:t>
            </a:r>
            <a:r>
              <a:rPr lang="en-US" sz="1400" dirty="0">
                <a:cs typeface="Arial" pitchFamily="34" charset="0"/>
              </a:rPr>
              <a:t>.</a:t>
            </a:r>
            <a:r>
              <a:rPr lang="en-US" sz="2000" dirty="0">
                <a:cs typeface="Arial" pitchFamily="34" charset="0"/>
              </a:rPr>
              <a:t> 	</a:t>
            </a:r>
          </a:p>
          <a:p>
            <a:endParaRPr lang="en-US" sz="2000" dirty="0">
              <a:cs typeface="Arial" pitchFamily="34" charset="0"/>
            </a:endParaRPr>
          </a:p>
          <a:p>
            <a:pPr lvl="1"/>
            <a:endParaRPr lang="en-US" sz="1800" dirty="0"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F12B26D6-52D8-4AA6-A558-6DC4EAB87CB5}" type="slidenum">
              <a:rPr lang="en-US" sz="1400" smtClean="0"/>
              <a:pPr>
                <a:defRPr/>
              </a:pPr>
              <a:t>13</a:t>
            </a:fld>
            <a:endParaRPr lang="en-US" sz="140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362200" y="2738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362200" y="2738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2151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10000"/>
            <a:ext cx="7270750" cy="165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Web Page?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pages </a:t>
            </a:r>
            <a:r>
              <a:rPr lang="en-US" dirty="0"/>
              <a:t>are text files containing HTML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/>
              <a:t>yper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/>
              <a:t>ext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arkup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anguage</a:t>
            </a:r>
          </a:p>
          <a:p>
            <a:pPr lvl="1">
              <a:defRPr/>
            </a:pPr>
            <a:r>
              <a:rPr lang="en-US" dirty="0"/>
              <a:t>A notation for describing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structure </a:t>
            </a:r>
            <a:r>
              <a:rPr lang="en-US" dirty="0"/>
              <a:t>(semantic markup)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</a:t>
            </a:r>
            <a:r>
              <a:rPr lang="en-US" dirty="0"/>
              <a:t>(presentation markup)</a:t>
            </a:r>
          </a:p>
          <a:p>
            <a:pPr lvl="1">
              <a:defRPr/>
            </a:pPr>
            <a:r>
              <a:rPr lang="en-US" dirty="0"/>
              <a:t>Looks like:</a:t>
            </a:r>
          </a:p>
          <a:p>
            <a:pPr lvl="2">
              <a:defRPr/>
            </a:pPr>
            <a:r>
              <a:rPr lang="en-US" dirty="0"/>
              <a:t>A Microsoft Word document</a:t>
            </a:r>
          </a:p>
          <a:p>
            <a:pPr>
              <a:defRPr/>
            </a:pPr>
            <a:r>
              <a:rPr lang="en-US" dirty="0"/>
              <a:t>The markup tags provide information about the page content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algn="l">
              <a:defRPr/>
            </a:pPr>
            <a:fld id="{85382F45-9270-4B63-81B2-83ACBDAF757E}" type="slidenum">
              <a:rPr lang="en-US" smtClean="0"/>
              <a:pPr algn="l"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772400" cy="48768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sz="2800" dirty="0"/>
              <a:t>An HTML file must have an 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</a:t>
            </a:r>
            <a:r>
              <a:rPr lang="en-US" sz="2800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htm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or 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.html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file extension</a:t>
            </a:r>
          </a:p>
          <a:p>
            <a:pPr>
              <a:lnSpc>
                <a:spcPct val="95000"/>
              </a:lnSpc>
              <a:defRPr/>
            </a:pPr>
            <a:r>
              <a:rPr lang="en-US" sz="2800" dirty="0"/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noProof="1"/>
              <a:t>NotePad, NotePad ++, PSPad</a:t>
            </a:r>
          </a:p>
          <a:p>
            <a:pPr>
              <a:lnSpc>
                <a:spcPct val="95000"/>
              </a:lnSpc>
              <a:defRPr/>
            </a:pPr>
            <a:r>
              <a:rPr lang="en-US" sz="2800" dirty="0"/>
              <a:t>Or more advanced HTML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dirty="0"/>
              <a:t>Macromedia Dreamweaver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dirty="0"/>
              <a:t>Netscape Composer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dirty="0"/>
              <a:t>Microsoft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algn="l">
              <a:defRPr/>
            </a:pPr>
            <a:fld id="{A75FE751-316D-4DF8-9C8A-19991B28858C}" type="slidenum">
              <a:rPr lang="en-US" smtClean="0"/>
              <a:pPr algn="l"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HTML using notepad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Step 1: Go to my computer</a:t>
            </a:r>
          </a:p>
          <a:p>
            <a:r>
              <a:rPr lang="en-US" sz="2800" dirty="0"/>
              <a:t>Step 2: double click c: / drive</a:t>
            </a:r>
          </a:p>
          <a:p>
            <a:r>
              <a:rPr lang="en-US" sz="2800" dirty="0"/>
              <a:t>Step 3: create a new folder and name it web programming</a:t>
            </a:r>
          </a:p>
          <a:p>
            <a:r>
              <a:rPr lang="en-US" sz="2800" dirty="0"/>
              <a:t>Step 4: Open notepad in accessories</a:t>
            </a:r>
          </a:p>
          <a:p>
            <a:r>
              <a:rPr lang="en-US" sz="2800" dirty="0"/>
              <a:t>Step 5: Type your html code into your notepad</a:t>
            </a:r>
          </a:p>
          <a:p>
            <a:r>
              <a:rPr lang="en-US" sz="2800" dirty="0"/>
              <a:t>Step 6:  In the notepad go to file, click save as.</a:t>
            </a:r>
          </a:p>
          <a:p>
            <a:r>
              <a:rPr lang="en-US" sz="2800" dirty="0"/>
              <a:t>Step 7: In the save as dialog box, move to the location of web programming folder you initially created.</a:t>
            </a:r>
          </a:p>
          <a:p>
            <a:r>
              <a:rPr lang="en-US" sz="2800" dirty="0"/>
              <a:t>Step 8: type the name of your document in the file name box with the extension .html.  Click save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html in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go to my computer</a:t>
            </a:r>
          </a:p>
          <a:p>
            <a:r>
              <a:rPr lang="en-US" dirty="0"/>
              <a:t>Step 2: double click c:/ drive</a:t>
            </a:r>
          </a:p>
          <a:p>
            <a:r>
              <a:rPr lang="en-US" dirty="0"/>
              <a:t>Step 3: go to web programming folder</a:t>
            </a:r>
          </a:p>
          <a:p>
            <a:r>
              <a:rPr lang="en-US" dirty="0"/>
              <a:t>Step 4: find the document and double click it.</a:t>
            </a:r>
          </a:p>
          <a:p>
            <a:pPr lvl="1"/>
            <a:r>
              <a:rPr lang="en-US" dirty="0"/>
              <a:t>the html document will open with your default browser.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1676400"/>
          </a:xfrm>
        </p:spPr>
        <p:txBody>
          <a:bodyPr>
            <a:noAutofit/>
          </a:bodyPr>
          <a:lstStyle/>
          <a:p>
            <a:r>
              <a:rPr lang="en-GB" dirty="0"/>
              <a:t>Creating a simple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498080" cy="44196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To start - Create a Folder:</a:t>
            </a:r>
            <a:endParaRPr lang="en-US" dirty="0"/>
          </a:p>
          <a:p>
            <a:pPr lvl="1"/>
            <a:r>
              <a:rPr lang="en-GB" dirty="0"/>
              <a:t>You’ll find it helpful to create folders to organize your files as you develop the web pages in this</a:t>
            </a:r>
            <a:r>
              <a:rPr lang="en-US" dirty="0"/>
              <a:t> </a:t>
            </a:r>
            <a:r>
              <a:rPr lang="en-GB" dirty="0"/>
              <a:t>book and create your own websites.</a:t>
            </a:r>
            <a:endParaRPr lang="en-US" dirty="0"/>
          </a:p>
          <a:p>
            <a:r>
              <a:rPr lang="en-GB" dirty="0"/>
              <a:t>To create a new folder with Windows:</a:t>
            </a:r>
            <a:endParaRPr lang="en-US" dirty="0"/>
          </a:p>
          <a:p>
            <a:pPr lvl="1"/>
            <a:r>
              <a:rPr lang="en-GB" dirty="0"/>
              <a:t>Launch Windows Explorer (either press the Windows key or select Start &gt; All Programs &gt; Accessories &gt; Windows Explorer), and navigate to the location where you would like to create the new folder, such as My Documents or your C: drive.</a:t>
            </a:r>
            <a:endParaRPr lang="en-US" dirty="0"/>
          </a:p>
          <a:p>
            <a:pPr lvl="1"/>
            <a:r>
              <a:rPr lang="en-GB" dirty="0"/>
              <a:t>Right Click &gt; New &gt; Folder.</a:t>
            </a:r>
            <a:endParaRPr lang="en-US" dirty="0"/>
          </a:p>
          <a:p>
            <a:pPr lvl="1"/>
            <a:r>
              <a:rPr lang="en-GB" dirty="0"/>
              <a:t>To rename the New Folder, right-click on it, select Rename from the context menu, type in the new name, </a:t>
            </a:r>
            <a:r>
              <a:rPr lang="en-GB" dirty="0" err="1"/>
              <a:t>e.g</a:t>
            </a:r>
            <a:r>
              <a:rPr lang="en-GB" dirty="0"/>
              <a:t>  </a:t>
            </a:r>
            <a:r>
              <a:rPr lang="en-GB" i="1" dirty="0" err="1"/>
              <a:t>mynameWebpages</a:t>
            </a:r>
            <a:r>
              <a:rPr lang="en-GB" dirty="0"/>
              <a:t>  and press the Enter key.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-24"/>
            <a:ext cx="7498080" cy="1143000"/>
          </a:xfrm>
        </p:spPr>
        <p:txBody>
          <a:bodyPr/>
          <a:lstStyle/>
          <a:p>
            <a:r>
              <a:rPr lang="en-GB" dirty="0"/>
              <a:t>Creating a simple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928670"/>
            <a:ext cx="7786742" cy="571504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Launch Notepad or another text</a:t>
            </a:r>
            <a:r>
              <a:rPr lang="en-US" dirty="0"/>
              <a:t> </a:t>
            </a:r>
            <a:r>
              <a:rPr lang="en-GB" dirty="0"/>
              <a:t>editor and type in the following code.  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lvl="1"/>
            <a:r>
              <a:rPr lang="en-GB" dirty="0"/>
              <a:t> &lt;!DOCTYPE html&gt;</a:t>
            </a:r>
            <a:endParaRPr lang="en-US" dirty="0"/>
          </a:p>
          <a:p>
            <a:pPr lvl="1"/>
            <a:r>
              <a:rPr lang="en-GB" dirty="0"/>
              <a:t>&lt;head&gt;</a:t>
            </a:r>
            <a:endParaRPr lang="en-US" dirty="0"/>
          </a:p>
          <a:p>
            <a:pPr lvl="1"/>
            <a:r>
              <a:rPr lang="en-GB" dirty="0"/>
              <a:t>&lt;title&gt;</a:t>
            </a:r>
            <a:r>
              <a:rPr lang="en-GB" b="1" dirty="0"/>
              <a:t>My First Web Page</a:t>
            </a:r>
            <a:r>
              <a:rPr lang="en-GB" dirty="0"/>
              <a:t>&lt;/title&gt;</a:t>
            </a:r>
            <a:endParaRPr lang="en-US" dirty="0"/>
          </a:p>
          <a:p>
            <a:pPr lvl="1"/>
            <a:r>
              <a:rPr lang="en-GB" dirty="0"/>
              <a:t>&lt;/head&gt;</a:t>
            </a:r>
            <a:endParaRPr lang="en-US" dirty="0"/>
          </a:p>
          <a:p>
            <a:pPr lvl="1"/>
            <a:r>
              <a:rPr lang="en-GB" dirty="0"/>
              <a:t>&lt;body&gt;</a:t>
            </a:r>
            <a:endParaRPr lang="en-US" dirty="0"/>
          </a:p>
          <a:p>
            <a:pPr lvl="2"/>
            <a:r>
              <a:rPr lang="en-GB" b="1" dirty="0"/>
              <a:t>&lt;h1&gt;Welcome!&lt;/h1&gt;</a:t>
            </a:r>
          </a:p>
          <a:p>
            <a:pPr lvl="2"/>
            <a:r>
              <a:rPr lang="en-GB" b="1" dirty="0"/>
              <a:t>&lt;p&gt;Hi, I am __________, with Registration number CST/16/COM/0000. &lt;/p&gt;</a:t>
            </a:r>
            <a:br>
              <a:rPr lang="en-GB" b="1" dirty="0"/>
            </a:br>
            <a:r>
              <a:rPr lang="en-GB" b="1" dirty="0"/>
              <a:t>&lt;p&gt;I think I’ll enjoy web programming.&lt;/p&gt;</a:t>
            </a:r>
            <a:endParaRPr lang="en-US" dirty="0"/>
          </a:p>
          <a:p>
            <a:pPr lvl="1"/>
            <a:r>
              <a:rPr lang="en-GB" dirty="0"/>
              <a:t>&lt;/body&gt;</a:t>
            </a:r>
            <a:endParaRPr lang="en-US" dirty="0"/>
          </a:p>
          <a:p>
            <a:pPr lvl="1"/>
            <a:r>
              <a:rPr lang="en-GB" dirty="0"/>
              <a:t>&lt;/html&gt;</a:t>
            </a:r>
          </a:p>
          <a:p>
            <a:endParaRPr lang="en-GB" dirty="0"/>
          </a:p>
          <a:p>
            <a:r>
              <a:rPr lang="en-GB" dirty="0"/>
              <a:t>Save your Document as “myFirstWebPage.html”</a:t>
            </a:r>
          </a:p>
          <a:p>
            <a:pPr lvl="1"/>
            <a:r>
              <a:rPr lang="en-GB" dirty="0"/>
              <a:t>NOTE: the quotations marks are also part of the file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Outline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214414" y="2071678"/>
            <a:ext cx="7498080" cy="4176722"/>
          </a:xfrm>
        </p:spPr>
        <p:txBody>
          <a:bodyPr numCol="1">
            <a:normAutofit/>
          </a:bodyPr>
          <a:lstStyle/>
          <a:p>
            <a:r>
              <a:rPr lang="en-GB" dirty="0"/>
              <a:t>Introduction to </a:t>
            </a:r>
            <a:r>
              <a:rPr lang="en-GB" b="1" i="1" dirty="0"/>
              <a:t>WWW</a:t>
            </a:r>
          </a:p>
          <a:p>
            <a:endParaRPr lang="en-GB" dirty="0"/>
          </a:p>
          <a:p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Structuring and Formatting with </a:t>
            </a:r>
            <a:r>
              <a:rPr lang="en-GB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HTML</a:t>
            </a:r>
          </a:p>
          <a:p>
            <a:endParaRPr lang="en-GB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Styling with </a:t>
            </a:r>
            <a:r>
              <a:rPr lang="en-GB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CSS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C50DADBB-A7BB-42C2-9E07-40B373252FF5}" type="slidenum">
              <a:rPr lang="en-US" sz="1400" smtClean="0"/>
              <a:pPr>
                <a:defRPr/>
              </a:pPr>
              <a:t>2</a:t>
            </a:fld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1" y="152400"/>
            <a:ext cx="8001000" cy="1066800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Learning </a:t>
            </a:r>
            <a:br>
              <a:rPr lang="en-US" sz="3600" dirty="0"/>
            </a:br>
            <a:r>
              <a:rPr lang="en-US" sz="3600" dirty="0"/>
              <a:t>Outcomes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848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In this chapter, you will learn about: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Overview of the Internet</a:t>
            </a:r>
            <a:endParaRPr lang="en-US" sz="2400" dirty="0"/>
          </a:p>
          <a:p>
            <a:pPr lvl="1"/>
            <a:r>
              <a:rPr lang="en-GB" sz="2400" dirty="0"/>
              <a:t>Introduction to the World Wide Web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US" sz="2400" dirty="0"/>
              <a:t>Writing a basic HTML web page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6E2EFB47-5999-42B7-8B76-5FB25ED761EB}" type="slidenum">
              <a:rPr lang="en-US" sz="1400" smtClean="0"/>
              <a:pPr>
                <a:defRPr/>
              </a:pPr>
              <a:t>3</a:t>
            </a:fld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95651"/>
            <a:ext cx="7715250" cy="3143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/>
          <a:lstStyle/>
          <a:p>
            <a:r>
              <a:rPr lang="en-US" dirty="0"/>
              <a:t>The Internet vs.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290" y="1447800"/>
            <a:ext cx="7790688" cy="1600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u="sng" dirty="0"/>
              <a:t>Internet</a:t>
            </a:r>
            <a:r>
              <a:rPr lang="en-US" dirty="0"/>
              <a:t> is a worldwide network of computers all attached in a global networking scheme.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/>
          <a:lstStyle/>
          <a:p>
            <a:r>
              <a:rPr lang="en-US" dirty="0"/>
              <a:t>The Internet vs.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u="sng" dirty="0"/>
              <a:t>World Wide Web</a:t>
            </a:r>
            <a:r>
              <a:rPr lang="en-US" dirty="0"/>
              <a:t> is a collection of electronic documents (containing text, graphics, and even multimedia contents) that are linked to one another via </a:t>
            </a:r>
            <a:r>
              <a:rPr lang="en-US" i="1" dirty="0"/>
              <a:t>hyperlinks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18" y="3525482"/>
            <a:ext cx="3556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History of the Web</a:t>
            </a:r>
            <a:br>
              <a:rPr lang="en-GB" b="1" dirty="0"/>
            </a:br>
            <a:endParaRPr lang="en-GB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49808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hlinkClick r:id="rId2"/>
              </a:rPr>
              <a:t>Tim Berners-Lee</a:t>
            </a:r>
            <a:r>
              <a:rPr lang="en-GB" dirty="0"/>
              <a:t> invented the World Wide Web in 1989, about 20 years after the first connection was established over what is today known as the </a:t>
            </a:r>
            <a:r>
              <a:rPr lang="en-GB" dirty="0">
                <a:hlinkClick r:id="rId3"/>
              </a:rPr>
              <a:t>Internet</a:t>
            </a:r>
            <a:endParaRPr lang="en-GB" dirty="0"/>
          </a:p>
          <a:p>
            <a:endParaRPr lang="en-GB" dirty="0"/>
          </a:p>
          <a:p>
            <a:r>
              <a:rPr lang="en-GB" dirty="0"/>
              <a:t>At that time, Tim was a software engineer at </a:t>
            </a:r>
            <a:r>
              <a:rPr lang="en-GB" dirty="0">
                <a:hlinkClick r:id="rId4"/>
              </a:rPr>
              <a:t>CERN</a:t>
            </a:r>
            <a:r>
              <a:rPr lang="en-GB" dirty="0"/>
              <a:t>, the large particle physics laboratory near Geneva, Switzerland. He is currently a professor at the Department of Computer Science University of Oxford AND MIT.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10A01115-9FA4-46FF-8308-1A00A96E2732}" type="slidenum">
              <a:rPr lang="en-US" sz="1400" smtClean="0"/>
              <a:pPr>
                <a:defRPr/>
              </a:pPr>
              <a:t>6</a:t>
            </a:fld>
            <a:endParaRPr lang="en-US" sz="140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62349" y="228600"/>
            <a:ext cx="271495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500042"/>
            <a:ext cx="8096255" cy="566737"/>
          </a:xfrm>
        </p:spPr>
        <p:txBody>
          <a:bodyPr>
            <a:noAutofit/>
          </a:bodyPr>
          <a:lstStyle/>
          <a:p>
            <a:pPr algn="r"/>
            <a:r>
              <a:rPr lang="en-US" sz="4000" dirty="0"/>
              <a:t>Growth of Internet </a:t>
            </a:r>
            <a:r>
              <a:rPr lang="en-US" sz="2400" dirty="0"/>
              <a:t>(www.internetlivestats.com)</a:t>
            </a:r>
            <a:endParaRPr lang="en-US" sz="4000" dirty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5867400"/>
            <a:ext cx="457200" cy="400050"/>
          </a:xfrm>
          <a:prstGeom prst="rect">
            <a:avLst/>
          </a:prstGeom>
          <a:noFill/>
        </p:spPr>
        <p:txBody>
          <a:bodyPr/>
          <a:lstStyle/>
          <a:p>
            <a:fld id="{6C3A8FA8-BFE0-4C74-8D3A-A98E40B62AA8}" type="slidenum">
              <a:rPr lang="en-US" sz="1800" smtClean="0"/>
              <a:pPr/>
              <a:t>7</a:t>
            </a:fld>
            <a:endParaRPr lang="en-US" dirty="0"/>
          </a:p>
        </p:txBody>
      </p:sp>
      <p:pic>
        <p:nvPicPr>
          <p:cNvPr id="8" name="Picture 7" descr="us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285859"/>
            <a:ext cx="7715272" cy="54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2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Fundamental technologies of  WWW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866888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WEB CLIENT:</a:t>
            </a:r>
            <a:r>
              <a:rPr lang="en-US" sz="2400" dirty="0">
                <a:cs typeface="Arial" pitchFamily="34" charset="0"/>
              </a:rPr>
              <a:t> Requests and receives WEB PAGES from server.</a:t>
            </a:r>
          </a:p>
          <a:p>
            <a:endParaRPr lang="en-US" sz="2400" dirty="0">
              <a:cs typeface="Arial" pitchFamily="34" charset="0"/>
            </a:endParaRPr>
          </a:p>
          <a:p>
            <a:r>
              <a:rPr lang="en-US" sz="2400" dirty="0"/>
              <a:t>WEB SERVER: Receives and responds to request for WEB PAGES by clients</a:t>
            </a:r>
          </a:p>
          <a:p>
            <a:pPr marL="82296" indent="0">
              <a:buNone/>
            </a:pPr>
            <a:endParaRPr lang="en-GB" sz="2400" dirty="0"/>
          </a:p>
          <a:p>
            <a:pPr>
              <a:defRPr/>
            </a:pPr>
            <a:r>
              <a:rPr lang="en-GB" sz="2400" dirty="0"/>
              <a:t>HTML: </a:t>
            </a:r>
            <a:r>
              <a:rPr lang="en-GB" sz="2400" dirty="0" err="1"/>
              <a:t>HyperText</a:t>
            </a:r>
            <a:r>
              <a:rPr lang="en-GB" sz="2400" dirty="0"/>
              <a:t> </a:t>
            </a:r>
            <a:r>
              <a:rPr lang="en-GB" sz="2400" i="1" dirty="0" err="1"/>
              <a:t>Markup</a:t>
            </a:r>
            <a:r>
              <a:rPr lang="en-GB" sz="2400" i="1" dirty="0"/>
              <a:t> Language</a:t>
            </a:r>
            <a:r>
              <a:rPr lang="en-GB" sz="2400" dirty="0"/>
              <a:t>. The publishing format for the Web, including the ability to format documents and link to other documents and resources.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HTTP: Hypertext Transfer Protocol. Allows for the retrieval of linked resources from across the Web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URL: Uniform Resource Locator. A kind of “address” that is unique to each resource on the Web.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2400" dirty="0"/>
          </a:p>
          <a:p>
            <a:pPr>
              <a:defRPr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4F481-30EE-400E-A3D6-08CDC21B6E82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the Web Works?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658100" cy="99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WWW use classical client / server architecture</a:t>
            </a:r>
          </a:p>
          <a:p>
            <a:pPr lvl="1"/>
            <a:r>
              <a:rPr lang="en-US" dirty="0"/>
              <a:t>HTTP is text-based request-response protocol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685800" cy="476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fld id="{375FBE50-F5E9-411C-8CE3-B730D1D1FDB0}" type="slidenum"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l">
                <a:defRPr/>
              </a:pPr>
              <a:t>9</a:t>
            </a:fld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80025"/>
            <a:ext cx="2851150" cy="8921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Client running a 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4572000" y="5181600"/>
            <a:ext cx="4114800" cy="12922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 running Web Server Software   (IIS, Apache, etc.)</a:t>
            </a:r>
          </a:p>
        </p:txBody>
      </p:sp>
      <p:grpSp>
        <p:nvGrpSpPr>
          <p:cNvPr id="17416" name="Group 3"/>
          <p:cNvGrpSpPr>
            <a:grpSpLocks/>
          </p:cNvGrpSpPr>
          <p:nvPr/>
        </p:nvGrpSpPr>
        <p:grpSpPr bwMode="auto">
          <a:xfrm>
            <a:off x="2971800" y="4211638"/>
            <a:ext cx="3352800" cy="698500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506" y="4071699"/>
              <a:ext cx="1949594" cy="2782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Server response</a:t>
              </a: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3" y="3971925"/>
            <a:ext cx="947737" cy="400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HTTP</a:t>
            </a:r>
          </a:p>
        </p:txBody>
      </p:sp>
      <p:grpSp>
        <p:nvGrpSpPr>
          <p:cNvPr id="17419" name="Group 2"/>
          <p:cNvGrpSpPr>
            <a:grpSpLocks/>
          </p:cNvGrpSpPr>
          <p:nvPr/>
        </p:nvGrpSpPr>
        <p:grpSpPr bwMode="auto">
          <a:xfrm>
            <a:off x="581025" y="2638425"/>
            <a:ext cx="2438400" cy="2438400"/>
            <a:chOff x="228600" y="224864"/>
            <a:chExt cx="2438400" cy="2438400"/>
          </a:xfrm>
        </p:grpSpPr>
        <p:pic>
          <p:nvPicPr>
            <p:cNvPr id="17421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7420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3019425"/>
            <a:ext cx="2011363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4543</TotalTime>
  <Words>897</Words>
  <Application>Microsoft Office PowerPoint</Application>
  <PresentationFormat>On-screen Show (4:3)</PresentationFormat>
  <Paragraphs>157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CST1302 Foundation of Web Programming</vt:lpstr>
      <vt:lpstr>Course Outline</vt:lpstr>
      <vt:lpstr>Learning  Outcomes</vt:lpstr>
      <vt:lpstr>The Internet vs. The Web</vt:lpstr>
      <vt:lpstr>The Internet vs. The Web</vt:lpstr>
      <vt:lpstr> History of the Web </vt:lpstr>
      <vt:lpstr>Growth of Internet (www.internetlivestats.com)</vt:lpstr>
      <vt:lpstr>Fundamental technologies of  WWW</vt:lpstr>
      <vt:lpstr>How the Web Works?</vt:lpstr>
      <vt:lpstr>Web  Client</vt:lpstr>
      <vt:lpstr>Web Server</vt:lpstr>
      <vt:lpstr>HTTP Hypertext Transfer Protocol</vt:lpstr>
      <vt:lpstr>URL Uniform Resource Locator</vt:lpstr>
      <vt:lpstr>What is a Web Page?</vt:lpstr>
      <vt:lpstr>Creating HTML Pages</vt:lpstr>
      <vt:lpstr>Creating HTML using notepad</vt:lpstr>
      <vt:lpstr>Running html in the browser</vt:lpstr>
      <vt:lpstr>Creating a simple web page</vt:lpstr>
      <vt:lpstr>Creating a simple web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CSC1226 Foundation of Web Programming</dc:title>
  <dc:creator>A.A.Datti</dc:creator>
  <cp:lastModifiedBy>Windows User</cp:lastModifiedBy>
  <cp:revision>102</cp:revision>
  <cp:lastPrinted>1601-01-01T00:00:00Z</cp:lastPrinted>
  <dcterms:created xsi:type="dcterms:W3CDTF">2002-01-17T02:49:49Z</dcterms:created>
  <dcterms:modified xsi:type="dcterms:W3CDTF">2017-06-19T09:43:01Z</dcterms:modified>
</cp:coreProperties>
</file>