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9"/>
  </p:notesMasterIdLst>
  <p:sldIdLst>
    <p:sldId id="256" r:id="rId2"/>
    <p:sldId id="335" r:id="rId3"/>
    <p:sldId id="336" r:id="rId4"/>
    <p:sldId id="337" r:id="rId5"/>
    <p:sldId id="338" r:id="rId6"/>
    <p:sldId id="318" r:id="rId7"/>
    <p:sldId id="339" r:id="rId8"/>
    <p:sldId id="340" r:id="rId9"/>
    <p:sldId id="319" r:id="rId10"/>
    <p:sldId id="320" r:id="rId11"/>
    <p:sldId id="321" r:id="rId12"/>
    <p:sldId id="341" r:id="rId13"/>
    <p:sldId id="342" r:id="rId14"/>
    <p:sldId id="343" r:id="rId15"/>
    <p:sldId id="322" r:id="rId16"/>
    <p:sldId id="327" r:id="rId17"/>
    <p:sldId id="344" r:id="rId18"/>
    <p:sldId id="345" r:id="rId19"/>
    <p:sldId id="346" r:id="rId20"/>
    <p:sldId id="323" r:id="rId21"/>
    <p:sldId id="326" r:id="rId22"/>
    <p:sldId id="347" r:id="rId23"/>
    <p:sldId id="348" r:id="rId24"/>
    <p:sldId id="329" r:id="rId25"/>
    <p:sldId id="330" r:id="rId26"/>
    <p:sldId id="349" r:id="rId27"/>
    <p:sldId id="350" r:id="rId28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9" autoAdjust="0"/>
    <p:restoredTop sz="94580" autoAdjust="0"/>
  </p:normalViewPr>
  <p:slideViewPr>
    <p:cSldViewPr>
      <p:cViewPr varScale="1">
        <p:scale>
          <a:sx n="75" d="100"/>
          <a:sy n="75" d="100"/>
        </p:scale>
        <p:origin x="-11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74" d="100"/>
          <a:sy n="74" d="100"/>
        </p:scale>
        <p:origin x="-1860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3C2FB17-EB52-4644-9999-623D54732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B82BA9DE-92FD-4849-B4C5-B52A5DFAE7BA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AEE28E99-FBDD-4D92-9B00-EAD5ABEB7B72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15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D2A628-8F02-4B46-88FC-D5F09038C2EE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D2A628-8F02-4B46-88FC-D5F09038C2E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01FF8F43-26B4-4F61-8F86-88785F2EBC03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21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8AD8E8-1CA8-44DB-9387-FD62528463AC}" type="slidenum">
              <a:rPr lang="en-US" smtClean="0"/>
              <a:pPr>
                <a:defRPr/>
              </a:pPr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38" y="3473753"/>
            <a:ext cx="7680127" cy="329232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8AD8E8-1CA8-44DB-9387-FD62528463AC}" type="slidenum">
              <a:rPr lang="en-US" smtClean="0"/>
              <a:pPr>
                <a:defRPr/>
              </a:pPr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37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538" y="3473753"/>
            <a:ext cx="7680127" cy="329232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6DC22E86-81AE-44AC-A478-5C1214B313CE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25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fld id="{6DC22E86-81AE-44AC-A478-5C1214B313CE}" type="slidenum">
              <a:rPr lang="en-US" sz="1300" smtClean="0">
                <a:latin typeface="Verdana" pitchFamily="34" charset="0"/>
              </a:rPr>
              <a:pPr eaLnBrk="1" hangingPunct="1">
                <a:defRPr/>
              </a:pPr>
              <a:t>26</a:t>
            </a:fld>
            <a:endParaRPr lang="en-US" sz="13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F1EF1F-4439-4384-B1AC-EE633B70D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F9103F-F24D-4FEB-9F16-FB2AD8ECF7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952AA6F-302F-4ACC-9055-75774AA3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7BD057-8A81-4AFF-B7A8-2B4E4278F0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F4807F-6105-4600-9CCE-72371E5FDB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C25F772-1E1E-4B3E-A7E9-491ED28BF7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36128D4-B06F-4AC6-B71A-5E2A518D4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AE00330-87ED-42A4-9A03-F3F6DFD00F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1D07D4-BDAE-4BD7-B55E-507884B4E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4DE305-A1D0-4B54-83F1-6104306A3F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2002 Terry Felke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333F35D-51BD-4497-A272-84ACCD9BE8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895600"/>
            <a:ext cx="7848600" cy="1660525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CST1302 Foundation of Web Programming – Lecture 2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D900CB30-7C09-489F-82A5-B7E01001C17F}" type="slidenum">
              <a:rPr lang="en-US" sz="1400" smtClean="0"/>
              <a:pPr>
                <a:defRPr/>
              </a:pPr>
              <a:t>1</a:t>
            </a:fld>
            <a:endParaRPr lang="en-US" sz="1400" dirty="0" smtClean="0"/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81000"/>
            <a:ext cx="129743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0" y="6324600"/>
            <a:ext cx="2209800" cy="445329"/>
          </a:xfrm>
          <a:prstGeom prst="rect">
            <a:avLst/>
          </a:prstGeom>
        </p:spPr>
        <p:txBody>
          <a:bodyPr anchor="b">
            <a:normAutofit fontScale="6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A. A. Datti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410200"/>
          </a:xfrm>
        </p:spPr>
        <p:txBody>
          <a:bodyPr>
            <a:normAutofit fontScale="92500"/>
          </a:bodyPr>
          <a:lstStyle/>
          <a:p>
            <a:r>
              <a:rPr lang="en-US" i="1" dirty="0" smtClean="0"/>
              <a:t>The &lt;title&gt; Element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should specify a title for every page that you write inside the &lt;title&gt; element (which is a child of the &lt;head&gt; element). It is used in several ways: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At the very top of a browser window</a:t>
            </a:r>
          </a:p>
          <a:p>
            <a:pPr lvl="1"/>
            <a:r>
              <a:rPr lang="en-US" dirty="0" smtClean="0"/>
              <a:t>As the default name for a bookmark in browsers.</a:t>
            </a:r>
          </a:p>
          <a:p>
            <a:pPr lvl="1"/>
            <a:r>
              <a:rPr lang="en-US" dirty="0" smtClean="0"/>
              <a:t>By search engines that use its content to help index pages.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20A13AB1-982D-4351-995E-78AB2D55FF29}" type="slidenum">
              <a:rPr lang="en-US" sz="1400" smtClean="0"/>
              <a:pPr>
                <a:defRPr/>
              </a:pPr>
              <a:t>10</a:t>
            </a:fld>
            <a:endParaRPr lang="en-US" sz="140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3183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HTML Elements - &lt;TITLE&gt;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173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HTML Elements - &lt;BODY&gt;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33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i="1" dirty="0" smtClean="0"/>
              <a:t>The &lt;body&gt; Element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&lt;body&gt; element appears after the &lt;head&gt; element and contains the part of the Web page that you actually see in the main browser window. 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It </a:t>
            </a:r>
            <a:r>
              <a:rPr lang="en-US" sz="2400" dirty="0" smtClean="0"/>
              <a:t>may contain anything from a couple of paragraphs under a heading to more complicated layouts containing forms and tables, and is likely to constitute the majority of any HTML document.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Most </a:t>
            </a:r>
            <a:r>
              <a:rPr lang="en-US" sz="2400" dirty="0" smtClean="0"/>
              <a:t>of what you will be learning in this course will be written between the opening &lt;body&gt; tag and closing &lt;/body&gt; tag.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4F481-30EE-400E-A3D6-08CDC21B6E82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498080" cy="838200"/>
          </a:xfrm>
        </p:spPr>
        <p:txBody>
          <a:bodyPr>
            <a:normAutofit/>
          </a:bodyPr>
          <a:lstStyle/>
          <a:p>
            <a:r>
              <a:rPr lang="en-GB" dirty="0" smtClean="0">
                <a:effectLst/>
              </a:rPr>
              <a:t>Structure </a:t>
            </a:r>
            <a:r>
              <a:rPr lang="en-GB" dirty="0">
                <a:effectLst/>
              </a:rPr>
              <a:t>vs. </a:t>
            </a:r>
            <a:r>
              <a:rPr lang="en-GB" dirty="0" smtClean="0">
                <a:effectLst/>
              </a:rPr>
              <a:t>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790688" cy="5334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GB" dirty="0"/>
              <a:t>Before you start creating web pages with HTML </a:t>
            </a:r>
            <a:r>
              <a:rPr lang="en-GB" dirty="0" err="1"/>
              <a:t>markup</a:t>
            </a:r>
            <a:r>
              <a:rPr lang="en-GB" dirty="0"/>
              <a:t>, you should understand </a:t>
            </a:r>
            <a:r>
              <a:rPr lang="en-GB" dirty="0" smtClean="0"/>
              <a:t>one other </a:t>
            </a:r>
            <a:r>
              <a:rPr lang="en-GB" dirty="0"/>
              <a:t>concept—the difference between </a:t>
            </a:r>
            <a:r>
              <a:rPr lang="en-GB" i="1" dirty="0"/>
              <a:t>structuring </a:t>
            </a:r>
            <a:r>
              <a:rPr lang="en-GB" dirty="0"/>
              <a:t>a document (dividing its </a:t>
            </a:r>
            <a:r>
              <a:rPr lang="en-GB" dirty="0" smtClean="0"/>
              <a:t>content into </a:t>
            </a:r>
            <a:r>
              <a:rPr lang="en-GB" dirty="0"/>
              <a:t>discrete components like headings, paragraphs, lists, and so on) and </a:t>
            </a:r>
            <a:r>
              <a:rPr lang="en-GB" i="1" dirty="0" smtClean="0"/>
              <a:t>formatting </a:t>
            </a:r>
            <a:r>
              <a:rPr lang="en-GB" dirty="0" smtClean="0"/>
              <a:t>a </a:t>
            </a:r>
            <a:r>
              <a:rPr lang="en-GB" dirty="0"/>
              <a:t>document (making those components look pretty by applying italics, changing </a:t>
            </a:r>
            <a:r>
              <a:rPr lang="en-GB" dirty="0" smtClean="0"/>
              <a:t>the text </a:t>
            </a:r>
            <a:r>
              <a:rPr lang="en-GB" dirty="0"/>
              <a:t>size, adding </a:t>
            </a:r>
            <a:r>
              <a:rPr lang="en-GB" dirty="0" err="1"/>
              <a:t>color</a:t>
            </a:r>
            <a:r>
              <a:rPr lang="en-GB" dirty="0"/>
              <a:t>, and so on). 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Logical </a:t>
            </a:r>
            <a:r>
              <a:rPr lang="en-GB" dirty="0"/>
              <a:t>elements (also called </a:t>
            </a:r>
            <a:r>
              <a:rPr lang="en-GB" i="1" dirty="0"/>
              <a:t>semantic elements</a:t>
            </a:r>
            <a:r>
              <a:rPr lang="en-GB" dirty="0"/>
              <a:t>) define the </a:t>
            </a:r>
            <a:r>
              <a:rPr lang="en-GB" dirty="0" smtClean="0"/>
              <a:t>individual components </a:t>
            </a:r>
            <a:r>
              <a:rPr lang="en-GB" dirty="0"/>
              <a:t>that make up your web page. They identify what in a page is </a:t>
            </a:r>
            <a:r>
              <a:rPr lang="en-GB" dirty="0" smtClean="0"/>
              <a:t>a heading</a:t>
            </a:r>
            <a:r>
              <a:rPr lang="en-GB" dirty="0"/>
              <a:t>, </a:t>
            </a:r>
            <a:r>
              <a:rPr lang="en-GB" dirty="0" smtClean="0"/>
              <a:t>a paragraph</a:t>
            </a:r>
            <a:r>
              <a:rPr lang="en-GB" dirty="0"/>
              <a:t>, a list, and so on. In other words, they tell you about the </a:t>
            </a:r>
            <a:r>
              <a:rPr lang="en-GB" i="1" dirty="0" smtClean="0"/>
              <a:t>structure </a:t>
            </a:r>
            <a:r>
              <a:rPr lang="en-GB" dirty="0" smtClean="0"/>
              <a:t>of your page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Presentational </a:t>
            </a:r>
            <a:r>
              <a:rPr lang="en-GB" dirty="0"/>
              <a:t>elements (also called </a:t>
            </a:r>
            <a:r>
              <a:rPr lang="en-GB" i="1" dirty="0"/>
              <a:t>typographic elements</a:t>
            </a:r>
            <a:r>
              <a:rPr lang="en-GB" dirty="0"/>
              <a:t>) are all </a:t>
            </a:r>
            <a:r>
              <a:rPr lang="en-GB" dirty="0" smtClean="0"/>
              <a:t>about formatting</a:t>
            </a:r>
            <a:r>
              <a:rPr lang="en-GB" dirty="0"/>
              <a:t>. Examples include elements that apply italics, </a:t>
            </a:r>
            <a:r>
              <a:rPr lang="en-GB" dirty="0" smtClean="0"/>
              <a:t>boldface, underlining</a:t>
            </a:r>
            <a:r>
              <a:rPr lang="en-GB" dirty="0"/>
              <a:t>, </a:t>
            </a:r>
            <a:r>
              <a:rPr lang="en-GB" dirty="0" smtClean="0"/>
              <a:t>and font </a:t>
            </a:r>
            <a:r>
              <a:rPr lang="en-GB" dirty="0"/>
              <a:t>settings to text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effectLst/>
              </a:rPr>
              <a:t>HTML Elements for Basic </a:t>
            </a:r>
            <a:r>
              <a:rPr lang="en-GB" b="1" dirty="0" smtClean="0">
                <a:effectLst/>
              </a:rPr>
              <a:t>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726680" cy="5334000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As you learned </a:t>
            </a:r>
            <a:r>
              <a:rPr lang="en-GB" dirty="0" smtClean="0"/>
              <a:t>previously, </a:t>
            </a:r>
            <a:r>
              <a:rPr lang="en-GB" dirty="0"/>
              <a:t>you need to know two things about every new </a:t>
            </a:r>
            <a:r>
              <a:rPr lang="en-GB" dirty="0" smtClean="0"/>
              <a:t>element you </a:t>
            </a:r>
            <a:r>
              <a:rPr lang="en-GB" dirty="0"/>
              <a:t>meet. To use an element correctly, you need to answer these two questions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Is </a:t>
            </a:r>
            <a:r>
              <a:rPr lang="en-GB" dirty="0"/>
              <a:t>it a container element or a standalone element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Is </a:t>
            </a:r>
            <a:r>
              <a:rPr lang="en-GB" dirty="0"/>
              <a:t>it a block element or an inline </a:t>
            </a:r>
            <a:r>
              <a:rPr lang="en-GB" dirty="0" smtClean="0"/>
              <a:t>element</a:t>
            </a:r>
            <a:r>
              <a:rPr lang="en-GB" dirty="0" smtClean="0"/>
              <a:t>?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first question tells you something about the syntax you use when </a:t>
            </a:r>
            <a:r>
              <a:rPr lang="en-GB" dirty="0" smtClean="0"/>
              <a:t>you add </a:t>
            </a:r>
            <a:r>
              <a:rPr lang="en-GB" dirty="0"/>
              <a:t>an element to a document. Container elements (like the &lt;b&gt; </a:t>
            </a:r>
            <a:r>
              <a:rPr lang="en-GB" dirty="0" smtClean="0"/>
              <a:t>element that </a:t>
            </a:r>
            <a:r>
              <a:rPr lang="en-GB" dirty="0"/>
              <a:t>boldfaces </a:t>
            </a:r>
            <a:r>
              <a:rPr lang="en-GB" dirty="0" smtClean="0"/>
              <a:t>text) require </a:t>
            </a:r>
            <a:r>
              <a:rPr lang="en-GB" dirty="0"/>
              <a:t>a start and end tag, with the content sandwiched in </a:t>
            </a:r>
            <a:r>
              <a:rPr lang="en-GB" dirty="0" smtClean="0"/>
              <a:t>between. Standalone elements </a:t>
            </a:r>
            <a:r>
              <a:rPr lang="en-GB" dirty="0"/>
              <a:t>(like the &lt;</a:t>
            </a:r>
            <a:r>
              <a:rPr lang="en-GB" dirty="0" err="1"/>
              <a:t>img</a:t>
            </a:r>
            <a:r>
              <a:rPr lang="en-GB" dirty="0"/>
              <a:t>&gt; element that inserts an image into a page) use </a:t>
            </a:r>
            <a:r>
              <a:rPr lang="en-GB" dirty="0" smtClean="0"/>
              <a:t>a single</a:t>
            </a:r>
            <a:r>
              <a:rPr lang="en-GB" dirty="0"/>
              <a:t>, </a:t>
            </a:r>
            <a:r>
              <a:rPr lang="en-GB" dirty="0" smtClean="0"/>
              <a:t>all-in-one </a:t>
            </a:r>
            <a:r>
              <a:rPr lang="en-GB" dirty="0"/>
              <a:t>tag. If standalone elements need additional information, </a:t>
            </a:r>
            <a:r>
              <a:rPr lang="en-GB" dirty="0" smtClean="0"/>
              <a:t>like the </a:t>
            </a:r>
            <a:r>
              <a:rPr lang="en-GB" dirty="0"/>
              <a:t>location </a:t>
            </a:r>
            <a:r>
              <a:rPr lang="en-GB" dirty="0" smtClean="0"/>
              <a:t>of an </a:t>
            </a:r>
            <a:r>
              <a:rPr lang="en-GB" dirty="0"/>
              <a:t>image file, you supply it using </a:t>
            </a:r>
            <a:r>
              <a:rPr lang="en-GB" dirty="0" smtClean="0"/>
              <a:t>attributes. 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second question tells you something about </a:t>
            </a:r>
            <a:r>
              <a:rPr lang="en-GB" i="1" dirty="0"/>
              <a:t>where </a:t>
            </a:r>
            <a:r>
              <a:rPr lang="en-GB" dirty="0"/>
              <a:t>you can place an </a:t>
            </a:r>
            <a:r>
              <a:rPr lang="en-GB" dirty="0" smtClean="0"/>
              <a:t>element. Block </a:t>
            </a:r>
            <a:r>
              <a:rPr lang="en-GB" dirty="0"/>
              <a:t>elements </a:t>
            </a:r>
            <a:r>
              <a:rPr lang="en-GB" dirty="0" smtClean="0"/>
              <a:t>(e.g</a:t>
            </a:r>
            <a:r>
              <a:rPr lang="en-GB" dirty="0"/>
              <a:t>. &lt;p&gt;&lt;h1&gt;&lt;</a:t>
            </a:r>
            <a:r>
              <a:rPr lang="en-GB" dirty="0" err="1"/>
              <a:t>hr</a:t>
            </a:r>
            <a:r>
              <a:rPr lang="en-GB" dirty="0"/>
              <a:t>&gt;&lt;</a:t>
            </a:r>
            <a:r>
              <a:rPr lang="en-GB" dirty="0" err="1"/>
              <a:t>ul</a:t>
            </a:r>
            <a:r>
              <a:rPr lang="en-GB" dirty="0" smtClean="0"/>
              <a:t>&gt;) </a:t>
            </a:r>
            <a:r>
              <a:rPr lang="en-GB" dirty="0"/>
              <a:t>go inside the main &lt;body&gt; element or </a:t>
            </a:r>
            <a:r>
              <a:rPr lang="en-GB" dirty="0" smtClean="0"/>
              <a:t>within other </a:t>
            </a:r>
            <a:r>
              <a:rPr lang="en-GB" dirty="0"/>
              <a:t>block elements of a page. When you start building the overall structure </a:t>
            </a:r>
            <a:r>
              <a:rPr lang="en-GB" dirty="0" smtClean="0"/>
              <a:t>of your </a:t>
            </a:r>
            <a:r>
              <a:rPr lang="en-GB" dirty="0"/>
              <a:t>page, you always begin with block </a:t>
            </a:r>
            <a:r>
              <a:rPr lang="en-GB" dirty="0" smtClean="0"/>
              <a:t>elements. </a:t>
            </a:r>
            <a:r>
              <a:rPr lang="en-GB" dirty="0"/>
              <a:t>Inline elements </a:t>
            </a:r>
            <a:r>
              <a:rPr lang="en-GB" dirty="0" smtClean="0"/>
              <a:t>(</a:t>
            </a:r>
            <a:r>
              <a:rPr lang="en-GB" dirty="0" err="1" smtClean="0"/>
              <a:t>e.g</a:t>
            </a:r>
            <a:r>
              <a:rPr lang="en-GB" dirty="0" smtClean="0"/>
              <a:t> &lt;b&gt;&lt;i&gt;&lt;</a:t>
            </a:r>
            <a:r>
              <a:rPr lang="en-GB" dirty="0" err="1" smtClean="0"/>
              <a:t>br</a:t>
            </a:r>
            <a:r>
              <a:rPr lang="en-GB" dirty="0" smtClean="0"/>
              <a:t>&gt;&lt;</a:t>
            </a:r>
            <a:r>
              <a:rPr lang="en-GB" dirty="0" err="1" smtClean="0"/>
              <a:t>img</a:t>
            </a:r>
            <a:r>
              <a:rPr lang="en-GB" dirty="0" smtClean="0"/>
              <a:t>&gt;&lt;a&gt;) </a:t>
            </a:r>
            <a:r>
              <a:rPr lang="en-GB" dirty="0"/>
              <a:t>have to go </a:t>
            </a:r>
            <a:r>
              <a:rPr lang="en-GB" i="1" dirty="0"/>
              <a:t>inside </a:t>
            </a:r>
            <a:r>
              <a:rPr lang="en-GB" dirty="0"/>
              <a:t>block elements. Inline elements don’t make sense </a:t>
            </a:r>
            <a:r>
              <a:rPr lang="en-GB" dirty="0" smtClean="0"/>
              <a:t>when they’re </a:t>
            </a:r>
            <a:r>
              <a:rPr lang="en-GB" dirty="0"/>
              <a:t>on their own, floating free of any container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544" y="1219200"/>
            <a:ext cx="7638288" cy="2362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GB" dirty="0"/>
              <a:t>Block elements also have an effect on </a:t>
            </a:r>
            <a:r>
              <a:rPr lang="en-GB" dirty="0" smtClean="0"/>
              <a:t>the spacing </a:t>
            </a:r>
            <a:r>
              <a:rPr lang="en-GB" dirty="0"/>
              <a:t>of your content. Essentially, </a:t>
            </a:r>
            <a:r>
              <a:rPr lang="en-GB" dirty="0" smtClean="0"/>
              <a:t>each block </a:t>
            </a:r>
            <a:r>
              <a:rPr lang="en-GB" dirty="0"/>
              <a:t>element defines a chunk of </a:t>
            </a:r>
            <a:r>
              <a:rPr lang="en-GB" dirty="0" smtClean="0"/>
              <a:t>content. When </a:t>
            </a:r>
            <a:r>
              <a:rPr lang="en-GB" dirty="0"/>
              <a:t>you end a block element, </a:t>
            </a:r>
            <a:r>
              <a:rPr lang="en-GB" dirty="0" smtClean="0"/>
              <a:t>your browser automatically </a:t>
            </a:r>
            <a:r>
              <a:rPr lang="en-GB" dirty="0"/>
              <a:t>adds a line break </a:t>
            </a:r>
            <a:r>
              <a:rPr lang="en-GB" dirty="0" smtClean="0"/>
              <a:t>and a </a:t>
            </a:r>
            <a:r>
              <a:rPr lang="en-GB" dirty="0"/>
              <a:t>little extra space before the next </a:t>
            </a:r>
            <a:r>
              <a:rPr lang="en-GB" dirty="0" smtClean="0"/>
              <a:t>bit of content. For </a:t>
            </a:r>
            <a:r>
              <a:rPr lang="en-GB" dirty="0"/>
              <a:t>example, consider this fragment of HTML</a:t>
            </a:r>
            <a:r>
              <a:rPr lang="en-GB" dirty="0" smtClean="0"/>
              <a:t>:</a:t>
            </a:r>
          </a:p>
          <a:p>
            <a:pPr marL="82296" indent="0" algn="just">
              <a:buNone/>
            </a:pPr>
            <a:endParaRPr lang="en-GB" dirty="0" smtClean="0"/>
          </a:p>
          <a:p>
            <a:r>
              <a:rPr lang="en-GB" i="1" dirty="0" smtClean="0"/>
              <a:t>&lt;</a:t>
            </a:r>
            <a:r>
              <a:rPr lang="en-GB" i="1" dirty="0"/>
              <a:t>h1&gt;Bread and Water&lt;/h1&gt;&lt;</a:t>
            </a:r>
            <a:r>
              <a:rPr lang="en-GB" i="1" dirty="0" smtClean="0"/>
              <a:t>p&gt;This economical </a:t>
            </a:r>
            <a:r>
              <a:rPr lang="en-GB" i="1" dirty="0"/>
              <a:t>snack is </a:t>
            </a:r>
            <a:r>
              <a:rPr lang="en-GB" i="1" dirty="0" smtClean="0"/>
              <a:t>really all </a:t>
            </a:r>
            <a:r>
              <a:rPr lang="en-GB" i="1" dirty="0"/>
              <a:t>you need to sustain life.&lt;/p</a:t>
            </a:r>
            <a:r>
              <a:rPr lang="en-GB" i="1" dirty="0" smtClean="0"/>
              <a:t>&gt;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38600"/>
            <a:ext cx="739243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0688" cy="6397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Paragraph &lt;P&gt;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714488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800" dirty="0"/>
              <a:t>It’s a block element that defines a paragraph of </a:t>
            </a:r>
            <a:r>
              <a:rPr lang="en-GB" sz="1800" dirty="0" smtClean="0"/>
              <a:t>text.</a:t>
            </a:r>
            <a:endParaRPr lang="en-GB" sz="1800" dirty="0"/>
          </a:p>
          <a:p>
            <a:pPr>
              <a:lnSpc>
                <a:spcPct val="9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&lt;p&gt; element offers another way to structure your text. Each paragraph of text should go in between an opening &lt;p&gt; and closing &lt;/p&gt; tag,  as in this example</a:t>
            </a:r>
            <a:r>
              <a:rPr lang="en-US" sz="1800" dirty="0" smtClean="0"/>
              <a:t>: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&lt;</a:t>
            </a:r>
            <a:r>
              <a:rPr lang="en-US" sz="1800" dirty="0"/>
              <a:t>p&gt;Here is a paragraph of text.&lt;/p</a:t>
            </a:r>
            <a:r>
              <a:rPr lang="en-US" sz="1800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en-US" sz="1800" dirty="0" smtClean="0"/>
              <a:t>&lt;</a:t>
            </a:r>
            <a:r>
              <a:rPr lang="en-US" sz="1800" dirty="0"/>
              <a:t>p&gt;Here is a second paragraph of text.&lt;/p</a:t>
            </a:r>
            <a:r>
              <a:rPr lang="en-US" sz="1800" dirty="0" smtClean="0"/>
              <a:t>&gt;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When </a:t>
            </a:r>
            <a:r>
              <a:rPr lang="en-US" sz="1800" dirty="0"/>
              <a:t>a browser displays a paragraph it usually inserts a new line before the next paragraph and adds a little bit of extra vertical space</a:t>
            </a:r>
            <a:endParaRPr lang="en-GB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&lt;p&gt;This 	paragraph 	shows         how multiple spaces between words are treated as a       single space. This is known as 			white space collapsing, and the big spaces between some of the words will not appear in the   browser.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It also demonstrates how the browser will treat multiple carriage returns (new lines) as a single space, too.&lt;/p&gt;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E67D9A3D-639D-438E-8900-C1CBDCEE29E3}" type="slidenum">
              <a:rPr lang="en-US" sz="1400" smtClean="0"/>
              <a:pPr>
                <a:defRPr/>
              </a:pPr>
              <a:t>15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06433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848600" cy="566737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LineBreak</a:t>
            </a:r>
            <a:r>
              <a:rPr lang="en-GB" b="1" dirty="0"/>
              <a:t> &lt;</a:t>
            </a:r>
            <a:r>
              <a:rPr lang="en-GB" b="1" dirty="0" err="1" smtClean="0"/>
              <a:t>br</a:t>
            </a:r>
            <a:r>
              <a:rPr lang="en-GB" b="1" dirty="0" smtClean="0"/>
              <a:t> /&gt;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772400" cy="4953000"/>
          </a:xfrm>
        </p:spPr>
        <p:txBody>
          <a:bodyPr>
            <a:normAutofit fontScale="85000" lnSpcReduction="20000"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GB" dirty="0"/>
              <a:t>Sometimes you want to start a new line of text, but you don’t want to use a paragraph element because browsers add extra space between paragraphs.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GB" dirty="0"/>
              <a:t>In situations like this, the standalone line break element &lt;</a:t>
            </a:r>
            <a:r>
              <a:rPr lang="en-GB" dirty="0" err="1"/>
              <a:t>br</a:t>
            </a:r>
            <a:r>
              <a:rPr lang="en-GB" dirty="0"/>
              <a:t>&gt; comes in handy. Line breaks are exceedingly simple: They tell a browser to move to the start of the following line. They’re inline elements, so you need to use them inside a block element, like a paragraph:</a:t>
            </a:r>
          </a:p>
          <a:p>
            <a:endParaRPr lang="en-GB" dirty="0"/>
          </a:p>
          <a:p>
            <a:pPr algn="ctr"/>
            <a:r>
              <a:rPr lang="en-GB" dirty="0"/>
              <a:t>&lt;p&gt;This paragraph appears</a:t>
            </a:r>
            <a:r>
              <a:rPr lang="en-GB" b="1" dirty="0"/>
              <a:t>&lt;</a:t>
            </a:r>
            <a:r>
              <a:rPr lang="en-GB" b="1" dirty="0" err="1"/>
              <a:t>br</a:t>
            </a:r>
            <a:r>
              <a:rPr lang="en-GB" b="1" dirty="0"/>
              <a:t> /&gt; </a:t>
            </a:r>
            <a:r>
              <a:rPr lang="en-GB" dirty="0"/>
              <a:t>on two lines&lt;/p&gt;</a:t>
            </a:r>
            <a:br>
              <a:rPr lang="en-GB" dirty="0"/>
            </a:br>
            <a:endParaRPr lang="en-US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5867400"/>
            <a:ext cx="457200" cy="400050"/>
          </a:xfrm>
          <a:prstGeom prst="rect">
            <a:avLst/>
          </a:prstGeom>
          <a:noFill/>
        </p:spPr>
        <p:txBody>
          <a:bodyPr/>
          <a:lstStyle/>
          <a:p>
            <a:fld id="{6C3A8FA8-BFE0-4C74-8D3A-A98E40B62AA8}" type="slidenum">
              <a:rPr lang="en-US" sz="1800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9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848600" cy="56673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ndalus" pitchFamily="18" charset="-78"/>
                <a:cs typeface="Andalus" pitchFamily="18" charset="-78"/>
              </a:rPr>
              <a:t>Headings 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&lt;h1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&gt; to &lt;h6&gt;</a:t>
            </a:r>
            <a:endParaRPr lang="en-US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7724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HTML you have six levels of headings, which use the elements &lt;h1&gt;, &lt;h2&gt;, &lt;h3&gt;, &lt;h4&gt;, &lt;h5&gt;, and &lt;h6&gt;. While browsers </a:t>
            </a:r>
            <a:r>
              <a:rPr lang="en-US" i="1" dirty="0" smtClean="0"/>
              <a:t>can </a:t>
            </a:r>
            <a:r>
              <a:rPr lang="en-US" dirty="0" smtClean="0"/>
              <a:t>display headings differently,  they tend to display the &lt;h1&gt; element as the largest of the six and &lt;h6&gt; as the smallest.</a:t>
            </a:r>
          </a:p>
          <a:p>
            <a:endParaRPr lang="en-US" dirty="0" smtClean="0"/>
          </a:p>
          <a:p>
            <a:r>
              <a:rPr lang="en-US" dirty="0" smtClean="0"/>
              <a:t>By default, most browsers display the contents of the &lt;h1&gt;, &lt;h2&gt;, and &lt;h3&gt; elements larger than the default size of text in the document. The content of the &lt;h4&gt; element would be the same size as the default text, and the content of the &lt;h5&gt; and &lt;h6&gt; elements would be smaller.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5867400"/>
            <a:ext cx="457200" cy="400050"/>
          </a:xfrm>
          <a:prstGeom prst="rect">
            <a:avLst/>
          </a:prstGeom>
          <a:noFill/>
        </p:spPr>
        <p:txBody>
          <a:bodyPr/>
          <a:lstStyle/>
          <a:p>
            <a:fld id="{6C3A8FA8-BFE0-4C74-8D3A-A98E40B62AA8}" type="slidenum">
              <a:rPr lang="en-US" sz="1800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69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Horizontal </a:t>
            </a:r>
            <a:r>
              <a:rPr lang="en-GB" dirty="0" smtClean="0">
                <a:effectLst/>
              </a:rPr>
              <a:t>Lines &lt;</a:t>
            </a:r>
            <a:r>
              <a:rPr lang="en-GB" dirty="0" err="1" smtClean="0">
                <a:effectLst/>
              </a:rPr>
              <a:t>hr</a:t>
            </a:r>
            <a:r>
              <a:rPr lang="en-GB" dirty="0" smtClean="0">
                <a:effectLst/>
              </a:rPr>
              <a:t> /&gt;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9808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Paragraphs and line breaks aren’t the </a:t>
            </a:r>
            <a:r>
              <a:rPr lang="en-GB" dirty="0" smtClean="0"/>
              <a:t>only way </a:t>
            </a:r>
            <a:r>
              <a:rPr lang="en-GB" dirty="0"/>
              <a:t>to separate sections of text. </a:t>
            </a:r>
            <a:endParaRPr lang="en-GB" dirty="0" smtClean="0"/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Another neat </a:t>
            </a:r>
            <a:r>
              <a:rPr lang="en-GB" dirty="0"/>
              <a:t>trick is the standalone &lt;</a:t>
            </a:r>
            <a:r>
              <a:rPr lang="en-GB" dirty="0" err="1"/>
              <a:t>hr</a:t>
            </a:r>
            <a:r>
              <a:rPr lang="en-GB" dirty="0"/>
              <a:t>&gt; </a:t>
            </a:r>
            <a:r>
              <a:rPr lang="en-GB" dirty="0" smtClean="0"/>
              <a:t>element, which </a:t>
            </a:r>
            <a:r>
              <a:rPr lang="en-GB" dirty="0"/>
              <a:t>translates to “horizontal rule.” </a:t>
            </a:r>
            <a:endParaRPr lang="en-GB" dirty="0" smtClean="0"/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A horizontal </a:t>
            </a:r>
            <a:r>
              <a:rPr lang="en-GB" dirty="0"/>
              <a:t>rule element adds a line </a:t>
            </a:r>
            <a:r>
              <a:rPr lang="en-GB" dirty="0" smtClean="0"/>
              <a:t>that stretches </a:t>
            </a:r>
            <a:r>
              <a:rPr lang="en-GB" dirty="0"/>
              <a:t>from one side of its container to </a:t>
            </a:r>
            <a:r>
              <a:rPr lang="en-GB" dirty="0" smtClean="0"/>
              <a:t>the other</a:t>
            </a:r>
            <a:r>
              <a:rPr lang="en-GB" dirty="0"/>
              <a:t>, separating everything above </a:t>
            </a:r>
            <a:r>
              <a:rPr lang="en-GB" dirty="0" smtClean="0"/>
              <a:t>and below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Horizontal </a:t>
            </a:r>
            <a:r>
              <a:rPr lang="en-GB" dirty="0" smtClean="0">
                <a:effectLst/>
              </a:rPr>
              <a:t>Lines &lt;</a:t>
            </a:r>
            <a:r>
              <a:rPr lang="en-GB" dirty="0" err="1" smtClean="0">
                <a:effectLst/>
              </a:rPr>
              <a:t>hr</a:t>
            </a:r>
            <a:r>
              <a:rPr lang="en-GB" dirty="0" smtClean="0">
                <a:effectLst/>
              </a:rPr>
              <a:t> /&gt;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1" y="1600201"/>
            <a:ext cx="7869920" cy="4253192"/>
          </a:xfrm>
        </p:spPr>
      </p:pic>
    </p:spTree>
    <p:extLst>
      <p:ext uri="{BB962C8B-B14F-4D97-AF65-F5344CB8AC3E}">
        <p14:creationId xmlns:p14="http://schemas.microsoft.com/office/powerpoint/2010/main" val="28969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Course 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214414" y="1295400"/>
            <a:ext cx="7498080" cy="5334000"/>
          </a:xfrm>
        </p:spPr>
        <p:txBody>
          <a:bodyPr numCol="1">
            <a:normAutofit fontScale="92500" lnSpcReduction="20000"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Introduction to </a:t>
            </a:r>
            <a:r>
              <a:rPr lang="en-GB" b="1" i="1" dirty="0" smtClean="0">
                <a:solidFill>
                  <a:schemeClr val="bg2"/>
                </a:solidFill>
              </a:rPr>
              <a:t>WWW</a:t>
            </a:r>
          </a:p>
          <a:p>
            <a:r>
              <a:rPr lang="en-GB" dirty="0" smtClean="0"/>
              <a:t>Structuring and Formatting with </a:t>
            </a:r>
            <a:r>
              <a:rPr lang="en-GB" b="1" i="1" dirty="0" smtClean="0"/>
              <a:t>HTML</a:t>
            </a:r>
          </a:p>
          <a:p>
            <a:pPr lvl="1"/>
            <a:r>
              <a:rPr lang="en-GB" dirty="0" smtClean="0"/>
              <a:t>Introduction</a:t>
            </a:r>
          </a:p>
          <a:p>
            <a:pPr lvl="1"/>
            <a:r>
              <a:rPr lang="en-GB" dirty="0" smtClean="0"/>
              <a:t>HTML Tags and HTML Elements</a:t>
            </a:r>
          </a:p>
          <a:p>
            <a:pPr lvl="1"/>
            <a:r>
              <a:rPr lang="en-GB" dirty="0" smtClean="0"/>
              <a:t>Basic HTML Page Skeleton</a:t>
            </a:r>
          </a:p>
          <a:p>
            <a:pPr lvl="1"/>
            <a:r>
              <a:rPr lang="en-GB" dirty="0" smtClean="0"/>
              <a:t>Structure and Formatting</a:t>
            </a:r>
          </a:p>
          <a:p>
            <a:pPr lvl="1"/>
            <a:r>
              <a:rPr lang="en-GB" dirty="0" smtClean="0"/>
              <a:t>Basic Text Elements</a:t>
            </a:r>
          </a:p>
          <a:p>
            <a:pPr lvl="1"/>
            <a:r>
              <a:rPr lang="en-GB" dirty="0" smtClean="0"/>
              <a:t>Inline Formatting</a:t>
            </a:r>
          </a:p>
          <a:p>
            <a:pPr lvl="1"/>
            <a:r>
              <a:rPr lang="en-GB" dirty="0" smtClean="0"/>
              <a:t>Special Characters</a:t>
            </a:r>
          </a:p>
          <a:p>
            <a:pPr lvl="1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Lists</a:t>
            </a:r>
          </a:p>
          <a:p>
            <a:pPr lvl="1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lvl="1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>
                <a:solidFill>
                  <a:schemeClr val="bg2"/>
                </a:solidFill>
              </a:rPr>
              <a:t>Styling with </a:t>
            </a:r>
            <a:r>
              <a:rPr lang="en-GB" b="1" i="1" dirty="0" smtClean="0">
                <a:solidFill>
                  <a:schemeClr val="bg2"/>
                </a:solidFill>
              </a:rPr>
              <a:t>CSS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C50DADBB-A7BB-42C2-9E07-40B373252FF5}" type="slidenum">
              <a:rPr lang="en-US" sz="1400" smtClean="0"/>
              <a:pPr>
                <a:defRPr/>
              </a:pPr>
              <a:t>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9463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010400" cy="715962"/>
          </a:xfrm>
        </p:spPr>
        <p:txBody>
          <a:bodyPr>
            <a:noAutofit/>
          </a:bodyPr>
          <a:lstStyle/>
          <a:p>
            <a:r>
              <a:rPr lang="en-GB" sz="2800" b="1" dirty="0"/>
              <a:t> Preformatted Text </a:t>
            </a:r>
            <a:r>
              <a:rPr lang="en-GB" sz="2800" b="1" dirty="0" smtClean="0"/>
              <a:t>&lt;Pre</a:t>
            </a:r>
            <a:r>
              <a:rPr lang="en-GB" sz="2800" b="1" dirty="0" smtClean="0"/>
              <a:t>&gt;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90688" cy="53340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GB" dirty="0"/>
              <a:t>Preformatted text is a unique concept in HTML that breaks the rules you’ve </a:t>
            </a:r>
            <a:r>
              <a:rPr lang="en-GB" dirty="0" smtClean="0"/>
              <a:t>read about </a:t>
            </a:r>
            <a:r>
              <a:rPr lang="en-GB" dirty="0"/>
              <a:t>so far. As you’ve seen, web browsers ignore </a:t>
            </a:r>
            <a:r>
              <a:rPr lang="en-GB" dirty="0" smtClean="0"/>
              <a:t>multiple spaces </a:t>
            </a:r>
            <a:r>
              <a:rPr lang="en-GB" dirty="0"/>
              <a:t>and flow </a:t>
            </a:r>
            <a:r>
              <a:rPr lang="en-GB" dirty="0" smtClean="0"/>
              <a:t>your text </a:t>
            </a:r>
            <a:r>
              <a:rPr lang="en-GB" dirty="0"/>
              <a:t>to fit the width of a browser window. </a:t>
            </a:r>
            <a:endParaRPr lang="en-GB" dirty="0" smtClean="0"/>
          </a:p>
          <a:p>
            <a:pPr algn="just">
              <a:lnSpc>
                <a:spcPct val="90000"/>
              </a:lnSpc>
            </a:pPr>
            <a:endParaRPr lang="en-GB" dirty="0" smtClean="0"/>
          </a:p>
          <a:p>
            <a:pPr algn="just">
              <a:lnSpc>
                <a:spcPct val="90000"/>
              </a:lnSpc>
            </a:pPr>
            <a:r>
              <a:rPr lang="en-GB" dirty="0" smtClean="0"/>
              <a:t>The </a:t>
            </a:r>
            <a:r>
              <a:rPr lang="en-GB" dirty="0"/>
              <a:t>&lt;pre&gt; element gives you a better option. It tells your browser to </a:t>
            </a:r>
            <a:r>
              <a:rPr lang="en-GB" dirty="0" smtClean="0"/>
              <a:t>re-create the text </a:t>
            </a:r>
            <a:r>
              <a:rPr lang="en-GB" dirty="0"/>
              <a:t>just as you entered it, including every space and line </a:t>
            </a:r>
            <a:r>
              <a:rPr lang="en-GB" dirty="0" smtClean="0"/>
              <a:t>break. Additionally</a:t>
            </a:r>
            <a:r>
              <a:rPr lang="en-GB" dirty="0"/>
              <a:t>, the browser puts all that text into a </a:t>
            </a:r>
            <a:r>
              <a:rPr lang="en-GB" dirty="0" err="1"/>
              <a:t>monospaced</a:t>
            </a:r>
            <a:r>
              <a:rPr lang="en-GB" dirty="0"/>
              <a:t> </a:t>
            </a:r>
            <a:r>
              <a:rPr lang="en-GB" dirty="0" smtClean="0"/>
              <a:t>font (typically </a:t>
            </a:r>
            <a:r>
              <a:rPr lang="en-GB" dirty="0"/>
              <a:t>Courier), further setting this content off from the rest of the page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 smtClean="0"/>
          </a:p>
          <a:p>
            <a:pPr marL="1439863" indent="0">
              <a:lnSpc>
                <a:spcPct val="90000"/>
              </a:lnSpc>
              <a:buNone/>
            </a:pPr>
            <a:r>
              <a:rPr lang="en-GB" dirty="0"/>
              <a:t>&lt;p&gt;This is an infinite loop in Visual Basic:</a:t>
            </a:r>
          </a:p>
          <a:p>
            <a:pPr marL="1435100" lvl="1" indent="0">
              <a:lnSpc>
                <a:spcPct val="90000"/>
              </a:lnSpc>
              <a:buNone/>
            </a:pPr>
            <a:r>
              <a:rPr lang="en-GB" dirty="0" smtClean="0"/>
              <a:t>	&lt;</a:t>
            </a:r>
            <a:r>
              <a:rPr lang="en-GB" dirty="0"/>
              <a:t>pre</a:t>
            </a:r>
            <a:r>
              <a:rPr lang="en-GB" dirty="0" smtClean="0"/>
              <a:t>&gt;</a:t>
            </a:r>
            <a:endParaRPr lang="en-GB" dirty="0"/>
          </a:p>
          <a:p>
            <a:pPr marL="1435100" lvl="1" indent="0">
              <a:lnSpc>
                <a:spcPct val="9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		Do</a:t>
            </a:r>
            <a:endParaRPr lang="en-GB" dirty="0"/>
          </a:p>
          <a:p>
            <a:pPr marL="1435100" lvl="1" indent="0">
              <a:lnSpc>
                <a:spcPct val="9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			X </a:t>
            </a:r>
            <a:r>
              <a:rPr lang="en-GB" dirty="0"/>
              <a:t>= X + 1</a:t>
            </a:r>
          </a:p>
          <a:p>
            <a:pPr marL="1435100" lvl="1" indent="0">
              <a:lnSpc>
                <a:spcPct val="9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		Loop </a:t>
            </a:r>
            <a:r>
              <a:rPr lang="en-GB" dirty="0"/>
              <a:t>Until X &lt; 0</a:t>
            </a:r>
          </a:p>
          <a:p>
            <a:pPr marL="1435100" lvl="1" indent="0">
              <a:lnSpc>
                <a:spcPct val="90000"/>
              </a:lnSpc>
              <a:buNone/>
            </a:pPr>
            <a:r>
              <a:rPr lang="en-GB" dirty="0" smtClean="0"/>
              <a:t>	&lt;/</a:t>
            </a:r>
            <a:r>
              <a:rPr lang="en-GB" dirty="0"/>
              <a:t>pre</a:t>
            </a:r>
            <a:r>
              <a:rPr lang="en-GB" dirty="0" smtClean="0"/>
              <a:t>&gt;</a:t>
            </a:r>
          </a:p>
          <a:p>
            <a:pPr marL="1435100" lvl="1" indent="0">
              <a:lnSpc>
                <a:spcPct val="90000"/>
              </a:lnSpc>
              <a:buNone/>
            </a:pPr>
            <a:r>
              <a:rPr lang="en-GB" dirty="0" smtClean="0"/>
              <a:t>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GB" sz="3600" b="1" dirty="0" err="1" smtClean="0"/>
              <a:t>Blockquote</a:t>
            </a:r>
            <a:r>
              <a:rPr lang="en-GB" sz="3600" b="1" dirty="0" smtClean="0"/>
              <a:t> &lt;</a:t>
            </a:r>
            <a:r>
              <a:rPr lang="en-GB" sz="3600" b="1" dirty="0" err="1" smtClean="0"/>
              <a:t>blockquote</a:t>
            </a:r>
            <a:r>
              <a:rPr lang="en-GB" sz="3600" b="1" dirty="0" smtClean="0"/>
              <a:t>&gt;</a:t>
            </a:r>
            <a:endParaRPr lang="en-US" sz="36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790688" cy="5181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dirty="0" smtClean="0"/>
              <a:t>The </a:t>
            </a:r>
            <a:r>
              <a:rPr lang="en-GB" dirty="0"/>
              <a:t>architects of HTML created a block element named &lt;</a:t>
            </a:r>
            <a:r>
              <a:rPr lang="en-GB" dirty="0" err="1"/>
              <a:t>blockquote</a:t>
            </a:r>
            <a:r>
              <a:rPr lang="en-GB" dirty="0"/>
              <a:t>&gt; especially for long quotations. </a:t>
            </a:r>
            <a:endParaRPr lang="en-GB" dirty="0" smtClean="0"/>
          </a:p>
          <a:p>
            <a:pPr algn="just"/>
            <a:r>
              <a:rPr lang="en-GB" dirty="0" smtClean="0"/>
              <a:t>When you use this element</a:t>
            </a:r>
            <a:r>
              <a:rPr lang="en-GB" dirty="0"/>
              <a:t>, your browser indents text on the left and right </a:t>
            </a:r>
            <a:r>
              <a:rPr lang="en-GB" dirty="0" smtClean="0"/>
              <a:t>edges.</a:t>
            </a:r>
          </a:p>
          <a:p>
            <a:pPr algn="just"/>
            <a:r>
              <a:rPr lang="en-GB" dirty="0" smtClean="0"/>
              <a:t>For single line quotations, you can use the </a:t>
            </a:r>
            <a:r>
              <a:rPr lang="en-GB" b="1" dirty="0" smtClean="0"/>
              <a:t>&lt;q&gt;…&lt;/q&gt; </a:t>
            </a:r>
            <a:r>
              <a:rPr lang="en-GB" dirty="0" smtClean="0"/>
              <a:t>element.</a:t>
            </a:r>
          </a:p>
          <a:p>
            <a:pPr algn="just"/>
            <a:endParaRPr lang="en-GB" dirty="0"/>
          </a:p>
          <a:p>
            <a:pPr marL="82296" indent="0" algn="just">
              <a:buNone/>
            </a:pPr>
            <a:r>
              <a:rPr lang="en-GB" sz="2200" dirty="0" smtClean="0">
                <a:latin typeface="Arial Narrow" pitchFamily="34" charset="0"/>
              </a:rPr>
              <a:t>	&lt;</a:t>
            </a:r>
            <a:r>
              <a:rPr lang="en-GB" sz="2200" dirty="0">
                <a:latin typeface="Arial Narrow" pitchFamily="34" charset="0"/>
              </a:rPr>
              <a:t>p&gt;Some words of wisdom from "A Tale of </a:t>
            </a:r>
            <a:r>
              <a:rPr lang="en-GB" sz="2200" dirty="0" smtClean="0">
                <a:latin typeface="Arial Narrow" pitchFamily="34" charset="0"/>
              </a:rPr>
              <a:t>Two Cities</a:t>
            </a:r>
            <a:r>
              <a:rPr lang="en-GB" sz="2200" dirty="0">
                <a:latin typeface="Arial Narrow" pitchFamily="34" charset="0"/>
              </a:rPr>
              <a:t>":&lt;/</a:t>
            </a:r>
            <a:r>
              <a:rPr lang="en-GB" sz="2200" dirty="0" smtClean="0">
                <a:latin typeface="Arial Narrow" pitchFamily="34" charset="0"/>
              </a:rPr>
              <a:t>p&gt;</a:t>
            </a:r>
          </a:p>
          <a:p>
            <a:pPr marL="82296" indent="0" algn="just">
              <a:buNone/>
            </a:pPr>
            <a:r>
              <a:rPr lang="en-GB" sz="2200" dirty="0" smtClean="0">
                <a:latin typeface="Arial Narrow" pitchFamily="34" charset="0"/>
              </a:rPr>
              <a:t>	&lt;</a:t>
            </a:r>
            <a:r>
              <a:rPr lang="en-GB" sz="2200" dirty="0" err="1" smtClean="0">
                <a:latin typeface="Arial Narrow" pitchFamily="34" charset="0"/>
              </a:rPr>
              <a:t>blockquote</a:t>
            </a:r>
            <a:r>
              <a:rPr lang="en-GB" sz="2200" dirty="0" smtClean="0">
                <a:latin typeface="Arial Narrow" pitchFamily="34" charset="0"/>
              </a:rPr>
              <a:t>&gt; </a:t>
            </a:r>
          </a:p>
          <a:p>
            <a:pPr marL="82296" indent="0">
              <a:buNone/>
            </a:pPr>
            <a:r>
              <a:rPr lang="en-GB" sz="2200" dirty="0" smtClean="0">
                <a:latin typeface="Arial Narrow" pitchFamily="34" charset="0"/>
              </a:rPr>
              <a:t>	&lt;</a:t>
            </a:r>
            <a:r>
              <a:rPr lang="en-GB" sz="2200" dirty="0">
                <a:latin typeface="Arial Narrow" pitchFamily="34" charset="0"/>
              </a:rPr>
              <a:t>p&gt;It was the best of times, it was the worst of </a:t>
            </a:r>
            <a:r>
              <a:rPr lang="en-GB" sz="2200" dirty="0" smtClean="0">
                <a:latin typeface="Arial Narrow" pitchFamily="34" charset="0"/>
              </a:rPr>
              <a:t>times, it </a:t>
            </a:r>
            <a:r>
              <a:rPr lang="en-GB" sz="2200" dirty="0">
                <a:latin typeface="Arial Narrow" pitchFamily="34" charset="0"/>
              </a:rPr>
              <a:t>was the age </a:t>
            </a:r>
            <a:r>
              <a:rPr lang="en-GB" sz="2200" dirty="0" smtClean="0">
                <a:latin typeface="Arial Narrow" pitchFamily="34" charset="0"/>
              </a:rPr>
              <a:t>of 	wisdom</a:t>
            </a:r>
            <a:r>
              <a:rPr lang="en-GB" sz="2200" dirty="0">
                <a:latin typeface="Arial Narrow" pitchFamily="34" charset="0"/>
              </a:rPr>
              <a:t>, it was the age of foolishness, it was </a:t>
            </a:r>
            <a:r>
              <a:rPr lang="en-GB" sz="2200" dirty="0" smtClean="0">
                <a:latin typeface="Arial Narrow" pitchFamily="34" charset="0"/>
              </a:rPr>
              <a:t>the epoch </a:t>
            </a:r>
            <a:r>
              <a:rPr lang="en-GB" sz="2200" dirty="0">
                <a:latin typeface="Arial Narrow" pitchFamily="34" charset="0"/>
              </a:rPr>
              <a:t>of belief, it </a:t>
            </a:r>
            <a:r>
              <a:rPr lang="en-GB" sz="2200" dirty="0" smtClean="0">
                <a:latin typeface="Arial Narrow" pitchFamily="34" charset="0"/>
              </a:rPr>
              <a:t>was the 	epoch </a:t>
            </a:r>
            <a:r>
              <a:rPr lang="en-GB" sz="2200" dirty="0">
                <a:latin typeface="Arial Narrow" pitchFamily="34" charset="0"/>
              </a:rPr>
              <a:t>of incredulity, it was the season of Light, it </a:t>
            </a:r>
            <a:r>
              <a:rPr lang="en-GB" sz="2200" dirty="0" smtClean="0">
                <a:latin typeface="Arial Narrow" pitchFamily="34" charset="0"/>
              </a:rPr>
              <a:t>was the </a:t>
            </a:r>
            <a:r>
              <a:rPr lang="en-GB" sz="2200" dirty="0">
                <a:latin typeface="Arial Narrow" pitchFamily="34" charset="0"/>
              </a:rPr>
              <a:t>season </a:t>
            </a:r>
            <a:r>
              <a:rPr lang="en-GB" sz="2200" dirty="0" smtClean="0">
                <a:latin typeface="Arial Narrow" pitchFamily="34" charset="0"/>
              </a:rPr>
              <a:t>of 	</a:t>
            </a:r>
            <a:r>
              <a:rPr lang="en-GB" sz="2000" dirty="0" smtClean="0">
                <a:latin typeface="Arial Narrow" pitchFamily="34" charset="0"/>
              </a:rPr>
              <a:t>Darkness</a:t>
            </a:r>
            <a:r>
              <a:rPr lang="en-GB" sz="2000" dirty="0">
                <a:latin typeface="Arial Narrow" pitchFamily="34" charset="0"/>
              </a:rPr>
              <a:t>, it </a:t>
            </a:r>
            <a:r>
              <a:rPr lang="en-GB" sz="2000" dirty="0" smtClean="0">
                <a:latin typeface="Arial Narrow" pitchFamily="34" charset="0"/>
              </a:rPr>
              <a:t>	was </a:t>
            </a:r>
            <a:r>
              <a:rPr lang="en-GB" sz="2000" dirty="0">
                <a:latin typeface="Arial Narrow" pitchFamily="34" charset="0"/>
              </a:rPr>
              <a:t>the spring of hope, it was the winter of despair, we </a:t>
            </a:r>
            <a:r>
              <a:rPr lang="en-GB" sz="2000" dirty="0" smtClean="0">
                <a:latin typeface="Arial Narrow" pitchFamily="34" charset="0"/>
              </a:rPr>
              <a:t>had everything 	before </a:t>
            </a:r>
            <a:r>
              <a:rPr lang="en-GB" sz="2000" dirty="0">
                <a:latin typeface="Arial Narrow" pitchFamily="34" charset="0"/>
              </a:rPr>
              <a:t>us, we </a:t>
            </a:r>
            <a:r>
              <a:rPr lang="en-GB" sz="2000" dirty="0" smtClean="0">
                <a:latin typeface="Arial Narrow" pitchFamily="34" charset="0"/>
              </a:rPr>
              <a:t>	had nothing before us…</a:t>
            </a:r>
          </a:p>
          <a:p>
            <a:pPr marL="82296" indent="0">
              <a:buNone/>
            </a:pPr>
            <a:r>
              <a:rPr lang="en-GB" sz="2000" dirty="0" smtClean="0">
                <a:latin typeface="Arial Narrow" pitchFamily="34" charset="0"/>
              </a:rPr>
              <a:t>	&lt;/</a:t>
            </a:r>
            <a:r>
              <a:rPr lang="en-GB" sz="2000" dirty="0">
                <a:latin typeface="Arial Narrow" pitchFamily="34" charset="0"/>
              </a:rPr>
              <a:t>p</a:t>
            </a:r>
            <a:r>
              <a:rPr lang="en-GB" sz="2000" dirty="0" smtClean="0">
                <a:latin typeface="Arial Narrow" pitchFamily="34" charset="0"/>
              </a:rPr>
              <a:t>&gt;</a:t>
            </a:r>
          </a:p>
          <a:p>
            <a:pPr marL="82296" indent="0">
              <a:buNone/>
            </a:pPr>
            <a:r>
              <a:rPr lang="en-GB" sz="2000" dirty="0" smtClean="0">
                <a:latin typeface="Arial Narrow" pitchFamily="34" charset="0"/>
              </a:rPr>
              <a:t>	&lt;/</a:t>
            </a:r>
            <a:r>
              <a:rPr lang="en-GB" sz="2000" dirty="0" err="1">
                <a:latin typeface="Arial Narrow" pitchFamily="34" charset="0"/>
              </a:rPr>
              <a:t>blockquote</a:t>
            </a:r>
            <a:r>
              <a:rPr lang="en-GB" sz="2000" dirty="0" smtClean="0">
                <a:latin typeface="Arial Narrow" pitchFamily="34" charset="0"/>
              </a:rPr>
              <a:t>&gt; </a:t>
            </a:r>
          </a:p>
          <a:p>
            <a:pPr marL="82296" indent="0">
              <a:buNone/>
            </a:pPr>
            <a:r>
              <a:rPr lang="en-GB" sz="2000" dirty="0" smtClean="0">
                <a:latin typeface="Arial Narrow" pitchFamily="34" charset="0"/>
              </a:rPr>
              <a:t>	&lt;</a:t>
            </a:r>
            <a:r>
              <a:rPr lang="en-GB" sz="2000" dirty="0">
                <a:latin typeface="Arial Narrow" pitchFamily="34" charset="0"/>
              </a:rPr>
              <a:t>p&gt;It's amazing what you can fit into one sentence…&lt;/p</a:t>
            </a:r>
            <a:r>
              <a:rPr lang="en-GB" sz="2000" dirty="0" smtClean="0">
                <a:latin typeface="Arial Narrow" pitchFamily="34" charset="0"/>
              </a:rPr>
              <a:t>&gt;</a:t>
            </a:r>
            <a:endParaRPr lang="en-US" sz="2200" dirty="0" smtClean="0">
              <a:latin typeface="Arial Narrow" pitchFamily="34" charset="0"/>
            </a:endParaRP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7874B392-8CBB-4EC1-9574-CEA927F4F4BC}" type="slidenum">
              <a:rPr lang="en-US" sz="1400" smtClean="0"/>
              <a:pPr>
                <a:defRPr/>
              </a:pPr>
              <a:t>21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8321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GB" dirty="0" err="1" smtClean="0"/>
              <a:t>Blockquote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19200"/>
            <a:ext cx="6106196" cy="54653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3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7498080" cy="868362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Inline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Formatting 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with HTML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658100" cy="5486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As you learned </a:t>
            </a:r>
            <a:r>
              <a:rPr lang="en-GB" dirty="0" smtClean="0"/>
              <a:t>earlier, </a:t>
            </a:r>
            <a:r>
              <a:rPr lang="en-GB" dirty="0"/>
              <a:t>it’s </a:t>
            </a:r>
            <a:r>
              <a:rPr lang="en-GB" dirty="0" smtClean="0"/>
              <a:t>best not </a:t>
            </a:r>
            <a:r>
              <a:rPr lang="en-GB" dirty="0"/>
              <a:t>to format </a:t>
            </a:r>
            <a:r>
              <a:rPr lang="en-GB" dirty="0" smtClean="0"/>
              <a:t>with HTML </a:t>
            </a:r>
            <a:r>
              <a:rPr lang="en-GB" dirty="0"/>
              <a:t>too heavily.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To get </a:t>
            </a:r>
            <a:r>
              <a:rPr lang="en-GB" dirty="0"/>
              <a:t>maximum control over your </a:t>
            </a:r>
            <a:r>
              <a:rPr lang="en-GB" dirty="0" smtClean="0"/>
              <a:t>pages’ appearance </a:t>
            </a:r>
            <a:r>
              <a:rPr lang="en-GB" dirty="0"/>
              <a:t>and to more easily update </a:t>
            </a:r>
            <a:r>
              <a:rPr lang="en-GB" dirty="0" smtClean="0"/>
              <a:t>your website’s </a:t>
            </a:r>
            <a:r>
              <a:rPr lang="en-GB" dirty="0"/>
              <a:t>look later on, you should </a:t>
            </a:r>
            <a:r>
              <a:rPr lang="en-GB" dirty="0" smtClean="0"/>
              <a:t>use </a:t>
            </a:r>
            <a:r>
              <a:rPr lang="en-GB" dirty="0"/>
              <a:t>to style </a:t>
            </a:r>
            <a:r>
              <a:rPr lang="en-GB" dirty="0" smtClean="0"/>
              <a:t>sheets. </a:t>
            </a:r>
          </a:p>
          <a:p>
            <a:endParaRPr lang="en-GB" dirty="0" smtClean="0"/>
          </a:p>
          <a:p>
            <a:r>
              <a:rPr lang="en-GB" dirty="0" smtClean="0"/>
              <a:t>However</a:t>
            </a:r>
            <a:r>
              <a:rPr lang="en-GB" dirty="0"/>
              <a:t>, a few </a:t>
            </a:r>
            <a:r>
              <a:rPr lang="en-GB" dirty="0" smtClean="0"/>
              <a:t>basic formatting </a:t>
            </a:r>
            <a:r>
              <a:rPr lang="en-GB" dirty="0"/>
              <a:t>elements are truly useful. </a:t>
            </a:r>
            <a:r>
              <a:rPr lang="en-GB" dirty="0" smtClean="0"/>
              <a:t>You’re certain </a:t>
            </a:r>
            <a:r>
              <a:rPr lang="en-GB" dirty="0"/>
              <a:t>to come across them, and </a:t>
            </a:r>
            <a:r>
              <a:rPr lang="en-GB" dirty="0" smtClean="0"/>
              <a:t>you’ll probably </a:t>
            </a:r>
            <a:r>
              <a:rPr lang="en-GB" dirty="0"/>
              <a:t>want to use them in your </a:t>
            </a:r>
            <a:r>
              <a:rPr lang="en-GB" dirty="0" smtClean="0"/>
              <a:t>own pages. </a:t>
            </a:r>
          </a:p>
          <a:p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elements are all </a:t>
            </a:r>
            <a:r>
              <a:rPr lang="en-GB" i="1" dirty="0"/>
              <a:t>inline </a:t>
            </a:r>
            <a:r>
              <a:rPr lang="en-GB" dirty="0"/>
              <a:t>elements, so you use them inside a block element, </a:t>
            </a:r>
            <a:r>
              <a:rPr lang="en-GB" dirty="0" smtClean="0"/>
              <a:t>like a </a:t>
            </a:r>
            <a:r>
              <a:rPr lang="en-GB" dirty="0"/>
              <a:t>paragraph, a heading,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8689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7498080" cy="868362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Inline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Formatting 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with HTML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76581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Bold and Strong</a:t>
            </a:r>
          </a:p>
          <a:p>
            <a:pPr lvl="1"/>
            <a:r>
              <a:rPr lang="en-US" sz="2000" dirty="0" smtClean="0"/>
              <a:t>Anything that appears in a &lt;b&gt; element is displayed in </a:t>
            </a:r>
            <a:r>
              <a:rPr lang="en-US" sz="2000" b="1" dirty="0" smtClean="0"/>
              <a:t>bold. Strong </a:t>
            </a:r>
            <a:r>
              <a:rPr lang="en-US" sz="2000" dirty="0" smtClean="0"/>
              <a:t>&lt;strong&gt; has the same effect. </a:t>
            </a:r>
          </a:p>
          <a:p>
            <a:r>
              <a:rPr lang="en-US" dirty="0" smtClean="0"/>
              <a:t>Italic and Emphasis</a:t>
            </a:r>
            <a:endParaRPr lang="en-US" dirty="0" smtClean="0"/>
          </a:p>
          <a:p>
            <a:pPr lvl="1"/>
            <a:r>
              <a:rPr lang="en-US" sz="2000" dirty="0" smtClean="0"/>
              <a:t>The content of an &lt;i&gt; element is displayed in </a:t>
            </a:r>
            <a:r>
              <a:rPr lang="en-US" sz="2000" i="1" dirty="0" smtClean="0"/>
              <a:t>italicized </a:t>
            </a:r>
            <a:r>
              <a:rPr lang="en-US" sz="2000" dirty="0" smtClean="0"/>
              <a:t>text. So also the &lt;</a:t>
            </a:r>
            <a:r>
              <a:rPr lang="en-US" sz="2000" dirty="0" err="1" smtClean="0"/>
              <a:t>em</a:t>
            </a:r>
            <a:r>
              <a:rPr lang="en-US" sz="2000" dirty="0" smtClean="0"/>
              <a:t>&gt; tag.</a:t>
            </a:r>
            <a:endParaRPr lang="en-US" sz="2400" dirty="0" smtClean="0"/>
          </a:p>
          <a:p>
            <a:r>
              <a:rPr lang="en-US" dirty="0" smtClean="0"/>
              <a:t>Sub/Super-Script</a:t>
            </a:r>
          </a:p>
          <a:p>
            <a:pPr lvl="1" algn="just"/>
            <a:r>
              <a:rPr lang="en-US" sz="2000" dirty="0" smtClean="0"/>
              <a:t>The content of a &lt;sup&gt; element is written in </a:t>
            </a:r>
            <a:r>
              <a:rPr lang="en-US" sz="2000" i="1" dirty="0" smtClean="0"/>
              <a:t>superscript</a:t>
            </a:r>
            <a:r>
              <a:rPr lang="en-US" sz="2000" dirty="0" smtClean="0"/>
              <a:t>; the font size used is the same size as </a:t>
            </a:r>
            <a:r>
              <a:rPr lang="en-US" sz="2000" dirty="0" smtClean="0"/>
              <a:t>the characters </a:t>
            </a:r>
            <a:r>
              <a:rPr lang="en-US" sz="2000" dirty="0" smtClean="0"/>
              <a:t>surrounding it but is displayed half a character’s height above the other characters</a:t>
            </a:r>
          </a:p>
          <a:p>
            <a:pPr lvl="1" algn="just"/>
            <a:r>
              <a:rPr lang="en-US" sz="2000" dirty="0" smtClean="0"/>
              <a:t>The content of a &lt;sub&gt; element is written in subscript; the font size used is the same as the characters surrounding it, but is displayed half a character’s height beneath the other characters</a:t>
            </a:r>
            <a:r>
              <a:rPr lang="en-US" sz="2000" dirty="0" smtClean="0"/>
              <a:t>.</a:t>
            </a:r>
          </a:p>
          <a:p>
            <a:pPr algn="just"/>
            <a:r>
              <a:rPr lang="en-US" dirty="0" smtClean="0"/>
              <a:t>Delete and Mark</a:t>
            </a:r>
          </a:p>
          <a:p>
            <a:pPr lvl="1" algn="just"/>
            <a:r>
              <a:rPr lang="en-GB" sz="2000" dirty="0" smtClean="0"/>
              <a:t>The </a:t>
            </a:r>
            <a:r>
              <a:rPr lang="en-GB" sz="2000" dirty="0"/>
              <a:t>&lt;del&gt; element, which is </a:t>
            </a:r>
            <a:r>
              <a:rPr lang="en-GB" sz="2000" dirty="0" smtClean="0"/>
              <a:t>generally represents </a:t>
            </a:r>
            <a:r>
              <a:rPr lang="en-GB" sz="2000" dirty="0"/>
              <a:t>deleted text in a revised document or </a:t>
            </a:r>
            <a:r>
              <a:rPr lang="en-GB" sz="2000" dirty="0" smtClean="0"/>
              <a:t>text that </a:t>
            </a:r>
            <a:r>
              <a:rPr lang="en-GB" sz="2000" dirty="0"/>
              <a:t>doesn’t apply anymore. The browser displays this text, but </a:t>
            </a:r>
            <a:r>
              <a:rPr lang="en-GB" sz="2000" dirty="0" smtClean="0"/>
              <a:t>crosses it </a:t>
            </a:r>
            <a:r>
              <a:rPr lang="en-GB" sz="2000" dirty="0"/>
              <a:t>out with a horizontal line</a:t>
            </a:r>
            <a:r>
              <a:rPr lang="en-GB" sz="2000" dirty="0" smtClean="0"/>
              <a:t>. The </a:t>
            </a:r>
            <a:r>
              <a:rPr lang="en-GB" sz="2000" dirty="0"/>
              <a:t>&lt;mark&gt; element </a:t>
            </a:r>
            <a:r>
              <a:rPr lang="en-GB" sz="2000" dirty="0" smtClean="0"/>
              <a:t>is for highlighting text.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537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Special 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Characters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7162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cs typeface="Arial" pitchFamily="34" charset="0"/>
              </a:rPr>
              <a:t>Copyright (&amp;</a:t>
            </a:r>
            <a:r>
              <a:rPr lang="en-US" sz="2800" dirty="0" smtClean="0">
                <a:cs typeface="Arial" pitchFamily="34" charset="0"/>
              </a:rPr>
              <a:t>copy)</a:t>
            </a:r>
            <a:endParaRPr lang="en-US" sz="2800" dirty="0" smtClean="0">
              <a:cs typeface="Arial" pitchFamily="34" charset="0"/>
            </a:endParaRPr>
          </a:p>
          <a:p>
            <a:r>
              <a:rPr lang="en-US" sz="2800" dirty="0">
                <a:cs typeface="Arial" pitchFamily="34" charset="0"/>
              </a:rPr>
              <a:t>Registered </a:t>
            </a:r>
            <a:r>
              <a:rPr lang="en-US" sz="2800" dirty="0" smtClean="0">
                <a:cs typeface="Arial" pitchFamily="34" charset="0"/>
              </a:rPr>
              <a:t>trademark(&amp;</a:t>
            </a:r>
            <a:r>
              <a:rPr lang="en-US" sz="2800" dirty="0" err="1">
                <a:cs typeface="Arial" pitchFamily="34" charset="0"/>
              </a:rPr>
              <a:t>reg</a:t>
            </a:r>
            <a:r>
              <a:rPr lang="en-US" sz="2800" dirty="0">
                <a:cs typeface="Arial" pitchFamily="34" charset="0"/>
              </a:rPr>
              <a:t>) </a:t>
            </a:r>
            <a:endParaRPr lang="en-US" sz="2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Trademark (&amp;trade)</a:t>
            </a:r>
          </a:p>
          <a:p>
            <a:r>
              <a:rPr lang="en-US" sz="2800" dirty="0" smtClean="0">
                <a:cs typeface="Arial" pitchFamily="34" charset="0"/>
              </a:rPr>
              <a:t>Euro (&amp;euro)</a:t>
            </a:r>
          </a:p>
          <a:p>
            <a:r>
              <a:rPr lang="en-US" sz="2800" dirty="0" smtClean="0">
                <a:cs typeface="Arial" pitchFamily="34" charset="0"/>
              </a:rPr>
              <a:t>Pound (&amp;pound)</a:t>
            </a:r>
          </a:p>
          <a:p>
            <a:r>
              <a:rPr lang="en-US" sz="2800" dirty="0" smtClean="0">
                <a:cs typeface="Arial" pitchFamily="34" charset="0"/>
              </a:rPr>
              <a:t>Yen (&amp;yen)</a:t>
            </a:r>
          </a:p>
          <a:p>
            <a:r>
              <a:rPr lang="en-US" sz="2800" dirty="0" smtClean="0">
                <a:cs typeface="Arial" pitchFamily="34" charset="0"/>
              </a:rPr>
              <a:t>Ampersand (&amp;amp)</a:t>
            </a:r>
          </a:p>
          <a:p>
            <a:r>
              <a:rPr lang="en-US" sz="2800" dirty="0" smtClean="0">
                <a:cs typeface="Arial" pitchFamily="34" charset="0"/>
              </a:rPr>
              <a:t>Less (&amp;</a:t>
            </a:r>
            <a:r>
              <a:rPr lang="en-US" sz="2800" dirty="0" err="1" smtClean="0">
                <a:cs typeface="Arial" pitchFamily="34" charset="0"/>
              </a:rPr>
              <a:t>lt</a:t>
            </a:r>
            <a:r>
              <a:rPr lang="en-US" sz="2800" dirty="0" smtClean="0">
                <a:cs typeface="Arial" pitchFamily="34" charset="0"/>
              </a:rPr>
              <a:t>)</a:t>
            </a:r>
          </a:p>
          <a:p>
            <a:r>
              <a:rPr lang="en-US" sz="2800" dirty="0" smtClean="0">
                <a:cs typeface="Arial" pitchFamily="34" charset="0"/>
              </a:rPr>
              <a:t>Greater </a:t>
            </a:r>
            <a:r>
              <a:rPr lang="en-US" sz="2800" dirty="0" smtClean="0">
                <a:cs typeface="Arial" pitchFamily="34" charset="0"/>
              </a:rPr>
              <a:t>Than</a:t>
            </a:r>
            <a:r>
              <a:rPr lang="en-US" sz="2800" dirty="0" smtClean="0"/>
              <a:t> (&amp;</a:t>
            </a:r>
            <a:r>
              <a:rPr lang="en-US" sz="2800" dirty="0" err="1" smtClean="0"/>
              <a:t>gt</a:t>
            </a:r>
            <a:r>
              <a:rPr lang="en-US" sz="2800" dirty="0" smtClean="0"/>
              <a:t>)</a:t>
            </a:r>
          </a:p>
          <a:p>
            <a:r>
              <a:rPr lang="en-GB" sz="2800" dirty="0" smtClean="0"/>
              <a:t>Double </a:t>
            </a:r>
            <a:r>
              <a:rPr lang="en-GB" sz="2800" dirty="0"/>
              <a:t>quotation mark </a:t>
            </a:r>
            <a:r>
              <a:rPr lang="en-GB" sz="2800" dirty="0" smtClean="0"/>
              <a:t>(&amp;</a:t>
            </a:r>
            <a:r>
              <a:rPr lang="en-GB" sz="2800" dirty="0" err="1" smtClean="0"/>
              <a:t>quot</a:t>
            </a:r>
            <a:r>
              <a:rPr lang="en-GB" sz="2800" dirty="0" smtClean="0"/>
              <a:t>)</a:t>
            </a:r>
            <a:endParaRPr lang="en-US" sz="2800" dirty="0" smtClean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31E16D1B-B8E3-4617-93DF-C9D2111A6AD3}" type="slidenum">
              <a:rPr lang="en-US" sz="1400" smtClean="0"/>
              <a:pPr>
                <a:defRPr/>
              </a:pPr>
              <a:t>25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0106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6888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Andalus" pitchFamily="18" charset="-78"/>
                <a:cs typeface="Andalus" pitchFamily="18" charset="-78"/>
              </a:rPr>
              <a:t>Special </a:t>
            </a:r>
            <a:r>
              <a:rPr lang="en-GB" b="1" dirty="0" smtClean="0">
                <a:latin typeface="Andalus" pitchFamily="18" charset="-78"/>
                <a:cs typeface="Andalus" pitchFamily="18" charset="-78"/>
              </a:rPr>
              <a:t>Characters</a:t>
            </a:r>
            <a:endParaRPr lang="en-US" dirty="0" smtClean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462425" cy="4505805"/>
          </a:xfrm>
        </p:spPr>
      </p:pic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31E16D1B-B8E3-4617-93DF-C9D2111A6AD3}" type="slidenum">
              <a:rPr lang="en-US" sz="1400" smtClean="0"/>
              <a:pPr>
                <a:defRPr/>
              </a:pPr>
              <a:t>26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671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9015167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8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Webpage and 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98080" cy="5181600"/>
          </a:xfrm>
        </p:spPr>
        <p:txBody>
          <a:bodyPr>
            <a:normAutofit fontScale="62500" lnSpcReduction="20000"/>
          </a:bodyPr>
          <a:lstStyle/>
          <a:p>
            <a:r>
              <a:rPr lang="en-GB" i="1" dirty="0" smtClean="0"/>
              <a:t>Web </a:t>
            </a:r>
            <a:r>
              <a:rPr lang="en-GB" i="1" dirty="0"/>
              <a:t>pages </a:t>
            </a:r>
            <a:r>
              <a:rPr lang="en-GB" dirty="0"/>
              <a:t>are the basic unit of a website, and every website is a collection </a:t>
            </a:r>
            <a:r>
              <a:rPr lang="en-GB" dirty="0" smtClean="0"/>
              <a:t>of </a:t>
            </a:r>
            <a:r>
              <a:rPr lang="en-GB" dirty="0"/>
              <a:t>one or more </a:t>
            </a:r>
            <a:r>
              <a:rPr lang="en-GB" dirty="0" smtClean="0"/>
              <a:t>pages.</a:t>
            </a:r>
          </a:p>
          <a:p>
            <a:endParaRPr lang="en-GB" dirty="0"/>
          </a:p>
          <a:p>
            <a:r>
              <a:rPr lang="en-GB" dirty="0" smtClean="0"/>
              <a:t>Web </a:t>
            </a:r>
            <a:r>
              <a:rPr lang="en-GB" dirty="0"/>
              <a:t>pages are written in </a:t>
            </a:r>
            <a:r>
              <a:rPr lang="en-GB" i="1" dirty="0"/>
              <a:t>HTML </a:t>
            </a:r>
            <a:r>
              <a:rPr lang="en-GB" dirty="0"/>
              <a:t>(</a:t>
            </a:r>
            <a:r>
              <a:rPr lang="en-GB" dirty="0" err="1"/>
              <a:t>HyperText</a:t>
            </a:r>
            <a:r>
              <a:rPr lang="en-GB" dirty="0"/>
              <a:t> </a:t>
            </a:r>
            <a:r>
              <a:rPr lang="en-GB" dirty="0" err="1"/>
              <a:t>Markup</a:t>
            </a:r>
            <a:r>
              <a:rPr lang="en-GB" dirty="0"/>
              <a:t> Language). 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HTML </a:t>
            </a:r>
            <a:r>
              <a:rPr lang="en-GB" dirty="0"/>
              <a:t>plays a key role in web pages: It tells browsers how to display the contents </a:t>
            </a:r>
            <a:r>
              <a:rPr lang="en-GB" dirty="0" smtClean="0"/>
              <a:t>of a </a:t>
            </a:r>
            <a:r>
              <a:rPr lang="en-GB" dirty="0"/>
              <a:t>web page, using special instructions (called </a:t>
            </a:r>
            <a:r>
              <a:rPr lang="en-GB" i="1" dirty="0"/>
              <a:t>tags</a:t>
            </a:r>
            <a:r>
              <a:rPr lang="en-GB" dirty="0"/>
              <a:t>) that instruct the browser </a:t>
            </a:r>
            <a:r>
              <a:rPr lang="en-GB" dirty="0" smtClean="0"/>
              <a:t>when to </a:t>
            </a:r>
            <a:r>
              <a:rPr lang="en-GB" dirty="0"/>
              <a:t>start a paragraph, italicize a word, or display a picture. To create your own </a:t>
            </a:r>
            <a:r>
              <a:rPr lang="en-GB" dirty="0" smtClean="0"/>
              <a:t>web pages</a:t>
            </a:r>
            <a:r>
              <a:rPr lang="en-GB" dirty="0"/>
              <a:t>, you need to learn to use this family of tags</a:t>
            </a:r>
            <a:r>
              <a:rPr lang="en-GB" dirty="0" smtClean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HTML tags are formatting instructions that tell a browser how </a:t>
            </a:r>
            <a:r>
              <a:rPr lang="en-GB" dirty="0" smtClean="0"/>
              <a:t>to transform </a:t>
            </a:r>
            <a:r>
              <a:rPr lang="en-GB" dirty="0"/>
              <a:t>ordinary text into something visually appealing. If </a:t>
            </a:r>
            <a:r>
              <a:rPr lang="en-GB" dirty="0" smtClean="0"/>
              <a:t>you were </a:t>
            </a:r>
            <a:r>
              <a:rPr lang="en-GB" dirty="0"/>
              <a:t>to take all the tags out </a:t>
            </a:r>
            <a:r>
              <a:rPr lang="en-GB" dirty="0" smtClean="0"/>
              <a:t>of an </a:t>
            </a:r>
            <a:r>
              <a:rPr lang="en-GB" dirty="0"/>
              <a:t>HTML document, the resulting page would consist of </a:t>
            </a:r>
            <a:r>
              <a:rPr lang="en-GB" dirty="0" smtClean="0"/>
              <a:t>nothing more </a:t>
            </a:r>
            <a:r>
              <a:rPr lang="en-GB" dirty="0"/>
              <a:t>than </a:t>
            </a:r>
            <a:r>
              <a:rPr lang="en-GB" dirty="0" smtClean="0"/>
              <a:t>plain, unformatted </a:t>
            </a:r>
            <a:r>
              <a:rPr lang="en-GB" dirty="0"/>
              <a:t>text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726680" cy="51816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You can recognize a tag by looking for angle brackets, two special characters </a:t>
            </a:r>
            <a:r>
              <a:rPr lang="en-GB" dirty="0" smtClean="0"/>
              <a:t>that look </a:t>
            </a:r>
            <a:r>
              <a:rPr lang="en-GB" dirty="0"/>
              <a:t>like this: &lt; &gt;. </a:t>
            </a:r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create a tag, you type HTML code between the brackets. </a:t>
            </a:r>
            <a:r>
              <a:rPr lang="en-GB" dirty="0" smtClean="0"/>
              <a:t>This code </a:t>
            </a:r>
            <a:r>
              <a:rPr lang="en-GB" dirty="0"/>
              <a:t>is for the browser’s eyes only; web visitors never see </a:t>
            </a:r>
            <a:r>
              <a:rPr lang="en-GB" dirty="0" smtClean="0"/>
              <a:t>it.</a:t>
            </a:r>
          </a:p>
          <a:p>
            <a:r>
              <a:rPr lang="en-GB" dirty="0" smtClean="0"/>
              <a:t>Essentially</a:t>
            </a:r>
            <a:r>
              <a:rPr lang="en-GB" dirty="0"/>
              <a:t>, the code is an </a:t>
            </a:r>
            <a:r>
              <a:rPr lang="en-GB" dirty="0" smtClean="0"/>
              <a:t>instruction that </a:t>
            </a:r>
            <a:r>
              <a:rPr lang="en-GB" dirty="0"/>
              <a:t>conveys information to the browser about how to format the text that </a:t>
            </a:r>
            <a:r>
              <a:rPr lang="en-GB" dirty="0" smtClean="0"/>
              <a:t>follows.</a:t>
            </a:r>
          </a:p>
          <a:p>
            <a:r>
              <a:rPr lang="en-GB" dirty="0" smtClean="0"/>
              <a:t>For </a:t>
            </a:r>
            <a:r>
              <a:rPr lang="en-GB" dirty="0"/>
              <a:t>example, one simple tag is the &lt;b&gt; tag, which stands for “bold” (tag names </a:t>
            </a:r>
            <a:r>
              <a:rPr lang="en-GB" dirty="0" smtClean="0"/>
              <a:t>are always </a:t>
            </a:r>
            <a:r>
              <a:rPr lang="en-GB" dirty="0"/>
              <a:t>lowercase). When a browser encounters this tag, it switches on boldface formatting, which affects all the text that follows the tag</a:t>
            </a:r>
            <a:r>
              <a:rPr lang="en-GB" dirty="0" smtClean="0"/>
              <a:t>. For example,</a:t>
            </a:r>
          </a:p>
          <a:p>
            <a:pPr marL="82296" indent="0" algn="ctr">
              <a:buNone/>
            </a:pPr>
            <a:r>
              <a:rPr lang="en-GB" sz="2600" i="1" dirty="0"/>
              <a:t>This text isn't bold. &lt;b&gt;This text is bold</a:t>
            </a:r>
            <a:r>
              <a:rPr lang="en-GB" sz="2600" i="1" dirty="0" smtClean="0"/>
              <a:t>.</a:t>
            </a:r>
          </a:p>
          <a:p>
            <a:r>
              <a:rPr lang="en-GB" dirty="0"/>
              <a:t>You can easily recognize an end tag. They look the same as start tags, except </a:t>
            </a:r>
            <a:r>
              <a:rPr lang="en-GB" dirty="0" smtClean="0"/>
              <a:t>that they </a:t>
            </a:r>
            <a:r>
              <a:rPr lang="en-GB" dirty="0"/>
              <a:t>begin with a forward slash. They look like this &lt;/ instead of like this &lt;. So </a:t>
            </a:r>
            <a:r>
              <a:rPr lang="en-GB" dirty="0" smtClean="0"/>
              <a:t>the end </a:t>
            </a:r>
            <a:r>
              <a:rPr lang="en-GB" dirty="0"/>
              <a:t>tag for bold formatting is &lt;/b&gt;. Here’s an </a:t>
            </a:r>
            <a:r>
              <a:rPr lang="en-GB" dirty="0" smtClean="0"/>
              <a:t>example:</a:t>
            </a:r>
          </a:p>
          <a:p>
            <a:pPr marL="82296" indent="0" algn="ctr">
              <a:buNone/>
            </a:pPr>
            <a:r>
              <a:rPr lang="en-GB" dirty="0" smtClean="0"/>
              <a:t>This </a:t>
            </a:r>
            <a:r>
              <a:rPr lang="en-GB" dirty="0"/>
              <a:t>isn't bold. &lt;b&gt;Pay attention!&lt;/b&gt; Now we're back to </a:t>
            </a:r>
            <a:r>
              <a:rPr lang="en-GB" dirty="0" smtClean="0"/>
              <a:t>normal.</a:t>
            </a:r>
          </a:p>
          <a:p>
            <a:r>
              <a:rPr lang="en-GB" dirty="0" smtClean="0"/>
              <a:t>Which </a:t>
            </a:r>
            <a:r>
              <a:rPr lang="en-GB" dirty="0"/>
              <a:t>a browser displays </a:t>
            </a:r>
            <a:r>
              <a:rPr lang="en-GB" dirty="0" smtClean="0"/>
              <a:t>as:</a:t>
            </a:r>
          </a:p>
          <a:p>
            <a:pPr marL="82296" indent="0" algn="ctr">
              <a:buNone/>
            </a:pPr>
            <a:r>
              <a:rPr lang="en-GB" dirty="0" smtClean="0"/>
              <a:t>This </a:t>
            </a:r>
            <a:r>
              <a:rPr lang="en-GB" dirty="0"/>
              <a:t>isn’t bold. </a:t>
            </a:r>
            <a:r>
              <a:rPr lang="en-GB" b="1" dirty="0"/>
              <a:t>Pay attention!</a:t>
            </a:r>
            <a:r>
              <a:rPr lang="en-GB" dirty="0"/>
              <a:t> Now we’re back to normal</a:t>
            </a:r>
            <a:r>
              <a:rPr lang="en-GB" dirty="0" smtClean="0"/>
              <a:t>.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72668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 smtClean="0"/>
              <a:t>The </a:t>
            </a:r>
            <a:r>
              <a:rPr lang="en-GB" dirty="0"/>
              <a:t>combination of start and end tags and</a:t>
            </a:r>
            <a:br>
              <a:rPr lang="en-GB" dirty="0"/>
            </a:br>
            <a:r>
              <a:rPr lang="en-GB" dirty="0"/>
              <a:t>the text in between them makes up an HTML </a:t>
            </a:r>
            <a:r>
              <a:rPr lang="en-GB" i="1" dirty="0"/>
              <a:t>element</a:t>
            </a:r>
            <a:r>
              <a:rPr lang="en-GB" dirty="0" smtClean="0"/>
              <a:t>.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There </a:t>
            </a:r>
            <a:r>
              <a:rPr lang="en-GB" dirty="0"/>
              <a:t>are </a:t>
            </a:r>
            <a:r>
              <a:rPr lang="en-GB" i="1" dirty="0" smtClean="0"/>
              <a:t>two </a:t>
            </a:r>
            <a:r>
              <a:rPr lang="en-GB" dirty="0" smtClean="0"/>
              <a:t>types of elements:</a:t>
            </a:r>
            <a:endParaRPr lang="en-GB" dirty="0"/>
          </a:p>
          <a:p>
            <a:pPr lvl="1" algn="just"/>
            <a:r>
              <a:rPr lang="en-GB" b="1" dirty="0" smtClean="0"/>
              <a:t>Container elements:</a:t>
            </a:r>
            <a:r>
              <a:rPr lang="en-GB" dirty="0" smtClean="0"/>
              <a:t> </a:t>
            </a:r>
            <a:r>
              <a:rPr lang="en-GB" dirty="0"/>
              <a:t>They apply </a:t>
            </a:r>
            <a:r>
              <a:rPr lang="en-GB" dirty="0" smtClean="0"/>
              <a:t>formatting to </a:t>
            </a:r>
            <a:r>
              <a:rPr lang="en-GB" dirty="0"/>
              <a:t>the content </a:t>
            </a:r>
            <a:r>
              <a:rPr lang="en-GB" dirty="0" smtClean="0"/>
              <a:t>nested </a:t>
            </a:r>
            <a:r>
              <a:rPr lang="en-GB" dirty="0"/>
              <a:t>between the start and end </a:t>
            </a:r>
            <a:r>
              <a:rPr lang="en-GB" dirty="0" smtClean="0"/>
              <a:t>tags.</a:t>
            </a:r>
          </a:p>
          <a:p>
            <a:pPr lvl="1" algn="just"/>
            <a:endParaRPr lang="en-GB" dirty="0" smtClean="0"/>
          </a:p>
          <a:p>
            <a:pPr lvl="1" algn="just"/>
            <a:r>
              <a:rPr lang="en-GB" b="1" dirty="0" smtClean="0"/>
              <a:t>Standalone </a:t>
            </a:r>
            <a:r>
              <a:rPr lang="en-GB" b="1" dirty="0"/>
              <a:t>elements</a:t>
            </a:r>
            <a:r>
              <a:rPr lang="en-GB" dirty="0"/>
              <a:t> don’t turn formatting on or off. Instead, they </a:t>
            </a:r>
            <a:r>
              <a:rPr lang="en-GB" i="1" dirty="0"/>
              <a:t>insert </a:t>
            </a:r>
            <a:r>
              <a:rPr lang="en-GB" dirty="0"/>
              <a:t>something, like an image, into a page. </a:t>
            </a:r>
            <a:r>
              <a:rPr lang="en-GB" dirty="0" smtClean="0"/>
              <a:t>E.g. </a:t>
            </a:r>
            <a:r>
              <a:rPr lang="en-GB" dirty="0"/>
              <a:t>the &lt;</a:t>
            </a:r>
            <a:r>
              <a:rPr lang="en-GB" dirty="0" err="1"/>
              <a:t>br</a:t>
            </a:r>
            <a:r>
              <a:rPr lang="en-GB" dirty="0"/>
              <a:t>&gt; element, which </a:t>
            </a:r>
            <a:r>
              <a:rPr lang="en-GB" dirty="0" smtClean="0"/>
              <a:t>inserts a </a:t>
            </a:r>
            <a:r>
              <a:rPr lang="en-GB" dirty="0"/>
              <a:t>line break in a page. Standalone elements don’t come </a:t>
            </a:r>
            <a:r>
              <a:rPr lang="en-GB" dirty="0" smtClean="0"/>
              <a:t>in pairs</a:t>
            </a:r>
            <a:r>
              <a:rPr lang="en-GB" dirty="0"/>
              <a:t>, as container elements do, and </a:t>
            </a:r>
            <a:r>
              <a:rPr lang="en-GB" dirty="0" smtClean="0"/>
              <a:t>they are sometimes called </a:t>
            </a:r>
            <a:r>
              <a:rPr lang="en-GB" i="1" dirty="0" smtClean="0"/>
              <a:t>empty </a:t>
            </a:r>
            <a:r>
              <a:rPr lang="en-GB" dirty="0"/>
              <a:t>elements because </a:t>
            </a:r>
            <a:r>
              <a:rPr lang="en-GB" dirty="0" smtClean="0"/>
              <a:t>you can’t </a:t>
            </a:r>
            <a:r>
              <a:rPr lang="en-GB" dirty="0"/>
              <a:t>put any text inside them</a:t>
            </a:r>
            <a:r>
              <a:rPr lang="en-GB" dirty="0" smtClean="0"/>
              <a:t>.</a:t>
            </a:r>
            <a:endParaRPr lang="en-GB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8080" cy="579438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The Basic </a:t>
            </a:r>
            <a:r>
              <a:rPr lang="en-GB" dirty="0" smtClean="0">
                <a:effectLst/>
              </a:rPr>
              <a:t>Skeleton</a:t>
            </a:r>
            <a:endParaRPr lang="en-GB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594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HTML documents are contained between the opening &lt;html&gt; and closing &lt;/html&gt; tags. Inside these tags, the document is split into two sections:</a:t>
            </a:r>
          </a:p>
          <a:p>
            <a:pPr lvl="1"/>
            <a:r>
              <a:rPr lang="en-US" sz="1600" dirty="0" smtClean="0"/>
              <a:t>The &lt;head&gt; element, which contains information </a:t>
            </a:r>
            <a:r>
              <a:rPr lang="en-US" sz="1600" i="1" dirty="0" smtClean="0"/>
              <a:t>about </a:t>
            </a:r>
            <a:r>
              <a:rPr lang="en-US" sz="1600" dirty="0" smtClean="0"/>
              <a:t>the document (such as a title or a link to a style sheet)</a:t>
            </a:r>
          </a:p>
          <a:p>
            <a:pPr lvl="1"/>
            <a:r>
              <a:rPr lang="en-US" sz="1600" dirty="0" smtClean="0"/>
              <a:t>The &lt;body&gt; element, which contains the real content of the document that you see.</a:t>
            </a:r>
          </a:p>
          <a:p>
            <a:r>
              <a:rPr lang="en-US" sz="2000" dirty="0" smtClean="0"/>
              <a:t>These four elements (&lt;html&gt;, &lt;head&gt;, &lt;title&gt;, and &lt;body&gt;.) should appear in every HTML document that you write,  </a:t>
            </a:r>
            <a:r>
              <a:rPr lang="en-US" sz="2000" i="1" dirty="0" smtClean="0"/>
              <a:t>Remember that before an opening &lt;html&gt; tag, a HTML document should always contain a DOCTYPE declaration indicating which version of HTML it uses.</a:t>
            </a:r>
          </a:p>
          <a:p>
            <a:r>
              <a:rPr lang="en-US" sz="2000" i="1" dirty="0" smtClean="0"/>
              <a:t>The &lt;html&gt; Element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&lt;html&gt; element is the containing element for the whole HTML document.  After the DOCTYPE declaration, each HTML document should have an opening &lt;html&gt; tag and each document should end with a closing &lt;/html&gt; tag. </a:t>
            </a:r>
          </a:p>
          <a:p>
            <a:r>
              <a:rPr lang="en-US" sz="2000" dirty="0" smtClean="0"/>
              <a:t>Only two elements appear as direct children of an &lt;html&gt; element: &lt;head&gt; and &lt;body&gt; (although the &lt;head&gt; and &lt;body&gt; elements will usually contain many more elements).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0A01115-9FA4-46FF-8308-1A00A96E2732}" type="slidenum">
              <a:rPr lang="en-US" sz="1400" smtClean="0"/>
              <a:pPr>
                <a:defRPr/>
              </a:pPr>
              <a:t>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446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The Basic </a:t>
            </a:r>
            <a:r>
              <a:rPr lang="en-GB" dirty="0" smtClean="0">
                <a:effectLst/>
              </a:rPr>
              <a:t>Skeleton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498080" cy="4800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GB" dirty="0"/>
              <a:t>To create a true HTML document, you start with three container elements: &lt;html</a:t>
            </a:r>
            <a:r>
              <a:rPr lang="en-GB" dirty="0" smtClean="0"/>
              <a:t>&gt;, &lt;</a:t>
            </a:r>
            <a:r>
              <a:rPr lang="en-GB" dirty="0"/>
              <a:t>head&gt;, and &lt;body&gt;. These three elements work together to describe the </a:t>
            </a:r>
            <a:r>
              <a:rPr lang="en-GB" dirty="0" smtClean="0"/>
              <a:t>basic structure </a:t>
            </a:r>
            <a:r>
              <a:rPr lang="en-GB" dirty="0"/>
              <a:t>of your page</a:t>
            </a:r>
            <a:r>
              <a:rPr lang="en-GB" dirty="0" smtClean="0"/>
              <a:t>:</a:t>
            </a:r>
          </a:p>
          <a:p>
            <a:pPr algn="just"/>
            <a:endParaRPr lang="en-GB" i="1" dirty="0" smtClean="0"/>
          </a:p>
          <a:p>
            <a:pPr algn="just"/>
            <a:r>
              <a:rPr lang="en-GB" b="1" i="1" dirty="0" smtClean="0"/>
              <a:t>&lt;html&gt;</a:t>
            </a:r>
            <a:r>
              <a:rPr lang="en-GB" b="1" dirty="0"/>
              <a:t> </a:t>
            </a:r>
            <a:endParaRPr lang="en-GB" b="1" dirty="0" smtClean="0"/>
          </a:p>
          <a:p>
            <a:pPr marL="82296" indent="0" algn="just">
              <a:buNone/>
            </a:pPr>
            <a:r>
              <a:rPr lang="en-GB" dirty="0" smtClean="0"/>
              <a:t>This </a:t>
            </a:r>
            <a:r>
              <a:rPr lang="en-GB" dirty="0"/>
              <a:t>element wraps everything </a:t>
            </a:r>
            <a:r>
              <a:rPr lang="en-GB" dirty="0" smtClean="0"/>
              <a:t>(except </a:t>
            </a:r>
            <a:r>
              <a:rPr lang="en-GB" dirty="0"/>
              <a:t>the </a:t>
            </a:r>
            <a:r>
              <a:rPr lang="en-GB" dirty="0" err="1"/>
              <a:t>doctype</a:t>
            </a:r>
            <a:r>
              <a:rPr lang="en-GB" dirty="0"/>
              <a:t>) in your web page</a:t>
            </a:r>
            <a:r>
              <a:rPr lang="en-GB" dirty="0" smtClean="0"/>
              <a:t>.</a:t>
            </a:r>
          </a:p>
          <a:p>
            <a:pPr algn="just"/>
            <a:endParaRPr lang="en-GB" i="1" dirty="0" smtClean="0"/>
          </a:p>
          <a:p>
            <a:pPr algn="just"/>
            <a:r>
              <a:rPr lang="en-GB" b="1" i="1" dirty="0" smtClean="0"/>
              <a:t>&lt;head&gt;</a:t>
            </a:r>
          </a:p>
          <a:p>
            <a:pPr marL="82296" indent="0" algn="just">
              <a:buNone/>
            </a:pPr>
            <a:r>
              <a:rPr lang="en-GB" dirty="0" smtClean="0"/>
              <a:t>This </a:t>
            </a:r>
            <a:r>
              <a:rPr lang="en-GB" dirty="0"/>
              <a:t>element designates the </a:t>
            </a:r>
            <a:r>
              <a:rPr lang="en-GB" i="1" dirty="0"/>
              <a:t>header </a:t>
            </a:r>
            <a:r>
              <a:rPr lang="en-GB" dirty="0"/>
              <a:t>portion of your document. The header </a:t>
            </a:r>
            <a:r>
              <a:rPr lang="en-GB" dirty="0" smtClean="0"/>
              <a:t>can include </a:t>
            </a:r>
            <a:r>
              <a:rPr lang="en-GB" dirty="0"/>
              <a:t>some optional information about your web page, including the </a:t>
            </a:r>
            <a:r>
              <a:rPr lang="en-GB" dirty="0" smtClean="0"/>
              <a:t>required title </a:t>
            </a:r>
            <a:r>
              <a:rPr lang="en-GB" dirty="0"/>
              <a:t>(which your browser displays in its title bar), optional search keywords, </a:t>
            </a:r>
            <a:r>
              <a:rPr lang="en-GB" dirty="0" smtClean="0"/>
              <a:t>and an </a:t>
            </a:r>
            <a:r>
              <a:rPr lang="en-GB" dirty="0"/>
              <a:t>optional style sheet (which </a:t>
            </a:r>
            <a:r>
              <a:rPr lang="en-GB" dirty="0" smtClean="0"/>
              <a:t>we’ll </a:t>
            </a:r>
            <a:r>
              <a:rPr lang="en-GB" dirty="0"/>
              <a:t>learn </a:t>
            </a:r>
            <a:r>
              <a:rPr lang="en-GB" dirty="0" smtClean="0"/>
              <a:t>later).</a:t>
            </a:r>
          </a:p>
          <a:p>
            <a:pPr algn="just"/>
            <a:endParaRPr lang="en-GB" i="1" dirty="0"/>
          </a:p>
          <a:p>
            <a:pPr algn="just"/>
            <a:r>
              <a:rPr lang="en-GB" b="1" i="1" dirty="0" smtClean="0"/>
              <a:t>&lt;body&gt;</a:t>
            </a:r>
            <a:r>
              <a:rPr lang="en-GB" b="1" dirty="0"/>
              <a:t> </a:t>
            </a:r>
            <a:endParaRPr lang="en-GB" b="1" dirty="0" smtClean="0"/>
          </a:p>
          <a:p>
            <a:pPr marL="82296" indent="0" algn="just">
              <a:buNone/>
            </a:pPr>
            <a:r>
              <a:rPr lang="en-GB" dirty="0" smtClean="0"/>
              <a:t>This </a:t>
            </a:r>
            <a:r>
              <a:rPr lang="en-GB" dirty="0"/>
              <a:t>element holds the meat of your web page, including the actual content </a:t>
            </a:r>
            <a:r>
              <a:rPr lang="en-GB" dirty="0" smtClean="0"/>
              <a:t>you want </a:t>
            </a:r>
            <a:r>
              <a:rPr lang="en-GB" dirty="0"/>
              <a:t>to display to the world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The Basic </a:t>
            </a:r>
            <a:r>
              <a:rPr lang="en-GB" dirty="0" smtClean="0">
                <a:effectLst/>
              </a:rPr>
              <a:t>Skeleton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49808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There’s only one right way to combine these three elements. Here’s their correct arrangement, with the HTML5 </a:t>
            </a:r>
            <a:r>
              <a:rPr lang="en-GB" dirty="0" err="1"/>
              <a:t>doctype</a:t>
            </a:r>
            <a:r>
              <a:rPr lang="en-GB" dirty="0"/>
              <a:t> at the beginning of the page</a:t>
            </a:r>
            <a:r>
              <a:rPr lang="en-GB" dirty="0" smtClean="0"/>
              <a:t>:</a:t>
            </a:r>
          </a:p>
          <a:p>
            <a:pPr algn="just"/>
            <a:endParaRPr lang="en-GB" dirty="0" smtClean="0"/>
          </a:p>
          <a:p>
            <a:pPr marL="356616" lvl="1" indent="0" algn="just">
              <a:buNone/>
            </a:pPr>
            <a:r>
              <a:rPr lang="en-GB" dirty="0" smtClean="0"/>
              <a:t>&lt;!</a:t>
            </a:r>
            <a:r>
              <a:rPr lang="en-GB" dirty="0"/>
              <a:t>DOCTYPE html</a:t>
            </a:r>
            <a:r>
              <a:rPr lang="en-GB" dirty="0" smtClean="0"/>
              <a:t>&gt;</a:t>
            </a:r>
          </a:p>
          <a:p>
            <a:pPr marL="356616" lvl="1" indent="0" algn="just">
              <a:buNone/>
            </a:pPr>
            <a:r>
              <a:rPr lang="en-GB" dirty="0" smtClean="0"/>
              <a:t>&lt;</a:t>
            </a:r>
            <a:r>
              <a:rPr lang="en-GB" dirty="0"/>
              <a:t>html</a:t>
            </a:r>
            <a:r>
              <a:rPr lang="en-GB" dirty="0" smtClean="0"/>
              <a:t>&gt;</a:t>
            </a:r>
          </a:p>
          <a:p>
            <a:pPr marL="356616" lvl="1" indent="0" algn="just">
              <a:buNone/>
            </a:pPr>
            <a:r>
              <a:rPr lang="en-GB" dirty="0" smtClean="0"/>
              <a:t>&lt;</a:t>
            </a:r>
            <a:r>
              <a:rPr lang="en-GB" dirty="0"/>
              <a:t>head</a:t>
            </a:r>
            <a:r>
              <a:rPr lang="en-GB" dirty="0" smtClean="0"/>
              <a:t>&gt;</a:t>
            </a:r>
            <a:endParaRPr lang="en-GB" dirty="0"/>
          </a:p>
          <a:p>
            <a:pPr marL="356616" lvl="1" indent="0" algn="just">
              <a:buNone/>
            </a:pPr>
            <a:r>
              <a:rPr lang="en-GB" dirty="0" smtClean="0"/>
              <a:t>...</a:t>
            </a:r>
          </a:p>
          <a:p>
            <a:pPr marL="356616" lvl="1" indent="0" algn="just">
              <a:buNone/>
            </a:pPr>
            <a:r>
              <a:rPr lang="en-GB" dirty="0" smtClean="0"/>
              <a:t>&lt;/</a:t>
            </a:r>
            <a:r>
              <a:rPr lang="en-GB" dirty="0"/>
              <a:t>head</a:t>
            </a:r>
            <a:r>
              <a:rPr lang="en-GB" dirty="0" smtClean="0"/>
              <a:t>&gt;</a:t>
            </a:r>
          </a:p>
          <a:p>
            <a:pPr marL="356616" lvl="1" indent="0" algn="just">
              <a:buNone/>
            </a:pPr>
            <a:r>
              <a:rPr lang="en-GB" dirty="0" smtClean="0"/>
              <a:t>&lt;</a:t>
            </a:r>
            <a:r>
              <a:rPr lang="en-GB" dirty="0"/>
              <a:t>body</a:t>
            </a:r>
            <a:r>
              <a:rPr lang="en-GB" dirty="0" smtClean="0"/>
              <a:t>&gt;</a:t>
            </a:r>
            <a:endParaRPr lang="en-GB" dirty="0"/>
          </a:p>
          <a:p>
            <a:pPr marL="356616" lvl="1" indent="0" algn="just">
              <a:buNone/>
            </a:pPr>
            <a:r>
              <a:rPr lang="en-GB" dirty="0" smtClean="0"/>
              <a:t>...</a:t>
            </a:r>
          </a:p>
          <a:p>
            <a:pPr marL="356616" lvl="1" indent="0" algn="just">
              <a:buNone/>
            </a:pPr>
            <a:r>
              <a:rPr lang="en-GB" dirty="0" smtClean="0"/>
              <a:t>&lt;/</a:t>
            </a:r>
            <a:r>
              <a:rPr lang="en-GB" dirty="0"/>
              <a:t>body</a:t>
            </a:r>
            <a:r>
              <a:rPr lang="en-GB" dirty="0" smtClean="0"/>
              <a:t>&gt;</a:t>
            </a:r>
          </a:p>
          <a:p>
            <a:pPr marL="356616" lvl="1" indent="0" algn="just">
              <a:buNone/>
            </a:pPr>
            <a:r>
              <a:rPr lang="en-GB" dirty="0" smtClean="0"/>
              <a:t>&lt;/</a:t>
            </a:r>
            <a:r>
              <a:rPr lang="en-GB" dirty="0"/>
              <a:t>html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AC69B-43B8-4DE5-90CD-B36F08482E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790688" cy="5638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&lt;head&gt; element is just a container for all other header elements. It should be the first thing to appear after the opening &lt;html&gt; tag.</a:t>
            </a:r>
          </a:p>
          <a:p>
            <a:endParaRPr lang="en-US" sz="2000" dirty="0" smtClean="0"/>
          </a:p>
          <a:p>
            <a:r>
              <a:rPr lang="en-US" sz="2000" dirty="0" smtClean="0"/>
              <a:t>Each &lt;head&gt; element should contain a &lt;title&gt; element indicating the title of the document, although it may also contain any combination of the following elements, in any order:</a:t>
            </a:r>
          </a:p>
          <a:p>
            <a:pPr>
              <a:buNone/>
            </a:pPr>
            <a:endParaRPr lang="en-US" sz="2000" dirty="0" smtClean="0"/>
          </a:p>
          <a:p>
            <a:pPr lvl="1"/>
            <a:r>
              <a:rPr lang="en-US" sz="1800" dirty="0" smtClean="0"/>
              <a:t>&lt;object&gt;, which is designed to include images, JavaScript objects, Flash animations, MP3 files, QuickTime movies etc </a:t>
            </a:r>
          </a:p>
          <a:p>
            <a:pPr lvl="1"/>
            <a:r>
              <a:rPr lang="en-US" sz="1800" dirty="0" smtClean="0"/>
              <a:t>&lt;link&gt; to link to an external file, such as a style sheet or JavaScript file.</a:t>
            </a:r>
          </a:p>
          <a:p>
            <a:pPr lvl="1"/>
            <a:r>
              <a:rPr lang="en-US" sz="1800" dirty="0" smtClean="0"/>
              <a:t>&lt;style&gt; to include CSS rules inside the document.</a:t>
            </a:r>
          </a:p>
          <a:p>
            <a:pPr lvl="1"/>
            <a:r>
              <a:rPr lang="en-US" sz="1800" dirty="0" smtClean="0"/>
              <a:t>&lt;script&gt; for including script in the document.</a:t>
            </a:r>
          </a:p>
          <a:p>
            <a:pPr lvl="1"/>
            <a:r>
              <a:rPr lang="en-US" sz="1800" dirty="0" smtClean="0"/>
              <a:t>&lt;meta&gt;, which includes information about the document such as keywords and a description, which are particularly helpful for search applications.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GB" sz="18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C054052-1853-4FCC-8FB3-463B789ACDD6}" type="slidenum">
              <a:rPr lang="en-US" sz="1400" smtClean="0"/>
              <a:pPr>
                <a:defRPr/>
              </a:pPr>
              <a:t>9</a:t>
            </a:fld>
            <a:endParaRPr lang="en-US" sz="140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498080" cy="73183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HTML Elements - &lt;HEAD&gt;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07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4908</TotalTime>
  <Words>2471</Words>
  <Application>Microsoft Office PowerPoint</Application>
  <PresentationFormat>On-screen Show (4:3)</PresentationFormat>
  <Paragraphs>235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CST1302 Foundation of Web Programming – Lecture 2</vt:lpstr>
      <vt:lpstr>Course Outline</vt:lpstr>
      <vt:lpstr>Webpage and HTML</vt:lpstr>
      <vt:lpstr>HTML Tags</vt:lpstr>
      <vt:lpstr>HTML Elements</vt:lpstr>
      <vt:lpstr>The Basic Skeleton</vt:lpstr>
      <vt:lpstr>The Basic Skeleton</vt:lpstr>
      <vt:lpstr>The Basic Skeleton</vt:lpstr>
      <vt:lpstr>HTML Elements - &lt;HEAD&gt;</vt:lpstr>
      <vt:lpstr>HTML Elements - &lt;TITLE&gt;</vt:lpstr>
      <vt:lpstr>HTML Elements - &lt;BODY&gt;</vt:lpstr>
      <vt:lpstr>Structure vs. Formatting</vt:lpstr>
      <vt:lpstr>HTML Elements for Basic Text</vt:lpstr>
      <vt:lpstr>Block Elements</vt:lpstr>
      <vt:lpstr>Paragraph &lt;P&gt;</vt:lpstr>
      <vt:lpstr>LineBreak &lt;br /&gt;</vt:lpstr>
      <vt:lpstr>Headings &lt;h1&gt; to &lt;h6&gt;</vt:lpstr>
      <vt:lpstr>Horizontal Lines &lt;hr /&gt;</vt:lpstr>
      <vt:lpstr>Horizontal Lines &lt;hr /&gt;</vt:lpstr>
      <vt:lpstr> Preformatted Text &lt;Pre&gt;</vt:lpstr>
      <vt:lpstr>Blockquote &lt;blockquote&gt;</vt:lpstr>
      <vt:lpstr>Blockquote</vt:lpstr>
      <vt:lpstr>Inline Formatting with HTML</vt:lpstr>
      <vt:lpstr>Inline Formatting with HTML</vt:lpstr>
      <vt:lpstr>Special Characters</vt:lpstr>
      <vt:lpstr>Special Characters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CSC1226 Foundation of Web Programming</dc:title>
  <dc:creator>A.A.Datti</dc:creator>
  <cp:lastModifiedBy>Windows User</cp:lastModifiedBy>
  <cp:revision>146</cp:revision>
  <cp:lastPrinted>1601-01-01T00:00:00Z</cp:lastPrinted>
  <dcterms:created xsi:type="dcterms:W3CDTF">2002-01-17T02:49:49Z</dcterms:created>
  <dcterms:modified xsi:type="dcterms:W3CDTF">2017-07-03T09:55:18Z</dcterms:modified>
</cp:coreProperties>
</file>