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56" r:id="rId2"/>
    <p:sldId id="335" r:id="rId3"/>
    <p:sldId id="352" r:id="rId4"/>
    <p:sldId id="337" r:id="rId5"/>
    <p:sldId id="353" r:id="rId6"/>
    <p:sldId id="354" r:id="rId7"/>
    <p:sldId id="336" r:id="rId8"/>
    <p:sldId id="355" r:id="rId9"/>
    <p:sldId id="338" r:id="rId10"/>
    <p:sldId id="339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4" autoAdjust="0"/>
    <p:restoredTop sz="94640" autoAdjust="0"/>
  </p:normalViewPr>
  <p:slideViewPr>
    <p:cSldViewPr>
      <p:cViewPr varScale="1"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3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Nested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685800"/>
          </a:xfrm>
        </p:spPr>
        <p:txBody>
          <a:bodyPr/>
          <a:lstStyle/>
          <a:p>
            <a:r>
              <a:rPr lang="en-GB" dirty="0" smtClean="0"/>
              <a:t>Consider the following:</a:t>
            </a:r>
            <a:endParaRPr lang="en-GB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9200" y="5791200"/>
            <a:ext cx="7498080" cy="685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Is it possible using what you’ve learnt about HTML Lists? How?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609556" y="2209800"/>
            <a:ext cx="6753225" cy="2752725"/>
            <a:chOff x="1609556" y="2209800"/>
            <a:chExt cx="6753225" cy="275272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556" y="2209800"/>
              <a:ext cx="6753225" cy="27527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Rectangle 5"/>
            <p:cNvSpPr/>
            <p:nvPr/>
          </p:nvSpPr>
          <p:spPr>
            <a:xfrm>
              <a:off x="1838156" y="3733800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4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 lnSpcReduction="10000"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Introduction to </a:t>
            </a:r>
            <a:r>
              <a:rPr lang="en-GB" b="1" i="1" dirty="0" smtClean="0">
                <a:solidFill>
                  <a:schemeClr val="bg2"/>
                </a:solidFill>
              </a:rPr>
              <a:t>WWW</a:t>
            </a:r>
          </a:p>
          <a:p>
            <a:r>
              <a:rPr lang="en-GB" dirty="0" smtClean="0"/>
              <a:t>Structuring and Formatting with </a:t>
            </a:r>
            <a:r>
              <a:rPr lang="en-GB" b="1" i="1" dirty="0" smtClean="0"/>
              <a:t>HTML</a:t>
            </a:r>
          </a:p>
          <a:p>
            <a:pPr lvl="1"/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Hyperlinks</a:t>
            </a:r>
          </a:p>
          <a:p>
            <a:pPr lvl="1"/>
            <a:r>
              <a:rPr lang="en-GB" dirty="0" smtClean="0"/>
              <a:t>Multimedia</a:t>
            </a:r>
          </a:p>
          <a:p>
            <a:pPr lvl="2"/>
            <a:r>
              <a:rPr lang="en-GB" dirty="0" smtClean="0"/>
              <a:t>Images</a:t>
            </a:r>
          </a:p>
          <a:p>
            <a:pPr lvl="2"/>
            <a:r>
              <a:rPr lang="en-GB" dirty="0" smtClean="0"/>
              <a:t>Audio</a:t>
            </a:r>
          </a:p>
          <a:p>
            <a:pPr lvl="2"/>
            <a:r>
              <a:rPr lang="en-GB" dirty="0" smtClean="0"/>
              <a:t>Video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bg2"/>
                </a:solidFill>
              </a:rPr>
              <a:t>Styling with </a:t>
            </a:r>
            <a:r>
              <a:rPr lang="en-GB" b="1" i="1" dirty="0" smtClean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46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868362"/>
          </a:xfrm>
        </p:spPr>
        <p:txBody>
          <a:bodyPr>
            <a:normAutofit/>
          </a:bodyPr>
          <a:lstStyle/>
          <a:p>
            <a:r>
              <a:rPr lang="en-GB" dirty="0"/>
              <a:t>HTML Elements for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498080" cy="55626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GB" dirty="0" smtClean="0"/>
              <a:t>HTML </a:t>
            </a:r>
            <a:r>
              <a:rPr lang="en-GB" dirty="0"/>
              <a:t>lets you create three types of </a:t>
            </a:r>
            <a:r>
              <a:rPr lang="en-GB" dirty="0" smtClean="0"/>
              <a:t>list:</a:t>
            </a:r>
            <a:endParaRPr lang="en-GB" dirty="0"/>
          </a:p>
          <a:p>
            <a:r>
              <a:rPr lang="en-GB" dirty="0" smtClean="0"/>
              <a:t>Ordered </a:t>
            </a:r>
            <a:r>
              <a:rPr lang="en-GB" dirty="0"/>
              <a:t>lists give each item in a list a sequential </a:t>
            </a:r>
            <a:r>
              <a:rPr lang="en-GB" dirty="0" smtClean="0"/>
              <a:t>number (as </a:t>
            </a:r>
            <a:r>
              <a:rPr lang="en-GB" dirty="0"/>
              <a:t>in 1, 2, 3). </a:t>
            </a:r>
            <a:r>
              <a:rPr lang="en-GB" dirty="0" smtClean="0"/>
              <a:t>They’re handy </a:t>
            </a:r>
            <a:r>
              <a:rPr lang="en-GB" dirty="0"/>
              <a:t>when sequence is important, like when you list </a:t>
            </a:r>
            <a:r>
              <a:rPr lang="en-GB" dirty="0" smtClean="0"/>
              <a:t>a series </a:t>
            </a:r>
            <a:r>
              <a:rPr lang="en-GB" dirty="0"/>
              <a:t>of steps that </a:t>
            </a:r>
            <a:r>
              <a:rPr lang="en-GB" dirty="0" smtClean="0"/>
              <a:t>tell your </a:t>
            </a:r>
            <a:r>
              <a:rPr lang="en-GB" dirty="0"/>
              <a:t>relatives how to drive to your </a:t>
            </a:r>
            <a:r>
              <a:rPr lang="en-GB" dirty="0" smtClean="0"/>
              <a:t>house.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Unordered </a:t>
            </a:r>
            <a:r>
              <a:rPr lang="en-GB" dirty="0"/>
              <a:t>lists are also known as bulleted lists, because </a:t>
            </a:r>
            <a:r>
              <a:rPr lang="en-GB" dirty="0" smtClean="0"/>
              <a:t>a bullet </a:t>
            </a:r>
            <a:r>
              <a:rPr lang="en-GB" dirty="0"/>
              <a:t>appears </a:t>
            </a:r>
            <a:r>
              <a:rPr lang="en-GB" dirty="0" smtClean="0"/>
              <a:t>before each </a:t>
            </a:r>
            <a:r>
              <a:rPr lang="en-GB" dirty="0"/>
              <a:t>item. To some degree, you can control what the </a:t>
            </a:r>
            <a:r>
              <a:rPr lang="en-GB" dirty="0" smtClean="0"/>
              <a:t>bullet looks </a:t>
            </a:r>
            <a:r>
              <a:rPr lang="en-GB" dirty="0"/>
              <a:t>like. </a:t>
            </a:r>
            <a:r>
              <a:rPr lang="en-GB" dirty="0" smtClean="0"/>
              <a:t>You’re reading </a:t>
            </a:r>
            <a:r>
              <a:rPr lang="en-GB" dirty="0"/>
              <a:t>a bulleted list right </a:t>
            </a:r>
            <a:r>
              <a:rPr lang="en-GB" dirty="0" smtClean="0"/>
              <a:t>now.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Definition </a:t>
            </a:r>
            <a:r>
              <a:rPr lang="en-GB" dirty="0"/>
              <a:t>lists are handy for displaying terms followed </a:t>
            </a:r>
            <a:r>
              <a:rPr lang="en-GB" dirty="0" smtClean="0"/>
              <a:t>by definitions </a:t>
            </a:r>
            <a:r>
              <a:rPr lang="en-GB" dirty="0"/>
              <a:t>or descriptions. For example, the dictionary is </a:t>
            </a:r>
            <a:r>
              <a:rPr lang="en-GB" dirty="0" smtClean="0"/>
              <a:t>one huge </a:t>
            </a:r>
            <a:r>
              <a:rPr lang="en-GB" dirty="0"/>
              <a:t>definition list. In a </a:t>
            </a:r>
            <a:r>
              <a:rPr lang="en-GB" dirty="0" smtClean="0"/>
              <a:t>definition list </a:t>
            </a:r>
            <a:r>
              <a:rPr lang="en-GB" dirty="0"/>
              <a:t>on a web page, your browser left-aligns the terms </a:t>
            </a:r>
            <a:r>
              <a:rPr lang="en-GB" dirty="0" smtClean="0"/>
              <a:t>and indents </a:t>
            </a:r>
            <a:r>
              <a:rPr lang="en-GB" dirty="0"/>
              <a:t>the </a:t>
            </a:r>
            <a:r>
              <a:rPr lang="en-GB" dirty="0" smtClean="0"/>
              <a:t>definitions underneath </a:t>
            </a:r>
            <a:r>
              <a:rPr lang="en-GB" dirty="0"/>
              <a:t>them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Sometimes, you want your lists to be ordered. In an ordered list, rather than prefixing each point with a</a:t>
            </a:r>
            <a:br>
              <a:rPr lang="en-US" dirty="0" smtClean="0"/>
            </a:br>
            <a:r>
              <a:rPr lang="en-US" dirty="0" smtClean="0"/>
              <a:t>bullet point, you can use either numbers (1, 2, 3), letters (A, B, C) or (</a:t>
            </a:r>
            <a:r>
              <a:rPr lang="en-US" dirty="0" err="1" smtClean="0"/>
              <a:t>a,b,c</a:t>
            </a:r>
            <a:r>
              <a:rPr lang="en-US" dirty="0" smtClean="0"/>
              <a:t>) and Roman numerals (</a:t>
            </a:r>
            <a:r>
              <a:rPr lang="en-US" dirty="0" err="1" smtClean="0"/>
              <a:t>i</a:t>
            </a:r>
            <a:r>
              <a:rPr lang="en-US" dirty="0" smtClean="0"/>
              <a:t>, ii, iii) or (I,II,III) to prefix the list item. </a:t>
            </a:r>
          </a:p>
          <a:p>
            <a:endParaRPr lang="en-US" dirty="0" smtClean="0"/>
          </a:p>
          <a:p>
            <a:r>
              <a:rPr lang="en-US" dirty="0" smtClean="0"/>
              <a:t>An ordered list is contained inside the &lt;</a:t>
            </a:r>
            <a:r>
              <a:rPr lang="en-US" dirty="0" err="1" smtClean="0"/>
              <a:t>ol</a:t>
            </a:r>
            <a:r>
              <a:rPr lang="en-US" dirty="0" smtClean="0"/>
              <a:t>&gt; element. Each item in the list should then be nested inside</a:t>
            </a:r>
            <a:br>
              <a:rPr lang="en-US" dirty="0" smtClean="0"/>
            </a:br>
            <a:r>
              <a:rPr lang="en-US" dirty="0" smtClean="0"/>
              <a:t>the &lt;</a:t>
            </a:r>
            <a:r>
              <a:rPr lang="en-US" dirty="0" err="1" smtClean="0"/>
              <a:t>ol</a:t>
            </a:r>
            <a:r>
              <a:rPr lang="en-US" dirty="0" smtClean="0"/>
              <a:t>&gt; element and contained between opening &lt;</a:t>
            </a:r>
            <a:r>
              <a:rPr lang="en-US" dirty="0" err="1" smtClean="0"/>
              <a:t>li</a:t>
            </a:r>
            <a:r>
              <a:rPr lang="en-US" dirty="0" smtClean="0"/>
              <a:t>&gt; and closing &lt;/</a:t>
            </a:r>
            <a:r>
              <a:rPr lang="en-US" dirty="0" err="1" smtClean="0"/>
              <a:t>li</a:t>
            </a:r>
            <a:r>
              <a:rPr lang="en-US" dirty="0" smtClean="0"/>
              <a:t>&gt; tags: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type="i"&gt;</a:t>
            </a:r>
            <a:br>
              <a:rPr lang="en-US" dirty="0" smtClean="0"/>
            </a:br>
            <a:r>
              <a:rPr lang="en-US" dirty="0" smtClean="0"/>
              <a:t>&lt;li&gt;This is the first point&lt;/li&gt;</a:t>
            </a:r>
            <a:br>
              <a:rPr lang="en-US" dirty="0" smtClean="0"/>
            </a:br>
            <a:r>
              <a:rPr lang="en-US" dirty="0" smtClean="0"/>
              <a:t>&lt;li&gt;This is the second point&lt;/li&gt;</a:t>
            </a:r>
            <a:br>
              <a:rPr lang="en-US" dirty="0" smtClean="0"/>
            </a:br>
            <a:r>
              <a:rPr lang="en-US" dirty="0" smtClean="0"/>
              <a:t>&lt;li&gt;This is the third point&lt;/li&gt;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Ordered lists get more interesting when you mix in the </a:t>
            </a:r>
            <a:r>
              <a:rPr lang="en-GB" i="1" dirty="0"/>
              <a:t>start </a:t>
            </a:r>
            <a:r>
              <a:rPr lang="en-GB" dirty="0"/>
              <a:t>and </a:t>
            </a:r>
            <a:r>
              <a:rPr lang="en-GB" i="1" dirty="0"/>
              <a:t>type </a:t>
            </a:r>
            <a:r>
              <a:rPr lang="en-GB" dirty="0"/>
              <a:t>attributes. </a:t>
            </a:r>
            <a:r>
              <a:rPr lang="en-GB" dirty="0" smtClean="0"/>
              <a:t>The start </a:t>
            </a:r>
            <a:r>
              <a:rPr lang="en-GB" dirty="0"/>
              <a:t>attribute lets you start the list at a value other than 1. Here’s an example </a:t>
            </a:r>
            <a:r>
              <a:rPr lang="en-GB" dirty="0" smtClean="0"/>
              <a:t>that starts </a:t>
            </a:r>
            <a:r>
              <a:rPr lang="en-GB" dirty="0"/>
              <a:t>the counting at 5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dirty="0"/>
              <a:t>&lt;p&gt;To wake up in the morning:&lt;/p&gt;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ol</a:t>
            </a:r>
            <a:r>
              <a:rPr lang="en-GB" dirty="0"/>
              <a:t> start="5"&gt;</a:t>
            </a:r>
            <a:br>
              <a:rPr lang="en-GB" dirty="0"/>
            </a:br>
            <a:r>
              <a:rPr lang="en-GB" dirty="0"/>
              <a:t>...</a:t>
            </a:r>
            <a:br>
              <a:rPr lang="en-GB" dirty="0"/>
            </a:br>
            <a:r>
              <a:rPr lang="en-GB" dirty="0"/>
              <a:t>&lt;/</a:t>
            </a:r>
            <a:r>
              <a:rPr lang="en-GB" dirty="0" err="1"/>
              <a:t>ol</a:t>
            </a:r>
            <a:r>
              <a:rPr lang="en-GB" dirty="0" smtClean="0"/>
              <a:t>&gt;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i="1" dirty="0"/>
              <a:t>type </a:t>
            </a:r>
            <a:r>
              <a:rPr lang="en-GB" dirty="0"/>
              <a:t>attribute lets </a:t>
            </a:r>
            <a:r>
              <a:rPr lang="en-GB" dirty="0" smtClean="0"/>
              <a:t>you choose </a:t>
            </a:r>
            <a:r>
              <a:rPr lang="en-GB" dirty="0"/>
              <a:t>the numbering style. You can use sequential letters and roman numerals,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Ordered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1" y="2362200"/>
            <a:ext cx="867690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7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</a:t>
            </a:r>
            <a:r>
              <a:rPr lang="en-GB" b="1" dirty="0" err="1" smtClean="0">
                <a:latin typeface="Andalus" pitchFamily="18" charset="-78"/>
                <a:cs typeface="Andalus" pitchFamily="18" charset="-78"/>
              </a:rPr>
              <a:t>UnOrdered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Unordered lists are similar to ordered lists except that they aren’t consecutively numbered or lettered.</a:t>
            </a:r>
            <a:br>
              <a:rPr lang="en-GB" dirty="0"/>
            </a:br>
            <a:endParaRPr lang="en-US" dirty="0" smtClean="0"/>
          </a:p>
          <a:p>
            <a:r>
              <a:rPr lang="en-US" dirty="0" smtClean="0"/>
              <a:t>If you want to make a list of bullet points, you write the list within the &lt;</a:t>
            </a:r>
            <a:r>
              <a:rPr lang="en-US" dirty="0" err="1" smtClean="0"/>
              <a:t>ul</a:t>
            </a:r>
            <a:r>
              <a:rPr lang="en-US" dirty="0" smtClean="0"/>
              <a:t>&gt; element (which stands for unordered list). </a:t>
            </a:r>
          </a:p>
          <a:p>
            <a:endParaRPr lang="en-US" dirty="0" smtClean="0"/>
          </a:p>
          <a:p>
            <a:r>
              <a:rPr lang="en-US" dirty="0" smtClean="0"/>
              <a:t>Each bullet point or line you want to write should then be contained between opening &lt;li&gt; tags and closing &lt;/li&gt; tags (the li stands for </a:t>
            </a:r>
            <a:r>
              <a:rPr lang="en-US" i="1" dirty="0" smtClean="0"/>
              <a:t>list item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&lt;li&gt;Bullet point number one&lt;/li&gt;</a:t>
            </a:r>
            <a:br>
              <a:rPr lang="en-US" dirty="0" smtClean="0"/>
            </a:br>
            <a:r>
              <a:rPr lang="en-US" dirty="0" smtClean="0"/>
              <a:t>&lt;li&gt;Bullet point number two&lt;/li&gt;</a:t>
            </a:r>
            <a:br>
              <a:rPr lang="en-US" dirty="0" smtClean="0"/>
            </a:br>
            <a:r>
              <a:rPr lang="en-US" dirty="0" smtClean="0"/>
              <a:t>&lt;li&gt;Bullet point number three&lt;/li&gt;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</a:t>
            </a:r>
            <a:r>
              <a:rPr lang="en-GB" b="1" dirty="0" err="1" smtClean="0">
                <a:latin typeface="Andalus" pitchFamily="18" charset="-78"/>
                <a:cs typeface="Andalus" pitchFamily="18" charset="-78"/>
              </a:rPr>
              <a:t>UnOrdered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866888" cy="4419600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i="1" dirty="0"/>
              <a:t>type </a:t>
            </a:r>
            <a:r>
              <a:rPr lang="en-GB" dirty="0"/>
              <a:t>attribute, </a:t>
            </a:r>
            <a:r>
              <a:rPr lang="en-GB" dirty="0" smtClean="0"/>
              <a:t>lets </a:t>
            </a:r>
            <a:r>
              <a:rPr lang="en-GB" dirty="0"/>
              <a:t>you change the style of bullet. </a:t>
            </a:r>
          </a:p>
          <a:p>
            <a:endParaRPr lang="en-GB" dirty="0" smtClean="0"/>
          </a:p>
          <a:p>
            <a:r>
              <a:rPr lang="en-GB" dirty="0"/>
              <a:t>Y</a:t>
            </a:r>
            <a:r>
              <a:rPr lang="en-GB" dirty="0" smtClean="0"/>
              <a:t>ou </a:t>
            </a:r>
            <a:r>
              <a:rPr lang="en-GB" dirty="0"/>
              <a:t>can use </a:t>
            </a:r>
            <a:r>
              <a:rPr lang="en-GB" i="1" dirty="0"/>
              <a:t>disc </a:t>
            </a:r>
            <a:r>
              <a:rPr lang="en-GB" dirty="0"/>
              <a:t>(a black dot, which </a:t>
            </a:r>
            <a:r>
              <a:rPr lang="en-GB" dirty="0" smtClean="0"/>
              <a:t>the default), </a:t>
            </a:r>
            <a:r>
              <a:rPr lang="en-GB" i="1" dirty="0" smtClean="0"/>
              <a:t>circle </a:t>
            </a:r>
            <a:r>
              <a:rPr lang="en-GB" dirty="0"/>
              <a:t>(an empty circle), or </a:t>
            </a:r>
            <a:r>
              <a:rPr lang="en-GB" i="1" dirty="0"/>
              <a:t>square </a:t>
            </a:r>
            <a:r>
              <a:rPr lang="en-GB" dirty="0"/>
              <a:t>(a filled-in square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HTML Elements –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90688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definition list is a special kind of list for providing terms followed by a short text definition or description for them.</a:t>
            </a:r>
          </a:p>
          <a:p>
            <a:endParaRPr lang="en-US" dirty="0" smtClean="0"/>
          </a:p>
          <a:p>
            <a:r>
              <a:rPr lang="en-US" dirty="0" smtClean="0"/>
              <a:t>Definition lists are contained inside the &lt;dl&gt; (definition list) element. The &lt;dl&gt; element then contains alternating &lt;</a:t>
            </a:r>
            <a:r>
              <a:rPr lang="en-US" dirty="0" err="1" smtClean="0"/>
              <a:t>dt</a:t>
            </a:r>
            <a:r>
              <a:rPr lang="en-US" dirty="0" smtClean="0"/>
              <a:t>&gt; </a:t>
            </a:r>
            <a:r>
              <a:rPr lang="en-US" dirty="0"/>
              <a:t>(dictionary </a:t>
            </a:r>
            <a:r>
              <a:rPr lang="en-US" dirty="0" smtClean="0"/>
              <a:t>term) </a:t>
            </a:r>
            <a:r>
              <a:rPr lang="en-US" dirty="0"/>
              <a:t>and 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 </a:t>
            </a:r>
            <a:r>
              <a:rPr lang="en-US" dirty="0"/>
              <a:t>(dictionary </a:t>
            </a:r>
            <a:r>
              <a:rPr lang="en-US" dirty="0" smtClean="0"/>
              <a:t>definition) </a:t>
            </a:r>
            <a:r>
              <a:rPr lang="en-US" dirty="0"/>
              <a:t>elements</a:t>
            </a:r>
            <a:r>
              <a:rPr lang="en-US" dirty="0" smtClean="0"/>
              <a:t>. The content of the &lt;</a:t>
            </a:r>
            <a:r>
              <a:rPr lang="en-US" dirty="0" err="1" smtClean="0"/>
              <a:t>dt</a:t>
            </a:r>
            <a:r>
              <a:rPr lang="en-US" dirty="0" smtClean="0"/>
              <a:t>&gt; element is the term you will be defining.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br>
              <a:rPr lang="en-US" dirty="0" smtClean="0"/>
            </a:br>
            <a:r>
              <a:rPr lang="en-US" dirty="0" smtClean="0"/>
              <a:t>&lt;dl&gt;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&gt;Unordered List&lt;/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&gt;A list of bullet points.&lt;/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&gt;Ordered List&lt;/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&gt;An ordered list of points, such as a numbered set of steps.&lt;/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&gt;Definition List&lt;/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&gt;A list of terms and definitions.&lt;/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&lt;/dl&gt;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8827</TotalTime>
  <Words>447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CST1302 Foundation of Web Programming – Lecture 3</vt:lpstr>
      <vt:lpstr>Course Outline</vt:lpstr>
      <vt:lpstr>HTML Elements for Lists</vt:lpstr>
      <vt:lpstr>HTML Elements – Ordered Lists</vt:lpstr>
      <vt:lpstr>HTML Elements – Ordered Lists</vt:lpstr>
      <vt:lpstr>HTML Elements – Ordered Lists</vt:lpstr>
      <vt:lpstr>HTML Elements – UnOrdered Lists</vt:lpstr>
      <vt:lpstr>HTML Elements – UnOrdered Lists</vt:lpstr>
      <vt:lpstr>HTML Elements – Definition Lists</vt:lpstr>
      <vt:lpstr>HTML Elements – Nested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164</cp:revision>
  <cp:lastPrinted>1601-01-01T00:00:00Z</cp:lastPrinted>
  <dcterms:created xsi:type="dcterms:W3CDTF">2002-01-17T02:49:49Z</dcterms:created>
  <dcterms:modified xsi:type="dcterms:W3CDTF">2017-07-17T13:17:20Z</dcterms:modified>
</cp:coreProperties>
</file>