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0"/>
  </p:notesMasterIdLst>
  <p:sldIdLst>
    <p:sldId id="256" r:id="rId2"/>
    <p:sldId id="335" r:id="rId3"/>
    <p:sldId id="343" r:id="rId4"/>
    <p:sldId id="344" r:id="rId5"/>
    <p:sldId id="356" r:id="rId6"/>
    <p:sldId id="357" r:id="rId7"/>
    <p:sldId id="345" r:id="rId8"/>
    <p:sldId id="346" r:id="rId9"/>
    <p:sldId id="358" r:id="rId10"/>
    <p:sldId id="362" r:id="rId11"/>
    <p:sldId id="348" r:id="rId12"/>
    <p:sldId id="360" r:id="rId13"/>
    <p:sldId id="361" r:id="rId14"/>
    <p:sldId id="363" r:id="rId15"/>
    <p:sldId id="359" r:id="rId16"/>
    <p:sldId id="349" r:id="rId17"/>
    <p:sldId id="350" r:id="rId18"/>
    <p:sldId id="351" r:id="rId1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4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691" y="3474351"/>
            <a:ext cx="7681819" cy="3291670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691" y="3474351"/>
            <a:ext cx="7681819" cy="3291670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it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</a:t>
            </a:r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98080" cy="944562"/>
          </a:xfrm>
        </p:spPr>
        <p:txBody>
          <a:bodyPr/>
          <a:lstStyle/>
          <a:p>
            <a:r>
              <a:rPr lang="en-GB" dirty="0"/>
              <a:t>Adding Bookmarks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772400" cy="50292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To </a:t>
            </a:r>
            <a:r>
              <a:rPr lang="en-GB" dirty="0"/>
              <a:t>do this, you add </a:t>
            </a:r>
            <a:r>
              <a:rPr lang="en-GB" dirty="0" smtClean="0"/>
              <a:t>the hash </a:t>
            </a:r>
            <a:r>
              <a:rPr lang="en-GB" dirty="0"/>
              <a:t>symbol (#) followed by the bookmark name.</a:t>
            </a:r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example, here’s the link to send a reader to a bookmark named Canaries in </a:t>
            </a:r>
            <a:r>
              <a:rPr lang="en-GB" dirty="0" smtClean="0"/>
              <a:t>the sales.htm </a:t>
            </a:r>
            <a:r>
              <a:rPr lang="en-GB" dirty="0"/>
              <a:t>page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&lt;p&gt;Learn </a:t>
            </a:r>
            <a:r>
              <a:rPr lang="en-GB" dirty="0"/>
              <a:t>about recent developments in 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 err="1"/>
              <a:t>sales.htm#Canaries</a:t>
            </a:r>
            <a:r>
              <a:rPr lang="en-GB" dirty="0"/>
              <a:t>"&gt;</a:t>
            </a:r>
            <a:r>
              <a:rPr lang="en-GB" dirty="0" smtClean="0"/>
              <a:t>canary sales</a:t>
            </a:r>
            <a:r>
              <a:rPr lang="en-GB" dirty="0"/>
              <a:t>&lt;/a</a:t>
            </a:r>
            <a:r>
              <a:rPr lang="en-GB" dirty="0" smtClean="0"/>
              <a:t>&gt;&lt;/p&gt;.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you click this link, the browser heads to the sales.htm page and scrolls </a:t>
            </a:r>
            <a:r>
              <a:rPr lang="en-GB" dirty="0" smtClean="0"/>
              <a:t>down the </a:t>
            </a:r>
            <a:r>
              <a:rPr lang="en-GB" dirty="0"/>
              <a:t>page until it encounters the Canaries bookmark,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browser then displays, at </a:t>
            </a:r>
            <a:r>
              <a:rPr lang="en-GB" dirty="0" smtClean="0"/>
              <a:t>the very </a:t>
            </a:r>
            <a:r>
              <a:rPr lang="en-GB" dirty="0"/>
              <a:t>top of the browser window, the text that starts with the heading Pet Canaries.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868362"/>
          </a:xfrm>
        </p:spPr>
        <p:txBody>
          <a:bodyPr/>
          <a:lstStyle/>
          <a:p>
            <a:r>
              <a:rPr lang="en-US" dirty="0"/>
              <a:t>Understanding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181600"/>
          </a:xfrm>
        </p:spPr>
        <p:txBody>
          <a:bodyPr>
            <a:normAutofit/>
          </a:bodyPr>
          <a:lstStyle/>
          <a:p>
            <a:r>
              <a:rPr lang="en-GB" dirty="0"/>
              <a:t>To understand how images work on the Web, you need to know two things:</a:t>
            </a:r>
          </a:p>
          <a:p>
            <a:endParaRPr lang="en-GB" dirty="0"/>
          </a:p>
          <a:p>
            <a:r>
              <a:rPr lang="en-GB" dirty="0" smtClean="0"/>
              <a:t>They </a:t>
            </a:r>
            <a:r>
              <a:rPr lang="en-GB" dirty="0"/>
              <a:t>don’t reside in your HTML files. Instead, you store each image as a separate file.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display pictures on a page, you use the &lt;</a:t>
            </a:r>
            <a:r>
              <a:rPr lang="en-GB" dirty="0" err="1"/>
              <a:t>img</a:t>
            </a:r>
            <a:r>
              <a:rPr lang="en-GB" dirty="0"/>
              <a:t>&gt; element in your </a:t>
            </a:r>
            <a:r>
              <a:rPr lang="en-GB" dirty="0" smtClean="0"/>
              <a:t>HTML document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792162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The &lt;</a:t>
            </a:r>
            <a:r>
              <a:rPr lang="en-GB" dirty="0" err="1">
                <a:effectLst/>
              </a:rPr>
              <a:t>img</a:t>
            </a:r>
            <a:r>
              <a:rPr lang="en-GB" dirty="0">
                <a:effectLst/>
              </a:rPr>
              <a:t>&gt; </a:t>
            </a:r>
            <a:r>
              <a:rPr lang="en-GB" dirty="0" smtClean="0">
                <a:effectLst/>
              </a:rPr>
              <a:t>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98080" cy="54864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Pictures appear on your web pages courtesy of the &lt;</a:t>
            </a:r>
            <a:r>
              <a:rPr lang="en-GB" dirty="0" err="1"/>
              <a:t>img</a:t>
            </a:r>
            <a:r>
              <a:rPr lang="en-GB" dirty="0"/>
              <a:t>&gt; element, which tells </a:t>
            </a:r>
            <a:r>
              <a:rPr lang="en-GB" dirty="0" smtClean="0"/>
              <a:t>a browser </a:t>
            </a:r>
            <a:r>
              <a:rPr lang="en-GB" dirty="0"/>
              <a:t>where to find them. For example, here’s an &lt;</a:t>
            </a:r>
            <a:r>
              <a:rPr lang="en-GB" dirty="0" err="1"/>
              <a:t>img</a:t>
            </a:r>
            <a:r>
              <a:rPr lang="en-GB" dirty="0"/>
              <a:t>&gt; element that displays </a:t>
            </a:r>
            <a:r>
              <a:rPr lang="en-GB" dirty="0" smtClean="0"/>
              <a:t>the file </a:t>
            </a:r>
            <a:r>
              <a:rPr lang="en-GB" dirty="0"/>
              <a:t>named photo01.jpg:</a:t>
            </a:r>
          </a:p>
          <a:p>
            <a:pPr marL="82296" indent="0" algn="ctr">
              <a:buNone/>
            </a:pPr>
            <a:endParaRPr lang="en-GB" dirty="0" smtClean="0"/>
          </a:p>
          <a:p>
            <a:pPr marL="82296" indent="0" algn="ctr">
              <a:buNone/>
            </a:pPr>
            <a:r>
              <a:rPr lang="en-GB" dirty="0" smtClean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="photo01.jpg" /&gt;</a:t>
            </a:r>
          </a:p>
          <a:p>
            <a:endParaRPr lang="en-GB" dirty="0" smtClean="0"/>
          </a:p>
          <a:p>
            <a:r>
              <a:rPr lang="en-GB" dirty="0" smtClean="0"/>
              <a:t>Pictures </a:t>
            </a:r>
            <a:r>
              <a:rPr lang="en-GB" dirty="0"/>
              <a:t>are standalone </a:t>
            </a:r>
            <a:r>
              <a:rPr lang="en-GB" dirty="0" smtClean="0"/>
              <a:t>elements, which </a:t>
            </a:r>
            <a:r>
              <a:rPr lang="en-GB" dirty="0"/>
              <a:t>means you don’t need to </a:t>
            </a:r>
            <a:r>
              <a:rPr lang="en-GB" dirty="0" smtClean="0"/>
              <a:t>include separate </a:t>
            </a:r>
            <a:r>
              <a:rPr lang="en-GB" dirty="0"/>
              <a:t>start and end tags in the element. Instead, you include the slash (/) </a:t>
            </a:r>
            <a:r>
              <a:rPr lang="en-GB" dirty="0" smtClean="0"/>
              <a:t>character at </a:t>
            </a:r>
            <a:r>
              <a:rPr lang="en-GB" dirty="0"/>
              <a:t>the end of the tag, just before the closing angle bracket.</a:t>
            </a:r>
          </a:p>
          <a:p>
            <a:endParaRPr lang="en-GB" dirty="0" smtClean="0"/>
          </a:p>
          <a:p>
            <a:r>
              <a:rPr lang="en-GB" dirty="0" smtClean="0"/>
              <a:t>Pictures </a:t>
            </a:r>
            <a:r>
              <a:rPr lang="en-GB" dirty="0"/>
              <a:t>are also inline </a:t>
            </a:r>
            <a:r>
              <a:rPr lang="en-GB" dirty="0" smtClean="0"/>
              <a:t>elements, </a:t>
            </a:r>
            <a:r>
              <a:rPr lang="en-GB" dirty="0"/>
              <a:t>which means you put them inside other</a:t>
            </a:r>
          </a:p>
          <a:p>
            <a:r>
              <a:rPr lang="en-GB" dirty="0"/>
              <a:t>block elements, like paragraphs:</a:t>
            </a:r>
          </a:p>
          <a:p>
            <a:pPr marL="82296" indent="0" algn="ctr">
              <a:buNone/>
            </a:pPr>
            <a:endParaRPr lang="en-GB" dirty="0" smtClean="0"/>
          </a:p>
          <a:p>
            <a:pPr marL="82296" indent="0" algn="ctr">
              <a:buNone/>
            </a:pPr>
            <a:r>
              <a:rPr lang="en-GB" dirty="0" smtClean="0"/>
              <a:t>&lt;</a:t>
            </a:r>
            <a:r>
              <a:rPr lang="en-GB" dirty="0"/>
              <a:t>p&gt;&lt;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="photo01.jpg" /&gt;&lt;/p</a:t>
            </a:r>
            <a:r>
              <a:rPr lang="en-GB" dirty="0" smtClean="0"/>
              <a:t>&gt;</a:t>
            </a:r>
          </a:p>
          <a:p>
            <a:pPr marL="82296" indent="0" algn="ctr">
              <a:buNone/>
            </a:pPr>
            <a:endParaRPr lang="en-GB" dirty="0"/>
          </a:p>
          <a:p>
            <a:r>
              <a:rPr lang="en-GB" dirty="0"/>
              <a:t>When a browser reads this &lt;</a:t>
            </a:r>
            <a:r>
              <a:rPr lang="en-GB" dirty="0" err="1"/>
              <a:t>img</a:t>
            </a:r>
            <a:r>
              <a:rPr lang="en-GB" dirty="0"/>
              <a:t>&gt; element, it sends out a request for the </a:t>
            </a:r>
            <a:r>
              <a:rPr lang="en-GB" dirty="0" smtClean="0"/>
              <a:t>photo01.jpg file</a:t>
            </a:r>
            <a:r>
              <a:rPr lang="en-GB" dirty="0"/>
              <a:t>. After retrieving it, the browser inserts the file into the page where you put </a:t>
            </a:r>
            <a:r>
              <a:rPr lang="en-GB" dirty="0" smtClean="0"/>
              <a:t>the &lt;</a:t>
            </a:r>
            <a:r>
              <a:rPr lang="en-GB" dirty="0" err="1" smtClean="0"/>
              <a:t>img</a:t>
            </a:r>
            <a:r>
              <a:rPr lang="en-GB" dirty="0"/>
              <a:t>&gt;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Alternate </a:t>
            </a:r>
            <a:r>
              <a:rPr lang="en-GB" dirty="0" smtClean="0">
                <a:effectLst/>
              </a:rPr>
              <a:t>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696200" cy="54102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browser can display an &lt;</a:t>
            </a:r>
            <a:r>
              <a:rPr lang="en-GB" dirty="0" err="1"/>
              <a:t>img</a:t>
            </a:r>
            <a:r>
              <a:rPr lang="en-GB" dirty="0"/>
              <a:t>&gt; element as long as it has a </a:t>
            </a:r>
            <a:r>
              <a:rPr lang="en-GB" dirty="0" err="1"/>
              <a:t>src</a:t>
            </a:r>
            <a:r>
              <a:rPr lang="en-GB" dirty="0"/>
              <a:t> </a:t>
            </a:r>
            <a:r>
              <a:rPr lang="en-GB" dirty="0" smtClean="0"/>
              <a:t>attribute.</a:t>
            </a:r>
          </a:p>
          <a:p>
            <a:endParaRPr lang="en-GB" dirty="0"/>
          </a:p>
          <a:p>
            <a:r>
              <a:rPr lang="en-GB" dirty="0" smtClean="0"/>
              <a:t>However, there’s </a:t>
            </a:r>
            <a:r>
              <a:rPr lang="en-GB" dirty="0"/>
              <a:t>one other attribute that’s strongly encouraged.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It’s </a:t>
            </a:r>
            <a:r>
              <a:rPr lang="en-GB" dirty="0"/>
              <a:t>the alt attribute, which represents the alternate text a browser displays if it can’t display the image </a:t>
            </a:r>
            <a:r>
              <a:rPr lang="en-GB" dirty="0" smtClean="0"/>
              <a:t>itself. Here’s </a:t>
            </a:r>
            <a:r>
              <a:rPr lang="en-GB" dirty="0"/>
              <a:t>an example</a:t>
            </a:r>
            <a:r>
              <a:rPr lang="en-GB" dirty="0" smtClean="0"/>
              <a:t>:</a:t>
            </a:r>
          </a:p>
          <a:p>
            <a:pPr marL="82296" indent="0">
              <a:buNone/>
            </a:pPr>
            <a:endParaRPr lang="en-GB" dirty="0" smtClean="0"/>
          </a:p>
          <a:p>
            <a:pPr marL="82296" indent="0" algn="ctr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="photo01.jpg“  alt="There's no picture, so all you get is this alternate text."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Alternate </a:t>
            </a:r>
            <a:r>
              <a:rPr lang="en-GB" dirty="0" smtClean="0">
                <a:effectLst/>
              </a:rPr>
              <a:t>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696200" cy="5410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Alternate text proves useful not only in the above circumstance, but in several other cases as well, including when</a:t>
            </a:r>
            <a:r>
              <a:rPr lang="en-GB" dirty="0" smtClean="0"/>
              <a:t>:</a:t>
            </a:r>
          </a:p>
          <a:p>
            <a:pPr algn="just"/>
            <a:endParaRPr lang="en-GB" dirty="0"/>
          </a:p>
          <a:p>
            <a:pPr lvl="1" algn="just"/>
            <a:r>
              <a:rPr lang="en-GB" dirty="0"/>
              <a:t>A browser doesn’t support images (this is understandably rare these days).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A </a:t>
            </a:r>
            <a:r>
              <a:rPr lang="en-GB" dirty="0"/>
              <a:t>web visitor switches off his browser’s ability to display pictures to save page download time or reduce cost in metered networks.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A </a:t>
            </a:r>
            <a:r>
              <a:rPr lang="en-GB" dirty="0"/>
              <a:t>browser requests a picture, but can’t find it. 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The </a:t>
            </a:r>
            <a:r>
              <a:rPr lang="en-GB" dirty="0"/>
              <a:t>visitor is viewing-impaired and uses a screen-reading program (a program that “speaks” text, including the words in an alt attribute).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A </a:t>
            </a:r>
            <a:r>
              <a:rPr lang="en-GB" dirty="0"/>
              <a:t>search engine (like Google) </a:t>
            </a:r>
            <a:r>
              <a:rPr lang="en-GB" dirty="0" err="1"/>
              <a:t>analyzes</a:t>
            </a:r>
            <a:r>
              <a:rPr lang="en-GB" dirty="0"/>
              <a:t> a page and all its content so it can index the content in a search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868362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INSERTING IMAGES</a:t>
            </a:r>
          </a:p>
          <a:p>
            <a:r>
              <a:rPr lang="en-US" sz="2600" dirty="0"/>
              <a:t>&lt;</a:t>
            </a:r>
            <a:r>
              <a:rPr lang="en-US" sz="2600" dirty="0" err="1"/>
              <a:t>img</a:t>
            </a:r>
            <a:r>
              <a:rPr lang="en-US" sz="2600" dirty="0"/>
              <a:t> align="left" </a:t>
            </a:r>
            <a:r>
              <a:rPr lang="en-US" sz="2600" dirty="0" err="1"/>
              <a:t>src</a:t>
            </a:r>
            <a:r>
              <a:rPr lang="en-US" sz="2600" dirty="0"/>
              <a:t>="Images/BUK_Logo.jpg" alt="BUK Logo"/&gt;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ext</a:t>
            </a:r>
            <a:r>
              <a:rPr lang="en-US" dirty="0" smtClean="0"/>
              <a:t>: bmp, </a:t>
            </a:r>
            <a:r>
              <a:rPr lang="en-US" dirty="0" err="1" smtClean="0"/>
              <a:t>png</a:t>
            </a:r>
            <a:r>
              <a:rPr lang="en-US" dirty="0" smtClean="0"/>
              <a:t>, jpg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RESIZING IMAGES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=“image.ext width=000 height=000”/&gt;</a:t>
            </a:r>
          </a:p>
          <a:p>
            <a:endParaRPr lang="en-US" dirty="0" smtClean="0"/>
          </a:p>
          <a:p>
            <a:r>
              <a:rPr lang="en-US" dirty="0" smtClean="0"/>
              <a:t>IMAGES AS LINKS</a:t>
            </a:r>
          </a:p>
          <a:p>
            <a:pPr lvl="1"/>
            <a:r>
              <a:rPr lang="en-US" dirty="0" smtClean="0"/>
              <a:t>Idea is to insert the image between the opening and closing anchor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 smtClean="0"/>
              <a:t>Audio and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pPr algn="just"/>
            <a:r>
              <a:rPr lang="en-US" dirty="0"/>
              <a:t>A simple idea underpins HTML5’s audio and video support.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algn="just"/>
            <a:r>
              <a:rPr lang="en-US" dirty="0" smtClean="0"/>
              <a:t>Just </a:t>
            </a:r>
            <a:r>
              <a:rPr lang="en-US" dirty="0"/>
              <a:t>as you can </a:t>
            </a:r>
            <a:r>
              <a:rPr lang="en-US" dirty="0" smtClean="0"/>
              <a:t>add images </a:t>
            </a:r>
            <a:r>
              <a:rPr lang="en-US" dirty="0"/>
              <a:t>to a web page with the &lt;</a:t>
            </a:r>
            <a:r>
              <a:rPr lang="en-US" dirty="0" err="1"/>
              <a:t>img</a:t>
            </a:r>
            <a:r>
              <a:rPr lang="en-US" dirty="0"/>
              <a:t>&gt; element, you </a:t>
            </a:r>
            <a:r>
              <a:rPr lang="en-US" dirty="0" smtClean="0"/>
              <a:t>can insert sound with </a:t>
            </a:r>
            <a:r>
              <a:rPr lang="en-US" dirty="0"/>
              <a:t>an &lt;audio&gt; element and video with a &lt;</a:t>
            </a:r>
            <a:r>
              <a:rPr lang="en-US" dirty="0" smtClean="0"/>
              <a:t>video&gt;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868362"/>
          </a:xfrm>
        </p:spPr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14488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Here’s </a:t>
            </a:r>
            <a:r>
              <a:rPr lang="en-US" dirty="0"/>
              <a:t>an example of the &lt;audio&gt; </a:t>
            </a:r>
            <a:r>
              <a:rPr lang="en-US" dirty="0" smtClean="0"/>
              <a:t>element.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82296" indent="0" algn="ctr">
              <a:buNone/>
            </a:pPr>
            <a:r>
              <a:rPr lang="en-US" i="1" dirty="0"/>
              <a:t>&lt;audio </a:t>
            </a:r>
            <a:r>
              <a:rPr lang="en-US" i="1" dirty="0" err="1"/>
              <a:t>src</a:t>
            </a:r>
            <a:r>
              <a:rPr lang="en-US" i="1" dirty="0"/>
              <a:t>="Audio/Journey.mp3" </a:t>
            </a:r>
            <a:r>
              <a:rPr lang="en-US" i="1" dirty="0" smtClean="0"/>
              <a:t>controls </a:t>
            </a:r>
            <a:r>
              <a:rPr lang="en-US" i="1" dirty="0" err="1" smtClean="0"/>
              <a:t>autoplay</a:t>
            </a:r>
            <a:r>
              <a:rPr lang="en-US" i="1" dirty="0" smtClean="0"/>
              <a:t> loop&gt;&lt;/</a:t>
            </a:r>
            <a:r>
              <a:rPr lang="en-US" i="1" dirty="0"/>
              <a:t>audio&gt;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u="sng" dirty="0" err="1"/>
              <a:t>src</a:t>
            </a:r>
            <a:r>
              <a:rPr lang="en-US" dirty="0"/>
              <a:t> attribute provides the file name of the audio file you want to </a:t>
            </a:r>
            <a:r>
              <a:rPr lang="en-US" dirty="0" smtClean="0"/>
              <a:t>play.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u="sng" dirty="0"/>
              <a:t>controls</a:t>
            </a:r>
            <a:r>
              <a:rPr lang="en-US" dirty="0"/>
              <a:t> attribute tells the browser to include a basic set of playback controls. </a:t>
            </a:r>
            <a:r>
              <a:rPr lang="en-US" dirty="0" smtClean="0"/>
              <a:t>Each browser </a:t>
            </a:r>
            <a:r>
              <a:rPr lang="en-US" dirty="0"/>
              <a:t>has a slightly different version of these controls, but they always serve </a:t>
            </a:r>
            <a:r>
              <a:rPr lang="en-US" dirty="0" smtClean="0"/>
              <a:t>the same </a:t>
            </a:r>
            <a:r>
              <a:rPr lang="en-US" dirty="0"/>
              <a:t>purpose—to let the user start and stop playback, jump to a new position, </a:t>
            </a:r>
            <a:r>
              <a:rPr lang="en-US" dirty="0" smtClean="0"/>
              <a:t>and change </a:t>
            </a:r>
            <a:r>
              <a:rPr lang="en-US" dirty="0"/>
              <a:t>the </a:t>
            </a:r>
            <a:r>
              <a:rPr lang="en-US" dirty="0" smtClean="0"/>
              <a:t>volume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u="sng" dirty="0" err="1"/>
              <a:t>autoplay</a:t>
            </a:r>
            <a:r>
              <a:rPr lang="en-US" dirty="0"/>
              <a:t> attribute, which tells the browser to start </a:t>
            </a:r>
            <a:r>
              <a:rPr lang="en-US" dirty="0" smtClean="0"/>
              <a:t>playback immediately </a:t>
            </a:r>
            <a:r>
              <a:rPr lang="en-US" dirty="0"/>
              <a:t>once the page has finished </a:t>
            </a:r>
            <a:r>
              <a:rPr lang="en-US" dirty="0" smtClean="0"/>
              <a:t>loading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the </a:t>
            </a:r>
            <a:r>
              <a:rPr lang="en-US" u="sng" dirty="0"/>
              <a:t>loop</a:t>
            </a:r>
            <a:r>
              <a:rPr lang="en-US" dirty="0"/>
              <a:t> attribute tells the browser to start over at the beginning </a:t>
            </a:r>
            <a:r>
              <a:rPr lang="en-US" dirty="0" smtClean="0"/>
              <a:t>when playback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0688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Here’s </a:t>
            </a:r>
            <a:r>
              <a:rPr lang="en-US" dirty="0"/>
              <a:t>an example of the </a:t>
            </a:r>
            <a:r>
              <a:rPr lang="en-US" dirty="0" smtClean="0"/>
              <a:t>&lt;video</a:t>
            </a:r>
            <a:r>
              <a:rPr lang="en-US" dirty="0"/>
              <a:t>&gt; </a:t>
            </a:r>
            <a:r>
              <a:rPr lang="en-US" dirty="0" smtClean="0"/>
              <a:t>element: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82296" indent="0" algn="ctr">
              <a:buNone/>
            </a:pPr>
            <a:r>
              <a:rPr lang="en-US" sz="3600" i="1" dirty="0"/>
              <a:t>&lt;video </a:t>
            </a:r>
            <a:r>
              <a:rPr lang="en-US" sz="3600" i="1" dirty="0" err="1"/>
              <a:t>src</a:t>
            </a:r>
            <a:r>
              <a:rPr lang="en-US" sz="3600" i="1" dirty="0"/>
              <a:t>="Video/big_buck_bunny.mp4" controls&gt;&lt;/video&gt;</a:t>
            </a:r>
          </a:p>
          <a:p>
            <a:endParaRPr lang="en-US" dirty="0"/>
          </a:p>
          <a:p>
            <a:r>
              <a:rPr lang="en-US" dirty="0"/>
              <a:t>The &lt;video&gt; element has the same </a:t>
            </a:r>
            <a:r>
              <a:rPr lang="en-US" dirty="0" err="1"/>
              <a:t>src</a:t>
            </a:r>
            <a:r>
              <a:rPr lang="en-US" dirty="0"/>
              <a:t>, controls, </a:t>
            </a:r>
            <a:r>
              <a:rPr lang="en-US" dirty="0" err="1" smtClean="0"/>
              <a:t>autoplay</a:t>
            </a:r>
            <a:r>
              <a:rPr lang="en-US" dirty="0"/>
              <a:t>, and </a:t>
            </a:r>
            <a:r>
              <a:rPr lang="en-US" dirty="0" smtClean="0"/>
              <a:t>loop attributes </a:t>
            </a:r>
            <a:r>
              <a:rPr lang="en-US" dirty="0"/>
              <a:t>as the &lt;audio&gt; element</a:t>
            </a:r>
            <a:r>
              <a:rPr lang="en-US" dirty="0" smtClean="0"/>
              <a:t>.</a:t>
            </a:r>
          </a:p>
          <a:p>
            <a:r>
              <a:rPr lang="en-US" dirty="0"/>
              <a:t>The &lt;video&gt; element </a:t>
            </a:r>
            <a:r>
              <a:rPr lang="en-US" dirty="0" smtClean="0"/>
              <a:t>has additional attributes</a:t>
            </a:r>
            <a:r>
              <a:rPr lang="en-US" dirty="0"/>
              <a:t>: </a:t>
            </a:r>
            <a:r>
              <a:rPr lang="en-US" dirty="0" smtClean="0"/>
              <a:t>height and width.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u="sng" dirty="0"/>
              <a:t>height</a:t>
            </a:r>
            <a:r>
              <a:rPr lang="en-US" dirty="0"/>
              <a:t> and </a:t>
            </a:r>
            <a:r>
              <a:rPr lang="en-US" u="sng" dirty="0"/>
              <a:t>width</a:t>
            </a:r>
            <a:r>
              <a:rPr lang="en-US" dirty="0"/>
              <a:t> attributes set the size of the video window (in pixels). </a:t>
            </a:r>
            <a:r>
              <a:rPr lang="en-US" dirty="0" smtClean="0"/>
              <a:t>Here’s an </a:t>
            </a:r>
            <a:r>
              <a:rPr lang="en-US" dirty="0"/>
              <a:t>example that creates a video box that measures </a:t>
            </a:r>
            <a:r>
              <a:rPr lang="en-US" dirty="0" smtClean="0"/>
              <a:t>400x300 </a:t>
            </a:r>
            <a:r>
              <a:rPr lang="en-US" dirty="0"/>
              <a:t>pixels:</a:t>
            </a:r>
            <a:br>
              <a:rPr lang="en-US" dirty="0"/>
            </a:br>
            <a:endParaRPr lang="en-US" dirty="0" smtClean="0"/>
          </a:p>
          <a:p>
            <a:pPr marL="402336" lvl="1" indent="0">
              <a:buNone/>
            </a:pPr>
            <a:r>
              <a:rPr lang="en-US" sz="2200" dirty="0" smtClean="0"/>
              <a:t>	&lt;</a:t>
            </a:r>
            <a:r>
              <a:rPr lang="en-US" sz="2200" dirty="0"/>
              <a:t>video </a:t>
            </a:r>
            <a:r>
              <a:rPr lang="en-US" sz="2200" dirty="0" err="1"/>
              <a:t>src</a:t>
            </a:r>
            <a:r>
              <a:rPr lang="en-US" sz="2200" dirty="0" smtClean="0"/>
              <a:t>=“videofile.mp4</a:t>
            </a:r>
            <a:r>
              <a:rPr lang="en-US" sz="2200" dirty="0"/>
              <a:t>" controls </a:t>
            </a:r>
            <a:r>
              <a:rPr lang="en-US" sz="2200" b="1" dirty="0"/>
              <a:t>width="400" height="300"</a:t>
            </a:r>
            <a:r>
              <a:rPr lang="en-US" sz="2200" dirty="0"/>
              <a:t>&gt;&lt;/video</a:t>
            </a:r>
            <a:r>
              <a:rPr lang="en-US" sz="2200" dirty="0" smtClean="0"/>
              <a:t>&gt;</a:t>
            </a:r>
            <a:endParaRPr lang="en-US" sz="2900" dirty="0" smtClean="0"/>
          </a:p>
          <a:p>
            <a:endParaRPr lang="en-US" sz="2900" dirty="0"/>
          </a:p>
          <a:p>
            <a:r>
              <a:rPr lang="en-US" sz="2900" dirty="0" smtClean="0"/>
              <a:t>Be sure to confirm the compatibility of the video or audio file format you want to use.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1295400"/>
            <a:ext cx="7498080" cy="5334000"/>
          </a:xfrm>
        </p:spPr>
        <p:txBody>
          <a:bodyPr numCol="1">
            <a:normAutofit lnSpcReduction="10000"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Introduction to </a:t>
            </a:r>
            <a:r>
              <a:rPr lang="en-GB" b="1" i="1" dirty="0" smtClean="0">
                <a:solidFill>
                  <a:schemeClr val="bg2"/>
                </a:solidFill>
              </a:rPr>
              <a:t>WWW</a:t>
            </a:r>
          </a:p>
          <a:p>
            <a:r>
              <a:rPr lang="en-GB" dirty="0" smtClean="0"/>
              <a:t>Structuring and Formatting with </a:t>
            </a:r>
            <a:r>
              <a:rPr lang="en-GB" b="1" i="1" dirty="0" smtClean="0"/>
              <a:t>HTML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Lists</a:t>
            </a:r>
          </a:p>
          <a:p>
            <a:pPr lvl="1"/>
            <a:r>
              <a:rPr lang="en-GB" dirty="0" smtClean="0"/>
              <a:t>Hyperlinks</a:t>
            </a:r>
          </a:p>
          <a:p>
            <a:pPr lvl="1"/>
            <a:r>
              <a:rPr lang="en-GB" dirty="0" smtClean="0"/>
              <a:t>Multimedia</a:t>
            </a:r>
          </a:p>
          <a:p>
            <a:pPr lvl="2"/>
            <a:r>
              <a:rPr lang="en-GB" dirty="0" smtClean="0"/>
              <a:t>Images</a:t>
            </a:r>
          </a:p>
          <a:p>
            <a:pPr lvl="2"/>
            <a:r>
              <a:rPr lang="en-GB" dirty="0" smtClean="0"/>
              <a:t>Audio</a:t>
            </a:r>
          </a:p>
          <a:p>
            <a:pPr lvl="2"/>
            <a:r>
              <a:rPr lang="en-GB" dirty="0" smtClean="0"/>
              <a:t>Video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bg2"/>
                </a:solidFill>
              </a:rPr>
              <a:t>Styling with </a:t>
            </a:r>
            <a:r>
              <a:rPr lang="en-GB" b="1" i="1" dirty="0" smtClean="0">
                <a:solidFill>
                  <a:schemeClr val="bg2"/>
                </a:solidFill>
              </a:rPr>
              <a:t>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946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Links are what make the World Wide Web web-like.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One </a:t>
            </a:r>
            <a:r>
              <a:rPr lang="en-US" dirty="0" smtClean="0"/>
              <a:t>document on the Web can link to several other documents, and those in turn to other documents, and so forth. The resulting structure, if diagramed, resembles a web.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Besides </a:t>
            </a:r>
            <a:r>
              <a:rPr lang="en-US" dirty="0"/>
              <a:t>linking to other documents, you can link to just about any </a:t>
            </a:r>
            <a:r>
              <a:rPr lang="en-US" dirty="0" smtClean="0"/>
              <a:t>content that </a:t>
            </a:r>
            <a:r>
              <a:rPr lang="en-US" dirty="0"/>
              <a:t>can be delivered over the Internet — media </a:t>
            </a:r>
            <a:r>
              <a:rPr lang="en-US" dirty="0" smtClean="0"/>
              <a:t>files, e-mail addresses, FTP </a:t>
            </a:r>
            <a:r>
              <a:rPr lang="en-US" dirty="0"/>
              <a:t>sites, and so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links have two basic components, the </a:t>
            </a:r>
            <a:r>
              <a:rPr lang="en-US" i="1" dirty="0" smtClean="0"/>
              <a:t>link</a:t>
            </a:r>
            <a:r>
              <a:rPr lang="en-US" dirty="0" smtClean="0"/>
              <a:t> and the </a:t>
            </a:r>
            <a:r>
              <a:rPr lang="en-US" i="1" dirty="0" smtClean="0"/>
              <a:t>target</a:t>
            </a:r>
            <a:r>
              <a:rPr lang="en-US" dirty="0" smtClean="0"/>
              <a:t> or </a:t>
            </a:r>
            <a:r>
              <a:rPr lang="en-US" i="1" dirty="0" smtClean="0"/>
              <a:t>destination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link is the text in the main document that </a:t>
            </a:r>
            <a:r>
              <a:rPr lang="en-US" i="1" dirty="0" smtClean="0"/>
              <a:t>refers </a:t>
            </a:r>
            <a:r>
              <a:rPr lang="en-US" dirty="0" smtClean="0"/>
              <a:t>to another document.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target is the document (or particular location in the document) to which the link leads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90688" cy="4800600"/>
          </a:xfrm>
        </p:spPr>
        <p:txBody>
          <a:bodyPr>
            <a:normAutofit/>
          </a:bodyPr>
          <a:lstStyle/>
          <a:p>
            <a:r>
              <a:rPr lang="en-GB" dirty="0"/>
              <a:t>The anchor element is a straightforward container element. It looks like this:</a:t>
            </a:r>
          </a:p>
          <a:p>
            <a:pPr marL="82296" indent="0" algn="ctr">
              <a:buNone/>
            </a:pPr>
            <a:r>
              <a:rPr lang="en-GB" dirty="0"/>
              <a:t>&lt;a&gt;...&lt;/a</a:t>
            </a:r>
            <a:r>
              <a:rPr lang="en-GB" dirty="0" smtClean="0"/>
              <a:t>&gt;</a:t>
            </a:r>
          </a:p>
          <a:p>
            <a:r>
              <a:rPr lang="en-GB" dirty="0"/>
              <a:t>The anchor tag is an inline element </a:t>
            </a:r>
            <a:r>
              <a:rPr lang="en-GB" dirty="0" smtClean="0"/>
              <a:t>i.e. it </a:t>
            </a:r>
            <a:r>
              <a:rPr lang="en-GB" dirty="0"/>
              <a:t>fits inside any other block </a:t>
            </a:r>
            <a:r>
              <a:rPr lang="en-GB" dirty="0" smtClean="0"/>
              <a:t>element like </a:t>
            </a:r>
            <a:r>
              <a:rPr lang="en-GB" dirty="0"/>
              <a:t>this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82296" indent="0">
              <a:buNone/>
            </a:pPr>
            <a:r>
              <a:rPr lang="en-GB" dirty="0" smtClean="0"/>
              <a:t>	</a:t>
            </a:r>
            <a:r>
              <a:rPr lang="en-GB" sz="2000" dirty="0" smtClean="0"/>
              <a:t>&lt;p&gt;When </a:t>
            </a:r>
            <a:r>
              <a:rPr lang="en-GB" sz="2000" dirty="0"/>
              <a:t>you're alone and life is </a:t>
            </a:r>
            <a:r>
              <a:rPr lang="en-GB" sz="2000" dirty="0" smtClean="0"/>
              <a:t>making </a:t>
            </a:r>
            <a:r>
              <a:rPr lang="en-GB" sz="2000" dirty="0"/>
              <a:t>you lonely&lt;</a:t>
            </a:r>
            <a:r>
              <a:rPr lang="en-GB" sz="2000" dirty="0" err="1"/>
              <a:t>br</a:t>
            </a:r>
            <a:r>
              <a:rPr lang="en-GB" sz="2000" dirty="0"/>
              <a:t> </a:t>
            </a:r>
            <a:r>
              <a:rPr lang="en-GB" sz="2000" dirty="0" smtClean="0"/>
              <a:t>/&gt; </a:t>
            </a:r>
            <a:r>
              <a:rPr lang="en-GB" sz="2000" dirty="0"/>
              <a:t>You </a:t>
            </a:r>
            <a:r>
              <a:rPr lang="en-GB" sz="2000" dirty="0" smtClean="0"/>
              <a:t>	can </a:t>
            </a:r>
            <a:r>
              <a:rPr lang="en-GB" sz="2000" dirty="0"/>
              <a:t>always </a:t>
            </a:r>
            <a:r>
              <a:rPr lang="en-GB" sz="2000" dirty="0" smtClean="0"/>
              <a:t>go </a:t>
            </a:r>
            <a:r>
              <a:rPr lang="en-GB" sz="2000" dirty="0"/>
              <a:t>&lt;a </a:t>
            </a:r>
            <a:r>
              <a:rPr lang="en-GB" sz="2000" dirty="0" err="1" smtClean="0"/>
              <a:t>href</a:t>
            </a:r>
            <a:r>
              <a:rPr lang="en-GB" sz="2000" dirty="0" smtClean="0"/>
              <a:t> = “</a:t>
            </a:r>
            <a:r>
              <a:rPr lang="en-GB" sz="2000" dirty="0"/>
              <a:t>Downtown.htm</a:t>
            </a:r>
            <a:r>
              <a:rPr lang="en-GB" sz="2000" dirty="0" smtClean="0"/>
              <a:t>”&gt; downtown &lt;/</a:t>
            </a:r>
            <a:r>
              <a:rPr lang="en-GB" sz="2000" dirty="0"/>
              <a:t>a</a:t>
            </a:r>
            <a:r>
              <a:rPr lang="en-GB" sz="2000" dirty="0" smtClean="0"/>
              <a:t>&gt;&lt;/</a:t>
            </a:r>
            <a:r>
              <a:rPr lang="en-GB" sz="2000" dirty="0"/>
              <a:t>p&gt;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and External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05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Links can shuffle you from one page to another within the same website, or they </a:t>
            </a:r>
            <a:r>
              <a:rPr lang="en-GB" dirty="0" smtClean="0"/>
              <a:t>can transport </a:t>
            </a:r>
            <a:r>
              <a:rPr lang="en-GB" dirty="0"/>
              <a:t>you to a completely different site on a far-off server.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You </a:t>
            </a:r>
            <a:r>
              <a:rPr lang="en-GB" dirty="0"/>
              <a:t>use a specific </a:t>
            </a:r>
            <a:r>
              <a:rPr lang="en-GB" dirty="0" smtClean="0"/>
              <a:t>type of </a:t>
            </a:r>
            <a:r>
              <a:rPr lang="en-GB" dirty="0"/>
              <a:t>link in each case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Internal links point to other pages on your site. They can also point to </a:t>
            </a:r>
            <a:r>
              <a:rPr lang="en-GB" dirty="0" smtClean="0"/>
              <a:t>other types </a:t>
            </a:r>
            <a:r>
              <a:rPr lang="en-GB" dirty="0"/>
              <a:t>of resources on your site, as you’ll see </a:t>
            </a:r>
            <a:r>
              <a:rPr lang="en-GB" dirty="0" smtClean="0"/>
              <a:t>below.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External </a:t>
            </a:r>
            <a:r>
              <a:rPr lang="en-GB" dirty="0"/>
              <a:t>links point to pages (or resources) on other </a:t>
            </a:r>
            <a:r>
              <a:rPr lang="en-GB" dirty="0" smtClean="0"/>
              <a:t>websites.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smtClean="0"/>
              <a:t>When </a:t>
            </a:r>
            <a:r>
              <a:rPr lang="en-GB" dirty="0"/>
              <a:t>you create an internal link, you should always use a </a:t>
            </a:r>
            <a:r>
              <a:rPr lang="en-GB" i="1" dirty="0"/>
              <a:t>relative URL</a:t>
            </a:r>
            <a:r>
              <a:rPr lang="en-GB" dirty="0"/>
              <a:t>, which </a:t>
            </a:r>
            <a:r>
              <a:rPr lang="en-GB" dirty="0" smtClean="0"/>
              <a:t>tells browsers </a:t>
            </a:r>
            <a:r>
              <a:rPr lang="en-GB" dirty="0"/>
              <a:t>the location of the target page </a:t>
            </a:r>
            <a:r>
              <a:rPr lang="en-GB" i="1" dirty="0"/>
              <a:t>relative to the current folder</a:t>
            </a:r>
            <a:r>
              <a:rPr lang="en-GB" dirty="0"/>
              <a:t>.</a:t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you’re creating an external link, you must use an absolute URL. </a:t>
            </a:r>
            <a:r>
              <a:rPr lang="en-GB" dirty="0" smtClean="0"/>
              <a:t> A </a:t>
            </a:r>
            <a:r>
              <a:rPr lang="en-GB" dirty="0"/>
              <a:t>relative URL just won’t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0"/>
            <a:ext cx="7717971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Hyperlinks: &lt;a&gt; </a:t>
            </a:r>
            <a:r>
              <a:rPr lang="en-US" dirty="0"/>
              <a:t>t</a:t>
            </a:r>
            <a:r>
              <a:rPr lang="en-US" dirty="0" smtClean="0"/>
              <a:t>ag (Relative Link)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838200"/>
            <a:ext cx="76962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destination.html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destination.html</a:t>
            </a:r>
            <a:r>
              <a:rPr lang="en-US" dirty="0" smtClean="0"/>
              <a:t> on the same server in the subdirectory </a:t>
            </a: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subfolder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1676400" y="2849501"/>
            <a:ext cx="7010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=“destination.html"&gt;Link Text&lt;/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1143000" y="5562600"/>
            <a:ext cx="777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href=“subdirectory/destination.html"&gt;Link Text&lt;/a&gt;</a:t>
            </a:r>
            <a:endParaRPr lang="en-US" sz="2400" b="1" noProof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Hyperlinks: &lt;a&gt; Tag (Absolute Link)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endParaRPr lang="en-US" dirty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www.somesite.com</a:t>
            </a: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target="_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blank"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attribute opens the link in a new window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990600" y="2640226"/>
            <a:ext cx="8077200" cy="439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</a:t>
            </a:r>
            <a:r>
              <a:rPr lang="en-US" sz="2050" b="1" noProof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www.buk.edu.ng" </a:t>
            </a:r>
            <a:r>
              <a:rPr lang="en-US" sz="2050" b="1" noProof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target="_blank</a:t>
            </a:r>
            <a:r>
              <a:rPr lang="en-US" sz="2050" b="1" noProof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"&gt;BUK&lt;/</a:t>
            </a:r>
            <a:r>
              <a:rPr lang="en-US" sz="2050" b="1" noProof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41234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98080" cy="944562"/>
          </a:xfrm>
        </p:spPr>
        <p:txBody>
          <a:bodyPr/>
          <a:lstStyle/>
          <a:p>
            <a:r>
              <a:rPr lang="en-GB" dirty="0"/>
              <a:t>Adding Bookmarks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72400" cy="5562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Most links lead from one page to another. </a:t>
            </a:r>
            <a:r>
              <a:rPr lang="en-GB" dirty="0" smtClean="0"/>
              <a:t> When </a:t>
            </a:r>
            <a:r>
              <a:rPr lang="en-GB" dirty="0"/>
              <a:t>you make the jump to a new </a:t>
            </a:r>
            <a:r>
              <a:rPr lang="en-GB" dirty="0" smtClean="0"/>
              <a:t>page, the </a:t>
            </a:r>
            <a:r>
              <a:rPr lang="en-GB" dirty="0"/>
              <a:t>browser plunks you down at the very top of the page.  </a:t>
            </a:r>
            <a:r>
              <a:rPr lang="en-GB" dirty="0" smtClean="0"/>
              <a:t>But </a:t>
            </a:r>
            <a:r>
              <a:rPr lang="en-GB" dirty="0"/>
              <a:t>you can also </a:t>
            </a:r>
            <a:r>
              <a:rPr lang="en-GB" dirty="0" smtClean="0"/>
              <a:t>create links </a:t>
            </a:r>
            <a:r>
              <a:rPr lang="en-GB" dirty="0"/>
              <a:t>to specific parts of a page. This is particularly useful if you create long, </a:t>
            </a:r>
            <a:r>
              <a:rPr lang="en-GB" dirty="0" smtClean="0"/>
              <a:t>scrolling pages </a:t>
            </a:r>
            <a:r>
              <a:rPr lang="en-GB" dirty="0"/>
              <a:t>and you want to direct your visitors’ attention to a particular passage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create links to another position on the current page </a:t>
            </a:r>
            <a:r>
              <a:rPr lang="en-GB" dirty="0" smtClean="0"/>
              <a:t>or to a </a:t>
            </a:r>
            <a:r>
              <a:rPr lang="en-GB" dirty="0"/>
              <a:t>specific place in another web page. The place you send your reader is </a:t>
            </a:r>
            <a:r>
              <a:rPr lang="en-GB" dirty="0" smtClean="0"/>
              <a:t>technically called </a:t>
            </a:r>
            <a:r>
              <a:rPr lang="en-GB" dirty="0"/>
              <a:t>a </a:t>
            </a:r>
            <a:r>
              <a:rPr lang="en-GB" b="1" dirty="0" smtClean="0"/>
              <a:t>fragment</a:t>
            </a:r>
          </a:p>
          <a:p>
            <a:endParaRPr lang="en-GB" dirty="0" smtClean="0"/>
          </a:p>
          <a:p>
            <a:r>
              <a:rPr lang="en-GB" dirty="0" smtClean="0"/>
              <a:t>First</a:t>
            </a:r>
            <a:r>
              <a:rPr lang="en-GB" dirty="0"/>
              <a:t>, you need </a:t>
            </a:r>
            <a:r>
              <a:rPr lang="en-GB" dirty="0" smtClean="0"/>
              <a:t>to identify </a:t>
            </a:r>
            <a:r>
              <a:rPr lang="en-GB" dirty="0"/>
              <a:t>the fragment. You do this with the </a:t>
            </a:r>
            <a:r>
              <a:rPr lang="en-GB" b="1" dirty="0"/>
              <a:t>id</a:t>
            </a:r>
            <a:r>
              <a:rPr lang="en-GB" dirty="0"/>
              <a:t> attribute, which assigns a unique </a:t>
            </a:r>
            <a:r>
              <a:rPr lang="en-GB" dirty="0" smtClean="0"/>
              <a:t>name to </a:t>
            </a:r>
            <a:r>
              <a:rPr lang="en-GB" dirty="0"/>
              <a:t>any HTML element on a page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Once </a:t>
            </a:r>
            <a:r>
              <a:rPr lang="en-GB" dirty="0"/>
              <a:t>you create your bookmark, you can write a URL that points to it. The </a:t>
            </a:r>
            <a:r>
              <a:rPr lang="en-GB" dirty="0" smtClean="0"/>
              <a:t>trick is </a:t>
            </a:r>
            <a:r>
              <a:rPr lang="en-GB" dirty="0"/>
              <a:t>to add the bookmark information to the end of the URL.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9107</TotalTime>
  <Words>1287</Words>
  <Application>Microsoft Office PowerPoint</Application>
  <PresentationFormat>On-screen Show (4:3)</PresentationFormat>
  <Paragraphs>174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CST1302 Foundation of Web Programming – Lecture 4</vt:lpstr>
      <vt:lpstr>Course Outline</vt:lpstr>
      <vt:lpstr>Hyperlinks</vt:lpstr>
      <vt:lpstr>Hyperlinks</vt:lpstr>
      <vt:lpstr>Understanding the Anchor</vt:lpstr>
      <vt:lpstr>Internal and External Links</vt:lpstr>
      <vt:lpstr>Hyperlinks: &lt;a&gt; tag (Relative Link)</vt:lpstr>
      <vt:lpstr>Hyperlinks: &lt;a&gt; Tag (Absolute Link)</vt:lpstr>
      <vt:lpstr>Adding Bookmarks</vt:lpstr>
      <vt:lpstr>Adding Bookmarks</vt:lpstr>
      <vt:lpstr>Understanding Images</vt:lpstr>
      <vt:lpstr>The &lt;img&gt; Element</vt:lpstr>
      <vt:lpstr>Alternate Text</vt:lpstr>
      <vt:lpstr>Alternate Text</vt:lpstr>
      <vt:lpstr>Images</vt:lpstr>
      <vt:lpstr>Audio and Video</vt:lpstr>
      <vt:lpstr>Audio</vt:lpstr>
      <vt:lpstr>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166</cp:revision>
  <cp:lastPrinted>1601-01-01T00:00:00Z</cp:lastPrinted>
  <dcterms:created xsi:type="dcterms:W3CDTF">2002-01-17T02:49:49Z</dcterms:created>
  <dcterms:modified xsi:type="dcterms:W3CDTF">2017-07-21T11:49:19Z</dcterms:modified>
</cp:coreProperties>
</file>