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9" r:id="rId1"/>
  </p:sldMasterIdLst>
  <p:notesMasterIdLst>
    <p:notesMasterId r:id="rId14"/>
  </p:notesMasterIdLst>
  <p:sldIdLst>
    <p:sldId id="256" r:id="rId2"/>
    <p:sldId id="270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9" r:id="rId11"/>
    <p:sldId id="271" r:id="rId12"/>
    <p:sldId id="266" r:id="rId13"/>
  </p:sldIdLst>
  <p:sldSz cx="9144000" cy="6858000" type="screen4x3"/>
  <p:notesSz cx="9601200" cy="7315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C0C0C0"/>
    <a:srgbClr val="5F5F5F"/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485" autoAdjust="0"/>
    <p:restoredTop sz="94580" autoAdjust="0"/>
  </p:normalViewPr>
  <p:slideViewPr>
    <p:cSldViewPr>
      <p:cViewPr varScale="1">
        <p:scale>
          <a:sx n="75" d="100"/>
          <a:sy n="75" d="100"/>
        </p:scale>
        <p:origin x="-138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990"/>
    </p:cViewPr>
  </p:sorterViewPr>
  <p:notesViewPr>
    <p:cSldViewPr>
      <p:cViewPr varScale="1">
        <p:scale>
          <a:sx n="74" d="100"/>
          <a:sy n="74" d="100"/>
        </p:scale>
        <p:origin x="-1860" y="-102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Verdana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0265" y="0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Verdana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7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1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9327" y="3474963"/>
            <a:ext cx="704254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921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9924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Verdana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0265" y="6949924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Verdana" pitchFamily="34" charset="0"/>
                <a:cs typeface="+mn-cs"/>
              </a:defRPr>
            </a:lvl1pPr>
          </a:lstStyle>
          <a:p>
            <a:pPr>
              <a:defRPr/>
            </a:pPr>
            <a:fld id="{23C2FB17-EB52-4644-9999-623D547324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23516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fld id="{B82BA9DE-92FD-4849-B4C5-B52A5DFAE7BA}" type="slidenum">
              <a:rPr lang="en-US" sz="1300" smtClean="0">
                <a:latin typeface="Verdana" pitchFamily="34" charset="0"/>
              </a:rPr>
              <a:pPr eaLnBrk="1" hangingPunct="1">
                <a:defRPr/>
              </a:pPr>
              <a:t>1</a:t>
            </a:fld>
            <a:endParaRPr lang="en-US" sz="1300" smtClean="0">
              <a:latin typeface="Verdana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7C0A6D-F8EA-45B5-AD8F-8C90DB363C91}" type="slidenum">
              <a:rPr lang="en-US" smtClean="0">
                <a:latin typeface="Times New Roman" pitchFamily="18" charset="0"/>
              </a:rPr>
              <a:pPr/>
              <a:t>3</a:t>
            </a:fld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0A23F81-2D3C-4276-A032-4F899C32AFDC}" type="slidenum">
              <a:rPr lang="en-US" smtClean="0">
                <a:latin typeface="Times New Roman" pitchFamily="18" charset="0"/>
              </a:rPr>
              <a:pPr/>
              <a:t>5</a:t>
            </a:fld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3FB0504-02B3-4800-A031-F6FE65A30E27}" type="slidenum">
              <a:rPr lang="en-US" smtClean="0">
                <a:latin typeface="Times New Roman" pitchFamily="18" charset="0"/>
              </a:rPr>
              <a:pPr/>
              <a:t>6</a:t>
            </a:fld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D9619E-A669-484B-92C8-5BB2BE06CC13}" type="slidenum">
              <a:rPr lang="en-US" smtClean="0">
                <a:latin typeface="Times New Roman" pitchFamily="18" charset="0"/>
              </a:rPr>
              <a:pPr/>
              <a:t>7</a:t>
            </a:fld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03FB077-6E06-4708-BCFB-A528C12964A0}" type="slidenum">
              <a:rPr lang="en-US" smtClean="0">
                <a:latin typeface="Times New Roman" pitchFamily="18" charset="0"/>
              </a:rPr>
              <a:pPr/>
              <a:t>8</a:t>
            </a:fld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4EF102D-5183-4294-B3ED-631E30C758B0}" type="slidenum">
              <a:rPr lang="en-US" smtClean="0">
                <a:latin typeface="Times New Roman" pitchFamily="18" charset="0"/>
              </a:rPr>
              <a:pPr/>
              <a:t>9</a:t>
            </a:fld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smtClean="0"/>
              <a:t>Copyright 2002 Terry Felke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E1F1EF1F-4439-4384-B1AC-EE633B70D04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smtClean="0"/>
              <a:t>Copyright 2002 Terry Felke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89F9103F-F24D-4FEB-9F16-FB2AD8ECF77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smtClean="0"/>
              <a:t>Copyright 2002 Terry Felke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A952AA6F-302F-4ACC-9055-75774AA3552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smtClean="0"/>
              <a:t>Copyright 2002 Terry Felke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361AC69B-43B8-4DE5-90CD-B36F08482EF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smtClean="0"/>
              <a:t>Copyright 2002 Terry Felke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657BD057-8A81-4AFF-B7A8-2B4E4278F0A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smtClean="0"/>
              <a:t>Copyright 2002 Terry Felke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73F4807F-6105-4600-9CCE-72371E5FDBA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smtClean="0"/>
              <a:t>Copyright 2002 Terry Felke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FC25F772-1E1E-4B3E-A7E9-491ED28BF73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smtClean="0"/>
              <a:t>Copyright 2002 Terry Felke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836128D4-B06F-4AC6-B71A-5E2A518D4DE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smtClean="0"/>
              <a:t>Copyright 2002 Terry Felke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2AE00330-87ED-42A4-9A03-F3F6DFD00F6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smtClean="0"/>
              <a:t>Copyright 2002 Terry Felke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091D07D4-BDAE-4BD7-B55E-507884B4EC1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smtClean="0"/>
              <a:t>Copyright 2002 Terry Felke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674DE305-A1D0-4B54-83F1-6104306A3FF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r>
              <a:rPr lang="en-US" smtClean="0"/>
              <a:t>Copyright 2002 Terry Felke</a:t>
            </a:r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6333F35D-51BD-4497-A272-84ACCD9BE82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0" r:id="rId1"/>
    <p:sldLayoutId id="2147483871" r:id="rId2"/>
    <p:sldLayoutId id="2147483872" r:id="rId3"/>
    <p:sldLayoutId id="2147483873" r:id="rId4"/>
    <p:sldLayoutId id="2147483874" r:id="rId5"/>
    <p:sldLayoutId id="2147483875" r:id="rId6"/>
    <p:sldLayoutId id="2147483876" r:id="rId7"/>
    <p:sldLayoutId id="2147483877" r:id="rId8"/>
    <p:sldLayoutId id="2147483878" r:id="rId9"/>
    <p:sldLayoutId id="2147483879" r:id="rId10"/>
    <p:sldLayoutId id="2147483880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43000" y="2895600"/>
            <a:ext cx="7848600" cy="1660525"/>
          </a:xfrm>
        </p:spPr>
        <p:txBody>
          <a:bodyPr>
            <a:normAutofit/>
          </a:bodyPr>
          <a:lstStyle/>
          <a:p>
            <a:r>
              <a:rPr lang="en-US" dirty="0" smtClean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CST1302 Foundation of Web Programming – Lecture 5</a:t>
            </a:r>
          </a:p>
        </p:txBody>
      </p:sp>
      <p:sp>
        <p:nvSpPr>
          <p:cNvPr id="3074" name="Rectangle 6"/>
          <p:cNvSpPr>
            <a:spLocks noGrp="1" noChangeArrowheads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fld id="{D900CB30-7C09-489F-82A5-B7E01001C17F}" type="slidenum">
              <a:rPr lang="en-US" sz="1400" smtClean="0"/>
              <a:pPr>
                <a:defRPr/>
              </a:pPr>
              <a:t>1</a:t>
            </a:fld>
            <a:endParaRPr lang="en-US" sz="1400" dirty="0" smtClean="0"/>
          </a:p>
        </p:txBody>
      </p:sp>
      <p:pic>
        <p:nvPicPr>
          <p:cNvPr id="3077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3000" y="381000"/>
            <a:ext cx="1297439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143000" y="6324600"/>
            <a:ext cx="2209800" cy="445329"/>
          </a:xfrm>
          <a:prstGeom prst="rect">
            <a:avLst/>
          </a:prstGeom>
        </p:spPr>
        <p:txBody>
          <a:bodyPr anchor="b">
            <a:normAutofit fontScale="625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dirty="0" smtClean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A. A. Datti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…..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1AC69B-43B8-4DE5-90CD-B36F08482EF2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pic>
        <p:nvPicPr>
          <p:cNvPr id="4098" name="Picture 2" descr="C:\table4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1676400"/>
            <a:ext cx="7848600" cy="365760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2057400" y="5867400"/>
            <a:ext cx="63554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Demonstrating </a:t>
            </a:r>
            <a:r>
              <a:rPr lang="en-US" b="1" dirty="0" err="1" smtClean="0"/>
              <a:t>rowspan</a:t>
            </a:r>
            <a:r>
              <a:rPr lang="en-US" b="1" dirty="0" smtClean="0"/>
              <a:t> and </a:t>
            </a:r>
            <a:r>
              <a:rPr lang="en-US" b="1" dirty="0" err="1" smtClean="0"/>
              <a:t>colspan</a:t>
            </a:r>
            <a:r>
              <a:rPr lang="en-US" b="1" dirty="0" smtClean="0"/>
              <a:t> attributes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66660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228600"/>
            <a:ext cx="6736080" cy="1143000"/>
          </a:xfrm>
        </p:spPr>
        <p:txBody>
          <a:bodyPr/>
          <a:lstStyle/>
          <a:p>
            <a:pPr>
              <a:defRPr/>
            </a:pPr>
            <a:r>
              <a:rPr lang="en-GB" dirty="0" smtClean="0"/>
              <a:t>Exercise</a:t>
            </a:r>
            <a:endParaRPr lang="en-GB" dirty="0"/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>
          <a:xfrm>
            <a:off x="1295400" y="1371600"/>
            <a:ext cx="7696200" cy="5029200"/>
          </a:xfrm>
        </p:spPr>
        <p:txBody>
          <a:bodyPr>
            <a:normAutofit/>
          </a:bodyPr>
          <a:lstStyle/>
          <a:p>
            <a:pPr marL="596646" indent="-514350"/>
            <a:r>
              <a:rPr lang="en-GB" dirty="0" smtClean="0"/>
              <a:t>End of Semester Result Summary</a:t>
            </a:r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compatLnSpc="1">
            <a:prstTxWarp prst="textNoShape">
              <a:avLst/>
            </a:prstTxWarp>
          </a:bodyPr>
          <a:lstStyle/>
          <a:p>
            <a:fld id="{4D2429F5-7E84-48DD-AECC-A4745C83BEAD}" type="slidenum">
              <a:rPr lang="en-US" smtClean="0"/>
              <a:pPr/>
              <a:t>11</a:t>
            </a:fld>
            <a:endParaRPr lang="en-US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514600"/>
            <a:ext cx="8001000" cy="2288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568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228600"/>
            <a:ext cx="6736080" cy="1143000"/>
          </a:xfrm>
        </p:spPr>
        <p:txBody>
          <a:bodyPr/>
          <a:lstStyle/>
          <a:p>
            <a:pPr>
              <a:defRPr/>
            </a:pPr>
            <a:r>
              <a:rPr lang="en-GB" dirty="0" smtClean="0"/>
              <a:t>Assignment</a:t>
            </a:r>
            <a:endParaRPr lang="en-GB" dirty="0"/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>
          <a:xfrm>
            <a:off x="1295400" y="1371600"/>
            <a:ext cx="7696200" cy="5334000"/>
          </a:xfrm>
        </p:spPr>
        <p:txBody>
          <a:bodyPr>
            <a:normAutofit fontScale="92500" lnSpcReduction="10000"/>
          </a:bodyPr>
          <a:lstStyle/>
          <a:p>
            <a:pPr marL="596646" indent="-514350">
              <a:buFont typeface="+mj-lt"/>
              <a:buAutoNum type="arabicPeriod"/>
            </a:pPr>
            <a:r>
              <a:rPr lang="en-GB" dirty="0" smtClean="0"/>
              <a:t>Personalized Lecture Timetable</a:t>
            </a:r>
          </a:p>
          <a:p>
            <a:pPr marL="596646" indent="-514350">
              <a:buFont typeface="+mj-lt"/>
              <a:buAutoNum type="arabicPeriod"/>
            </a:pPr>
            <a:r>
              <a:rPr lang="en-GB" dirty="0" smtClean="0"/>
              <a:t> </a:t>
            </a:r>
          </a:p>
          <a:p>
            <a:pPr marL="596646" indent="-514350">
              <a:buFont typeface="+mj-lt"/>
              <a:buAutoNum type="arabicPeriod"/>
            </a:pPr>
            <a:endParaRPr lang="en-GB" dirty="0" smtClean="0"/>
          </a:p>
          <a:p>
            <a:pPr marL="596646" indent="-514350">
              <a:buFont typeface="+mj-lt"/>
              <a:buAutoNum type="arabicPeriod"/>
            </a:pPr>
            <a:endParaRPr lang="en-GB" dirty="0" smtClean="0"/>
          </a:p>
          <a:p>
            <a:pPr marL="596646" indent="-514350">
              <a:buFont typeface="+mj-lt"/>
              <a:buAutoNum type="arabicPeriod"/>
            </a:pPr>
            <a:endParaRPr lang="en-GB" dirty="0"/>
          </a:p>
          <a:p>
            <a:pPr marL="596646" indent="-514350">
              <a:buFont typeface="+mj-lt"/>
              <a:buAutoNum type="arabicPeriod"/>
            </a:pPr>
            <a:endParaRPr lang="en-GB" dirty="0" smtClean="0"/>
          </a:p>
          <a:p>
            <a:pPr marL="596646" indent="-514350">
              <a:buFont typeface="+mj-lt"/>
              <a:buAutoNum type="arabicPeriod"/>
            </a:pPr>
            <a:endParaRPr lang="en-GB" dirty="0"/>
          </a:p>
          <a:p>
            <a:pPr marL="870966" lvl="1" indent="-514350"/>
            <a:r>
              <a:rPr lang="en-GB" dirty="0" smtClean="0"/>
              <a:t>Must contain </a:t>
            </a:r>
            <a:endParaRPr lang="en-GB" dirty="0" smtClean="0"/>
          </a:p>
          <a:p>
            <a:pPr marL="1117854" lvl="2" indent="-514350"/>
            <a:r>
              <a:rPr lang="en-GB" dirty="0" smtClean="0"/>
              <a:t>Your Picture</a:t>
            </a:r>
            <a:endParaRPr lang="en-GB" dirty="0" smtClean="0"/>
          </a:p>
          <a:p>
            <a:pPr marL="1117854" lvl="2" indent="-514350"/>
            <a:r>
              <a:rPr lang="en-GB" dirty="0" smtClean="0"/>
              <a:t>at </a:t>
            </a:r>
            <a:r>
              <a:rPr lang="en-GB" dirty="0" smtClean="0"/>
              <a:t>least one animated image or a short movie (muted </a:t>
            </a:r>
            <a:r>
              <a:rPr lang="en-GB" dirty="0" err="1" smtClean="0"/>
              <a:t>autoplay</a:t>
            </a:r>
            <a:r>
              <a:rPr lang="en-GB" dirty="0" smtClean="0"/>
              <a:t> and loop)</a:t>
            </a:r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compatLnSpc="1">
            <a:prstTxWarp prst="textNoShape">
              <a:avLst/>
            </a:prstTxWarp>
          </a:bodyPr>
          <a:lstStyle/>
          <a:p>
            <a:fld id="{4D2429F5-7E84-48DD-AECC-A4745C83BEAD}" type="slidenum">
              <a:rPr lang="en-US" smtClean="0"/>
              <a:pPr/>
              <a:t>12</a:t>
            </a:fld>
            <a:endParaRPr lang="en-US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2267435"/>
            <a:ext cx="1482139" cy="22156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6423" y="2267435"/>
            <a:ext cx="1481935" cy="221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274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Course Outline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1214414" y="1295400"/>
            <a:ext cx="7498080" cy="5334000"/>
          </a:xfrm>
        </p:spPr>
        <p:txBody>
          <a:bodyPr numCol="1">
            <a:normAutofit/>
          </a:bodyPr>
          <a:lstStyle/>
          <a:p>
            <a:r>
              <a:rPr lang="en-GB" dirty="0" smtClean="0">
                <a:solidFill>
                  <a:schemeClr val="bg2"/>
                </a:solidFill>
              </a:rPr>
              <a:t>Introduction to </a:t>
            </a:r>
            <a:r>
              <a:rPr lang="en-GB" b="1" i="1" dirty="0" smtClean="0">
                <a:solidFill>
                  <a:schemeClr val="bg2"/>
                </a:solidFill>
              </a:rPr>
              <a:t>WWW</a:t>
            </a:r>
          </a:p>
          <a:p>
            <a:r>
              <a:rPr lang="en-GB" dirty="0" smtClean="0"/>
              <a:t>Structuring and Formatting with </a:t>
            </a:r>
            <a:r>
              <a:rPr lang="en-GB" b="1" i="1" dirty="0" smtClean="0"/>
              <a:t>HTML</a:t>
            </a:r>
          </a:p>
          <a:p>
            <a:pPr lvl="1"/>
            <a:r>
              <a:rPr lang="en-GB" dirty="0" smtClean="0">
                <a:solidFill>
                  <a:schemeClr val="bg2"/>
                </a:solidFill>
              </a:rPr>
              <a:t>Basic Text</a:t>
            </a:r>
          </a:p>
          <a:p>
            <a:pPr lvl="1"/>
            <a:r>
              <a:rPr lang="en-GB" dirty="0" smtClean="0">
                <a:solidFill>
                  <a:schemeClr val="bg2"/>
                </a:solidFill>
              </a:rPr>
              <a:t>Lists</a:t>
            </a:r>
          </a:p>
          <a:p>
            <a:pPr lvl="1"/>
            <a:r>
              <a:rPr lang="en-GB" dirty="0" smtClean="0">
                <a:solidFill>
                  <a:schemeClr val="bg2"/>
                </a:solidFill>
              </a:rPr>
              <a:t>Hyperlinks</a:t>
            </a:r>
          </a:p>
          <a:p>
            <a:pPr lvl="1"/>
            <a:r>
              <a:rPr lang="en-GB" dirty="0" smtClean="0">
                <a:solidFill>
                  <a:schemeClr val="bg2"/>
                </a:solidFill>
              </a:rPr>
              <a:t>Multimedia</a:t>
            </a:r>
          </a:p>
          <a:p>
            <a:pPr lvl="1"/>
            <a:r>
              <a:rPr lang="en-GB" dirty="0" smtClean="0">
                <a:solidFill>
                  <a:srgbClr val="000000"/>
                </a:solidFill>
              </a:rPr>
              <a:t>Tables</a:t>
            </a:r>
          </a:p>
          <a:p>
            <a:pPr lvl="1"/>
            <a:r>
              <a:rPr lang="en-GB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Forms</a:t>
            </a:r>
            <a:endParaRPr lang="en-GB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GB" dirty="0" smtClean="0">
                <a:solidFill>
                  <a:schemeClr val="bg2"/>
                </a:solidFill>
              </a:rPr>
              <a:t>Styling with </a:t>
            </a:r>
            <a:r>
              <a:rPr lang="en-GB" b="1" i="1" dirty="0" smtClean="0">
                <a:solidFill>
                  <a:schemeClr val="bg2"/>
                </a:solidFill>
              </a:rPr>
              <a:t>CSS</a:t>
            </a:r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fld id="{C50DADBB-A7BB-42C2-9E07-40B373252FF5}" type="slidenum">
              <a:rPr lang="en-US" sz="1400" smtClean="0"/>
              <a:pPr>
                <a:defRPr/>
              </a:pPr>
              <a:t>2</a:t>
            </a:fld>
            <a:endParaRPr lang="en-US" sz="1400" smtClean="0"/>
          </a:p>
        </p:txBody>
      </p:sp>
    </p:spTree>
    <p:extLst>
      <p:ext uri="{BB962C8B-B14F-4D97-AF65-F5344CB8AC3E}">
        <p14:creationId xmlns:p14="http://schemas.microsoft.com/office/powerpoint/2010/main" val="2333425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0"/>
            <a:ext cx="7772400" cy="1143000"/>
          </a:xfrm>
        </p:spPr>
        <p:txBody>
          <a:bodyPr/>
          <a:lstStyle/>
          <a:p>
            <a:pPr algn="r"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HTML Table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1143000" y="1524000"/>
            <a:ext cx="7467600" cy="4800600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n-US" sz="2800" dirty="0" smtClean="0"/>
              <a:t>Tables are used on web pages to organize information in tabular form</a:t>
            </a:r>
            <a:endParaRPr lang="en-US" sz="1000" dirty="0" smtClean="0"/>
          </a:p>
          <a:p>
            <a:pPr algn="just" eaLnBrk="1" hangingPunct="1">
              <a:lnSpc>
                <a:spcPct val="90000"/>
              </a:lnSpc>
            </a:pPr>
            <a:endParaRPr lang="en-US" sz="2800" dirty="0" smtClean="0"/>
          </a:p>
          <a:p>
            <a:pPr algn="just" eaLnBrk="1" hangingPunct="1">
              <a:lnSpc>
                <a:spcPct val="90000"/>
              </a:lnSpc>
            </a:pPr>
            <a:r>
              <a:rPr lang="en-US" sz="2800" dirty="0" smtClean="0"/>
              <a:t>Composed of rows and columns – similar to a spreadsheet. </a:t>
            </a:r>
          </a:p>
          <a:p>
            <a:pPr algn="just" eaLnBrk="1" hangingPunct="1">
              <a:lnSpc>
                <a:spcPct val="90000"/>
              </a:lnSpc>
            </a:pPr>
            <a:endParaRPr lang="en-US" sz="2800" dirty="0" smtClean="0"/>
          </a:p>
          <a:p>
            <a:pPr algn="just" eaLnBrk="1" hangingPunct="1">
              <a:lnSpc>
                <a:spcPct val="90000"/>
              </a:lnSpc>
            </a:pPr>
            <a:r>
              <a:rPr lang="en-US" sz="2800" dirty="0" smtClean="0"/>
              <a:t>Each individual table cell is at the intersection of a specific row and column.</a:t>
            </a:r>
          </a:p>
          <a:p>
            <a:pPr algn="just" eaLnBrk="1" hangingPunct="1">
              <a:lnSpc>
                <a:spcPct val="90000"/>
              </a:lnSpc>
            </a:pPr>
            <a:endParaRPr lang="en-US" sz="2800" dirty="0" smtClean="0"/>
          </a:p>
          <a:p>
            <a:pPr algn="just" eaLnBrk="1" hangingPunct="1">
              <a:lnSpc>
                <a:spcPct val="90000"/>
              </a:lnSpc>
            </a:pPr>
            <a:r>
              <a:rPr lang="en-US" sz="2800" dirty="0" smtClean="0"/>
              <a:t>Configured with </a:t>
            </a:r>
            <a:r>
              <a:rPr lang="en-US" sz="2800" u="sng" dirty="0" smtClean="0"/>
              <a:t>table</a:t>
            </a:r>
            <a:r>
              <a:rPr lang="en-US" sz="2800" dirty="0" smtClean="0"/>
              <a:t>, </a:t>
            </a:r>
            <a:r>
              <a:rPr lang="en-US" sz="2800" u="sng" dirty="0" err="1" smtClean="0"/>
              <a:t>tr</a:t>
            </a:r>
            <a:r>
              <a:rPr lang="en-US" sz="2800" dirty="0" smtClean="0"/>
              <a:t>, and </a:t>
            </a:r>
            <a:r>
              <a:rPr lang="en-US" sz="2800" u="sng" dirty="0" smtClean="0"/>
              <a:t>td</a:t>
            </a:r>
            <a:r>
              <a:rPr lang="en-US" sz="2800" dirty="0" smtClean="0"/>
              <a:t> elements</a:t>
            </a:r>
          </a:p>
        </p:txBody>
      </p:sp>
      <p:sp>
        <p:nvSpPr>
          <p:cNvPr id="14340" name="Slide Number Placeholder 5"/>
          <p:cNvSpPr>
            <a:spLocks noGrp="1"/>
          </p:cNvSpPr>
          <p:nvPr>
            <p:ph type="sldNum" sz="quarter" idx="11"/>
          </p:nvPr>
        </p:nvSpPr>
        <p:spPr bwMode="auto">
          <a:xfrm>
            <a:off x="8613775" y="6305550"/>
            <a:ext cx="457200" cy="476250"/>
          </a:xfrm>
          <a:noFill/>
          <a:ln>
            <a:miter lim="800000"/>
            <a:headEnd/>
            <a:tailEnd/>
          </a:ln>
        </p:spPr>
        <p:txBody>
          <a:bodyPr wrap="square" numCol="1" compatLnSpc="1">
            <a:prstTxWarp prst="textNoShape">
              <a:avLst/>
            </a:prstTxWarp>
          </a:bodyPr>
          <a:lstStyle/>
          <a:p>
            <a:fld id="{1F12BC2B-E48B-47AA-8467-47080AE2364B}" type="slidenum">
              <a:rPr lang="en-US" smtClean="0"/>
              <a:pPr/>
              <a:t>3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14407946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1066800" y="1371600"/>
            <a:ext cx="7772400" cy="5029200"/>
          </a:xfrm>
        </p:spPr>
        <p:txBody>
          <a:bodyPr>
            <a:normAutofit fontScale="62500" lnSpcReduction="20000"/>
          </a:bodyPr>
          <a:lstStyle/>
          <a:p>
            <a:pPr>
              <a:defRPr/>
            </a:pPr>
            <a:r>
              <a:rPr lang="en-GB" dirty="0" smtClean="0"/>
              <a:t>Each table begins with a &lt;table&gt; tag and ends with a &lt;/table&gt; tag.</a:t>
            </a:r>
          </a:p>
          <a:p>
            <a:pPr>
              <a:defRPr/>
            </a:pPr>
            <a:endParaRPr lang="en-GB" dirty="0" smtClean="0"/>
          </a:p>
          <a:p>
            <a:pPr>
              <a:defRPr/>
            </a:pPr>
            <a:r>
              <a:rPr lang="en-GB" dirty="0" smtClean="0"/>
              <a:t>An optional &lt;caption&gt;&lt;/caption&gt; tag can be used to specify the caption of the table</a:t>
            </a:r>
          </a:p>
          <a:p>
            <a:pPr>
              <a:defRPr/>
            </a:pPr>
            <a:endParaRPr lang="en-GB" dirty="0" smtClean="0"/>
          </a:p>
          <a:p>
            <a:pPr>
              <a:defRPr/>
            </a:pPr>
            <a:r>
              <a:rPr lang="en-GB" dirty="0" smtClean="0"/>
              <a:t>Each table row begins with a &lt;</a:t>
            </a:r>
            <a:r>
              <a:rPr lang="en-GB" dirty="0" err="1" smtClean="0"/>
              <a:t>tr</a:t>
            </a:r>
            <a:r>
              <a:rPr lang="en-GB" dirty="0" smtClean="0"/>
              <a:t>&gt; tag and ends with a  &lt;/</a:t>
            </a:r>
            <a:r>
              <a:rPr lang="en-GB" dirty="0" err="1" smtClean="0"/>
              <a:t>tr</a:t>
            </a:r>
            <a:r>
              <a:rPr lang="en-GB" dirty="0" smtClean="0"/>
              <a:t>&gt; tag. </a:t>
            </a:r>
            <a:r>
              <a:rPr lang="en-GB" dirty="0" smtClean="0"/>
              <a:t>(An optional) Header </a:t>
            </a:r>
            <a:r>
              <a:rPr lang="en-GB" dirty="0" smtClean="0"/>
              <a:t>row begins with &lt;</a:t>
            </a:r>
            <a:r>
              <a:rPr lang="en-GB" dirty="0" err="1" smtClean="0"/>
              <a:t>th</a:t>
            </a:r>
            <a:r>
              <a:rPr lang="en-GB" dirty="0" smtClean="0"/>
              <a:t>&gt; tag and ends with a &lt;/</a:t>
            </a:r>
            <a:r>
              <a:rPr lang="en-GB" dirty="0" err="1" smtClean="0"/>
              <a:t>th</a:t>
            </a:r>
            <a:r>
              <a:rPr lang="en-GB" dirty="0" smtClean="0"/>
              <a:t>&gt;</a:t>
            </a:r>
          </a:p>
          <a:p>
            <a:pPr>
              <a:defRPr/>
            </a:pPr>
            <a:endParaRPr lang="en-GB" dirty="0" smtClean="0"/>
          </a:p>
          <a:p>
            <a:pPr>
              <a:defRPr/>
            </a:pPr>
            <a:r>
              <a:rPr lang="en-GB" dirty="0" smtClean="0"/>
              <a:t>Each cell (table data) begins with a &lt;td&gt; tag and ends with  a &lt;/td&gt; tag.</a:t>
            </a:r>
          </a:p>
          <a:p>
            <a:pPr marL="69850" indent="0">
              <a:buFont typeface="Wingdings 3" pitchFamily="18" charset="2"/>
              <a:buNone/>
              <a:defRPr/>
            </a:pPr>
            <a:endParaRPr lang="en-GB" dirty="0" smtClean="0"/>
          </a:p>
          <a:p>
            <a:pPr marL="407988" indent="-288925">
              <a:defRPr/>
            </a:pPr>
            <a:r>
              <a:rPr lang="en-US" dirty="0"/>
              <a:t>The &lt;td&gt; elements are the data containers of </a:t>
            </a:r>
            <a:r>
              <a:rPr lang="en-US" dirty="0" smtClean="0"/>
              <a:t>the table. They </a:t>
            </a:r>
            <a:r>
              <a:rPr lang="en-US" dirty="0"/>
              <a:t>can contain all sorts of </a:t>
            </a:r>
            <a:r>
              <a:rPr lang="en-US" dirty="0" smtClean="0"/>
              <a:t>HTML elements</a:t>
            </a:r>
            <a:r>
              <a:rPr lang="en-US" dirty="0"/>
              <a:t>; text, images, lists, other tables, </a:t>
            </a:r>
            <a:r>
              <a:rPr lang="en-US" dirty="0" smtClean="0"/>
              <a:t>etc.</a:t>
            </a: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compatLnSpc="1">
            <a:prstTxWarp prst="textNoShape">
              <a:avLst/>
            </a:prstTxWarp>
          </a:bodyPr>
          <a:lstStyle/>
          <a:p>
            <a:fld id="{7CF307AC-A581-40A3-A6EC-DF98773536D7}" type="slidenum">
              <a:rPr lang="en-US" smtClean="0"/>
              <a:pPr/>
              <a:t>4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607481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206829"/>
            <a:ext cx="7772400" cy="1143000"/>
          </a:xfrm>
        </p:spPr>
        <p:txBody>
          <a:bodyPr>
            <a:normAutofit fontScale="90000"/>
          </a:bodyPr>
          <a:lstStyle/>
          <a:p>
            <a:pPr algn="r"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HTML</a:t>
            </a:r>
            <a:br>
              <a:rPr lang="en-US" dirty="0" smtClean="0">
                <a:solidFill>
                  <a:schemeClr val="tx2">
                    <a:satMod val="130000"/>
                  </a:schemeClr>
                </a:solidFill>
              </a:rPr>
            </a:b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Table Example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1447800" y="2209800"/>
            <a:ext cx="7239000" cy="4191000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800" b="1" dirty="0" smtClean="0">
                <a:latin typeface="Times New Roman" pitchFamily="18" charset="0"/>
              </a:rPr>
              <a:t>&lt;table&gt;</a:t>
            </a:r>
            <a:br>
              <a:rPr lang="en-US" sz="1800" b="1" dirty="0" smtClean="0">
                <a:latin typeface="Times New Roman" pitchFamily="18" charset="0"/>
              </a:rPr>
            </a:br>
            <a:r>
              <a:rPr lang="en-US" sz="1800" b="1" dirty="0" smtClean="0">
                <a:latin typeface="Times New Roman" pitchFamily="18" charset="0"/>
              </a:rPr>
              <a:t>&lt;caption&gt;Web Design in BUK&lt;/caption&gt;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800" b="1" dirty="0" smtClean="0">
                <a:latin typeface="Times New Roman" pitchFamily="18" charset="0"/>
              </a:rPr>
              <a:t>  &lt;</a:t>
            </a:r>
            <a:r>
              <a:rPr lang="en-US" sz="1800" b="1" dirty="0" err="1" smtClean="0">
                <a:latin typeface="Times New Roman" pitchFamily="18" charset="0"/>
              </a:rPr>
              <a:t>tr</a:t>
            </a:r>
            <a:r>
              <a:rPr lang="en-US" sz="1800" b="1" dirty="0" smtClean="0">
                <a:latin typeface="Times New Roman" pitchFamily="18" charset="0"/>
              </a:rPr>
              <a:t>&gt;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800" b="1" dirty="0" smtClean="0">
                <a:latin typeface="Times New Roman" pitchFamily="18" charset="0"/>
              </a:rPr>
              <a:t>    &lt;</a:t>
            </a:r>
            <a:r>
              <a:rPr lang="en-US" sz="1800" b="1" dirty="0" err="1" smtClean="0">
                <a:latin typeface="Times New Roman" pitchFamily="18" charset="0"/>
              </a:rPr>
              <a:t>th</a:t>
            </a:r>
            <a:r>
              <a:rPr lang="en-US" sz="1800" b="1" dirty="0" smtClean="0">
                <a:latin typeface="Times New Roman" pitchFamily="18" charset="0"/>
              </a:rPr>
              <a:t>&gt;Course Code&lt;/</a:t>
            </a:r>
            <a:r>
              <a:rPr lang="en-US" sz="1800" b="1" dirty="0" err="1" smtClean="0">
                <a:latin typeface="Times New Roman" pitchFamily="18" charset="0"/>
              </a:rPr>
              <a:t>th</a:t>
            </a:r>
            <a:r>
              <a:rPr lang="en-US" sz="1800" b="1" dirty="0" smtClean="0">
                <a:latin typeface="Times New Roman" pitchFamily="18" charset="0"/>
              </a:rPr>
              <a:t>&gt;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800" b="1" dirty="0" smtClean="0">
                <a:latin typeface="Times New Roman" pitchFamily="18" charset="0"/>
              </a:rPr>
              <a:t>    &lt;</a:t>
            </a:r>
            <a:r>
              <a:rPr lang="en-US" sz="1800" b="1" dirty="0" err="1" smtClean="0">
                <a:latin typeface="Times New Roman" pitchFamily="18" charset="0"/>
              </a:rPr>
              <a:t>th</a:t>
            </a:r>
            <a:r>
              <a:rPr lang="en-US" sz="1800" b="1" dirty="0" smtClean="0">
                <a:latin typeface="Times New Roman" pitchFamily="18" charset="0"/>
              </a:rPr>
              <a:t>&gt;Course Name&lt;/</a:t>
            </a:r>
            <a:r>
              <a:rPr lang="en-US" sz="1800" b="1" dirty="0" err="1" smtClean="0">
                <a:latin typeface="Times New Roman" pitchFamily="18" charset="0"/>
              </a:rPr>
              <a:t>th</a:t>
            </a:r>
            <a:r>
              <a:rPr lang="en-US" sz="1800" b="1" dirty="0" smtClean="0">
                <a:latin typeface="Times New Roman" pitchFamily="18" charset="0"/>
              </a:rPr>
              <a:t>&gt;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800" b="1" dirty="0" smtClean="0">
                <a:latin typeface="Times New Roman" pitchFamily="18" charset="0"/>
              </a:rPr>
              <a:t>  &lt;/</a:t>
            </a:r>
            <a:r>
              <a:rPr lang="en-US" sz="1800" b="1" dirty="0" err="1" smtClean="0">
                <a:latin typeface="Times New Roman" pitchFamily="18" charset="0"/>
              </a:rPr>
              <a:t>tr</a:t>
            </a:r>
            <a:r>
              <a:rPr lang="en-US" sz="1800" b="1" dirty="0" smtClean="0">
                <a:latin typeface="Times New Roman" pitchFamily="18" charset="0"/>
              </a:rPr>
              <a:t>&gt;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800" b="1" dirty="0" smtClean="0">
                <a:latin typeface="Times New Roman" pitchFamily="18" charset="0"/>
              </a:rPr>
              <a:t>  &lt;</a:t>
            </a:r>
            <a:r>
              <a:rPr lang="en-US" sz="1800" b="1" dirty="0" err="1" smtClean="0">
                <a:latin typeface="Times New Roman" pitchFamily="18" charset="0"/>
              </a:rPr>
              <a:t>tr</a:t>
            </a:r>
            <a:r>
              <a:rPr lang="en-US" sz="1800" b="1" dirty="0" smtClean="0">
                <a:latin typeface="Times New Roman" pitchFamily="18" charset="0"/>
              </a:rPr>
              <a:t>&gt;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800" b="1" dirty="0" smtClean="0">
                <a:latin typeface="Times New Roman" pitchFamily="18" charset="0"/>
              </a:rPr>
              <a:t>    &lt;td&gt;CST1302&lt;/td&gt;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800" b="1" dirty="0" smtClean="0">
                <a:latin typeface="Times New Roman" pitchFamily="18" charset="0"/>
              </a:rPr>
              <a:t>    &lt;td&gt;Foundations of Web Programming&lt;/td&gt;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800" b="1" dirty="0" smtClean="0">
                <a:latin typeface="Times New Roman" pitchFamily="18" charset="0"/>
              </a:rPr>
              <a:t>  &lt;/</a:t>
            </a:r>
            <a:r>
              <a:rPr lang="en-US" sz="1800" b="1" dirty="0" err="1" smtClean="0">
                <a:latin typeface="Times New Roman" pitchFamily="18" charset="0"/>
              </a:rPr>
              <a:t>tr</a:t>
            </a:r>
            <a:r>
              <a:rPr lang="en-US" sz="1800" b="1" dirty="0" smtClean="0">
                <a:latin typeface="Times New Roman" pitchFamily="18" charset="0"/>
              </a:rPr>
              <a:t>&gt;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800" b="1" dirty="0" smtClean="0">
                <a:latin typeface="Times New Roman" pitchFamily="18" charset="0"/>
              </a:rPr>
              <a:t>  &lt;</a:t>
            </a:r>
            <a:r>
              <a:rPr lang="en-US" sz="1800" b="1" dirty="0" err="1" smtClean="0">
                <a:latin typeface="Times New Roman" pitchFamily="18" charset="0"/>
              </a:rPr>
              <a:t>tr</a:t>
            </a:r>
            <a:r>
              <a:rPr lang="en-US" sz="1800" b="1" dirty="0" smtClean="0">
                <a:latin typeface="Times New Roman" pitchFamily="18" charset="0"/>
              </a:rPr>
              <a:t>&gt;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800" b="1" dirty="0" smtClean="0">
                <a:latin typeface="Times New Roman" pitchFamily="18" charset="0"/>
              </a:rPr>
              <a:t>    &lt;td&gt;CSC2233&lt;/td&gt;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800" b="1" dirty="0" smtClean="0">
                <a:latin typeface="Times New Roman" pitchFamily="18" charset="0"/>
              </a:rPr>
              <a:t>    &lt;td&gt;Advanced Web Programming&lt;/td&gt;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800" b="1" dirty="0" smtClean="0">
                <a:latin typeface="Times New Roman" pitchFamily="18" charset="0"/>
              </a:rPr>
              <a:t> &lt;/</a:t>
            </a:r>
            <a:r>
              <a:rPr lang="en-US" sz="1800" b="1" dirty="0" err="1" smtClean="0">
                <a:latin typeface="Times New Roman" pitchFamily="18" charset="0"/>
              </a:rPr>
              <a:t>tr</a:t>
            </a:r>
            <a:r>
              <a:rPr lang="en-US" sz="1800" b="1" dirty="0" smtClean="0">
                <a:latin typeface="Times New Roman" pitchFamily="18" charset="0"/>
              </a:rPr>
              <a:t>&gt;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800" b="1" dirty="0" smtClean="0">
                <a:latin typeface="Times New Roman" pitchFamily="18" charset="0"/>
              </a:rPr>
              <a:t>&lt;/table&gt;</a:t>
            </a:r>
          </a:p>
        </p:txBody>
      </p:sp>
      <p:sp>
        <p:nvSpPr>
          <p:cNvPr id="16388" name="Slide Number Placeholder 5"/>
          <p:cNvSpPr>
            <a:spLocks noGrp="1"/>
          </p:cNvSpPr>
          <p:nvPr>
            <p:ph type="sldNum" sz="quarter" idx="11"/>
          </p:nvPr>
        </p:nvSpPr>
        <p:spPr bwMode="auto">
          <a:xfrm>
            <a:off x="8613775" y="6305550"/>
            <a:ext cx="457200" cy="476250"/>
          </a:xfrm>
          <a:noFill/>
          <a:ln>
            <a:miter lim="800000"/>
            <a:headEnd/>
            <a:tailEnd/>
          </a:ln>
        </p:spPr>
        <p:txBody>
          <a:bodyPr wrap="square" numCol="1" compatLnSpc="1">
            <a:prstTxWarp prst="textNoShape">
              <a:avLst/>
            </a:prstTxWarp>
          </a:bodyPr>
          <a:lstStyle/>
          <a:p>
            <a:fld id="{6E249554-5AD5-4B73-B2F1-A3A62E6E14D1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1371600" y="1371600"/>
            <a:ext cx="3048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dirty="0" smtClean="0">
                <a:latin typeface="Verdana" pitchFamily="34" charset="0"/>
              </a:rPr>
              <a:t>Basic Table</a:t>
            </a:r>
            <a:endParaRPr lang="en-US" dirty="0"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289918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152400"/>
            <a:ext cx="7772400" cy="7620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HTML Table Example 2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idx="1"/>
          </p:nvPr>
        </p:nvSpPr>
        <p:spPr>
          <a:xfrm>
            <a:off x="1371600" y="2057400"/>
            <a:ext cx="7467600" cy="4419600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  <a:buNone/>
            </a:pPr>
            <a:r>
              <a:rPr lang="en-US" sz="1800" b="1" dirty="0" smtClean="0">
                <a:latin typeface="Times New Roman" pitchFamily="18" charset="0"/>
              </a:rPr>
              <a:t>&lt;table </a:t>
            </a:r>
            <a:r>
              <a:rPr lang="en-US" sz="1800" b="1" dirty="0" smtClean="0">
                <a:latin typeface="Times New Roman" pitchFamily="18" charset="0"/>
              </a:rPr>
              <a:t>border=1 &gt;</a:t>
            </a:r>
            <a:r>
              <a:rPr lang="en-US" sz="1800" b="1" dirty="0" smtClean="0">
                <a:latin typeface="Times New Roman" pitchFamily="18" charset="0"/>
              </a:rPr>
              <a:t/>
            </a:r>
            <a:br>
              <a:rPr lang="en-US" sz="1800" b="1" dirty="0" smtClean="0">
                <a:latin typeface="Times New Roman" pitchFamily="18" charset="0"/>
              </a:rPr>
            </a:br>
            <a:r>
              <a:rPr lang="en-US" sz="1800" b="1" dirty="0" smtClean="0">
                <a:latin typeface="Times New Roman" pitchFamily="18" charset="0"/>
              </a:rPr>
              <a:t>&lt;caption&gt;Web Design in BUK&lt;/caption&gt;</a:t>
            </a:r>
          </a:p>
          <a:p>
            <a:pPr>
              <a:lnSpc>
                <a:spcPct val="90000"/>
              </a:lnSpc>
              <a:buNone/>
            </a:pPr>
            <a:r>
              <a:rPr lang="en-US" sz="1800" b="1" dirty="0" smtClean="0">
                <a:latin typeface="Times New Roman" pitchFamily="18" charset="0"/>
              </a:rPr>
              <a:t>  &lt;</a:t>
            </a:r>
            <a:r>
              <a:rPr lang="en-US" sz="1800" b="1" dirty="0" err="1" smtClean="0">
                <a:latin typeface="Times New Roman" pitchFamily="18" charset="0"/>
              </a:rPr>
              <a:t>tr</a:t>
            </a:r>
            <a:r>
              <a:rPr lang="en-US" sz="1800" b="1" dirty="0" smtClean="0">
                <a:latin typeface="Times New Roman" pitchFamily="18" charset="0"/>
              </a:rPr>
              <a:t>&gt;</a:t>
            </a:r>
          </a:p>
          <a:p>
            <a:pPr>
              <a:lnSpc>
                <a:spcPct val="90000"/>
              </a:lnSpc>
              <a:buNone/>
            </a:pPr>
            <a:r>
              <a:rPr lang="en-US" sz="1800" b="1" dirty="0" smtClean="0">
                <a:latin typeface="Times New Roman" pitchFamily="18" charset="0"/>
              </a:rPr>
              <a:t>    &lt;</a:t>
            </a:r>
            <a:r>
              <a:rPr lang="en-US" sz="1800" b="1" dirty="0" err="1" smtClean="0">
                <a:latin typeface="Times New Roman" pitchFamily="18" charset="0"/>
              </a:rPr>
              <a:t>th</a:t>
            </a:r>
            <a:r>
              <a:rPr lang="en-US" sz="1800" b="1" dirty="0" smtClean="0">
                <a:latin typeface="Times New Roman" pitchFamily="18" charset="0"/>
              </a:rPr>
              <a:t>&gt;Course Code&lt;/</a:t>
            </a:r>
            <a:r>
              <a:rPr lang="en-US" sz="1800" b="1" dirty="0" err="1" smtClean="0">
                <a:latin typeface="Times New Roman" pitchFamily="18" charset="0"/>
              </a:rPr>
              <a:t>th</a:t>
            </a:r>
            <a:r>
              <a:rPr lang="en-US" sz="1800" b="1" dirty="0" smtClean="0">
                <a:latin typeface="Times New Roman" pitchFamily="18" charset="0"/>
              </a:rPr>
              <a:t>&gt;</a:t>
            </a:r>
          </a:p>
          <a:p>
            <a:pPr>
              <a:lnSpc>
                <a:spcPct val="90000"/>
              </a:lnSpc>
              <a:buNone/>
            </a:pPr>
            <a:r>
              <a:rPr lang="en-US" sz="1800" b="1" dirty="0" smtClean="0">
                <a:latin typeface="Times New Roman" pitchFamily="18" charset="0"/>
              </a:rPr>
              <a:t>    &lt;</a:t>
            </a:r>
            <a:r>
              <a:rPr lang="en-US" sz="1800" b="1" dirty="0" err="1" smtClean="0">
                <a:latin typeface="Times New Roman" pitchFamily="18" charset="0"/>
              </a:rPr>
              <a:t>th</a:t>
            </a:r>
            <a:r>
              <a:rPr lang="en-US" sz="1800" b="1" dirty="0" smtClean="0">
                <a:latin typeface="Times New Roman" pitchFamily="18" charset="0"/>
              </a:rPr>
              <a:t>&gt;Course Name&lt;/</a:t>
            </a:r>
            <a:r>
              <a:rPr lang="en-US" sz="1800" b="1" dirty="0" err="1" smtClean="0">
                <a:latin typeface="Times New Roman" pitchFamily="18" charset="0"/>
              </a:rPr>
              <a:t>th</a:t>
            </a:r>
            <a:r>
              <a:rPr lang="en-US" sz="1800" b="1" dirty="0" smtClean="0">
                <a:latin typeface="Times New Roman" pitchFamily="18" charset="0"/>
              </a:rPr>
              <a:t>&gt;</a:t>
            </a:r>
          </a:p>
          <a:p>
            <a:pPr>
              <a:lnSpc>
                <a:spcPct val="90000"/>
              </a:lnSpc>
              <a:buNone/>
            </a:pPr>
            <a:r>
              <a:rPr lang="en-US" sz="1800" b="1" dirty="0" smtClean="0">
                <a:latin typeface="Times New Roman" pitchFamily="18" charset="0"/>
              </a:rPr>
              <a:t>  &lt;/</a:t>
            </a:r>
            <a:r>
              <a:rPr lang="en-US" sz="1800" b="1" dirty="0" err="1" smtClean="0">
                <a:latin typeface="Times New Roman" pitchFamily="18" charset="0"/>
              </a:rPr>
              <a:t>tr</a:t>
            </a:r>
            <a:r>
              <a:rPr lang="en-US" sz="1800" b="1" dirty="0" smtClean="0">
                <a:latin typeface="Times New Roman" pitchFamily="18" charset="0"/>
              </a:rPr>
              <a:t>&gt;</a:t>
            </a:r>
          </a:p>
          <a:p>
            <a:pPr>
              <a:lnSpc>
                <a:spcPct val="90000"/>
              </a:lnSpc>
              <a:buNone/>
            </a:pPr>
            <a:r>
              <a:rPr lang="en-US" sz="1800" b="1" dirty="0" smtClean="0">
                <a:latin typeface="Times New Roman" pitchFamily="18" charset="0"/>
              </a:rPr>
              <a:t>  &lt;</a:t>
            </a:r>
            <a:r>
              <a:rPr lang="en-US" sz="1800" b="1" dirty="0" err="1" smtClean="0">
                <a:latin typeface="Times New Roman" pitchFamily="18" charset="0"/>
              </a:rPr>
              <a:t>tr</a:t>
            </a:r>
            <a:r>
              <a:rPr lang="en-US" sz="1800" b="1" dirty="0" smtClean="0">
                <a:latin typeface="Times New Roman" pitchFamily="18" charset="0"/>
              </a:rPr>
              <a:t>&gt;</a:t>
            </a:r>
          </a:p>
          <a:p>
            <a:pPr>
              <a:lnSpc>
                <a:spcPct val="90000"/>
              </a:lnSpc>
              <a:buNone/>
            </a:pPr>
            <a:r>
              <a:rPr lang="en-US" sz="1800" b="1" dirty="0" smtClean="0">
                <a:latin typeface="Times New Roman" pitchFamily="18" charset="0"/>
              </a:rPr>
              <a:t>    &lt;td&gt;CST1302&lt;/td&gt;</a:t>
            </a:r>
          </a:p>
          <a:p>
            <a:pPr>
              <a:lnSpc>
                <a:spcPct val="90000"/>
              </a:lnSpc>
              <a:buNone/>
            </a:pPr>
            <a:r>
              <a:rPr lang="en-US" sz="1800" b="1" dirty="0" smtClean="0">
                <a:latin typeface="Times New Roman" pitchFamily="18" charset="0"/>
              </a:rPr>
              <a:t>    &lt;td&gt;Foundations of Web Programming&lt;/td&gt;</a:t>
            </a:r>
          </a:p>
          <a:p>
            <a:pPr>
              <a:lnSpc>
                <a:spcPct val="90000"/>
              </a:lnSpc>
              <a:buNone/>
            </a:pPr>
            <a:r>
              <a:rPr lang="en-US" sz="1800" b="1" dirty="0" smtClean="0">
                <a:latin typeface="Times New Roman" pitchFamily="18" charset="0"/>
              </a:rPr>
              <a:t>  &lt;/</a:t>
            </a:r>
            <a:r>
              <a:rPr lang="en-US" sz="1800" b="1" dirty="0" err="1" smtClean="0">
                <a:latin typeface="Times New Roman" pitchFamily="18" charset="0"/>
              </a:rPr>
              <a:t>tr</a:t>
            </a:r>
            <a:r>
              <a:rPr lang="en-US" sz="1800" b="1" dirty="0" smtClean="0">
                <a:latin typeface="Times New Roman" pitchFamily="18" charset="0"/>
              </a:rPr>
              <a:t>&gt;</a:t>
            </a:r>
          </a:p>
          <a:p>
            <a:pPr>
              <a:lnSpc>
                <a:spcPct val="90000"/>
              </a:lnSpc>
              <a:buNone/>
            </a:pPr>
            <a:r>
              <a:rPr lang="en-US" sz="1800" b="1" dirty="0" smtClean="0">
                <a:latin typeface="Times New Roman" pitchFamily="18" charset="0"/>
              </a:rPr>
              <a:t>  &lt;</a:t>
            </a:r>
            <a:r>
              <a:rPr lang="en-US" sz="1800" b="1" dirty="0" err="1" smtClean="0">
                <a:latin typeface="Times New Roman" pitchFamily="18" charset="0"/>
              </a:rPr>
              <a:t>tr</a:t>
            </a:r>
            <a:r>
              <a:rPr lang="en-US" sz="1800" b="1" dirty="0" smtClean="0">
                <a:latin typeface="Times New Roman" pitchFamily="18" charset="0"/>
              </a:rPr>
              <a:t>&gt;</a:t>
            </a:r>
          </a:p>
          <a:p>
            <a:pPr>
              <a:lnSpc>
                <a:spcPct val="90000"/>
              </a:lnSpc>
              <a:buNone/>
            </a:pPr>
            <a:r>
              <a:rPr lang="en-US" sz="1800" b="1" dirty="0" smtClean="0">
                <a:latin typeface="Times New Roman" pitchFamily="18" charset="0"/>
              </a:rPr>
              <a:t>    &lt;td&gt;CSC2233&lt;/td&gt;</a:t>
            </a:r>
          </a:p>
          <a:p>
            <a:pPr>
              <a:lnSpc>
                <a:spcPct val="90000"/>
              </a:lnSpc>
              <a:buNone/>
            </a:pPr>
            <a:r>
              <a:rPr lang="en-US" sz="1800" b="1" dirty="0" smtClean="0">
                <a:latin typeface="Times New Roman" pitchFamily="18" charset="0"/>
              </a:rPr>
              <a:t>    &lt;td&gt;Advanced Web Programming&lt;/td&gt;</a:t>
            </a:r>
          </a:p>
          <a:p>
            <a:pPr>
              <a:lnSpc>
                <a:spcPct val="90000"/>
              </a:lnSpc>
              <a:buNone/>
            </a:pPr>
            <a:r>
              <a:rPr lang="en-US" sz="1800" b="1" dirty="0" smtClean="0">
                <a:latin typeface="Times New Roman" pitchFamily="18" charset="0"/>
              </a:rPr>
              <a:t> &lt;/</a:t>
            </a:r>
            <a:r>
              <a:rPr lang="en-US" sz="1800" b="1" dirty="0" err="1" smtClean="0">
                <a:latin typeface="Times New Roman" pitchFamily="18" charset="0"/>
              </a:rPr>
              <a:t>tr</a:t>
            </a:r>
            <a:r>
              <a:rPr lang="en-US" sz="1800" b="1" dirty="0" smtClean="0">
                <a:latin typeface="Times New Roman" pitchFamily="18" charset="0"/>
              </a:rPr>
              <a:t>&gt;</a:t>
            </a:r>
          </a:p>
          <a:p>
            <a:pPr>
              <a:lnSpc>
                <a:spcPct val="90000"/>
              </a:lnSpc>
              <a:buNone/>
            </a:pPr>
            <a:r>
              <a:rPr lang="en-US" sz="1800" b="1" dirty="0" smtClean="0">
                <a:latin typeface="Times New Roman" pitchFamily="18" charset="0"/>
              </a:rPr>
              <a:t>&lt;/table&gt;</a:t>
            </a:r>
            <a:endParaRPr lang="en-US" sz="1800" b="1" dirty="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7412" name="Slide Number Placeholder 5"/>
          <p:cNvSpPr>
            <a:spLocks noGrp="1"/>
          </p:cNvSpPr>
          <p:nvPr>
            <p:ph type="sldNum" sz="quarter" idx="11"/>
          </p:nvPr>
        </p:nvSpPr>
        <p:spPr bwMode="auto">
          <a:xfrm>
            <a:off x="8613775" y="6305550"/>
            <a:ext cx="457200" cy="476250"/>
          </a:xfrm>
          <a:noFill/>
          <a:ln>
            <a:miter lim="800000"/>
            <a:headEnd/>
            <a:tailEnd/>
          </a:ln>
        </p:spPr>
        <p:txBody>
          <a:bodyPr wrap="square" numCol="1" compatLnSpc="1">
            <a:prstTxWarp prst="textNoShape">
              <a:avLst/>
            </a:prstTxWarp>
          </a:bodyPr>
          <a:lstStyle/>
          <a:p>
            <a:fld id="{29E3DCB3-E7E2-4CB7-9159-5746A4258586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17413" name="Text Box 7"/>
          <p:cNvSpPr txBox="1">
            <a:spLocks noChangeArrowheads="1"/>
          </p:cNvSpPr>
          <p:nvPr/>
        </p:nvSpPr>
        <p:spPr bwMode="auto">
          <a:xfrm>
            <a:off x="1219200" y="990600"/>
            <a:ext cx="361669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dirty="0" smtClean="0">
                <a:latin typeface="Verdana" pitchFamily="34" charset="0"/>
              </a:rPr>
              <a:t>Using </a:t>
            </a:r>
            <a:r>
              <a:rPr lang="en-US" i="1" dirty="0" smtClean="0">
                <a:latin typeface="Verdana" pitchFamily="34" charset="0"/>
              </a:rPr>
              <a:t>border</a:t>
            </a:r>
            <a:r>
              <a:rPr lang="en-US" dirty="0" smtClean="0">
                <a:latin typeface="Verdana" pitchFamily="34" charset="0"/>
              </a:rPr>
              <a:t> </a:t>
            </a:r>
            <a:r>
              <a:rPr lang="en-US" dirty="0" smtClean="0">
                <a:latin typeface="Verdana" pitchFamily="34" charset="0"/>
              </a:rPr>
              <a:t>attribute</a:t>
            </a:r>
            <a:endParaRPr lang="en-US" dirty="0"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300979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0"/>
            <a:ext cx="7985125" cy="1143000"/>
          </a:xfrm>
        </p:spPr>
        <p:txBody>
          <a:bodyPr>
            <a:normAutofit fontScale="90000"/>
          </a:bodyPr>
          <a:lstStyle/>
          <a:p>
            <a:pPr algn="r"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HTML</a:t>
            </a: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satMod val="130000"/>
                  </a:schemeClr>
                </a:solidFill>
              </a:rPr>
              <a:t>colspan</a:t>
            </a:r>
            <a:r>
              <a:rPr lang="en-US" dirty="0" smtClean="0"/>
              <a:t> and </a:t>
            </a:r>
            <a:r>
              <a:rPr lang="en-US" dirty="0" err="1" smtClean="0"/>
              <a:t>rowspan</a:t>
            </a: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 Attributes</a:t>
            </a:r>
          </a:p>
        </p:txBody>
      </p:sp>
      <p:sp>
        <p:nvSpPr>
          <p:cNvPr id="3078" name="Rectangle 4"/>
          <p:cNvSpPr>
            <a:spLocks noGrp="1" noChangeArrowheads="1"/>
          </p:cNvSpPr>
          <p:nvPr>
            <p:ph idx="1"/>
          </p:nvPr>
        </p:nvSpPr>
        <p:spPr>
          <a:xfrm>
            <a:off x="1143000" y="2438400"/>
            <a:ext cx="7315200" cy="3886200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 fontScale="55000" lnSpcReduction="20000"/>
          </a:bodyPr>
          <a:lstStyle/>
          <a:p>
            <a:pPr marL="365760" indent="-283464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b="1" dirty="0" smtClean="0">
                <a:latin typeface="Times New Roman" pitchFamily="18" charset="0"/>
              </a:rPr>
              <a:t>&lt;table border="1"&gt;</a:t>
            </a:r>
          </a:p>
          <a:p>
            <a:pPr marL="365760" indent="-283464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b="1" dirty="0" smtClean="0">
                <a:latin typeface="Times New Roman" pitchFamily="18" charset="0"/>
              </a:rPr>
              <a:t>  &lt;</a:t>
            </a:r>
            <a:r>
              <a:rPr lang="en-US" b="1" dirty="0" err="1" smtClean="0">
                <a:latin typeface="Times New Roman" pitchFamily="18" charset="0"/>
              </a:rPr>
              <a:t>tr</a:t>
            </a:r>
            <a:r>
              <a:rPr lang="en-US" b="1" dirty="0" smtClean="0">
                <a:latin typeface="Times New Roman" pitchFamily="18" charset="0"/>
              </a:rPr>
              <a:t>&gt;</a:t>
            </a:r>
          </a:p>
          <a:p>
            <a:pPr marL="365760" indent="-283464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b="1" dirty="0" smtClean="0">
                <a:latin typeface="Times New Roman" pitchFamily="18" charset="0"/>
              </a:rPr>
              <a:t>    &lt;td </a:t>
            </a:r>
            <a:r>
              <a:rPr lang="en-US" b="1" dirty="0" err="1" smtClean="0">
                <a:latin typeface="Times New Roman" pitchFamily="18" charset="0"/>
              </a:rPr>
              <a:t>colspan</a:t>
            </a:r>
            <a:r>
              <a:rPr lang="en-US" b="1" dirty="0" smtClean="0">
                <a:latin typeface="Times New Roman" pitchFamily="18" charset="0"/>
              </a:rPr>
              <a:t>=“2”&gt;</a:t>
            </a:r>
            <a:br>
              <a:rPr lang="en-US" b="1" dirty="0" smtClean="0">
                <a:latin typeface="Times New Roman" pitchFamily="18" charset="0"/>
              </a:rPr>
            </a:br>
            <a:r>
              <a:rPr lang="en-US" b="1" dirty="0" smtClean="0">
                <a:latin typeface="Times New Roman" pitchFamily="18" charset="0"/>
              </a:rPr>
              <a:t>Birthday List&lt;/td&gt;</a:t>
            </a:r>
          </a:p>
          <a:p>
            <a:pPr marL="365760" indent="-283464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b="1" dirty="0" smtClean="0">
                <a:latin typeface="Times New Roman" pitchFamily="18" charset="0"/>
              </a:rPr>
              <a:t>&lt;/</a:t>
            </a:r>
            <a:r>
              <a:rPr lang="en-US" b="1" dirty="0" err="1" smtClean="0">
                <a:latin typeface="Times New Roman" pitchFamily="18" charset="0"/>
              </a:rPr>
              <a:t>tr</a:t>
            </a:r>
            <a:r>
              <a:rPr lang="en-US" b="1" dirty="0" smtClean="0">
                <a:latin typeface="Times New Roman" pitchFamily="18" charset="0"/>
              </a:rPr>
              <a:t>&gt;</a:t>
            </a:r>
          </a:p>
          <a:p>
            <a:pPr marL="365760" indent="-283464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b="1" dirty="0" smtClean="0">
                <a:latin typeface="Times New Roman" pitchFamily="18" charset="0"/>
              </a:rPr>
              <a:t>  &lt;</a:t>
            </a:r>
            <a:r>
              <a:rPr lang="en-US" b="1" dirty="0" err="1" smtClean="0">
                <a:latin typeface="Times New Roman" pitchFamily="18" charset="0"/>
              </a:rPr>
              <a:t>tr</a:t>
            </a:r>
            <a:r>
              <a:rPr lang="en-US" b="1" dirty="0" smtClean="0">
                <a:latin typeface="Times New Roman" pitchFamily="18" charset="0"/>
              </a:rPr>
              <a:t>&gt;</a:t>
            </a:r>
          </a:p>
          <a:p>
            <a:pPr marL="365760" indent="-283464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b="1" dirty="0" smtClean="0">
                <a:latin typeface="Times New Roman" pitchFamily="18" charset="0"/>
              </a:rPr>
              <a:t>    &lt;td&gt;Aisha&lt;/td&gt;</a:t>
            </a:r>
          </a:p>
          <a:p>
            <a:pPr marL="365760" indent="-283464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b="1" dirty="0" smtClean="0">
                <a:latin typeface="Times New Roman" pitchFamily="18" charset="0"/>
              </a:rPr>
              <a:t>    &lt;td&gt;11/08&lt;/td&gt;</a:t>
            </a:r>
          </a:p>
          <a:p>
            <a:pPr marL="365760" indent="-283464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b="1" dirty="0" smtClean="0">
                <a:latin typeface="Times New Roman" pitchFamily="18" charset="0"/>
              </a:rPr>
              <a:t>  &lt;/</a:t>
            </a:r>
            <a:r>
              <a:rPr lang="en-US" b="1" dirty="0" err="1" smtClean="0">
                <a:latin typeface="Times New Roman" pitchFamily="18" charset="0"/>
              </a:rPr>
              <a:t>tr</a:t>
            </a:r>
            <a:r>
              <a:rPr lang="en-US" b="1" dirty="0" smtClean="0">
                <a:latin typeface="Times New Roman" pitchFamily="18" charset="0"/>
              </a:rPr>
              <a:t>&gt;</a:t>
            </a:r>
          </a:p>
          <a:p>
            <a:pPr marL="365760" indent="-283464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b="1" dirty="0" smtClean="0">
                <a:latin typeface="Times New Roman" pitchFamily="18" charset="0"/>
              </a:rPr>
              <a:t>  &lt;</a:t>
            </a:r>
            <a:r>
              <a:rPr lang="en-US" b="1" dirty="0" err="1" smtClean="0">
                <a:latin typeface="Times New Roman" pitchFamily="18" charset="0"/>
              </a:rPr>
              <a:t>tr</a:t>
            </a:r>
            <a:r>
              <a:rPr lang="en-US" b="1" dirty="0" smtClean="0">
                <a:latin typeface="Times New Roman" pitchFamily="18" charset="0"/>
              </a:rPr>
              <a:t>&gt;</a:t>
            </a:r>
          </a:p>
          <a:p>
            <a:pPr marL="365760" indent="-283464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b="1" dirty="0" smtClean="0">
                <a:latin typeface="Times New Roman" pitchFamily="18" charset="0"/>
              </a:rPr>
              <a:t>    &lt;td&gt;Adam&lt;/td&gt;</a:t>
            </a:r>
          </a:p>
          <a:p>
            <a:pPr marL="365760" indent="-283464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b="1" dirty="0" smtClean="0">
                <a:latin typeface="Times New Roman" pitchFamily="18" charset="0"/>
              </a:rPr>
              <a:t>    &lt;td&gt;4/17&lt;/td&gt;</a:t>
            </a:r>
          </a:p>
          <a:p>
            <a:pPr marL="365760" indent="-283464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b="1" dirty="0" smtClean="0">
                <a:latin typeface="Times New Roman" pitchFamily="18" charset="0"/>
              </a:rPr>
              <a:t> &lt;/</a:t>
            </a:r>
            <a:r>
              <a:rPr lang="en-US" b="1" dirty="0" err="1" smtClean="0">
                <a:latin typeface="Times New Roman" pitchFamily="18" charset="0"/>
              </a:rPr>
              <a:t>tr</a:t>
            </a:r>
            <a:r>
              <a:rPr lang="en-US" b="1" dirty="0" smtClean="0">
                <a:latin typeface="Times New Roman" pitchFamily="18" charset="0"/>
              </a:rPr>
              <a:t>&gt;</a:t>
            </a:r>
          </a:p>
          <a:p>
            <a:pPr marL="365760" indent="-283464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b="1" dirty="0" smtClean="0">
                <a:latin typeface="Times New Roman" pitchFamily="18" charset="0"/>
              </a:rPr>
              <a:t>&lt;/table&gt;</a:t>
            </a:r>
          </a:p>
        </p:txBody>
      </p:sp>
      <p:sp>
        <p:nvSpPr>
          <p:cNvPr id="20484" name="Slide Number Placeholder 5"/>
          <p:cNvSpPr>
            <a:spLocks noGrp="1"/>
          </p:cNvSpPr>
          <p:nvPr>
            <p:ph type="sldNum" sz="quarter" idx="11"/>
          </p:nvPr>
        </p:nvSpPr>
        <p:spPr bwMode="auto">
          <a:xfrm>
            <a:off x="8613775" y="6305550"/>
            <a:ext cx="457200" cy="476250"/>
          </a:xfrm>
          <a:noFill/>
          <a:ln>
            <a:miter lim="800000"/>
            <a:headEnd/>
            <a:tailEnd/>
          </a:ln>
        </p:spPr>
        <p:txBody>
          <a:bodyPr wrap="square" numCol="1" compatLnSpc="1">
            <a:prstTxWarp prst="textNoShape">
              <a:avLst/>
            </a:prstTxWarp>
          </a:bodyPr>
          <a:lstStyle/>
          <a:p>
            <a:fld id="{4D7CCD21-AB7C-47F2-AD2F-38C9610AACEE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6" name="Rectangle 5"/>
          <p:cNvSpPr/>
          <p:nvPr/>
        </p:nvSpPr>
        <p:spPr>
          <a:xfrm>
            <a:off x="1143000" y="914400"/>
            <a:ext cx="7696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Table cells have two important attributes</a:t>
            </a:r>
            <a:r>
              <a:rPr lang="en-US" b="1" dirty="0" smtClean="0"/>
              <a:t>:</a:t>
            </a:r>
          </a:p>
          <a:p>
            <a:pPr lvl="1">
              <a:buFont typeface="Arial" pitchFamily="34" charset="0"/>
              <a:buChar char="•"/>
            </a:pPr>
            <a:r>
              <a:rPr lang="en-US" b="1" dirty="0" smtClean="0"/>
              <a:t>Colspan: </a:t>
            </a:r>
            <a:r>
              <a:rPr lang="en-US" dirty="0" smtClean="0"/>
              <a:t>defines how many columns the cell occupies</a:t>
            </a:r>
          </a:p>
          <a:p>
            <a:pPr lvl="1">
              <a:buFont typeface="Arial" pitchFamily="34" charset="0"/>
              <a:buChar char="•"/>
            </a:pPr>
            <a:r>
              <a:rPr lang="en-US" b="1" dirty="0" err="1" smtClean="0"/>
              <a:t>Rowspan</a:t>
            </a:r>
            <a:r>
              <a:rPr lang="en-US" b="1" dirty="0" smtClean="0"/>
              <a:t>: </a:t>
            </a:r>
            <a:r>
              <a:rPr lang="en-US" dirty="0" smtClean="0"/>
              <a:t>defines how many rows the cell occupies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85126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0"/>
            <a:ext cx="7772400" cy="1143000"/>
          </a:xfrm>
        </p:spPr>
        <p:txBody>
          <a:bodyPr/>
          <a:lstStyle/>
          <a:p>
            <a:pPr algn="r"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HTML</a:t>
            </a: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satMod val="130000"/>
                  </a:schemeClr>
                </a:solidFill>
              </a:rPr>
              <a:t>rowspan</a:t>
            </a: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 Attribute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idx="1"/>
          </p:nvPr>
        </p:nvSpPr>
        <p:spPr>
          <a:xfrm>
            <a:off x="1600200" y="1828800"/>
            <a:ext cx="7239000" cy="4572000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69850" indent="0">
              <a:buFont typeface="Wingdings 3" pitchFamily="18" charset="2"/>
              <a:buNone/>
              <a:defRPr/>
            </a:pP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&lt;table border="1"&gt;</a:t>
            </a:r>
          </a:p>
          <a:p>
            <a:pPr marL="69850" indent="0">
              <a:buFont typeface="Wingdings 3" pitchFamily="18" charset="2"/>
              <a:buNone/>
              <a:defRPr/>
            </a:pP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&lt;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marL="69850" indent="0">
              <a:buFont typeface="Wingdings 3" pitchFamily="18" charset="2"/>
              <a:buNone/>
              <a:defRPr/>
            </a:pP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&lt;td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rowspan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="2"&gt;This spans two rows&lt;/td&gt;</a:t>
            </a:r>
          </a:p>
          <a:p>
            <a:pPr marL="69850" indent="0">
              <a:buFont typeface="Wingdings 3" pitchFamily="18" charset="2"/>
              <a:buNone/>
              <a:defRPr/>
            </a:pP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&lt;td&gt;Row 1 Column 2&lt;/td&gt;</a:t>
            </a:r>
          </a:p>
          <a:p>
            <a:pPr marL="69850" indent="0">
              <a:buFont typeface="Wingdings 3" pitchFamily="18" charset="2"/>
              <a:buNone/>
              <a:defRPr/>
            </a:pP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&lt;/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marL="69850" indent="0">
              <a:buFont typeface="Wingdings 3" pitchFamily="18" charset="2"/>
              <a:buNone/>
              <a:defRPr/>
            </a:pP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&lt;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marL="69850" indent="0">
              <a:buFont typeface="Wingdings 3" pitchFamily="18" charset="2"/>
              <a:buNone/>
              <a:defRPr/>
            </a:pP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&lt;td&gt;Row 2 Column 2&lt;/td&gt;</a:t>
            </a:r>
          </a:p>
          <a:p>
            <a:pPr marL="69850" indent="0">
              <a:buFont typeface="Wingdings 3" pitchFamily="18" charset="2"/>
              <a:buNone/>
              <a:defRPr/>
            </a:pP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&lt;/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marL="69850" indent="0">
              <a:buFont typeface="Wingdings 3" pitchFamily="18" charset="2"/>
              <a:buNone/>
              <a:defRPr/>
            </a:pP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&lt;/table&gt;</a:t>
            </a:r>
          </a:p>
        </p:txBody>
      </p:sp>
      <p:sp>
        <p:nvSpPr>
          <p:cNvPr id="21508" name="Slide Number Placeholder 5"/>
          <p:cNvSpPr>
            <a:spLocks noGrp="1"/>
          </p:cNvSpPr>
          <p:nvPr>
            <p:ph type="sldNum" sz="quarter" idx="11"/>
          </p:nvPr>
        </p:nvSpPr>
        <p:spPr bwMode="auto">
          <a:xfrm>
            <a:off x="8613775" y="6305550"/>
            <a:ext cx="457200" cy="476250"/>
          </a:xfrm>
          <a:noFill/>
          <a:ln>
            <a:miter lim="800000"/>
            <a:headEnd/>
            <a:tailEnd/>
          </a:ln>
        </p:spPr>
        <p:txBody>
          <a:bodyPr wrap="square" numCol="1" compatLnSpc="1">
            <a:prstTxWarp prst="textNoShape">
              <a:avLst/>
            </a:prstTxWarp>
          </a:bodyPr>
          <a:lstStyle/>
          <a:p>
            <a:fld id="{2156999C-01F6-43D3-9414-7B66901340E1}" type="slidenum">
              <a:rPr lang="en-US" smtClean="0"/>
              <a:pPr/>
              <a:t>8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97210911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08425" y="304800"/>
            <a:ext cx="5200650" cy="914400"/>
          </a:xfrm>
        </p:spPr>
        <p:txBody>
          <a:bodyPr/>
          <a:lstStyle/>
          <a:p>
            <a:pPr algn="r"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Nested Tables</a:t>
            </a: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25604" name="Content Placeholder 2"/>
          <p:cNvSpPr>
            <a:spLocks noGrp="1"/>
          </p:cNvSpPr>
          <p:nvPr>
            <p:ph idx="1"/>
          </p:nvPr>
        </p:nvSpPr>
        <p:spPr>
          <a:xfrm>
            <a:off x="1143000" y="1371600"/>
            <a:ext cx="7620000" cy="5257800"/>
          </a:xfrm>
        </p:spPr>
        <p:txBody>
          <a:bodyPr>
            <a:normAutofit fontScale="62500" lnSpcReduction="20000"/>
          </a:bodyPr>
          <a:lstStyle/>
          <a:p>
            <a:r>
              <a:rPr lang="en-US" b="1" dirty="0" smtClean="0"/>
              <a:t>Table data “cells” (&lt;td&gt;) can contain nested tables (tables within tables):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endParaRPr lang="en-US" b="1" dirty="0" smtClean="0"/>
          </a:p>
          <a:p>
            <a:r>
              <a:rPr lang="en-US" b="1" dirty="0" smtClean="0"/>
              <a:t>&lt;table&gt;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b="1" dirty="0" smtClean="0"/>
              <a:t>&lt;</a:t>
            </a:r>
            <a:r>
              <a:rPr lang="en-US" b="1" dirty="0" err="1" smtClean="0"/>
              <a:t>tr</a:t>
            </a:r>
            <a:r>
              <a:rPr lang="en-US" b="1" dirty="0" smtClean="0"/>
              <a:t>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	</a:t>
            </a:r>
            <a:r>
              <a:rPr lang="en-US" b="1" dirty="0" smtClean="0"/>
              <a:t>&lt;td&gt;Contact:&lt;/td&gt;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	</a:t>
            </a:r>
            <a:r>
              <a:rPr lang="en-US" b="1" dirty="0" smtClean="0"/>
              <a:t>&lt;td&gt;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		</a:t>
            </a:r>
            <a:r>
              <a:rPr lang="en-US" b="1" dirty="0" smtClean="0"/>
              <a:t>&lt;table&gt;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			</a:t>
            </a:r>
            <a:r>
              <a:rPr lang="en-US" b="1" dirty="0" smtClean="0"/>
              <a:t>&lt;</a:t>
            </a:r>
            <a:r>
              <a:rPr lang="en-US" b="1" dirty="0" err="1" smtClean="0"/>
              <a:t>tr</a:t>
            </a:r>
            <a:r>
              <a:rPr lang="en-US" b="1" dirty="0" smtClean="0"/>
              <a:t>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				</a:t>
            </a:r>
            <a:r>
              <a:rPr lang="en-US" b="1" dirty="0" smtClean="0"/>
              <a:t>&lt;td&gt;First Name&lt;/td&gt;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				</a:t>
            </a:r>
            <a:r>
              <a:rPr lang="en-US" b="1" dirty="0" smtClean="0"/>
              <a:t>&lt;td&gt;Last Name&lt;/td&gt;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			</a:t>
            </a:r>
            <a:r>
              <a:rPr lang="en-US" b="1" dirty="0" smtClean="0"/>
              <a:t>&lt;/</a:t>
            </a:r>
            <a:r>
              <a:rPr lang="en-US" b="1" dirty="0" err="1" smtClean="0"/>
              <a:t>tr</a:t>
            </a:r>
            <a:r>
              <a:rPr lang="en-US" b="1" dirty="0" smtClean="0"/>
              <a:t>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		</a:t>
            </a:r>
            <a:r>
              <a:rPr lang="en-US" b="1" dirty="0" smtClean="0"/>
              <a:t>&lt;/table&gt;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	</a:t>
            </a:r>
            <a:r>
              <a:rPr lang="en-US" b="1" dirty="0" smtClean="0"/>
              <a:t>&lt;/td&gt;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b="1" dirty="0" smtClean="0"/>
              <a:t>&lt;/</a:t>
            </a:r>
            <a:r>
              <a:rPr lang="en-US" b="1" dirty="0" err="1" smtClean="0"/>
              <a:t>tr</a:t>
            </a:r>
            <a:r>
              <a:rPr lang="en-US" b="1" dirty="0" smtClean="0"/>
              <a:t>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&lt;/table&gt;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25606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compatLnSpc="1">
            <a:prstTxWarp prst="textNoShape">
              <a:avLst/>
            </a:prstTxWarp>
          </a:bodyPr>
          <a:lstStyle/>
          <a:p>
            <a:fld id="{13471C74-1AAC-47E6-B31C-F8E6D6188311}" type="slidenum">
              <a:rPr lang="en-US" smtClean="0"/>
              <a:pPr/>
              <a:t>9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17088641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5377</TotalTime>
  <Words>410</Words>
  <Application>Microsoft Office PowerPoint</Application>
  <PresentationFormat>On-screen Show (4:3)</PresentationFormat>
  <Paragraphs>127</Paragraphs>
  <Slides>12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Solstice</vt:lpstr>
      <vt:lpstr>CST1302 Foundation of Web Programming – Lecture 5</vt:lpstr>
      <vt:lpstr>Course Outline</vt:lpstr>
      <vt:lpstr>HTML Table</vt:lpstr>
      <vt:lpstr>Example</vt:lpstr>
      <vt:lpstr>HTML Table Example</vt:lpstr>
      <vt:lpstr>HTML Table Example 2</vt:lpstr>
      <vt:lpstr>HTML colspan and rowspan Attributes</vt:lpstr>
      <vt:lpstr>HTML rowspan Attribute</vt:lpstr>
      <vt:lpstr>Nested Tables</vt:lpstr>
      <vt:lpstr>…..</vt:lpstr>
      <vt:lpstr>Exercise</vt:lpstr>
      <vt:lpstr>Assignment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CSC1226 Foundation of Web Programming</dc:title>
  <dc:creator>A.A.Datti</dc:creator>
  <cp:lastModifiedBy>Windows User</cp:lastModifiedBy>
  <cp:revision>160</cp:revision>
  <cp:lastPrinted>1601-01-01T00:00:00Z</cp:lastPrinted>
  <dcterms:created xsi:type="dcterms:W3CDTF">2002-01-17T02:49:49Z</dcterms:created>
  <dcterms:modified xsi:type="dcterms:W3CDTF">2017-07-24T09:45:56Z</dcterms:modified>
</cp:coreProperties>
</file>