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38"/>
  </p:notesMasterIdLst>
  <p:sldIdLst>
    <p:sldId id="256" r:id="rId2"/>
    <p:sldId id="270" r:id="rId3"/>
    <p:sldId id="271" r:id="rId4"/>
    <p:sldId id="304" r:id="rId5"/>
    <p:sldId id="272" r:id="rId6"/>
    <p:sldId id="273" r:id="rId7"/>
    <p:sldId id="274" r:id="rId8"/>
    <p:sldId id="305" r:id="rId9"/>
    <p:sldId id="306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580" autoAdjust="0"/>
  </p:normalViewPr>
  <p:slideViewPr>
    <p:cSldViewPr>
      <p:cViewPr varScale="1">
        <p:scale>
          <a:sx n="75" d="100"/>
          <a:sy n="75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8624-04F4-4529-B57B-C2DCF53AF999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8624-04F4-4529-B57B-C2DCF53AF999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B98CD-01FF-4BD7-9BD9-73C18E1C318E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9507A-A18F-4641-9AAC-5F633C08659B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3B509-DB83-4187-974C-B8C197A63343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abe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button" TargetMode="External"/><Relationship Id="rId5" Type="http://schemas.openxmlformats.org/officeDocument/2006/relationships/hyperlink" Target="https://developer.mozilla.org/en-US/docs/Web/HTML/Element/textarea" TargetMode="External"/><Relationship Id="rId4" Type="http://schemas.openxmlformats.org/officeDocument/2006/relationships/hyperlink" Target="https://developer.mozilla.org/en-US/docs/Web/HTML/Element/inp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848600" cy="1660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 – Lecture 6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0688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Form </a:t>
            </a:r>
            <a:r>
              <a:rPr lang="en-GB" dirty="0" smtClean="0"/>
              <a:t>Elements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8077200" cy="52768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GB" sz="2400" dirty="0" smtClean="0"/>
              <a:t>Form controls are the objects that accept user information. Types of form controls include text boxes, text area, select lists, radio buttons, check boxes, and buttons. </a:t>
            </a:r>
            <a:endParaRPr lang="en-GB" dirty="0" smtClean="0"/>
          </a:p>
          <a:p>
            <a:pPr marL="82296" indent="0">
              <a:lnSpc>
                <a:spcPct val="120000"/>
              </a:lnSpc>
              <a:buNone/>
              <a:defRPr/>
            </a:pPr>
            <a:endParaRPr lang="en-GB" dirty="0"/>
          </a:p>
          <a:p>
            <a:pPr>
              <a:lnSpc>
                <a:spcPct val="120000"/>
              </a:lnSpc>
              <a:defRPr/>
            </a:pPr>
            <a:r>
              <a:rPr lang="en-GB" dirty="0" smtClean="0"/>
              <a:t>&lt;input&gt; Element</a:t>
            </a:r>
            <a:endParaRPr lang="en-GB" sz="4000" dirty="0" smtClean="0"/>
          </a:p>
          <a:p>
            <a:pPr lvl="1"/>
            <a:r>
              <a:rPr lang="en-GB" sz="2200" dirty="0"/>
              <a:t>This </a:t>
            </a:r>
            <a:r>
              <a:rPr lang="en-GB" sz="2200" dirty="0" smtClean="0"/>
              <a:t>element inserts a control for one </a:t>
            </a:r>
            <a:r>
              <a:rPr lang="en-GB" sz="2200" dirty="0"/>
              <a:t>line input </a:t>
            </a:r>
            <a:r>
              <a:rPr lang="en-GB" sz="2200" dirty="0" smtClean="0"/>
              <a:t>from the user.</a:t>
            </a:r>
          </a:p>
          <a:p>
            <a:pPr lvl="1"/>
            <a:r>
              <a:rPr lang="en-US" sz="2200" dirty="0" smtClean="0"/>
              <a:t>Its the most important form element is the </a:t>
            </a:r>
            <a:r>
              <a:rPr lang="en-US" sz="2200" b="1" dirty="0" smtClean="0"/>
              <a:t>&lt;input&gt;</a:t>
            </a:r>
            <a:r>
              <a:rPr lang="en-US" sz="2200" dirty="0" smtClean="0"/>
              <a:t> element.</a:t>
            </a:r>
          </a:p>
          <a:p>
            <a:pPr lvl="1"/>
            <a:r>
              <a:rPr lang="en-US" sz="2200" dirty="0" smtClean="0"/>
              <a:t>The &lt;input&gt; element can be displayed in several ways, depending on the </a:t>
            </a:r>
            <a:r>
              <a:rPr lang="en-US" sz="2200" b="1" dirty="0" smtClean="0"/>
              <a:t>type</a:t>
            </a:r>
            <a:r>
              <a:rPr lang="en-US" sz="2200" dirty="0" smtClean="0"/>
              <a:t> attribute.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4D8964C4-82E7-4253-B623-B2AC8C21E9D9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10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46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Text and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5105400"/>
          </a:xfrm>
        </p:spPr>
        <p:txBody>
          <a:bodyPr/>
          <a:lstStyle/>
          <a:p>
            <a:r>
              <a:rPr lang="en-US" b="1" dirty="0" smtClean="0"/>
              <a:t>Text</a:t>
            </a:r>
          </a:p>
          <a:p>
            <a:pPr lvl="1"/>
            <a:r>
              <a:rPr lang="en-US" dirty="0" smtClean="0"/>
              <a:t>defines a one-line text input field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Password</a:t>
            </a:r>
          </a:p>
          <a:p>
            <a:pPr lvl="1"/>
            <a:r>
              <a:rPr lang="en-US" dirty="0" smtClean="0"/>
              <a:t>a text field which masks the entered text with * signs</a:t>
            </a:r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2564904"/>
            <a:ext cx="81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name="FirstName“ value=“Buhari"&gt;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5013176"/>
            <a:ext cx="81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 name:&lt;br&gt;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type="text" name="username"&gt;&lt;br&gt;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User password:&lt;br&gt;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type="password" name="psw"&gt;</a:t>
            </a:r>
          </a:p>
        </p:txBody>
      </p:sp>
    </p:spTree>
    <p:extLst>
      <p:ext uri="{BB962C8B-B14F-4D97-AF65-F5344CB8AC3E}">
        <p14:creationId xmlns:p14="http://schemas.microsoft.com/office/powerpoint/2010/main" val="13748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92162"/>
          </a:xfrm>
        </p:spPr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943088" cy="5562600"/>
          </a:xfrm>
        </p:spPr>
        <p:txBody>
          <a:bodyPr>
            <a:normAutofit/>
          </a:bodyPr>
          <a:lstStyle/>
          <a:p>
            <a:r>
              <a:rPr lang="en-US" b="1" dirty="0" smtClean="0"/>
              <a:t>&lt;label&gt;</a:t>
            </a:r>
            <a:r>
              <a:rPr lang="en-US" dirty="0" smtClean="0"/>
              <a:t> Element</a:t>
            </a:r>
          </a:p>
          <a:p>
            <a:pPr lvl="1">
              <a:defRPr/>
            </a:pPr>
            <a:r>
              <a:rPr lang="en-US" sz="2000" dirty="0" smtClean="0"/>
              <a:t>Form labels are used to associate an explanatory text to a form field using the field's ID.</a:t>
            </a:r>
          </a:p>
          <a:p>
            <a:pPr lvl="1">
              <a:defRPr/>
            </a:pPr>
            <a:r>
              <a:rPr lang="en-US" sz="2000" dirty="0" smtClean="0"/>
              <a:t>Clicking on a label focuses its associated field</a:t>
            </a:r>
          </a:p>
          <a:p>
            <a:pPr lvl="1"/>
            <a:r>
              <a:rPr lang="en-US" sz="2000" dirty="0" smtClean="0"/>
              <a:t>The for attribute of the &lt;label&gt; tag should be equal to the id attribute of the related element to bind them together.</a:t>
            </a:r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4038600"/>
            <a:ext cx="786983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600" b="1" noProof="1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 for="male"&gt;Male&lt;/label&gt;</a:t>
            </a:r>
            <a:b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type="radio" name="gender" id="male" value="male"&gt;&lt;br&gt;</a:t>
            </a:r>
            <a:b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1600" b="1" noProof="1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 for="female"&gt;Female&lt;/label&gt;</a:t>
            </a:r>
            <a:b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type="radio" name="gender" id="female" value="female"&gt;&lt;br&gt;</a:t>
            </a:r>
          </a:p>
        </p:txBody>
      </p:sp>
    </p:spTree>
    <p:extLst>
      <p:ext uri="{BB962C8B-B14F-4D97-AF65-F5344CB8AC3E}">
        <p14:creationId xmlns:p14="http://schemas.microsoft.com/office/powerpoint/2010/main" val="37262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355" y="152400"/>
            <a:ext cx="7498080" cy="792162"/>
          </a:xfrm>
        </p:spPr>
        <p:txBody>
          <a:bodyPr/>
          <a:lstStyle/>
          <a:p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943088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textarea</a:t>
            </a:r>
            <a:r>
              <a:rPr lang="en-US" b="1" dirty="0" smtClean="0"/>
              <a:t>&gt; </a:t>
            </a:r>
            <a:r>
              <a:rPr lang="en-US" dirty="0" smtClean="0"/>
              <a:t>Element</a:t>
            </a:r>
          </a:p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&lt;</a:t>
            </a:r>
            <a:r>
              <a:rPr lang="en-US" b="1" dirty="0" err="1" smtClean="0"/>
              <a:t>textarea</a:t>
            </a:r>
            <a:r>
              <a:rPr lang="en-US" b="1" dirty="0" smtClean="0"/>
              <a:t>&gt;</a:t>
            </a:r>
            <a:r>
              <a:rPr lang="en-US" dirty="0" smtClean="0"/>
              <a:t> element defines a multi line input field (</a:t>
            </a:r>
            <a:r>
              <a:rPr lang="en-US" b="1" dirty="0" smtClean="0"/>
              <a:t>a text area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rows</a:t>
            </a:r>
            <a:r>
              <a:rPr lang="en-US" dirty="0" smtClean="0"/>
              <a:t> attribute specifies the visible number of lines in a text area.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cols</a:t>
            </a:r>
            <a:r>
              <a:rPr lang="en-US" dirty="0" smtClean="0"/>
              <a:t> attribute specifies the visible width of a text area.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75656" y="2996952"/>
            <a:ext cx="7200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 name="message" rows="10" cols="30"&gt;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students are attending Web programming lecture&lt;/textarea&gt;</a:t>
            </a:r>
          </a:p>
        </p:txBody>
      </p:sp>
    </p:spTree>
    <p:extLst>
      <p:ext uri="{BB962C8B-B14F-4D97-AF65-F5344CB8AC3E}">
        <p14:creationId xmlns:p14="http://schemas.microsoft.com/office/powerpoint/2010/main" val="24243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Dropdown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08720"/>
            <a:ext cx="7866888" cy="576064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&lt;select&gt; </a:t>
            </a:r>
            <a:r>
              <a:rPr lang="en-US" sz="2800" dirty="0" smtClean="0"/>
              <a:t>Element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 </a:t>
            </a:r>
            <a:r>
              <a:rPr lang="en-US" sz="2400" b="1" dirty="0" smtClean="0"/>
              <a:t>&lt;select&gt;</a:t>
            </a:r>
            <a:r>
              <a:rPr lang="en-US" sz="2400" dirty="0" smtClean="0"/>
              <a:t> element defines a </a:t>
            </a:r>
            <a:r>
              <a:rPr lang="en-US" sz="2400" dirty="0"/>
              <a:t>(</a:t>
            </a:r>
            <a:r>
              <a:rPr lang="en-US" sz="2400" b="1" dirty="0" smtClean="0"/>
              <a:t>drop down) list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The </a:t>
            </a:r>
            <a:r>
              <a:rPr lang="en-US" sz="2200" b="1" dirty="0" smtClean="0"/>
              <a:t>&lt;option&gt;</a:t>
            </a:r>
            <a:r>
              <a:rPr lang="en-US" sz="2200" dirty="0" smtClean="0"/>
              <a:t> elements defines an option that can be selected.</a:t>
            </a:r>
          </a:p>
          <a:p>
            <a:r>
              <a:rPr lang="en-US" sz="2200" dirty="0" smtClean="0"/>
              <a:t>By default, the first item in the drop-down list is selected.</a:t>
            </a:r>
          </a:p>
          <a:p>
            <a:r>
              <a:rPr lang="en-US" sz="2200" dirty="0" smtClean="0"/>
              <a:t>To define a pre-selected option, add the </a:t>
            </a:r>
            <a:r>
              <a:rPr lang="en-US" sz="2200" b="1" dirty="0" smtClean="0"/>
              <a:t>selected</a:t>
            </a:r>
            <a:r>
              <a:rPr lang="en-US" sz="2200" dirty="0" smtClean="0"/>
              <a:t> attribute to the option.</a:t>
            </a:r>
          </a:p>
          <a:p>
            <a:r>
              <a:rPr lang="en-US" sz="2200" b="1" dirty="0" smtClean="0"/>
              <a:t>multiple</a:t>
            </a:r>
            <a:r>
              <a:rPr lang="en-US" sz="2200" dirty="0" smtClean="0"/>
              <a:t> attribute is used to select multiple options.</a:t>
            </a:r>
          </a:p>
          <a:p>
            <a:r>
              <a:rPr lang="en-US" sz="2200" b="1" dirty="0" smtClean="0"/>
              <a:t>Size </a:t>
            </a:r>
            <a:r>
              <a:rPr lang="en-US" sz="2200" dirty="0" smtClean="0"/>
              <a:t>attribute defines the no. of visible options in the list. </a:t>
            </a:r>
          </a:p>
          <a:p>
            <a:r>
              <a:rPr lang="en-US" sz="2200" dirty="0" smtClean="0"/>
              <a:t>&lt;</a:t>
            </a:r>
            <a:r>
              <a:rPr lang="en-US" sz="2200" dirty="0" err="1" smtClean="0"/>
              <a:t>optgroup</a:t>
            </a:r>
            <a:r>
              <a:rPr lang="en-US" sz="2200" dirty="0" smtClean="0"/>
              <a:t> label=“ ”&gt; element is used to define a group of related options in a drop-down list.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640" y="2057400"/>
            <a:ext cx="71746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 name="countries"&gt;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&lt;option value=“USA"&gt;USA&lt;/option&gt;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&lt;option value=“India”selected&gt;India&lt;/option&gt;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&lt;option value=“uk"&gt;UK&lt;/option&gt;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&lt;option value=“australia"&gt;Australia&lt;/option&gt;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&lt;option value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=“canada"&gt;Canada&lt;/</a:t>
            </a:r>
            <a:r>
              <a:rPr lang="en-US" sz="2000" b="1" noProof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9419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dirty="0" smtClean="0"/>
              <a:t>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Radio</a:t>
            </a:r>
          </a:p>
          <a:p>
            <a:pPr lvl="1"/>
            <a:r>
              <a:rPr lang="en-US" dirty="0" smtClean="0"/>
              <a:t>Radio buttons let a user select ONLY ONE of a limited number of choices: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define a pre-defined selection use the </a:t>
            </a:r>
            <a:r>
              <a:rPr lang="en-US" u="sng" dirty="0" smtClean="0"/>
              <a:t>checked</a:t>
            </a:r>
            <a:r>
              <a:rPr lang="en-US" dirty="0" smtClean="0"/>
              <a:t> attribute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03648" y="2852936"/>
            <a:ext cx="72627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type="radio" name="gender" value="male" </a:t>
            </a:r>
            <a:r>
              <a:rPr 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 Male&lt;br&gt;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type="radio" name="gender" value="female"&gt; Female&lt;br&gt;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type="radio" name="gender" value="other"&gt; Other</a:t>
            </a:r>
          </a:p>
        </p:txBody>
      </p:sp>
    </p:spTree>
    <p:extLst>
      <p:ext uri="{BB962C8B-B14F-4D97-AF65-F5344CB8AC3E}">
        <p14:creationId xmlns:p14="http://schemas.microsoft.com/office/powerpoint/2010/main" val="19217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818072" cy="792162"/>
          </a:xfrm>
        </p:spPr>
        <p:txBody>
          <a:bodyPr/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90600"/>
            <a:ext cx="7890080" cy="5638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Checkbox</a:t>
            </a:r>
          </a:p>
          <a:p>
            <a:pPr lvl="1"/>
            <a:r>
              <a:rPr lang="en-US" sz="2400" dirty="0" smtClean="0"/>
              <a:t>Checkboxes let a user select ZERO or MORE options of a limited number of choices.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b="1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616" y="3294350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type="checkbox" name="vehicle1" value="Bike"&gt; I have a bike&lt;br&gt;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type="checkbox" name="vehicle2" value="Car"&gt; I have a car</a:t>
            </a:r>
          </a:p>
        </p:txBody>
      </p:sp>
    </p:spTree>
    <p:extLst>
      <p:ext uri="{BB962C8B-B14F-4D97-AF65-F5344CB8AC3E}">
        <p14:creationId xmlns:p14="http://schemas.microsoft.com/office/powerpoint/2010/main" val="18450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28" y="152400"/>
            <a:ext cx="7790688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Submit and </a:t>
            </a:r>
            <a:r>
              <a:rPr lang="en-US" dirty="0"/>
              <a:t>Reset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7943088" cy="6019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Submit</a:t>
            </a:r>
          </a:p>
          <a:p>
            <a:pPr lvl="1"/>
            <a:r>
              <a:rPr lang="en-US" sz="1800" dirty="0" smtClean="0"/>
              <a:t>defines a button for </a:t>
            </a:r>
            <a:r>
              <a:rPr lang="en-US" sz="1800" b="1" dirty="0" smtClean="0"/>
              <a:t>submitting</a:t>
            </a:r>
            <a:r>
              <a:rPr lang="en-US" sz="1800" dirty="0" smtClean="0"/>
              <a:t> form data to a </a:t>
            </a:r>
            <a:r>
              <a:rPr lang="en-US" sz="1800" b="1" dirty="0" smtClean="0"/>
              <a:t>form-handler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 form-handler is typically a server page with a script for processing input data.</a:t>
            </a:r>
          </a:p>
          <a:p>
            <a:pPr lvl="1"/>
            <a:r>
              <a:rPr lang="en-US" sz="1800" dirty="0" smtClean="0"/>
              <a:t>The form-handler is specified in the form's </a:t>
            </a:r>
            <a:r>
              <a:rPr lang="en-US" sz="1800" b="1" dirty="0" smtClean="0"/>
              <a:t>action</a:t>
            </a:r>
            <a:r>
              <a:rPr lang="en-US" sz="1800" dirty="0" smtClean="0"/>
              <a:t> attribute</a:t>
            </a:r>
          </a:p>
          <a:p>
            <a:pPr lvl="1"/>
            <a:endParaRPr lang="en-US" sz="1800" dirty="0" smtClean="0"/>
          </a:p>
          <a:p>
            <a:pPr lvl="1"/>
            <a:endParaRPr lang="en-US" sz="2400" b="1" dirty="0" smtClean="0"/>
          </a:p>
          <a:p>
            <a:r>
              <a:rPr lang="en-US" sz="2800" b="1" dirty="0" smtClean="0"/>
              <a:t>Reset</a:t>
            </a:r>
          </a:p>
          <a:p>
            <a:pPr lvl="1"/>
            <a:r>
              <a:rPr lang="en-US" sz="2000" dirty="0" smtClean="0"/>
              <a:t>defines a </a:t>
            </a:r>
            <a:r>
              <a:rPr lang="en-US" sz="2000" b="1" dirty="0" smtClean="0"/>
              <a:t>reset button</a:t>
            </a:r>
            <a:r>
              <a:rPr lang="en-US" sz="2000" dirty="0" smtClean="0"/>
              <a:t> that will reset all form values to their default values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Button</a:t>
            </a:r>
            <a:endParaRPr lang="en-US" sz="2400" b="1" dirty="0"/>
          </a:p>
          <a:p>
            <a:pPr lvl="1"/>
            <a:r>
              <a:rPr lang="en-US" sz="2000" dirty="0"/>
              <a:t>defines </a:t>
            </a:r>
            <a:r>
              <a:rPr lang="en-US" sz="2000" dirty="0" smtClean="0"/>
              <a:t>a generic</a:t>
            </a:r>
            <a:r>
              <a:rPr lang="en-US" sz="2000" dirty="0"/>
              <a:t> </a:t>
            </a:r>
            <a:r>
              <a:rPr lang="en-US" sz="2000" b="1" dirty="0"/>
              <a:t>button</a:t>
            </a:r>
            <a:r>
              <a:rPr lang="en-US" sz="2000" dirty="0"/>
              <a:t>, used for javascript.</a:t>
            </a:r>
          </a:p>
          <a:p>
            <a:pPr lvl="1"/>
            <a:endParaRPr lang="en-US" sz="2000" b="1" dirty="0" smtClean="0"/>
          </a:p>
          <a:p>
            <a:endParaRPr lang="en-US" sz="2800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71599" y="2521803"/>
            <a:ext cx="7403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4491335"/>
            <a:ext cx="74035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type="reset"&gt;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5773002"/>
            <a:ext cx="740351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type="button" onclick="alert('Hello World!')" value="Click Me!"&gt;</a:t>
            </a:r>
          </a:p>
        </p:txBody>
      </p:sp>
    </p:spTree>
    <p:extLst>
      <p:ext uri="{BB962C8B-B14F-4D97-AF65-F5344CB8AC3E}">
        <p14:creationId xmlns:p14="http://schemas.microsoft.com/office/powerpoint/2010/main" val="37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dirty="0" err="1" smtClean="0"/>
              <a:t>Datalist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datalist</a:t>
            </a:r>
            <a:r>
              <a:rPr lang="en-US" b="1" dirty="0" smtClean="0"/>
              <a:t>&gt; </a:t>
            </a:r>
            <a:r>
              <a:rPr lang="en-US" dirty="0" smtClean="0"/>
              <a:t>Element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datalist</a:t>
            </a:r>
            <a:r>
              <a:rPr lang="en-US" sz="2000" b="1" dirty="0" smtClean="0"/>
              <a:t>&gt;</a:t>
            </a:r>
            <a:r>
              <a:rPr lang="en-US" sz="2000" dirty="0" smtClean="0"/>
              <a:t> element specifies a list of pre-defined options for an &lt;input&gt; element.</a:t>
            </a:r>
          </a:p>
          <a:p>
            <a:r>
              <a:rPr lang="en-US" sz="2000" dirty="0" smtClean="0"/>
              <a:t>Users will see a drop-down list of the pre-defined options as they input data.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list</a:t>
            </a:r>
            <a:r>
              <a:rPr lang="en-US" sz="2000" dirty="0" smtClean="0"/>
              <a:t> attribute of the &lt;input&gt; element, must refer to the </a:t>
            </a:r>
            <a:r>
              <a:rPr lang="en-US" sz="2000" b="1" dirty="0" smtClean="0"/>
              <a:t>id</a:t>
            </a:r>
            <a:r>
              <a:rPr lang="en-US" sz="2000" dirty="0" smtClean="0"/>
              <a:t> attribute of the &lt;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&gt; element.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03648" y="4077072"/>
            <a:ext cx="7488832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&lt;input list="browsers"&gt;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&lt;datalist id="browsers"&gt;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&lt;option value="Internet Explorer"&gt;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 &lt;option value="Firefox"&gt;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&lt;option value="Chrome"&gt;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 &lt;option value="Opera"&gt;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&lt;option value="Safari"&gt;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&lt;/datalist&gt;</a:t>
            </a:r>
          </a:p>
        </p:txBody>
      </p:sp>
    </p:spTree>
    <p:extLst>
      <p:ext uri="{BB962C8B-B14F-4D97-AF65-F5344CB8AC3E}">
        <p14:creationId xmlns:p14="http://schemas.microsoft.com/office/powerpoint/2010/main" val="32182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582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Fieldsets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71600" y="928670"/>
            <a:ext cx="7715200" cy="571504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Fieldsets are used to enclose a group of related form fields: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&lt;legend&gt; is the fieldset's title.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8604" y="1785926"/>
            <a:ext cx="663098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0786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4414" y="1295400"/>
            <a:ext cx="7498080" cy="5334000"/>
          </a:xfrm>
        </p:spPr>
        <p:txBody>
          <a:bodyPr numCol="1">
            <a:norm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Introduction to </a:t>
            </a:r>
            <a:r>
              <a:rPr lang="en-GB" b="1" i="1" dirty="0" smtClean="0">
                <a:solidFill>
                  <a:schemeClr val="bg2"/>
                </a:solidFill>
              </a:rPr>
              <a:t>WWW</a:t>
            </a:r>
          </a:p>
          <a:p>
            <a:r>
              <a:rPr lang="en-GB" dirty="0" smtClean="0"/>
              <a:t>Structuring and Formatting with </a:t>
            </a:r>
            <a:r>
              <a:rPr lang="en-GB" b="1" i="1" dirty="0" smtClean="0"/>
              <a:t>HTML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Basic Text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Lists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Hyperlinks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Multimedia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Tables</a:t>
            </a:r>
          </a:p>
          <a:p>
            <a:pPr lvl="1"/>
            <a:r>
              <a:rPr lang="en-GB" dirty="0" smtClean="0"/>
              <a:t>Forms</a:t>
            </a:r>
            <a:endParaRPr lang="en-GB" dirty="0"/>
          </a:p>
          <a:p>
            <a:r>
              <a:rPr lang="en-GB" dirty="0" smtClean="0">
                <a:solidFill>
                  <a:schemeClr val="bg2"/>
                </a:solidFill>
              </a:rPr>
              <a:t>Styling with </a:t>
            </a:r>
            <a:r>
              <a:rPr lang="en-GB" b="1" i="1" dirty="0" smtClean="0">
                <a:solidFill>
                  <a:schemeClr val="bg2"/>
                </a:solidFill>
              </a:rPr>
              <a:t>CSS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3334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/>
          <a:lstStyle/>
          <a:p>
            <a:r>
              <a:rPr lang="en-US" dirty="0" smtClean="0"/>
              <a:t>Number and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Number</a:t>
            </a:r>
          </a:p>
          <a:p>
            <a:pPr lvl="1"/>
            <a:r>
              <a:rPr lang="en-US" sz="2600" dirty="0" smtClean="0"/>
              <a:t>defines a </a:t>
            </a:r>
            <a:r>
              <a:rPr lang="en-US" sz="2600" b="1" dirty="0" smtClean="0"/>
              <a:t>numeric</a:t>
            </a:r>
            <a:r>
              <a:rPr lang="en-US" sz="2600" dirty="0" smtClean="0"/>
              <a:t> input field. You can also set restrictions on what numbers are accepted.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Color</a:t>
            </a:r>
          </a:p>
          <a:p>
            <a:pPr lvl="1"/>
            <a:r>
              <a:rPr lang="en-US" sz="2000" dirty="0" smtClean="0"/>
              <a:t>is used for input fields that should contain a color. Depending on browser support, a color picker can show up in the input field.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2996952"/>
            <a:ext cx="784887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(between 16 and 35):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type="number" name="quantity" min="16" max=“55"&gt;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5616" y="5661248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your favorite color: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type="color" name="favcolor"&gt;</a:t>
            </a:r>
          </a:p>
        </p:txBody>
      </p:sp>
    </p:spTree>
    <p:extLst>
      <p:ext uri="{BB962C8B-B14F-4D97-AF65-F5344CB8AC3E}">
        <p14:creationId xmlns:p14="http://schemas.microsoft.com/office/powerpoint/2010/main" val="35940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58120" cy="1143000"/>
          </a:xfrm>
        </p:spPr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Date</a:t>
            </a:r>
          </a:p>
          <a:p>
            <a:pPr lvl="1"/>
            <a:r>
              <a:rPr lang="en-US" dirty="0" smtClean="0"/>
              <a:t>is used for input fields that should contain a date. Depending on browser support, a date picker can show up in the input field.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You can also add restrictions to dates.</a:t>
            </a:r>
          </a:p>
          <a:p>
            <a:pPr lvl="1"/>
            <a:endParaRPr lang="en-US" b="1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3429000"/>
            <a:ext cx="784887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Birthday: &lt;input type="date" name="bday"&gt;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1600" y="4437112"/>
            <a:ext cx="78488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a date before 1980-01-01: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 type="date" name="bday" max="1979-12-31"&gt;&lt;br&gt;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a date after 2000-01-01: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type="date" name="bday" min="2000-01-02"&gt;&lt;br&gt;</a:t>
            </a:r>
          </a:p>
        </p:txBody>
      </p:sp>
    </p:spTree>
    <p:extLst>
      <p:ext uri="{BB962C8B-B14F-4D97-AF65-F5344CB8AC3E}">
        <p14:creationId xmlns:p14="http://schemas.microsoft.com/office/powerpoint/2010/main" val="14345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/>
          <a:lstStyle/>
          <a:p>
            <a:r>
              <a:rPr lang="en-US" dirty="0" smtClean="0"/>
              <a:t>Month and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Month</a:t>
            </a:r>
          </a:p>
          <a:p>
            <a:pPr lvl="1"/>
            <a:r>
              <a:rPr lang="en-US" dirty="0" smtClean="0"/>
              <a:t>allows the user to select a month and year.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Week</a:t>
            </a:r>
          </a:p>
          <a:p>
            <a:pPr lvl="1"/>
            <a:r>
              <a:rPr lang="en-US" dirty="0" smtClean="0"/>
              <a:t>allows the user to select a week and year.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2636912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 (month and year):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type="month" name="bdaymonth"&gt;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5616" y="4725144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Select a week: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type="week" name="week_year"&gt;</a:t>
            </a:r>
          </a:p>
        </p:txBody>
      </p:sp>
    </p:spTree>
    <p:extLst>
      <p:ext uri="{BB962C8B-B14F-4D97-AF65-F5344CB8AC3E}">
        <p14:creationId xmlns:p14="http://schemas.microsoft.com/office/powerpoint/2010/main" val="20173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/>
          <a:lstStyle/>
          <a:p>
            <a:r>
              <a:rPr lang="en-US" dirty="0" smtClean="0"/>
              <a:t>Time and </a:t>
            </a:r>
            <a:r>
              <a:rPr lang="en-US" dirty="0" err="1" smtClean="0"/>
              <a:t>Datetime</a:t>
            </a:r>
            <a:r>
              <a:rPr lang="en-US" dirty="0" smtClean="0"/>
              <a:t>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Time</a:t>
            </a:r>
          </a:p>
          <a:p>
            <a:pPr lvl="1"/>
            <a:r>
              <a:rPr lang="en-US" dirty="0" smtClean="0"/>
              <a:t>allows the user to select a time.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Datetime</a:t>
            </a:r>
            <a:r>
              <a:rPr lang="en-US" b="1" dirty="0" smtClean="0"/>
              <a:t>-local</a:t>
            </a:r>
          </a:p>
          <a:p>
            <a:pPr marL="402336" lvl="1" indent="0">
              <a:buNone/>
            </a:pPr>
            <a:r>
              <a:rPr lang="en-US" dirty="0" smtClean="0"/>
              <a:t>specifies a date and time input field, with no time zone.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6323" y="2653461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your time: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type="time" name="usr_time"&gt;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3608" y="5517232"/>
            <a:ext cx="81003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 (date and time):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type="datetime-local" name="bdaytime"&gt;</a:t>
            </a:r>
          </a:p>
        </p:txBody>
      </p:sp>
    </p:spTree>
    <p:extLst>
      <p:ext uri="{BB962C8B-B14F-4D97-AF65-F5344CB8AC3E}">
        <p14:creationId xmlns:p14="http://schemas.microsoft.com/office/powerpoint/2010/main" val="5419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/>
          <a:lstStyle/>
          <a:p>
            <a:r>
              <a:rPr lang="en-US" dirty="0" smtClean="0"/>
              <a:t>Range and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Range</a:t>
            </a:r>
          </a:p>
          <a:p>
            <a:pPr lvl="1"/>
            <a:r>
              <a:rPr lang="en-US" sz="2600" dirty="0" smtClean="0"/>
              <a:t>is used for input fields that should contain a value within a range.</a:t>
            </a:r>
            <a:endParaRPr lang="en-US" sz="2600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Email</a:t>
            </a:r>
          </a:p>
          <a:p>
            <a:pPr lvl="1"/>
            <a:r>
              <a:rPr lang="en-US" sz="2600" dirty="0" smtClean="0"/>
              <a:t>is used for input fields that should contain an e-mail address.</a:t>
            </a:r>
          </a:p>
          <a:p>
            <a:pPr lvl="1"/>
            <a:r>
              <a:rPr lang="en-US" sz="2600" dirty="0" smtClean="0"/>
              <a:t>Depending on browser support, the e-mail address can be automatically validated when submitted.</a:t>
            </a:r>
          </a:p>
          <a:p>
            <a:pPr lvl="1"/>
            <a:r>
              <a:rPr lang="en-US" sz="2600" dirty="0" smtClean="0"/>
              <a:t>Some </a:t>
            </a:r>
            <a:r>
              <a:rPr lang="en-US" sz="2600" dirty="0" err="1" smtClean="0"/>
              <a:t>smartphones</a:t>
            </a:r>
            <a:r>
              <a:rPr lang="en-US" sz="2600" dirty="0" smtClean="0"/>
              <a:t> recognize the email type, and adds ".com” and “@” to the keyboard to match email input.</a:t>
            </a:r>
          </a:p>
          <a:p>
            <a:pPr lvl="1"/>
            <a:endParaRPr lang="en-US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2564904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type="range" name="points" min="0" max="10"&gt;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3608" y="6165304"/>
            <a:ext cx="784887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E-mail:&lt;input type="email" name="email"&gt;</a:t>
            </a:r>
          </a:p>
        </p:txBody>
      </p:sp>
    </p:spTree>
    <p:extLst>
      <p:ext uri="{BB962C8B-B14F-4D97-AF65-F5344CB8AC3E}">
        <p14:creationId xmlns:p14="http://schemas.microsoft.com/office/powerpoint/2010/main" val="5993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/>
          <a:lstStyle/>
          <a:p>
            <a:r>
              <a:rPr lang="en-US" dirty="0" smtClean="0"/>
              <a:t>Search and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Search</a:t>
            </a:r>
          </a:p>
          <a:p>
            <a:pPr lvl="1"/>
            <a:r>
              <a:rPr lang="en-US" dirty="0" smtClean="0"/>
              <a:t>is used for search fields (a search field behaves like a regular text field).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Url</a:t>
            </a:r>
            <a:endParaRPr lang="en-US" b="1" dirty="0" smtClean="0"/>
          </a:p>
          <a:p>
            <a:pPr lvl="1"/>
            <a:r>
              <a:rPr lang="en-US" sz="2600" dirty="0" smtClean="0"/>
              <a:t>is used for input fields that should contain a URL address.</a:t>
            </a:r>
          </a:p>
          <a:p>
            <a:pPr lvl="1"/>
            <a:r>
              <a:rPr lang="en-US" sz="2600" dirty="0" smtClean="0"/>
              <a:t>Depending on browser support, the </a:t>
            </a:r>
            <a:r>
              <a:rPr lang="en-US" sz="2600" dirty="0" err="1" smtClean="0"/>
              <a:t>url</a:t>
            </a:r>
            <a:r>
              <a:rPr lang="en-US" sz="2600" dirty="0" smtClean="0"/>
              <a:t> field can be automatically validated when submitted.</a:t>
            </a:r>
          </a:p>
          <a:p>
            <a:pPr lvl="1"/>
            <a:r>
              <a:rPr lang="en-US" sz="2600" dirty="0" smtClean="0"/>
              <a:t>Some smartphones recognize the </a:t>
            </a:r>
            <a:r>
              <a:rPr lang="en-US" sz="2600" dirty="0" err="1" smtClean="0"/>
              <a:t>url</a:t>
            </a:r>
            <a:r>
              <a:rPr lang="en-US" sz="2600" dirty="0" smtClean="0"/>
              <a:t> type, and adds ".com" to the keyboard to match </a:t>
            </a:r>
            <a:r>
              <a:rPr lang="en-US" sz="2600" dirty="0" err="1" smtClean="0"/>
              <a:t>url</a:t>
            </a:r>
            <a:r>
              <a:rPr lang="en-US" sz="2600" dirty="0" smtClean="0"/>
              <a:t> input.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2564904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 Google: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type="search" name="googlesearch"&gt;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5616" y="5805264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your homepage: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type="url" name="homepage"&gt;</a:t>
            </a:r>
          </a:p>
        </p:txBody>
      </p:sp>
    </p:spTree>
    <p:extLst>
      <p:ext uri="{BB962C8B-B14F-4D97-AF65-F5344CB8AC3E}">
        <p14:creationId xmlns:p14="http://schemas.microsoft.com/office/powerpoint/2010/main" val="18047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866888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</a:t>
            </a:r>
          </a:p>
          <a:p>
            <a:pPr lvl="1"/>
            <a:r>
              <a:rPr lang="en-US" dirty="0" smtClean="0"/>
              <a:t>a field used for uploading file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upload more than one file use the </a:t>
            </a:r>
            <a:r>
              <a:rPr lang="en-US" b="1" dirty="0" smtClean="0"/>
              <a:t>multiple</a:t>
            </a:r>
            <a:r>
              <a:rPr lang="en-US" dirty="0" smtClean="0"/>
              <a:t> attribute</a:t>
            </a:r>
            <a:endParaRPr lang="bg-BG" dirty="0" smtClean="0"/>
          </a:p>
          <a:p>
            <a:pPr lvl="1"/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75655" y="2819400"/>
            <a:ext cx="724696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name="photo"&gt;</a:t>
            </a:r>
          </a:p>
        </p:txBody>
      </p:sp>
    </p:spTree>
    <p:extLst>
      <p:ext uri="{BB962C8B-B14F-4D97-AF65-F5344CB8AC3E}">
        <p14:creationId xmlns:p14="http://schemas.microsoft.com/office/powerpoint/2010/main" val="28222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Accept</a:t>
            </a:r>
          </a:p>
          <a:p>
            <a:pPr lvl="1"/>
            <a:r>
              <a:rPr lang="en-US" dirty="0" smtClean="0"/>
              <a:t>The accept attribute specifies the types of files that the server accepts for file uploads.</a:t>
            </a:r>
          </a:p>
          <a:p>
            <a:pPr lvl="1"/>
            <a:r>
              <a:rPr lang="en-US" dirty="0" smtClean="0"/>
              <a:t>It can only be used with &lt;input type=“file”&gt;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r>
              <a:rPr lang="en-US" dirty="0" smtClean="0"/>
              <a:t>Audio/* - accepts all sound files</a:t>
            </a:r>
          </a:p>
          <a:p>
            <a:pPr lvl="2"/>
            <a:r>
              <a:rPr lang="en-US" dirty="0" smtClean="0"/>
              <a:t>Video/* - accepts all video files</a:t>
            </a:r>
          </a:p>
          <a:p>
            <a:pPr lvl="2"/>
            <a:r>
              <a:rPr lang="en-US" dirty="0" smtClean="0"/>
              <a:t>Image/* - accepts all image files</a:t>
            </a:r>
          </a:p>
          <a:p>
            <a:pPr lvl="2"/>
            <a:r>
              <a:rPr lang="en-US" dirty="0" err="1" smtClean="0"/>
              <a:t>File_extension</a:t>
            </a:r>
            <a:r>
              <a:rPr lang="en-US" dirty="0" smtClean="0"/>
              <a:t> – File extension starting with the STOP character </a:t>
            </a:r>
            <a:r>
              <a:rPr lang="en-US" dirty="0" err="1" smtClean="0"/>
              <a:t>e.g</a:t>
            </a:r>
            <a:r>
              <a:rPr lang="en-US" dirty="0" smtClean="0"/>
              <a:t> .gif,  .jpg, .doc, .</a:t>
            </a:r>
            <a:r>
              <a:rPr lang="en-US" dirty="0" err="1" smtClean="0"/>
              <a:t>pdf</a:t>
            </a:r>
            <a:r>
              <a:rPr lang="en-US" dirty="0" smtClean="0"/>
              <a:t> etc</a:t>
            </a:r>
          </a:p>
          <a:p>
            <a:pPr lvl="1"/>
            <a:r>
              <a:rPr lang="en-US" dirty="0" smtClean="0"/>
              <a:t>To specify more than one value, separate with a comma( </a:t>
            </a:r>
            <a:r>
              <a:rPr lang="en-US" dirty="0" err="1" smtClean="0"/>
              <a:t>e.g</a:t>
            </a:r>
            <a:r>
              <a:rPr lang="en-US" dirty="0" smtClean="0"/>
              <a:t> accept=“image/jpeg, audio/*, video/*”)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3284984"/>
            <a:ext cx="763284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type=“file" name="pic” </a:t>
            </a: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accept=“image/*”</a:t>
            </a: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92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500" b="1" dirty="0" smtClean="0"/>
              <a:t>Value</a:t>
            </a:r>
          </a:p>
          <a:p>
            <a:pPr lvl="1"/>
            <a:r>
              <a:rPr lang="en-US" sz="6200" dirty="0" smtClean="0"/>
              <a:t>The </a:t>
            </a:r>
            <a:r>
              <a:rPr lang="en-US" sz="6200" b="1" dirty="0" smtClean="0"/>
              <a:t>value</a:t>
            </a:r>
            <a:r>
              <a:rPr lang="en-US" sz="6200" dirty="0" smtClean="0"/>
              <a:t> attribute specifies the initial value for an input field.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6200" dirty="0" smtClean="0"/>
              <a:t>The value attribute is used differently for different input types:</a:t>
            </a:r>
          </a:p>
          <a:p>
            <a:pPr lvl="1"/>
            <a:r>
              <a:rPr lang="en-US" sz="6200" dirty="0" smtClean="0"/>
              <a:t>For "button", "reset", and "submit" - it defines the text on the button</a:t>
            </a:r>
          </a:p>
          <a:p>
            <a:pPr lvl="1"/>
            <a:r>
              <a:rPr lang="en-US" sz="6200" dirty="0" smtClean="0"/>
              <a:t>For "text", "password", and "hidden" - it defines the initial (default) value of the input field</a:t>
            </a:r>
          </a:p>
          <a:p>
            <a:pPr lvl="1"/>
            <a:r>
              <a:rPr lang="en-US" sz="6200" dirty="0" smtClean="0"/>
              <a:t>For "checkbox", "radio", "image" - it defines the value associated with the input (this is also the value that is sent on submit)</a:t>
            </a:r>
          </a:p>
          <a:p>
            <a:pPr lvl="1"/>
            <a:r>
              <a:rPr lang="en-US" sz="6200" b="1" dirty="0" smtClean="0"/>
              <a:t>Note:</a:t>
            </a:r>
            <a:r>
              <a:rPr lang="en-US" sz="6200" dirty="0" smtClean="0"/>
              <a:t> The value attribute cannot be used with &lt;input type="file"&gt;.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2204864"/>
            <a:ext cx="8077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value=“Suhail"&gt;</a:t>
            </a:r>
          </a:p>
        </p:txBody>
      </p:sp>
    </p:spTree>
    <p:extLst>
      <p:ext uri="{BB962C8B-B14F-4D97-AF65-F5344CB8AC3E}">
        <p14:creationId xmlns:p14="http://schemas.microsoft.com/office/powerpoint/2010/main" val="9413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6712"/>
            <a:ext cx="7498080" cy="541168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Readonly</a:t>
            </a:r>
            <a:endParaRPr lang="en-US" b="1" dirty="0" smtClean="0"/>
          </a:p>
          <a:p>
            <a:pPr lvl="1"/>
            <a:r>
              <a:rPr lang="en-US" sz="2600" dirty="0" smtClean="0"/>
              <a:t>The </a:t>
            </a:r>
            <a:r>
              <a:rPr lang="en-US" sz="2600" b="1" dirty="0" err="1" smtClean="0"/>
              <a:t>readonly</a:t>
            </a:r>
            <a:r>
              <a:rPr lang="en-US" sz="2600" dirty="0" smtClean="0"/>
              <a:t> attribute specifies that the input field is read only (cannot be changed).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Disabled</a:t>
            </a:r>
          </a:p>
          <a:p>
            <a:pPr lvl="1"/>
            <a:r>
              <a:rPr lang="en-US" sz="2400" dirty="0" smtClean="0"/>
              <a:t>The </a:t>
            </a:r>
            <a:r>
              <a:rPr lang="en-US" sz="2400" b="1" dirty="0" smtClean="0"/>
              <a:t>disabled</a:t>
            </a:r>
            <a:r>
              <a:rPr lang="en-US" sz="2400" dirty="0" smtClean="0"/>
              <a:t> attribute specifies that the input field is disabled.</a:t>
            </a:r>
          </a:p>
          <a:p>
            <a:pPr lvl="1"/>
            <a:r>
              <a:rPr lang="en-US" sz="2400" dirty="0" smtClean="0"/>
              <a:t>A disabled input field is unusable and un-clickable, and its value will not be sent when submitting the form.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3608" y="2362200"/>
            <a:ext cx="777686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value=“Iliya" readonly&gt;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0668" y="5638800"/>
            <a:ext cx="784887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value=“Shehu" disabled&gt;</a:t>
            </a:r>
          </a:p>
        </p:txBody>
      </p:sp>
    </p:spTree>
    <p:extLst>
      <p:ext uri="{BB962C8B-B14F-4D97-AF65-F5344CB8AC3E}">
        <p14:creationId xmlns:p14="http://schemas.microsoft.com/office/powerpoint/2010/main" val="13663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498080" cy="715962"/>
          </a:xfrm>
        </p:spPr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Overview of Forms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1"/>
            <a:ext cx="8001000" cy="5791200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HTML Forms are one of the main points of interaction between a user and a web site or application. They allow users to send data to the web site.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/>
              <a:t>An HTML Form is made of one or more </a:t>
            </a:r>
            <a:r>
              <a:rPr lang="en-GB" sz="2400" dirty="0" smtClean="0"/>
              <a:t>controls. </a:t>
            </a:r>
            <a:r>
              <a:rPr lang="en-GB" sz="2400" dirty="0"/>
              <a:t>Those </a:t>
            </a:r>
            <a:r>
              <a:rPr lang="en-GB" sz="2400" dirty="0" smtClean="0"/>
              <a:t>controls </a:t>
            </a:r>
            <a:r>
              <a:rPr lang="en-GB" sz="2400" dirty="0"/>
              <a:t>can be text fields (single line or multiline), select boxes, buttons, checkboxes, or radio buttons. Most of the time those </a:t>
            </a:r>
            <a:r>
              <a:rPr lang="en-GB" sz="2400" dirty="0" smtClean="0"/>
              <a:t>controls </a:t>
            </a:r>
            <a:r>
              <a:rPr lang="en-GB" sz="2400" dirty="0"/>
              <a:t>are paired with a label that describes their </a:t>
            </a:r>
            <a:r>
              <a:rPr lang="en-GB" sz="2400" dirty="0" smtClean="0"/>
              <a:t>purpose. (properly </a:t>
            </a:r>
            <a:r>
              <a:rPr lang="en-GB" sz="2400" dirty="0"/>
              <a:t>implemented labels are able to clearly instruct both sighted and blind users on what to enter into a form </a:t>
            </a:r>
            <a:r>
              <a:rPr lang="en-GB" sz="2400" dirty="0" smtClean="0"/>
              <a:t>input).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main difference between a HTML form and a regular HTML document is that, most of the time, the data collected by the form is sent to a web server.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In </a:t>
            </a:r>
            <a:r>
              <a:rPr lang="en-GB" sz="2400" dirty="0"/>
              <a:t>that case, you need to set up a web server to receive and process the </a:t>
            </a:r>
            <a:r>
              <a:rPr lang="en-GB" sz="2400" dirty="0" smtClean="0"/>
              <a:t>data (To be covered in CSC2233). </a:t>
            </a:r>
            <a:endParaRPr lang="en-GB" sz="2400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76250"/>
          </a:xfrm>
        </p:spPr>
        <p:txBody>
          <a:bodyPr/>
          <a:lstStyle/>
          <a:p>
            <a:pPr>
              <a:defRPr/>
            </a:pPr>
            <a:fld id="{C3D5DE2B-49C7-4960-86A2-AA2E076F74C1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3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92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96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8095488" cy="5562600"/>
          </a:xfrm>
        </p:spPr>
        <p:txBody>
          <a:bodyPr/>
          <a:lstStyle/>
          <a:p>
            <a:r>
              <a:rPr lang="en-US" b="1" dirty="0" smtClean="0"/>
              <a:t>Size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size</a:t>
            </a:r>
            <a:r>
              <a:rPr lang="en-US" dirty="0" smtClean="0"/>
              <a:t> attribute specifies the visual size (in characters) for the input field.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maxlength</a:t>
            </a:r>
            <a:endParaRPr lang="en-US" b="1" dirty="0" smtClean="0"/>
          </a:p>
          <a:p>
            <a:pPr lvl="1"/>
            <a:r>
              <a:rPr lang="en-US" dirty="0" smtClean="0"/>
              <a:t>The </a:t>
            </a:r>
            <a:r>
              <a:rPr lang="en-US" b="1" dirty="0" err="1" smtClean="0"/>
              <a:t>maxlength</a:t>
            </a:r>
            <a:r>
              <a:rPr lang="en-US" dirty="0" smtClean="0"/>
              <a:t> attribute specifies the maximum allowed length for the input field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9131" y="2315454"/>
            <a:ext cx="784887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value=“Madueke" size=“40”&gt;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5445224"/>
            <a:ext cx="784887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value=“Diezani" maxlength=“10”&gt;</a:t>
            </a:r>
          </a:p>
        </p:txBody>
      </p:sp>
    </p:spTree>
    <p:extLst>
      <p:ext uri="{BB962C8B-B14F-4D97-AF65-F5344CB8AC3E}">
        <p14:creationId xmlns:p14="http://schemas.microsoft.com/office/powerpoint/2010/main" val="40729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Autocomplete</a:t>
            </a:r>
            <a:r>
              <a:rPr lang="en-US" dirty="0" smtClean="0"/>
              <a:t>: on or off</a:t>
            </a:r>
          </a:p>
          <a:p>
            <a:pPr lvl="1"/>
            <a:r>
              <a:rPr lang="en-US" dirty="0" smtClean="0"/>
              <a:t>When autocomplete is on, the browser automatically complete the input values based on values that the user has entered before.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Formtarget</a:t>
            </a:r>
            <a:r>
              <a:rPr lang="en-US" b="1" dirty="0" smtClean="0"/>
              <a:t>, </a:t>
            </a:r>
            <a:r>
              <a:rPr lang="en-US" b="1" dirty="0" err="1" smtClean="0"/>
              <a:t>formaction</a:t>
            </a:r>
            <a:endParaRPr lang="en-US" b="1" dirty="0" smtClean="0"/>
          </a:p>
          <a:p>
            <a:pPr lvl="1"/>
            <a:r>
              <a:rPr lang="en-US" dirty="0" smtClean="0"/>
              <a:t>Used with &lt;input type=“submit”&gt; to override the target and action attributes in the &lt;form&gt; element</a:t>
            </a:r>
          </a:p>
        </p:txBody>
      </p:sp>
    </p:spTree>
    <p:extLst>
      <p:ext uri="{BB962C8B-B14F-4D97-AF65-F5344CB8AC3E}">
        <p14:creationId xmlns:p14="http://schemas.microsoft.com/office/powerpoint/2010/main" val="25012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86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Height and width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height</a:t>
            </a:r>
            <a:r>
              <a:rPr lang="en-US" dirty="0" smtClean="0"/>
              <a:t> and </a:t>
            </a:r>
            <a:r>
              <a:rPr lang="en-US" b="1" dirty="0" smtClean="0"/>
              <a:t>width</a:t>
            </a:r>
            <a:r>
              <a:rPr lang="en-US" dirty="0" smtClean="0"/>
              <a:t> attributes specify the height and width of an &lt;input type="image"&gt; element to serve as a submit button.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autofocus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autofocus</a:t>
            </a:r>
            <a:r>
              <a:rPr lang="en-US" dirty="0" smtClean="0"/>
              <a:t> attribute specifies that the input field should automatically get focus when the page loads.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9632" y="3284984"/>
            <a:ext cx="76328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type="image" src="img_submit.gif" alt="Submit" width="48" height="48"&gt;</a:t>
            </a:r>
          </a:p>
        </p:txBody>
      </p:sp>
    </p:spTree>
    <p:extLst>
      <p:ext uri="{BB962C8B-B14F-4D97-AF65-F5344CB8AC3E}">
        <p14:creationId xmlns:p14="http://schemas.microsoft.com/office/powerpoint/2010/main" val="30996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pattern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pattern</a:t>
            </a:r>
            <a:r>
              <a:rPr lang="en-US" dirty="0" smtClean="0"/>
              <a:t> attribute specifies a regular expression that the &lt;input&gt; element's value is checked against.</a:t>
            </a:r>
          </a:p>
          <a:p>
            <a:pPr lvl="1"/>
            <a:r>
              <a:rPr lang="en-US" dirty="0" smtClean="0"/>
              <a:t>For example the input field that can contain only three letters (no numbers or special characters).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5616" y="4869160"/>
            <a:ext cx="76328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 code: 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name="country_code" pattern="[A-Za-z]{3}" title="Three letter country code"&gt;</a:t>
            </a:r>
          </a:p>
        </p:txBody>
      </p:sp>
    </p:spTree>
    <p:extLst>
      <p:ext uri="{BB962C8B-B14F-4D97-AF65-F5344CB8AC3E}">
        <p14:creationId xmlns:p14="http://schemas.microsoft.com/office/powerpoint/2010/main" val="3061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placeholder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placeholder</a:t>
            </a:r>
            <a:r>
              <a:rPr lang="en-US" dirty="0" smtClean="0"/>
              <a:t> attribute specifies a hint that describes the expected value of an input field (a sample value or a short description of the format).</a:t>
            </a:r>
          </a:p>
          <a:p>
            <a:pPr lvl="1"/>
            <a:r>
              <a:rPr lang="en-US" dirty="0" smtClean="0"/>
              <a:t>The hint is displayed in the input field before the user enters a value.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5616" y="4941168"/>
            <a:ext cx="76328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name="fname" placeholder="First name"&gt;</a:t>
            </a:r>
          </a:p>
        </p:txBody>
      </p:sp>
    </p:spTree>
    <p:extLst>
      <p:ext uri="{BB962C8B-B14F-4D97-AF65-F5344CB8AC3E}">
        <p14:creationId xmlns:p14="http://schemas.microsoft.com/office/powerpoint/2010/main" val="21900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5" y="32982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609600"/>
            <a:ext cx="7962088" cy="595581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required</a:t>
            </a:r>
          </a:p>
          <a:p>
            <a:pPr lvl="1"/>
            <a:r>
              <a:rPr lang="en-US" sz="2400" dirty="0" smtClean="0"/>
              <a:t>The </a:t>
            </a:r>
            <a:r>
              <a:rPr lang="en-US" sz="2400" b="1" dirty="0" smtClean="0"/>
              <a:t>required</a:t>
            </a:r>
            <a:r>
              <a:rPr lang="en-US" sz="2400" dirty="0" smtClean="0"/>
              <a:t> attribute specifies that an input field must be filled out before submitting the form.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Step</a:t>
            </a:r>
          </a:p>
          <a:p>
            <a:pPr lvl="1"/>
            <a:r>
              <a:rPr lang="en-US" sz="2400" dirty="0" smtClean="0"/>
              <a:t>The </a:t>
            </a:r>
            <a:r>
              <a:rPr lang="en-US" sz="2400" b="1" dirty="0" smtClean="0"/>
              <a:t>step</a:t>
            </a:r>
            <a:r>
              <a:rPr lang="en-US" sz="2400" dirty="0" smtClean="0"/>
              <a:t> attribute specifies the legal number intervals for an &lt;input&gt; element.</a:t>
            </a:r>
          </a:p>
          <a:p>
            <a:pPr lvl="1"/>
            <a:r>
              <a:rPr lang="en-US" sz="2400" dirty="0"/>
              <a:t>The step attribute works with the following input types: number, range, date, </a:t>
            </a:r>
            <a:r>
              <a:rPr lang="en-US" sz="2400" dirty="0" err="1"/>
              <a:t>datetime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-local, month, time and week.</a:t>
            </a:r>
            <a:endParaRPr lang="en-US" sz="24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2057400"/>
            <a:ext cx="801384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Username: &lt;input type="text" name="usrname" required&gt;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5486400"/>
            <a:ext cx="763284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type="number" name="points" step="3"&gt;</a:t>
            </a:r>
          </a:p>
        </p:txBody>
      </p:sp>
    </p:spTree>
    <p:extLst>
      <p:ext uri="{BB962C8B-B14F-4D97-AF65-F5344CB8AC3E}">
        <p14:creationId xmlns:p14="http://schemas.microsoft.com/office/powerpoint/2010/main" val="21295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362796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Forms – Design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6200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Before starting to code, it's always better to step back and take the time to think about your </a:t>
            </a:r>
            <a:r>
              <a:rPr lang="en-US" sz="2400" dirty="0" smtClean="0"/>
              <a:t>form.</a:t>
            </a:r>
          </a:p>
          <a:p>
            <a:endParaRPr lang="en-US" sz="2400" dirty="0"/>
          </a:p>
          <a:p>
            <a:r>
              <a:rPr lang="en-US" sz="2400" dirty="0" smtClean="0"/>
              <a:t>Designing </a:t>
            </a:r>
            <a:r>
              <a:rPr lang="en-US" sz="2400" dirty="0"/>
              <a:t>a quick mockup will help you to define the right set of data you want to ask your </a:t>
            </a:r>
            <a:r>
              <a:rPr lang="en-US" sz="2400" dirty="0" smtClean="0"/>
              <a:t>user.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/>
              <a:t>a user </a:t>
            </a:r>
            <a:r>
              <a:rPr lang="en-US" sz="2400" dirty="0" smtClean="0"/>
              <a:t>experience </a:t>
            </a:r>
            <a:r>
              <a:rPr lang="en-US" sz="2400" dirty="0"/>
              <a:t>point of view, it's important to remember that the bigger your form, the more you risk losing </a:t>
            </a:r>
            <a:r>
              <a:rPr lang="en-US" sz="2400" dirty="0" smtClean="0"/>
              <a:t>users.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Keep </a:t>
            </a:r>
            <a:r>
              <a:rPr lang="en-US" sz="2400" dirty="0"/>
              <a:t>it simple and stay focused: ask only for what you absolutely need. Designing forms is an important step when you are building a site or application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8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498080" cy="715962"/>
          </a:xfrm>
        </p:spPr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Overview of Forms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1"/>
            <a:ext cx="8001000" cy="5791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400" dirty="0" smtClean="0">
                <a:solidFill>
                  <a:srgbClr val="000000"/>
                </a:solidFill>
                <a:cs typeface="Times New Roman" pitchFamily="18" charset="0"/>
              </a:rPr>
              <a:t>Consider</a:t>
            </a:r>
            <a:r>
              <a:rPr lang="en-GB" sz="2400" dirty="0" smtClean="0">
                <a:solidFill>
                  <a:srgbClr val="000000"/>
                </a:solidFill>
              </a:rPr>
              <a:t> Google’s search form:</a:t>
            </a:r>
          </a:p>
          <a:p>
            <a:pPr>
              <a:lnSpc>
                <a:spcPct val="90000"/>
              </a:lnSpc>
            </a:pP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82296" indent="0">
              <a:lnSpc>
                <a:spcPct val="90000"/>
              </a:lnSpc>
              <a:buNone/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82296" indent="0">
              <a:lnSpc>
                <a:spcPct val="90000"/>
              </a:lnSpc>
              <a:buNone/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82296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</a:b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/>
            <a:r>
              <a:rPr lang="en-GB" sz="2400" dirty="0" smtClean="0">
                <a:solidFill>
                  <a:srgbClr val="000000"/>
                </a:solidFill>
              </a:rPr>
              <a:t>The form is quite simple; it contains just three form controls: the text box that accepts the keywords used in the search, the search button that submits the form and another button that directly opens one of the search results.</a:t>
            </a: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76250"/>
          </a:xfrm>
        </p:spPr>
        <p:txBody>
          <a:bodyPr/>
          <a:lstStyle/>
          <a:p>
            <a:pPr>
              <a:defRPr/>
            </a:pPr>
            <a:fld id="{C3D5DE2B-49C7-4960-86A2-AA2E076F74C1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4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160" y="1524000"/>
            <a:ext cx="563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8830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4C8B3340-44E8-4EA1-BF3A-099FEDE2EC28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5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182880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11" y="228600"/>
            <a:ext cx="4599709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70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248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2000" dirty="0"/>
              <a:t>&lt;form&gt; tag specifies the beginning of a form area. The closing &lt;/form&gt; tag specifies </a:t>
            </a:r>
            <a:r>
              <a:rPr lang="en-GB" sz="2000" dirty="0" smtClean="0"/>
              <a:t>the end </a:t>
            </a:r>
            <a:r>
              <a:rPr lang="en-GB" sz="2000" dirty="0"/>
              <a:t>of a form </a:t>
            </a:r>
            <a:r>
              <a:rPr lang="en-GB" sz="2000" dirty="0" smtClean="0"/>
              <a:t>area. </a:t>
            </a:r>
            <a:r>
              <a:rPr lang="en-GB" sz="2000" dirty="0"/>
              <a:t>There can be multiple forms on a web page, but they cannot be </a:t>
            </a:r>
            <a:r>
              <a:rPr lang="en-GB" sz="2000" dirty="0" smtClean="0"/>
              <a:t>nested inside </a:t>
            </a:r>
            <a:r>
              <a:rPr lang="en-GB" sz="2000" dirty="0"/>
              <a:t>one another</a:t>
            </a:r>
            <a:r>
              <a:rPr lang="en-GB" sz="2000" dirty="0" smtClean="0"/>
              <a:t>.</a:t>
            </a:r>
          </a:p>
          <a:p>
            <a:pPr>
              <a:defRPr/>
            </a:pPr>
            <a:endParaRPr lang="en-GB" sz="2000" dirty="0" smtClean="0"/>
          </a:p>
          <a:p>
            <a:pPr marL="82296" indent="0">
              <a:buNone/>
              <a:defRPr/>
            </a:pPr>
            <a:r>
              <a:rPr lang="en-GB" sz="2000" dirty="0" smtClean="0"/>
              <a:t>	&lt;form&gt;</a:t>
            </a:r>
            <a:endParaRPr lang="en-GB" sz="2000" dirty="0"/>
          </a:p>
          <a:p>
            <a:pPr marL="69850" indent="0">
              <a:buFont typeface="Wingdings 3" pitchFamily="18" charset="2"/>
              <a:buNone/>
              <a:defRPr/>
            </a:pPr>
            <a:r>
              <a:rPr lang="en-GB" sz="2000" i="1" dirty="0" smtClean="0"/>
              <a:t>		 </a:t>
            </a:r>
            <a:r>
              <a:rPr lang="en-GB" sz="2000" i="1" dirty="0"/>
              <a:t>. . . form controls go here . . .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GB" sz="2000" dirty="0" smtClean="0"/>
              <a:t>	 </a:t>
            </a:r>
            <a:r>
              <a:rPr lang="en-GB" sz="2000" dirty="0"/>
              <a:t>&lt;/form&gt;</a:t>
            </a:r>
          </a:p>
          <a:p>
            <a:pPr>
              <a:defRPr/>
            </a:pPr>
            <a:endParaRPr lang="en-GB" sz="2000" dirty="0" smtClean="0"/>
          </a:p>
          <a:p>
            <a:pPr>
              <a:defRPr/>
            </a:pPr>
            <a:r>
              <a:rPr lang="en-GB" sz="2000" dirty="0" smtClean="0"/>
              <a:t>The form element can be configured with attributes that specify which server-side program or file will process the form, how the form information will be sent to the server, and the name of the form.  Example</a:t>
            </a:r>
          </a:p>
          <a:p>
            <a:pPr>
              <a:defRPr/>
            </a:pPr>
            <a:endParaRPr lang="en-GB" sz="2000" dirty="0" smtClean="0"/>
          </a:p>
          <a:p>
            <a:pPr marL="82296" indent="0">
              <a:buNone/>
              <a:defRPr/>
            </a:pPr>
            <a:r>
              <a:rPr lang="en-GB" sz="2000" dirty="0" smtClean="0"/>
              <a:t>&lt;</a:t>
            </a:r>
            <a:r>
              <a:rPr lang="en-GB" sz="2000" dirty="0"/>
              <a:t>form name="order" method="post" id="order" action="</a:t>
            </a:r>
            <a:r>
              <a:rPr lang="en-GB" sz="2000" dirty="0" err="1"/>
              <a:t>demo.php</a:t>
            </a:r>
            <a:r>
              <a:rPr lang="en-GB" sz="2000" dirty="0"/>
              <a:t>"&gt;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GB" sz="2000" i="1" dirty="0" smtClean="0"/>
              <a:t> . </a:t>
            </a:r>
            <a:r>
              <a:rPr lang="en-GB" sz="2000" i="1" dirty="0"/>
              <a:t>. . form controls go here . . .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GB" sz="2000" dirty="0" smtClean="0"/>
              <a:t> &lt;/</a:t>
            </a:r>
            <a:r>
              <a:rPr lang="en-GB" sz="2000" dirty="0"/>
              <a:t>form&gt;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23D02E8-BC7E-48FA-A107-85A3C06BBD9F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22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275"/>
            <a:ext cx="7772400" cy="792163"/>
          </a:xfrm>
        </p:spPr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element ATTRIBUTES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791480" cy="5591196"/>
          </a:xfrm>
        </p:spPr>
        <p:txBody>
          <a:bodyPr>
            <a:normAutofit fontScale="85000" lnSpcReduction="20000"/>
          </a:bodyPr>
          <a:lstStyle/>
          <a:p>
            <a:pPr marL="82550" indent="0">
              <a:lnSpc>
                <a:spcPct val="90000"/>
              </a:lnSpc>
              <a:buNone/>
              <a:defRPr/>
            </a:pPr>
            <a:r>
              <a:rPr lang="en-US" sz="3600" dirty="0" smtClean="0"/>
              <a:t>The form element attributes:</a:t>
            </a:r>
          </a:p>
          <a:p>
            <a:pPr marL="639763" lvl="1" indent="-236538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b="1" dirty="0"/>
              <a:t>name</a:t>
            </a:r>
            <a:r>
              <a:rPr lang="en-US" dirty="0"/>
              <a:t> -Identifies the </a:t>
            </a:r>
            <a:r>
              <a:rPr lang="en-US" dirty="0" smtClean="0"/>
              <a:t>form</a:t>
            </a:r>
          </a:p>
          <a:p>
            <a:pPr marL="639763" lvl="1" indent="-236538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b="1" dirty="0"/>
              <a:t>method</a:t>
            </a:r>
          </a:p>
          <a:p>
            <a:pPr marL="885825" lvl="2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b="1" dirty="0"/>
              <a:t>get</a:t>
            </a:r>
            <a:r>
              <a:rPr lang="en-US" dirty="0"/>
              <a:t> – it </a:t>
            </a:r>
            <a:r>
              <a:rPr lang="en-GB" dirty="0"/>
              <a:t>causes the form data to be appended to the URL and sent to the web server</a:t>
            </a:r>
            <a:endParaRPr lang="en-US" dirty="0"/>
          </a:p>
          <a:p>
            <a:pPr marL="885825" lvl="2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b="1" dirty="0"/>
              <a:t>post</a:t>
            </a:r>
            <a:r>
              <a:rPr lang="en-US" dirty="0"/>
              <a:t> – </a:t>
            </a:r>
            <a:r>
              <a:rPr lang="en-GB" dirty="0"/>
              <a:t>The post method is more private and transmits the form data in the body of the HTTP response</a:t>
            </a:r>
            <a:r>
              <a:rPr lang="en-GB" dirty="0" smtClean="0"/>
              <a:t>.</a:t>
            </a:r>
          </a:p>
          <a:p>
            <a:pPr marL="638937" lvl="1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-provides a unique identifier</a:t>
            </a:r>
            <a:r>
              <a:rPr lang="en-US" dirty="0" smtClean="0"/>
              <a:t>.</a:t>
            </a:r>
          </a:p>
          <a:p>
            <a:pPr marL="638937" lvl="1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b="1" dirty="0" smtClean="0"/>
              <a:t>action</a:t>
            </a:r>
          </a:p>
          <a:p>
            <a:pPr marL="885825" lvl="2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dirty="0" smtClean="0"/>
              <a:t>Specifies the server-side program or script that will process your form data. </a:t>
            </a:r>
            <a:r>
              <a:rPr lang="en-US" dirty="0"/>
              <a:t> </a:t>
            </a:r>
            <a:r>
              <a:rPr lang="en-US" dirty="0" smtClean="0"/>
              <a:t>i.e. where to send the data</a:t>
            </a:r>
          </a:p>
          <a:p>
            <a:pPr lvl="1"/>
            <a:r>
              <a:rPr lang="en-US" b="1" dirty="0" smtClean="0"/>
              <a:t>target</a:t>
            </a:r>
            <a:endParaRPr lang="en-US" b="1" dirty="0"/>
          </a:p>
          <a:p>
            <a:pPr lvl="2"/>
            <a:r>
              <a:rPr lang="en-US" dirty="0"/>
              <a:t>Specifies </a:t>
            </a:r>
            <a:r>
              <a:rPr lang="en-GB" dirty="0"/>
              <a:t>where to display the response that is received after submitting the </a:t>
            </a:r>
            <a:r>
              <a:rPr lang="en-GB" dirty="0" smtClean="0"/>
              <a:t>form</a:t>
            </a:r>
            <a:r>
              <a:rPr lang="en-US" dirty="0" smtClean="0"/>
              <a:t> (current tab/window, new window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1" dirty="0" smtClean="0"/>
              <a:t>autocomplete</a:t>
            </a:r>
            <a:endParaRPr lang="en-US" b="1" dirty="0"/>
          </a:p>
          <a:p>
            <a:pPr lvl="2"/>
            <a:r>
              <a:rPr lang="en-US" dirty="0"/>
              <a:t>Specifies if the browser should autocomplete the form (default: on).</a:t>
            </a:r>
            <a:endParaRPr lang="en-US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59255826-533A-4E82-8AB6-DA4E29C8DB1E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7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144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First 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The form to build, roughly 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867400" cy="51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74" y="152400"/>
            <a:ext cx="7498080" cy="868362"/>
          </a:xfrm>
        </p:spPr>
        <p:txBody>
          <a:bodyPr/>
          <a:lstStyle/>
          <a:p>
            <a:r>
              <a:rPr lang="en-GB" dirty="0" smtClean="0"/>
              <a:t>My First 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791480" cy="5591196"/>
          </a:xfrm>
        </p:spPr>
        <p:txBody>
          <a:bodyPr>
            <a:normAutofit/>
          </a:bodyPr>
          <a:lstStyle/>
          <a:p>
            <a:pPr marL="82550" indent="0">
              <a:lnSpc>
                <a:spcPct val="90000"/>
              </a:lnSpc>
              <a:buNone/>
              <a:defRPr/>
            </a:pPr>
            <a:r>
              <a:rPr lang="en-GB" sz="2000" dirty="0" smtClean="0"/>
              <a:t>To </a:t>
            </a:r>
            <a:r>
              <a:rPr lang="en-GB" sz="2000" dirty="0"/>
              <a:t>build our contact form, we will use the following HTML elements: </a:t>
            </a:r>
            <a:endParaRPr lang="en-GB" sz="2000" dirty="0" smtClean="0"/>
          </a:p>
          <a:p>
            <a:pPr marL="82550" indent="0">
              <a:lnSpc>
                <a:spcPct val="90000"/>
              </a:lnSpc>
              <a:buNone/>
              <a:defRPr/>
            </a:pPr>
            <a:r>
              <a:rPr lang="en-GB" sz="2000" dirty="0" smtClean="0">
                <a:hlinkClick r:id="rId2" tooltip="The HTML &lt;form&gt; element represents a document section that contains interactive controls to submit information to a web server."/>
              </a:rPr>
              <a:t>&lt;</a:t>
            </a:r>
            <a:r>
              <a:rPr lang="en-GB" sz="2000" dirty="0">
                <a:hlinkClick r:id="rId2" tooltip="The HTML &lt;form&gt; element represents a document section that contains interactive controls to submit information to a web server."/>
              </a:rPr>
              <a:t>form&gt;</a:t>
            </a:r>
            <a:r>
              <a:rPr lang="en-GB" sz="2000" dirty="0"/>
              <a:t>, </a:t>
            </a:r>
            <a:r>
              <a:rPr lang="en-GB" sz="2000" dirty="0">
                <a:hlinkClick r:id="rId3" tooltip="The HTML &lt;label&gt; element represents a caption for an item in a user interface."/>
              </a:rPr>
              <a:t>&lt;label&gt;</a:t>
            </a:r>
            <a:r>
              <a:rPr lang="en-GB" sz="2000" dirty="0"/>
              <a:t>, </a:t>
            </a:r>
            <a:r>
              <a:rPr lang="en-GB" sz="2000" dirty="0">
                <a:hlinkClick r:id="rId4" tooltip="The HTML &lt;input&gt; element is used to create interactive controls for web-based forms in order to accept data from the user."/>
              </a:rPr>
              <a:t>&lt;input&gt;</a:t>
            </a:r>
            <a:r>
              <a:rPr lang="en-GB" sz="2000" dirty="0"/>
              <a:t>, </a:t>
            </a:r>
            <a:r>
              <a:rPr lang="en-GB" sz="2000" dirty="0">
                <a:hlinkClick r:id="rId5" tooltip="The HTML &lt;textarea&gt; element represents a multi-line plain-text editing control."/>
              </a:rPr>
              <a:t>&lt;</a:t>
            </a:r>
            <a:r>
              <a:rPr lang="en-GB" sz="2000" dirty="0" err="1">
                <a:hlinkClick r:id="rId5" tooltip="The HTML &lt;textarea&gt; element represents a multi-line plain-text editing control."/>
              </a:rPr>
              <a:t>textarea</a:t>
            </a:r>
            <a:r>
              <a:rPr lang="en-GB" sz="2000" dirty="0">
                <a:hlinkClick r:id="rId5" tooltip="The HTML &lt;textarea&gt; element represents a multi-line plain-text editing control."/>
              </a:rPr>
              <a:t>&gt;</a:t>
            </a:r>
            <a:r>
              <a:rPr lang="en-GB" sz="2000" dirty="0"/>
              <a:t>, and </a:t>
            </a:r>
            <a:r>
              <a:rPr lang="en-GB" sz="2000" dirty="0">
                <a:hlinkClick r:id="rId6" tooltip="The HTML &lt;button&gt; element represents a clickable button."/>
              </a:rPr>
              <a:t>&lt;button&gt;</a:t>
            </a:r>
            <a:r>
              <a:rPr lang="en-GB" sz="2000" dirty="0"/>
              <a:t>.</a:t>
            </a:r>
            <a:endParaRPr 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73723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0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5620</TotalTime>
  <Words>1386</Words>
  <Application>Microsoft Office PowerPoint</Application>
  <PresentationFormat>On-screen Show (4:3)</PresentationFormat>
  <Paragraphs>355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CST1302 Foundation of Web Programming – Lecture 6</vt:lpstr>
      <vt:lpstr>Course Outline</vt:lpstr>
      <vt:lpstr>Overview of Forms</vt:lpstr>
      <vt:lpstr>Overview of Forms</vt:lpstr>
      <vt:lpstr>Examples</vt:lpstr>
      <vt:lpstr>HTML form</vt:lpstr>
      <vt:lpstr>HTML form element ATTRIBUTES</vt:lpstr>
      <vt:lpstr>My First Form</vt:lpstr>
      <vt:lpstr>My First Form</vt:lpstr>
      <vt:lpstr>Form Elements</vt:lpstr>
      <vt:lpstr>Simple Text and Password</vt:lpstr>
      <vt:lpstr>Label</vt:lpstr>
      <vt:lpstr>TextArea</vt:lpstr>
      <vt:lpstr>Dropdown List</vt:lpstr>
      <vt:lpstr>Radio Button</vt:lpstr>
      <vt:lpstr>Checkbox</vt:lpstr>
      <vt:lpstr>Submit and Reset Buttons</vt:lpstr>
      <vt:lpstr>Datalist</vt:lpstr>
      <vt:lpstr>Fieldsets</vt:lpstr>
      <vt:lpstr>Number and Color</vt:lpstr>
      <vt:lpstr>Date</vt:lpstr>
      <vt:lpstr>Month and Week</vt:lpstr>
      <vt:lpstr>Time and Datetime-local</vt:lpstr>
      <vt:lpstr>Range and Email</vt:lpstr>
      <vt:lpstr>Search and URL</vt:lpstr>
      <vt:lpstr>File</vt:lpstr>
      <vt:lpstr>Attributes</vt:lpstr>
      <vt:lpstr>Input Attributes</vt:lpstr>
      <vt:lpstr>….</vt:lpstr>
      <vt:lpstr>….</vt:lpstr>
      <vt:lpstr>….</vt:lpstr>
      <vt:lpstr>….</vt:lpstr>
      <vt:lpstr>….</vt:lpstr>
      <vt:lpstr>….</vt:lpstr>
      <vt:lpstr>….</vt:lpstr>
      <vt:lpstr>HTML Forms – Design 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Windows User</cp:lastModifiedBy>
  <cp:revision>174</cp:revision>
  <cp:lastPrinted>1601-01-01T00:00:00Z</cp:lastPrinted>
  <dcterms:created xsi:type="dcterms:W3CDTF">2002-01-17T02:49:49Z</dcterms:created>
  <dcterms:modified xsi:type="dcterms:W3CDTF">2017-07-28T09:16:49Z</dcterms:modified>
</cp:coreProperties>
</file>