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47"/>
  </p:notesMasterIdLst>
  <p:sldIdLst>
    <p:sldId id="256" r:id="rId2"/>
    <p:sldId id="270" r:id="rId3"/>
    <p:sldId id="318" r:id="rId4"/>
    <p:sldId id="271" r:id="rId5"/>
    <p:sldId id="296" r:id="rId6"/>
    <p:sldId id="297" r:id="rId7"/>
    <p:sldId id="302" r:id="rId8"/>
    <p:sldId id="298" r:id="rId9"/>
    <p:sldId id="299" r:id="rId10"/>
    <p:sldId id="300" r:id="rId11"/>
    <p:sldId id="301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9" r:id="rId24"/>
    <p:sldId id="314" r:id="rId25"/>
    <p:sldId id="315" r:id="rId26"/>
    <p:sldId id="316" r:id="rId27"/>
    <p:sldId id="278" r:id="rId28"/>
    <p:sldId id="279" r:id="rId29"/>
    <p:sldId id="320" r:id="rId30"/>
    <p:sldId id="321" r:id="rId31"/>
    <p:sldId id="322" r:id="rId32"/>
    <p:sldId id="323" r:id="rId33"/>
    <p:sldId id="324" r:id="rId34"/>
    <p:sldId id="325" r:id="rId35"/>
    <p:sldId id="317" r:id="rId36"/>
    <p:sldId id="326" r:id="rId37"/>
    <p:sldId id="327" r:id="rId38"/>
    <p:sldId id="328" r:id="rId39"/>
    <p:sldId id="332" r:id="rId40"/>
    <p:sldId id="333" r:id="rId41"/>
    <p:sldId id="329" r:id="rId42"/>
    <p:sldId id="330" r:id="rId43"/>
    <p:sldId id="334" r:id="rId44"/>
    <p:sldId id="331" r:id="rId45"/>
    <p:sldId id="335" r:id="rId4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580" autoAdjust="0"/>
  </p:normalViewPr>
  <p:slideViewPr>
    <p:cSldViewPr>
      <p:cViewPr varScale="1">
        <p:scale>
          <a:sx n="75" d="100"/>
          <a:sy n="75" d="100"/>
        </p:scale>
        <p:origin x="-13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90"/>
    </p:cViewPr>
  </p:sorterViewPr>
  <p:notesViewPr>
    <p:cSldViewPr>
      <p:cViewPr varScale="1">
        <p:scale>
          <a:sx n="74" d="100"/>
          <a:sy n="74" d="100"/>
        </p:scale>
        <p:origin x="-1860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3C2FB17-EB52-4644-9999-623D54732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B82BA9DE-92FD-4849-B4C5-B52A5DFAE7BA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1</a:t>
            </a:fld>
            <a:endParaRPr lang="en-US" sz="1300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F1EF1F-4439-4384-B1AC-EE633B70D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F9103F-F24D-4FEB-9F16-FB2AD8ECF7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52AA6F-302F-4ACC-9055-75774AA355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7BD057-8A81-4AFF-B7A8-2B4E4278F0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F4807F-6105-4600-9CCE-72371E5FDB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C25F772-1E1E-4B3E-A7E9-491ED28BF7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36128D4-B06F-4AC6-B71A-5E2A518D4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AE00330-87ED-42A4-9A03-F3F6DFD00F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1D07D4-BDAE-4BD7-B55E-507884B4E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4DE305-A1D0-4B54-83F1-6104306A3F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333F35D-51BD-4497-A272-84ACCD9BE8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wmac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895600"/>
            <a:ext cx="7848600" cy="1660525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CST1302 Foundation of Web Programming – Lecture 7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D900CB30-7C09-489F-82A5-B7E01001C17F}" type="slidenum">
              <a:rPr lang="en-US" sz="1400" smtClean="0"/>
              <a:pPr>
                <a:defRPr/>
              </a:pPr>
              <a:t>1</a:t>
            </a:fld>
            <a:endParaRPr lang="en-US" sz="1400" dirty="0" smtClean="0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81000"/>
            <a:ext cx="129743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43000" y="6324600"/>
            <a:ext cx="2209800" cy="445329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A. A. Datti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New HTML Tags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The &lt;span&gt; tag is used for inline elements; that is, words or phrases that </a:t>
            </a:r>
            <a:r>
              <a:rPr lang="en-GB" dirty="0" smtClean="0"/>
              <a:t>appear inside </a:t>
            </a:r>
            <a:r>
              <a:rPr lang="en-GB" dirty="0"/>
              <a:t>of a larger paragraph or heading. Treat it just like other inline HTML </a:t>
            </a:r>
            <a:r>
              <a:rPr lang="en-GB" dirty="0" smtClean="0"/>
              <a:t>tags such </a:t>
            </a:r>
            <a:r>
              <a:rPr lang="en-GB" dirty="0"/>
              <a:t>as the &lt;a&gt; tag (for adding a link to some text in a paragraph</a:t>
            </a:r>
            <a:r>
              <a:rPr lang="en-GB" dirty="0" smtClean="0"/>
              <a:t>).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For example, you could use a &lt;span&gt;</a:t>
            </a:r>
            <a:br>
              <a:rPr lang="en-GB" dirty="0"/>
            </a:br>
            <a:r>
              <a:rPr lang="en-GB" dirty="0"/>
              <a:t>tag to indicate the name of a company, and then use CSS to highlight the name</a:t>
            </a:r>
            <a:br>
              <a:rPr lang="en-GB" dirty="0"/>
            </a:br>
            <a:r>
              <a:rPr lang="en-GB" dirty="0"/>
              <a:t>using a different font, </a:t>
            </a:r>
            <a:r>
              <a:rPr lang="en-GB" dirty="0" smtClean="0"/>
              <a:t>colour, </a:t>
            </a:r>
            <a:r>
              <a:rPr lang="en-GB" dirty="0"/>
              <a:t>and so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Creating Styles </a:t>
            </a:r>
            <a:r>
              <a:rPr lang="en-GB" sz="4400" dirty="0" smtClean="0"/>
              <a:t>and Style </a:t>
            </a:r>
            <a:r>
              <a:rPr lang="en-GB" sz="4400" dirty="0"/>
              <a:t>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a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696200" cy="541020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 Style is essentially </a:t>
            </a:r>
            <a:r>
              <a:rPr lang="en-GB" dirty="0"/>
              <a:t>just a rule that tells a web browser how to format something on a </a:t>
            </a:r>
            <a:r>
              <a:rPr lang="en-GB" dirty="0" smtClean="0"/>
              <a:t>web page — turn </a:t>
            </a:r>
            <a:r>
              <a:rPr lang="en-GB" dirty="0"/>
              <a:t>a headline blue, draw a red border around a photo, or create a </a:t>
            </a:r>
            <a:r>
              <a:rPr lang="en-GB" dirty="0" smtClean="0"/>
              <a:t>150-pixel-wide </a:t>
            </a:r>
            <a:r>
              <a:rPr lang="en-GB" dirty="0"/>
              <a:t>sidebar box to hold a list of links.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If </a:t>
            </a:r>
            <a:r>
              <a:rPr lang="en-GB" dirty="0"/>
              <a:t>a style could talk it would say something like, “Hey Browser, make this look like that.”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 </a:t>
            </a:r>
            <a:r>
              <a:rPr lang="en-GB" dirty="0"/>
              <a:t>style is, in fact, made up </a:t>
            </a:r>
            <a:r>
              <a:rPr lang="en-GB" dirty="0" smtClean="0"/>
              <a:t>of two </a:t>
            </a:r>
            <a:r>
              <a:rPr lang="en-GB" dirty="0"/>
              <a:t>elements: the web page element that the browser formats (the selector) and </a:t>
            </a:r>
            <a:r>
              <a:rPr lang="en-GB" dirty="0" smtClean="0"/>
              <a:t>the actual </a:t>
            </a:r>
            <a:r>
              <a:rPr lang="en-GB" dirty="0"/>
              <a:t>formatting instructions (the declaration block).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For </a:t>
            </a:r>
            <a:r>
              <a:rPr lang="en-GB" dirty="0"/>
              <a:t>example, a selector </a:t>
            </a:r>
            <a:r>
              <a:rPr lang="en-GB" dirty="0" smtClean="0"/>
              <a:t>can be </a:t>
            </a:r>
            <a:r>
              <a:rPr lang="en-GB" dirty="0"/>
              <a:t>a headline, a paragraph of text, a photo, and so on.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Declaration </a:t>
            </a:r>
            <a:r>
              <a:rPr lang="en-GB" dirty="0"/>
              <a:t>blocks can </a:t>
            </a:r>
            <a:r>
              <a:rPr lang="en-GB" dirty="0" smtClean="0"/>
              <a:t>turn that </a:t>
            </a:r>
            <a:r>
              <a:rPr lang="en-GB" dirty="0"/>
              <a:t>text blue, add a red border around a paragraph, position the photo in the </a:t>
            </a:r>
            <a:r>
              <a:rPr lang="en-GB" dirty="0" smtClean="0"/>
              <a:t>centre of </a:t>
            </a:r>
            <a:r>
              <a:rPr lang="en-GB" dirty="0"/>
              <a:t>the page—the possibilities are endless.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a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6962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For example, to set a standard font </a:t>
            </a:r>
            <a:r>
              <a:rPr lang="en-GB" dirty="0" smtClean="0"/>
              <a:t>color and </a:t>
            </a:r>
            <a:r>
              <a:rPr lang="en-GB" dirty="0"/>
              <a:t>font size for all paragraphs on a </a:t>
            </a:r>
            <a:r>
              <a:rPr lang="en-GB" dirty="0" smtClean="0"/>
              <a:t>web page</a:t>
            </a:r>
            <a:r>
              <a:rPr lang="en-GB" dirty="0"/>
              <a:t>, you’d write the following:</a:t>
            </a:r>
          </a:p>
          <a:p>
            <a:pPr marL="82296" indent="0" algn="just">
              <a:buNone/>
            </a:pPr>
            <a:endParaRPr lang="en-GB" dirty="0"/>
          </a:p>
          <a:p>
            <a:pPr marL="82296" indent="0" algn="ctr">
              <a:buNone/>
            </a:pPr>
            <a:r>
              <a:rPr lang="en-GB" dirty="0" smtClean="0"/>
              <a:t>p </a:t>
            </a:r>
            <a:r>
              <a:rPr lang="en-GB" dirty="0"/>
              <a:t>{ color: red; font-size: 1.5em; }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This </a:t>
            </a:r>
            <a:r>
              <a:rPr lang="en-GB" dirty="0"/>
              <a:t>style simply says, “Make the text in all paragraphs—marked with &lt;p&gt; </a:t>
            </a:r>
            <a:r>
              <a:rPr lang="en-GB" dirty="0" smtClean="0"/>
              <a:t>tags—red </a:t>
            </a:r>
            <a:r>
              <a:rPr lang="en-GB" dirty="0"/>
              <a:t>and 1.5 ems tall.”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An </a:t>
            </a:r>
            <a:r>
              <a:rPr lang="en-GB" dirty="0" err="1"/>
              <a:t>em</a:t>
            </a:r>
            <a:r>
              <a:rPr lang="en-GB" dirty="0"/>
              <a:t> is a unit of measurement that’s based on a </a:t>
            </a:r>
            <a:r>
              <a:rPr lang="en-GB" dirty="0" smtClean="0"/>
              <a:t>browser’s normal </a:t>
            </a:r>
            <a:r>
              <a:rPr lang="en-GB" dirty="0"/>
              <a:t>text size.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a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696200" cy="5410200"/>
          </a:xfrm>
        </p:spPr>
        <p:txBody>
          <a:bodyPr>
            <a:normAutofit fontScale="92500" lnSpcReduction="20000"/>
          </a:bodyPr>
          <a:lstStyle/>
          <a:p>
            <a:pPr marL="82296" indent="0" algn="ctr">
              <a:buNone/>
            </a:pPr>
            <a:r>
              <a:rPr lang="en-GB" dirty="0" smtClean="0"/>
              <a:t>p </a:t>
            </a:r>
            <a:r>
              <a:rPr lang="en-GB" dirty="0"/>
              <a:t>{ color: red; font-size: 1.5em; }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Even </a:t>
            </a:r>
            <a:r>
              <a:rPr lang="en-GB" dirty="0"/>
              <a:t>a </a:t>
            </a:r>
            <a:r>
              <a:rPr lang="en-GB" dirty="0" smtClean="0"/>
              <a:t>simple style </a:t>
            </a:r>
            <a:r>
              <a:rPr lang="en-GB" dirty="0"/>
              <a:t>like this example contains several elements</a:t>
            </a:r>
            <a:r>
              <a:rPr lang="en-GB" dirty="0" smtClean="0"/>
              <a:t>:</a:t>
            </a:r>
          </a:p>
          <a:p>
            <a:pPr algn="just"/>
            <a:endParaRPr lang="en-GB" dirty="0"/>
          </a:p>
          <a:p>
            <a:pPr lvl="1" algn="just"/>
            <a:r>
              <a:rPr lang="en-GB" dirty="0"/>
              <a:t>Selector. </a:t>
            </a:r>
            <a:r>
              <a:rPr lang="en-GB" dirty="0" smtClean="0"/>
              <a:t>tells </a:t>
            </a:r>
            <a:r>
              <a:rPr lang="en-GB" dirty="0"/>
              <a:t>a web browser which </a:t>
            </a:r>
            <a:r>
              <a:rPr lang="en-GB" dirty="0" smtClean="0"/>
              <a:t>element(s) </a:t>
            </a:r>
            <a:r>
              <a:rPr lang="en-GB" dirty="0"/>
              <a:t>on a page to </a:t>
            </a:r>
            <a:r>
              <a:rPr lang="en-GB" dirty="0" smtClean="0"/>
              <a:t>style. Here, the </a:t>
            </a:r>
            <a:r>
              <a:rPr lang="en-GB" dirty="0"/>
              <a:t>selector (p) </a:t>
            </a:r>
            <a:r>
              <a:rPr lang="en-GB" dirty="0" smtClean="0"/>
              <a:t>makes web browsers </a:t>
            </a:r>
            <a:r>
              <a:rPr lang="en-GB" dirty="0"/>
              <a:t>format all &lt;p&gt; tags using the formatting directions in this style</a:t>
            </a:r>
            <a:r>
              <a:rPr lang="en-GB" dirty="0" smtClean="0"/>
              <a:t>.</a:t>
            </a:r>
          </a:p>
          <a:p>
            <a:pPr lvl="1" algn="just"/>
            <a:endParaRPr lang="en-GB" dirty="0" smtClean="0"/>
          </a:p>
          <a:p>
            <a:pPr lvl="1" algn="just"/>
            <a:r>
              <a:rPr lang="en-GB" dirty="0" smtClean="0"/>
              <a:t>Declaration </a:t>
            </a:r>
            <a:r>
              <a:rPr lang="en-GB" dirty="0"/>
              <a:t>Block. The code following the selector </a:t>
            </a:r>
            <a:r>
              <a:rPr lang="en-GB" dirty="0" smtClean="0"/>
              <a:t>between { and } includes </a:t>
            </a:r>
            <a:r>
              <a:rPr lang="en-GB" dirty="0"/>
              <a:t>all the </a:t>
            </a:r>
            <a:r>
              <a:rPr lang="en-GB" dirty="0" smtClean="0"/>
              <a:t>formatting options </a:t>
            </a:r>
            <a:r>
              <a:rPr lang="en-GB" dirty="0"/>
              <a:t>you want to apply to the selector.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a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696200" cy="5410200"/>
          </a:xfrm>
        </p:spPr>
        <p:txBody>
          <a:bodyPr>
            <a:normAutofit fontScale="92500" lnSpcReduction="20000"/>
          </a:bodyPr>
          <a:lstStyle/>
          <a:p>
            <a:pPr marL="82296" indent="0" algn="ctr">
              <a:buNone/>
            </a:pPr>
            <a:r>
              <a:rPr lang="en-GB" dirty="0" smtClean="0"/>
              <a:t>p </a:t>
            </a:r>
            <a:r>
              <a:rPr lang="en-GB" dirty="0"/>
              <a:t>{ color: red; font-size: 1.5em; }</a:t>
            </a:r>
          </a:p>
          <a:p>
            <a:pPr algn="just"/>
            <a:endParaRPr lang="en-GB" dirty="0" smtClean="0"/>
          </a:p>
          <a:p>
            <a:pPr lvl="1" algn="just"/>
            <a:r>
              <a:rPr lang="en-GB" dirty="0"/>
              <a:t>Declaration. Between the opening and closing braces of a declaration block, </a:t>
            </a:r>
            <a:r>
              <a:rPr lang="en-GB" dirty="0" smtClean="0"/>
              <a:t>you add </a:t>
            </a:r>
            <a:r>
              <a:rPr lang="en-GB" dirty="0"/>
              <a:t>one or more </a:t>
            </a:r>
            <a:r>
              <a:rPr lang="en-GB" dirty="0" smtClean="0"/>
              <a:t>declarations, </a:t>
            </a:r>
            <a:r>
              <a:rPr lang="en-GB" dirty="0"/>
              <a:t>or formatting instructions. Every declaration </a:t>
            </a:r>
            <a:r>
              <a:rPr lang="en-GB" dirty="0" smtClean="0"/>
              <a:t>has two </a:t>
            </a:r>
            <a:r>
              <a:rPr lang="en-GB" dirty="0"/>
              <a:t>parts, a property and a value, and ends with a semicolon</a:t>
            </a:r>
            <a:r>
              <a:rPr lang="en-GB" dirty="0" smtClean="0"/>
              <a:t>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Property. CSS offers a wide range of formatting options, called </a:t>
            </a:r>
            <a:r>
              <a:rPr lang="en-GB" i="1" dirty="0"/>
              <a:t>properties. </a:t>
            </a:r>
            <a:r>
              <a:rPr lang="en-GB" dirty="0" smtClean="0"/>
              <a:t>A property </a:t>
            </a:r>
            <a:r>
              <a:rPr lang="en-GB" dirty="0"/>
              <a:t>is a </a:t>
            </a:r>
            <a:r>
              <a:rPr lang="en-GB" dirty="0" smtClean="0"/>
              <a:t>word or </a:t>
            </a:r>
            <a:r>
              <a:rPr lang="en-GB" dirty="0"/>
              <a:t>a few hyphenated </a:t>
            </a:r>
            <a:r>
              <a:rPr lang="en-GB" dirty="0" smtClean="0"/>
              <a:t>words indicating </a:t>
            </a:r>
            <a:r>
              <a:rPr lang="en-GB" dirty="0"/>
              <a:t>a certain </a:t>
            </a:r>
            <a:r>
              <a:rPr lang="en-GB" dirty="0" smtClean="0"/>
              <a:t>style effect</a:t>
            </a:r>
            <a:r>
              <a:rPr lang="en-GB" dirty="0"/>
              <a:t>. </a:t>
            </a:r>
            <a:r>
              <a:rPr lang="en-GB" dirty="0" smtClean="0"/>
              <a:t>Such as </a:t>
            </a:r>
            <a:r>
              <a:rPr lang="en-GB" i="1" dirty="0"/>
              <a:t>font-size, </a:t>
            </a:r>
            <a:r>
              <a:rPr lang="en-GB" i="1" dirty="0" smtClean="0"/>
              <a:t>margin-top,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i="1" dirty="0"/>
              <a:t>text-align. </a:t>
            </a:r>
            <a:r>
              <a:rPr lang="en-GB" dirty="0" smtClean="0"/>
              <a:t>Example</a:t>
            </a:r>
            <a:r>
              <a:rPr lang="en-GB" dirty="0"/>
              <a:t>, the </a:t>
            </a:r>
            <a:r>
              <a:rPr lang="en-GB" i="1" dirty="0"/>
              <a:t>background-color </a:t>
            </a:r>
            <a:r>
              <a:rPr lang="en-GB" dirty="0"/>
              <a:t>property </a:t>
            </a:r>
            <a:r>
              <a:rPr lang="en-GB" dirty="0" smtClean="0"/>
              <a:t>sets 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 </a:t>
            </a:r>
            <a:r>
              <a:rPr lang="en-GB" dirty="0"/>
              <a:t>background color.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a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696200" cy="541020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en-GB" dirty="0" smtClean="0"/>
              <a:t>p </a:t>
            </a:r>
            <a:r>
              <a:rPr lang="en-GB" dirty="0"/>
              <a:t>{ color: red; font-size: 1.5em; }</a:t>
            </a:r>
          </a:p>
          <a:p>
            <a:pPr algn="just"/>
            <a:endParaRPr lang="en-GB" dirty="0" smtClean="0"/>
          </a:p>
          <a:p>
            <a:pPr lvl="1" algn="just"/>
            <a:r>
              <a:rPr lang="en-GB" dirty="0"/>
              <a:t>Value. Finally, you get to express your creative genius by assigning a value to </a:t>
            </a:r>
            <a:r>
              <a:rPr lang="en-GB" dirty="0" smtClean="0"/>
              <a:t>a CSS property by </a:t>
            </a:r>
            <a:r>
              <a:rPr lang="en-GB" dirty="0"/>
              <a:t>making a background blue, red, purple, or chartreuse, </a:t>
            </a:r>
            <a:r>
              <a:rPr lang="en-GB" dirty="0" smtClean="0"/>
              <a:t>for instance.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44" y="4535549"/>
            <a:ext cx="6019800" cy="229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gdiannarbor.com/events/html-css/images/cssrule_one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84" y="533400"/>
            <a:ext cx="6138276" cy="178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58864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0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collection of CSS styles comprises a style sheet.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 </a:t>
            </a:r>
            <a:r>
              <a:rPr lang="en-GB" dirty="0"/>
              <a:t>style sheet can </a:t>
            </a:r>
            <a:r>
              <a:rPr lang="en-GB" dirty="0" smtClean="0"/>
              <a:t>be one </a:t>
            </a:r>
            <a:r>
              <a:rPr lang="en-GB" dirty="0"/>
              <a:t>of two </a:t>
            </a:r>
            <a:r>
              <a:rPr lang="en-GB" dirty="0" smtClean="0"/>
              <a:t>types: internal </a:t>
            </a:r>
            <a:r>
              <a:rPr lang="en-GB" dirty="0"/>
              <a:t>or external, depending on whether the style </a:t>
            </a:r>
            <a:r>
              <a:rPr lang="en-GB" dirty="0" smtClean="0"/>
              <a:t>information is </a:t>
            </a:r>
            <a:r>
              <a:rPr lang="en-GB" dirty="0"/>
              <a:t>located in the web page itself or in a separate file linked to the web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An </a:t>
            </a:r>
            <a:r>
              <a:rPr lang="en-GB" dirty="0"/>
              <a:t>internal style sheet is a collection of styles that’s part of the web page’s code.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It always </a:t>
            </a:r>
            <a:r>
              <a:rPr lang="en-GB" dirty="0"/>
              <a:t>appears between opening and closing HTML &lt;style&gt; tags in the </a:t>
            </a:r>
            <a:r>
              <a:rPr lang="en-GB" dirty="0" smtClean="0"/>
              <a:t>page’s &lt;head</a:t>
            </a:r>
            <a:r>
              <a:rPr lang="en-GB" dirty="0"/>
              <a:t>&gt; portion. Here’s an example</a:t>
            </a:r>
            <a:r>
              <a:rPr lang="en-GB" dirty="0" smtClean="0"/>
              <a:t>:</a:t>
            </a:r>
          </a:p>
          <a:p>
            <a:pPr marL="82296" indent="0">
              <a:buNone/>
            </a:pPr>
            <a:endParaRPr lang="en-GB" dirty="0"/>
          </a:p>
          <a:p>
            <a:pPr marL="82296" indent="0">
              <a:buNone/>
            </a:pPr>
            <a:r>
              <a:rPr lang="en-GB" dirty="0" smtClean="0"/>
              <a:t>		&lt;</a:t>
            </a:r>
            <a:r>
              <a:rPr lang="en-GB" dirty="0"/>
              <a:t>style type="text/</a:t>
            </a:r>
            <a:r>
              <a:rPr lang="en-GB" dirty="0" err="1"/>
              <a:t>css</a:t>
            </a:r>
            <a:r>
              <a:rPr lang="en-GB" dirty="0"/>
              <a:t>"&gt;</a:t>
            </a:r>
            <a:br>
              <a:rPr lang="en-GB" dirty="0"/>
            </a:br>
            <a:r>
              <a:rPr lang="en-GB" dirty="0" smtClean="0"/>
              <a:t>			h1 </a:t>
            </a:r>
            <a:r>
              <a:rPr lang="en-GB" dirty="0"/>
              <a:t>{</a:t>
            </a:r>
            <a:br>
              <a:rPr lang="en-GB" dirty="0"/>
            </a:br>
            <a:r>
              <a:rPr lang="en-GB" dirty="0" smtClean="0"/>
              <a:t>				color</a:t>
            </a:r>
            <a:r>
              <a:rPr lang="en-GB" dirty="0"/>
              <a:t>: #FF7643;</a:t>
            </a:r>
            <a:br>
              <a:rPr lang="en-GB" dirty="0"/>
            </a:br>
            <a:r>
              <a:rPr lang="en-GB" dirty="0" smtClean="0"/>
              <a:t>				font-family</a:t>
            </a:r>
            <a:r>
              <a:rPr lang="en-GB" dirty="0"/>
              <a:t>: Arial;</a:t>
            </a:r>
            <a:br>
              <a:rPr lang="en-GB" dirty="0"/>
            </a:br>
            <a:r>
              <a:rPr lang="en-GB" dirty="0" smtClean="0"/>
              <a:t>			}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			p </a:t>
            </a:r>
            <a:r>
              <a:rPr lang="en-GB" dirty="0"/>
              <a:t>{</a:t>
            </a:r>
            <a:br>
              <a:rPr lang="en-GB" dirty="0"/>
            </a:br>
            <a:r>
              <a:rPr lang="en-GB" dirty="0" smtClean="0"/>
              <a:t>				color</a:t>
            </a:r>
            <a:r>
              <a:rPr lang="en-GB" dirty="0"/>
              <a:t>: red;</a:t>
            </a:r>
            <a:br>
              <a:rPr lang="en-GB" dirty="0"/>
            </a:br>
            <a:r>
              <a:rPr lang="en-GB" dirty="0" smtClean="0"/>
              <a:t>				font-size</a:t>
            </a:r>
            <a:r>
              <a:rPr lang="en-GB" dirty="0"/>
              <a:t>: 1.5em;</a:t>
            </a:r>
            <a:br>
              <a:rPr lang="en-GB" dirty="0"/>
            </a:br>
            <a:r>
              <a:rPr lang="en-GB" dirty="0" smtClean="0"/>
              <a:t>			}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		&lt;/</a:t>
            </a:r>
            <a:r>
              <a:rPr lang="en-GB" dirty="0"/>
              <a:t>style&gt;</a:t>
            </a:r>
            <a:br>
              <a:rPr lang="en-GB" dirty="0"/>
            </a:br>
            <a:r>
              <a:rPr lang="en-GB" dirty="0" smtClean="0"/>
              <a:t>	&lt;/</a:t>
            </a:r>
            <a:r>
              <a:rPr lang="en-GB" dirty="0"/>
              <a:t>head&gt;</a:t>
            </a:r>
            <a:br>
              <a:rPr lang="en-GB" dirty="0"/>
            </a:br>
            <a:r>
              <a:rPr lang="en-GB" dirty="0" smtClean="0"/>
              <a:t>	&lt;</a:t>
            </a:r>
            <a:r>
              <a:rPr lang="en-GB" dirty="0"/>
              <a:t>body&gt;</a:t>
            </a:r>
            <a:br>
              <a:rPr lang="en-GB" dirty="0"/>
            </a:br>
            <a:r>
              <a:rPr lang="en-GB" dirty="0" smtClean="0"/>
              <a:t>	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Course Outline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214414" y="1295400"/>
            <a:ext cx="7498080" cy="5334000"/>
          </a:xfrm>
        </p:spPr>
        <p:txBody>
          <a:bodyPr numCol="1">
            <a:normAutofit fontScale="77500" lnSpcReduction="20000"/>
          </a:bodyPr>
          <a:lstStyle/>
          <a:p>
            <a:r>
              <a:rPr lang="en-GB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 to </a:t>
            </a:r>
            <a:r>
              <a:rPr lang="en-GB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WWW</a:t>
            </a:r>
          </a:p>
          <a:p>
            <a:r>
              <a:rPr lang="en-GB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Structuring and Formatting with </a:t>
            </a:r>
            <a:r>
              <a:rPr lang="en-GB" b="1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HTML</a:t>
            </a:r>
            <a:endParaRPr lang="en-GB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GB" dirty="0" smtClean="0"/>
              <a:t>Styling with </a:t>
            </a:r>
            <a:r>
              <a:rPr lang="en-GB" b="1" i="1" dirty="0" smtClean="0"/>
              <a:t>CSS</a:t>
            </a:r>
          </a:p>
          <a:p>
            <a:pPr lvl="1"/>
            <a:r>
              <a:rPr lang="en-GB" dirty="0" smtClean="0"/>
              <a:t>Introduction to Styling with CSS</a:t>
            </a:r>
          </a:p>
          <a:p>
            <a:pPr lvl="1"/>
            <a:r>
              <a:rPr lang="en-GB" dirty="0" smtClean="0"/>
              <a:t>Rethinking HTML for CSS</a:t>
            </a:r>
          </a:p>
          <a:p>
            <a:pPr lvl="1"/>
            <a:r>
              <a:rPr lang="en-GB" dirty="0"/>
              <a:t>Creating Styles </a:t>
            </a:r>
            <a:r>
              <a:rPr lang="en-GB" dirty="0" smtClean="0"/>
              <a:t>and Style Sheets</a:t>
            </a:r>
          </a:p>
          <a:p>
            <a:pPr lvl="1"/>
            <a:r>
              <a:rPr lang="en-GB" dirty="0" smtClean="0"/>
              <a:t>Inheritance and The Cascade</a:t>
            </a:r>
          </a:p>
          <a:p>
            <a:pPr lvl="1"/>
            <a:r>
              <a:rPr lang="en-GB" dirty="0" smtClean="0"/>
              <a:t>Tutorial</a:t>
            </a:r>
          </a:p>
          <a:p>
            <a:pPr lvl="1"/>
            <a:r>
              <a:rPr lang="en-GB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Selectors</a:t>
            </a:r>
          </a:p>
          <a:p>
            <a:pPr lvl="1"/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Formatting Text</a:t>
            </a:r>
            <a:endParaRPr lang="en-GB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Margins, Padding and Borders</a:t>
            </a:r>
          </a:p>
          <a:p>
            <a:pPr lvl="1"/>
            <a:r>
              <a:rPr lang="en-GB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Graphics</a:t>
            </a:r>
          </a:p>
          <a:p>
            <a:pPr lvl="1"/>
            <a:r>
              <a:rPr lang="en-GB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Tables and Forms</a:t>
            </a:r>
          </a:p>
          <a:p>
            <a:pPr lvl="1"/>
            <a:r>
              <a:rPr lang="en-GB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Navigation</a:t>
            </a:r>
          </a:p>
          <a:p>
            <a:pPr lvl="1"/>
            <a:r>
              <a:rPr lang="en-GB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Page Layout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C50DADBB-A7BB-42C2-9E07-40B373252FF5}" type="slidenum">
              <a:rPr lang="en-US" sz="1400" smtClean="0"/>
              <a:pPr>
                <a:defRPr/>
              </a:pPr>
              <a:t>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3334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GB" dirty="0"/>
              <a:t>Internal style sheets are easy to add to a web </a:t>
            </a:r>
            <a:r>
              <a:rPr lang="en-GB" dirty="0" smtClean="0"/>
              <a:t>page but </a:t>
            </a:r>
            <a:r>
              <a:rPr lang="en-GB" dirty="0"/>
              <a:t>they aren’t the most efficient method for designing </a:t>
            </a:r>
            <a:r>
              <a:rPr lang="en-GB" dirty="0" smtClean="0"/>
              <a:t>an entire </a:t>
            </a:r>
            <a:r>
              <a:rPr lang="en-GB" dirty="0"/>
              <a:t>website composed of many web pages. </a:t>
            </a:r>
            <a:endParaRPr lang="en-GB" dirty="0" smtClean="0"/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For </a:t>
            </a:r>
            <a:r>
              <a:rPr lang="en-GB" dirty="0"/>
              <a:t>one thing, you need to copy </a:t>
            </a:r>
            <a:r>
              <a:rPr lang="en-GB" dirty="0" smtClean="0"/>
              <a:t>and paste </a:t>
            </a:r>
            <a:r>
              <a:rPr lang="en-GB" dirty="0"/>
              <a:t>the internal style sheet into each page of your </a:t>
            </a:r>
            <a:r>
              <a:rPr lang="en-GB" dirty="0" smtClean="0"/>
              <a:t>site - a </a:t>
            </a:r>
            <a:r>
              <a:rPr lang="en-GB" dirty="0"/>
              <a:t>time-consuming </a:t>
            </a:r>
            <a:r>
              <a:rPr lang="en-GB" dirty="0" smtClean="0"/>
              <a:t>chore that </a:t>
            </a:r>
            <a:r>
              <a:rPr lang="en-GB" dirty="0"/>
              <a:t>adds bandwidth-hogging code to each page.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But </a:t>
            </a:r>
            <a:r>
              <a:rPr lang="en-GB" dirty="0"/>
              <a:t>internal style sheets are even more of a hassle when you want to update </a:t>
            </a:r>
            <a:r>
              <a:rPr lang="en-GB" dirty="0" smtClean="0"/>
              <a:t>the look </a:t>
            </a:r>
            <a:r>
              <a:rPr lang="en-GB" dirty="0"/>
              <a:t>of a site. </a:t>
            </a:r>
            <a:endParaRPr lang="en-GB" dirty="0" smtClean="0"/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For </a:t>
            </a:r>
            <a:r>
              <a:rPr lang="en-GB" dirty="0"/>
              <a:t>example, say you want to change the &lt;h1&gt; tag, which you originally decided should appear as large, green, bold type. But now you want </a:t>
            </a:r>
            <a:r>
              <a:rPr lang="en-GB" dirty="0" smtClean="0"/>
              <a:t>small, blue </a:t>
            </a:r>
            <a:r>
              <a:rPr lang="en-GB" dirty="0"/>
              <a:t>type in the Courier typeface.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Using </a:t>
            </a:r>
            <a:r>
              <a:rPr lang="en-GB" dirty="0"/>
              <a:t>internal style sheets, you’d need to </a:t>
            </a:r>
            <a:r>
              <a:rPr lang="en-GB" dirty="0" smtClean="0"/>
              <a:t>edit </a:t>
            </a:r>
            <a:r>
              <a:rPr lang="en-GB" i="1" dirty="0" smtClean="0"/>
              <a:t>every </a:t>
            </a:r>
            <a:r>
              <a:rPr lang="en-GB" i="1" dirty="0"/>
              <a:t>page</a:t>
            </a:r>
            <a:r>
              <a:rPr lang="en-GB" dirty="0"/>
              <a:t>. Fortunately, there’s a simple solution </a:t>
            </a:r>
            <a:r>
              <a:rPr lang="en-GB" dirty="0" smtClean="0"/>
              <a:t>to this dilemma — external </a:t>
            </a:r>
            <a:r>
              <a:rPr lang="en-GB" dirty="0"/>
              <a:t>style sheets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An external style sheet is nothing more than a text file containing all your </a:t>
            </a:r>
            <a:r>
              <a:rPr lang="en-GB" dirty="0" smtClean="0"/>
              <a:t>CSS rules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It </a:t>
            </a:r>
            <a:r>
              <a:rPr lang="en-GB" dirty="0"/>
              <a:t>never contains any HTML code—so don’t include the &lt;style&gt; tag.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In addition</a:t>
            </a:r>
            <a:r>
              <a:rPr lang="en-GB" dirty="0"/>
              <a:t>, always end the file name with the extension .</a:t>
            </a:r>
            <a:r>
              <a:rPr lang="en-GB" dirty="0" err="1"/>
              <a:t>css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You </a:t>
            </a:r>
            <a:r>
              <a:rPr lang="en-GB" dirty="0"/>
              <a:t>can name the </a:t>
            </a:r>
            <a:r>
              <a:rPr lang="en-GB" dirty="0" smtClean="0"/>
              <a:t>file whatever </a:t>
            </a:r>
            <a:r>
              <a:rPr lang="en-GB" dirty="0"/>
              <a:t>you like, but it pays to be descriptive.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Use </a:t>
            </a:r>
            <a:r>
              <a:rPr lang="en-GB" dirty="0"/>
              <a:t>global.css, site.css, or </a:t>
            </a:r>
            <a:r>
              <a:rPr lang="en-GB" dirty="0" smtClean="0"/>
              <a:t>main.css, for </a:t>
            </a:r>
            <a:r>
              <a:rPr lang="en-GB" dirty="0"/>
              <a:t>example, to indicate a style sheet used by every page on the site, or use </a:t>
            </a:r>
            <a:r>
              <a:rPr lang="en-GB" dirty="0" smtClean="0"/>
              <a:t>form.css to </a:t>
            </a:r>
            <a:r>
              <a:rPr lang="en-GB" dirty="0"/>
              <a:t>name a file containing styles used to make a web form look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944562"/>
          </a:xfrm>
        </p:spPr>
        <p:txBody>
          <a:bodyPr/>
          <a:lstStyle/>
          <a:p>
            <a:r>
              <a:rPr lang="en-GB" dirty="0"/>
              <a:t>External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772400" cy="5257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Most of the time, external style sheets are the way to go, since they make </a:t>
            </a:r>
            <a:r>
              <a:rPr lang="en-GB" dirty="0" smtClean="0"/>
              <a:t>building web </a:t>
            </a:r>
            <a:r>
              <a:rPr lang="en-GB" dirty="0"/>
              <a:t>pages easier and updating websites faster.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An </a:t>
            </a:r>
            <a:r>
              <a:rPr lang="en-GB" dirty="0"/>
              <a:t>external style sheet collects </a:t>
            </a:r>
            <a:r>
              <a:rPr lang="en-GB" dirty="0" smtClean="0"/>
              <a:t>all your </a:t>
            </a:r>
            <a:r>
              <a:rPr lang="en-GB" dirty="0"/>
              <a:t>style information in a single file that you then link to a web page with just </a:t>
            </a:r>
            <a:r>
              <a:rPr lang="en-GB" dirty="0" smtClean="0"/>
              <a:t>a single </a:t>
            </a:r>
            <a:r>
              <a:rPr lang="en-GB" dirty="0"/>
              <a:t>line of code.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You </a:t>
            </a:r>
            <a:r>
              <a:rPr lang="en-GB" dirty="0"/>
              <a:t>can attach the same external style sheet to every page </a:t>
            </a:r>
            <a:r>
              <a:rPr lang="en-GB" dirty="0" smtClean="0"/>
              <a:t>in your </a:t>
            </a:r>
            <a:r>
              <a:rPr lang="en-GB" dirty="0"/>
              <a:t>website, providing a unified design. It also makes a complete site makeover </a:t>
            </a:r>
            <a:r>
              <a:rPr lang="en-GB" dirty="0" smtClean="0"/>
              <a:t>as easy </a:t>
            </a:r>
            <a:r>
              <a:rPr lang="en-GB" dirty="0"/>
              <a:t>as editing a single text </a:t>
            </a:r>
            <a:r>
              <a:rPr lang="en-GB" dirty="0" smtClean="0"/>
              <a:t>file.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498080" cy="944562"/>
          </a:xfrm>
        </p:spPr>
        <p:txBody>
          <a:bodyPr/>
          <a:lstStyle/>
          <a:p>
            <a:r>
              <a:rPr lang="en-GB" dirty="0"/>
              <a:t>External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772400" cy="5410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GB" dirty="0" smtClean="0"/>
              <a:t>On </a:t>
            </a:r>
            <a:r>
              <a:rPr lang="en-GB" dirty="0"/>
              <a:t>the receiving end, external style sheets help web pages load faster. When </a:t>
            </a:r>
            <a:r>
              <a:rPr lang="en-GB" dirty="0" smtClean="0"/>
              <a:t>you use </a:t>
            </a:r>
            <a:r>
              <a:rPr lang="en-GB" dirty="0"/>
              <a:t>an external style sheet, your web pages can contain only basic </a:t>
            </a:r>
            <a:r>
              <a:rPr lang="en-GB" dirty="0" smtClean="0"/>
              <a:t>HTML—no </a:t>
            </a:r>
            <a:r>
              <a:rPr lang="en-GB" dirty="0"/>
              <a:t>internal CSS style code.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Furthermore</a:t>
            </a:r>
            <a:r>
              <a:rPr lang="en-GB" dirty="0"/>
              <a:t>, when a web browser downloads an external style sheet, it stores the file </a:t>
            </a:r>
            <a:r>
              <a:rPr lang="en-GB" dirty="0" smtClean="0"/>
              <a:t>on your </a:t>
            </a:r>
            <a:r>
              <a:rPr lang="en-GB" dirty="0"/>
              <a:t>visitor’s computer (in a behind-the-scenes folder called a cache) for </a:t>
            </a:r>
            <a:r>
              <a:rPr lang="en-GB" dirty="0" smtClean="0"/>
              <a:t>quick access.</a:t>
            </a:r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When </a:t>
            </a:r>
            <a:r>
              <a:rPr lang="en-GB" dirty="0"/>
              <a:t>your visitor hops to other pages on the site that use the same external style sheet, there’s no need for the browser to download the style sheet </a:t>
            </a:r>
            <a:r>
              <a:rPr lang="en-GB" dirty="0" smtClean="0"/>
              <a:t>again. The </a:t>
            </a:r>
            <a:r>
              <a:rPr lang="en-GB" dirty="0"/>
              <a:t>browser simply downloads the requested HTML file and pulls the </a:t>
            </a:r>
            <a:r>
              <a:rPr lang="en-GB" dirty="0" smtClean="0"/>
              <a:t>external style </a:t>
            </a:r>
            <a:r>
              <a:rPr lang="en-GB" dirty="0"/>
              <a:t>sheet from its cache—a significant </a:t>
            </a:r>
            <a:r>
              <a:rPr lang="en-GB" dirty="0" smtClean="0"/>
              <a:t>savings </a:t>
            </a:r>
            <a:r>
              <a:rPr lang="en-GB" dirty="0"/>
              <a:t>in download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Linking a Style Sheet Using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most common method of adding an external style sheet to a web page is to </a:t>
            </a:r>
            <a:r>
              <a:rPr lang="en-GB" dirty="0" smtClean="0"/>
              <a:t>use the HTML </a:t>
            </a:r>
            <a:r>
              <a:rPr lang="en-GB" dirty="0"/>
              <a:t>&lt;link&gt; tag</a:t>
            </a:r>
            <a:r>
              <a:rPr lang="en-GB" dirty="0" smtClean="0"/>
              <a:t>.</a:t>
            </a:r>
          </a:p>
          <a:p>
            <a:pPr marL="82296" indent="0">
              <a:buNone/>
            </a:pPr>
            <a:endParaRPr lang="en-GB" dirty="0"/>
          </a:p>
          <a:p>
            <a:pPr marL="82296" indent="0" algn="ctr">
              <a:buNone/>
            </a:pPr>
            <a:r>
              <a:rPr lang="en-GB" dirty="0"/>
              <a:t>&lt;link </a:t>
            </a:r>
            <a:r>
              <a:rPr lang="en-GB" dirty="0" err="1"/>
              <a:t>rel</a:t>
            </a:r>
            <a:r>
              <a:rPr lang="en-GB" dirty="0"/>
              <a:t>="</a:t>
            </a:r>
            <a:r>
              <a:rPr lang="en-GB" dirty="0" err="1"/>
              <a:t>stylesheet</a:t>
            </a:r>
            <a:r>
              <a:rPr lang="en-GB" dirty="0"/>
              <a:t>" type="text/</a:t>
            </a:r>
            <a:r>
              <a:rPr lang="en-GB" dirty="0" err="1"/>
              <a:t>css</a:t>
            </a:r>
            <a:r>
              <a:rPr lang="en-GB" dirty="0"/>
              <a:t>"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dirty="0" err="1"/>
              <a:t>css</a:t>
            </a:r>
            <a:r>
              <a:rPr lang="en-GB" dirty="0"/>
              <a:t>/global.css</a:t>
            </a:r>
            <a:r>
              <a:rPr lang="en-GB" dirty="0" smtClean="0"/>
              <a:t>"&gt;</a:t>
            </a:r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rel</a:t>
            </a:r>
            <a:r>
              <a:rPr lang="en-GB" dirty="0"/>
              <a:t>="</a:t>
            </a:r>
            <a:r>
              <a:rPr lang="en-GB" dirty="0" err="1"/>
              <a:t>stylesheet</a:t>
            </a:r>
            <a:r>
              <a:rPr lang="en-GB" dirty="0"/>
              <a:t>" indicates the type of link—in this case, a link to a style </a:t>
            </a:r>
            <a:r>
              <a:rPr lang="en-GB" dirty="0" smtClean="0"/>
              <a:t>sheet.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type</a:t>
            </a:r>
            <a:r>
              <a:rPr lang="en-GB" dirty="0"/>
              <a:t>="text/</a:t>
            </a:r>
            <a:r>
              <a:rPr lang="en-GB" dirty="0" err="1"/>
              <a:t>css</a:t>
            </a:r>
            <a:r>
              <a:rPr lang="en-GB" dirty="0"/>
              <a:t>" lets the browser know what kind of data to expect—a text </a:t>
            </a:r>
            <a:r>
              <a:rPr lang="en-GB" dirty="0" smtClean="0"/>
              <a:t>file, containing CSS.</a:t>
            </a:r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href</a:t>
            </a:r>
            <a:r>
              <a:rPr lang="en-GB" dirty="0" smtClean="0"/>
              <a:t> </a:t>
            </a:r>
            <a:r>
              <a:rPr lang="en-GB" dirty="0"/>
              <a:t>points to the location of the external CSS file on the site. 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value of </a:t>
            </a:r>
            <a:r>
              <a:rPr lang="en-GB" dirty="0" smtClean="0"/>
              <a:t>this property </a:t>
            </a:r>
            <a:r>
              <a:rPr lang="en-GB" dirty="0"/>
              <a:t>is a URL and will vary depending on where you keep your CSS file. </a:t>
            </a:r>
            <a:endParaRPr lang="en-GB" dirty="0" smtClean="0"/>
          </a:p>
          <a:p>
            <a:pPr lvl="1"/>
            <a:r>
              <a:rPr lang="en-GB" dirty="0" smtClean="0"/>
              <a:t>It works </a:t>
            </a:r>
            <a:r>
              <a:rPr lang="en-GB" dirty="0"/>
              <a:t>the same as the </a:t>
            </a:r>
            <a:r>
              <a:rPr lang="en-GB" i="1" dirty="0" err="1"/>
              <a:t>src</a:t>
            </a:r>
            <a:r>
              <a:rPr lang="en-GB" i="1" dirty="0"/>
              <a:t> </a:t>
            </a:r>
            <a:r>
              <a:rPr lang="en-GB" dirty="0"/>
              <a:t>attribute you use when adding an image to a page </a:t>
            </a:r>
            <a:r>
              <a:rPr lang="en-GB" dirty="0" smtClean="0"/>
              <a:t>or the </a:t>
            </a:r>
            <a:r>
              <a:rPr lang="en-GB" i="1" dirty="0" err="1"/>
              <a:t>href</a:t>
            </a:r>
            <a:r>
              <a:rPr lang="en-GB" i="1" dirty="0"/>
              <a:t> </a:t>
            </a:r>
            <a:r>
              <a:rPr lang="en-GB" dirty="0"/>
              <a:t>attribute of a link pointing to another page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Linking a Style Sheet Using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CSS includes a built-in way to add external style sheets—the @import </a:t>
            </a:r>
            <a:r>
              <a:rPr lang="en-GB" dirty="0" smtClean="0"/>
              <a:t>directive. </a:t>
            </a:r>
          </a:p>
          <a:p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add the directive inside of an HTML &lt;style&gt; tag, like so:</a:t>
            </a:r>
          </a:p>
          <a:p>
            <a:pPr marL="82296" indent="0">
              <a:buNone/>
            </a:pPr>
            <a:r>
              <a:rPr lang="en-GB" dirty="0" smtClean="0"/>
              <a:t>	</a:t>
            </a:r>
          </a:p>
          <a:p>
            <a:pPr marL="82296" indent="0">
              <a:buNone/>
            </a:pPr>
            <a:r>
              <a:rPr lang="en-GB" dirty="0" smtClean="0"/>
              <a:t>	&lt;</a:t>
            </a:r>
            <a:r>
              <a:rPr lang="en-GB" dirty="0"/>
              <a:t>style type="text/</a:t>
            </a:r>
            <a:r>
              <a:rPr lang="en-GB" dirty="0" err="1"/>
              <a:t>css</a:t>
            </a:r>
            <a:r>
              <a:rPr lang="en-GB" dirty="0"/>
              <a:t>"&gt;</a:t>
            </a:r>
          </a:p>
          <a:p>
            <a:pPr marL="82296" indent="0">
              <a:buNone/>
            </a:pPr>
            <a:r>
              <a:rPr lang="en-GB" dirty="0" smtClean="0"/>
              <a:t>		@</a:t>
            </a:r>
            <a:r>
              <a:rPr lang="en-GB" dirty="0"/>
              <a:t>import </a:t>
            </a:r>
            <a:r>
              <a:rPr lang="en-GB" dirty="0" err="1"/>
              <a:t>url</a:t>
            </a:r>
            <a:r>
              <a:rPr lang="en-GB" dirty="0"/>
              <a:t>(</a:t>
            </a:r>
            <a:r>
              <a:rPr lang="en-GB" dirty="0" err="1"/>
              <a:t>css</a:t>
            </a:r>
            <a:r>
              <a:rPr lang="en-GB" dirty="0"/>
              <a:t>/global.css);</a:t>
            </a:r>
          </a:p>
          <a:p>
            <a:pPr marL="82296" indent="0">
              <a:buNone/>
            </a:pPr>
            <a:r>
              <a:rPr lang="en-GB" dirty="0" smtClean="0"/>
              <a:t>	&lt;/</a:t>
            </a:r>
            <a:r>
              <a:rPr lang="en-GB" dirty="0"/>
              <a:t>style&gt;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Inline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type a CSS rule </a:t>
            </a:r>
            <a:r>
              <a:rPr lang="en-GB" dirty="0" smtClean="0"/>
              <a:t>directly </a:t>
            </a:r>
            <a:r>
              <a:rPr lang="en-GB" dirty="0"/>
              <a:t>into a </a:t>
            </a:r>
            <a:r>
              <a:rPr lang="en-GB" dirty="0" smtClean="0"/>
              <a:t>page’s HTML</a:t>
            </a:r>
            <a:r>
              <a:rPr lang="en-GB" dirty="0"/>
              <a:t>, you’re creating an inline style.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Inline </a:t>
            </a:r>
            <a:r>
              <a:rPr lang="en-GB" dirty="0"/>
              <a:t>styles offer none of the time-and bandwidth-saving benefits of style sheets, so </a:t>
            </a:r>
            <a:r>
              <a:rPr lang="en-GB" dirty="0" smtClean="0"/>
              <a:t>they are rarely used.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428736"/>
            <a:ext cx="7543824" cy="4972064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 smtClean="0"/>
              <a:t>An inline style may be used to apply a unique style for a single element.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To use inline styles, add the style attribute to the relevant element. The style attribute can contain any CSS property.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The example below shows how to change the color and the left margin of a &lt;h1&gt; element</a:t>
            </a:r>
          </a:p>
          <a:p>
            <a:pPr algn="just"/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GB" dirty="0"/>
              <a:t>Creating an Inline Style</a:t>
            </a:r>
          </a:p>
        </p:txBody>
      </p:sp>
    </p:spTree>
    <p:extLst>
      <p:ext uri="{BB962C8B-B14F-4D97-AF65-F5344CB8AC3E}">
        <p14:creationId xmlns:p14="http://schemas.microsoft.com/office/powerpoint/2010/main" val="25908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714488"/>
            <a:ext cx="7862150" cy="4533912"/>
          </a:xfrm>
        </p:spPr>
        <p:txBody>
          <a:bodyPr/>
          <a:lstStyle/>
          <a:p>
            <a:r>
              <a:rPr lang="en-GB" dirty="0" smtClean="0"/>
              <a:t>Example: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&lt;</a:t>
            </a:r>
            <a:r>
              <a:rPr lang="en-GB" dirty="0" smtClean="0">
                <a:solidFill>
                  <a:schemeClr val="accent2"/>
                </a:solidFill>
              </a:rPr>
              <a:t>h1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style=</a:t>
            </a:r>
            <a:r>
              <a:rPr lang="en-GB" dirty="0" smtClean="0">
                <a:solidFill>
                  <a:schemeClr val="accent1"/>
                </a:solidFill>
              </a:rPr>
              <a:t>"color:blue;margin-left:30px;"</a:t>
            </a:r>
            <a:r>
              <a:rPr lang="en-GB" dirty="0" smtClean="0"/>
              <a:t>&gt; 	This is a heading.</a:t>
            </a:r>
          </a:p>
          <a:p>
            <a:pPr>
              <a:buNone/>
            </a:pPr>
            <a:r>
              <a:rPr lang="en-GB" dirty="0" smtClean="0"/>
              <a:t>	&lt;</a:t>
            </a:r>
            <a:r>
              <a:rPr lang="en-GB" dirty="0" smtClean="0">
                <a:solidFill>
                  <a:schemeClr val="accent2"/>
                </a:solidFill>
              </a:rPr>
              <a:t>/h1</a:t>
            </a:r>
            <a:r>
              <a:rPr lang="en-GB" dirty="0" smtClean="0"/>
              <a:t>&gt;</a:t>
            </a:r>
          </a:p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GB" dirty="0"/>
              <a:t>Creating an Inline Style</a:t>
            </a:r>
          </a:p>
        </p:txBody>
      </p:sp>
    </p:spTree>
    <p:extLst>
      <p:ext uri="{BB962C8B-B14F-4D97-AF65-F5344CB8AC3E}">
        <p14:creationId xmlns:p14="http://schemas.microsoft.com/office/powerpoint/2010/main" val="3910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>
                <a:effectLst/>
              </a:rPr>
              <a:t>Css</a:t>
            </a:r>
            <a:r>
              <a:rPr lang="en-GB" sz="3600" dirty="0" smtClean="0">
                <a:effectLst/>
              </a:rPr>
              <a:t> inheritance and the cascade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Introduction to styling with </a:t>
            </a:r>
            <a:r>
              <a:rPr lang="en-GB" sz="3200" dirty="0" err="1" smtClean="0"/>
              <a:t>cSs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Saving Time with </a:t>
            </a:r>
            <a:r>
              <a:rPr lang="en-GB" dirty="0" smtClean="0"/>
              <a:t>Style Inheritance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GB" dirty="0" smtClean="0"/>
              <a:t>Inheritance </a:t>
            </a:r>
            <a:r>
              <a:rPr lang="en-GB" dirty="0"/>
              <a:t>is the process by which some CSS properties applied </a:t>
            </a:r>
            <a:r>
              <a:rPr lang="en-GB" dirty="0" smtClean="0"/>
              <a:t>to one </a:t>
            </a:r>
            <a:r>
              <a:rPr lang="en-GB" dirty="0"/>
              <a:t>tag are passed on to nested tags.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For </a:t>
            </a:r>
            <a:r>
              <a:rPr lang="en-GB" dirty="0"/>
              <a:t>example, a &lt;p&gt; tag is always nested </a:t>
            </a:r>
            <a:r>
              <a:rPr lang="en-GB" dirty="0" smtClean="0"/>
              <a:t>inside of </a:t>
            </a:r>
            <a:r>
              <a:rPr lang="en-GB" dirty="0"/>
              <a:t>the &lt;body&gt; tag, so properties applied to the &lt;body&gt; tag get inherited by </a:t>
            </a:r>
            <a:r>
              <a:rPr lang="en-GB" dirty="0" smtClean="0"/>
              <a:t>the &lt;p</a:t>
            </a:r>
            <a:r>
              <a:rPr lang="en-GB" dirty="0"/>
              <a:t>&gt; tag.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Say </a:t>
            </a:r>
            <a:r>
              <a:rPr lang="en-GB" dirty="0"/>
              <a:t>you created a CSS tag style </a:t>
            </a:r>
            <a:r>
              <a:rPr lang="en-GB" dirty="0" smtClean="0"/>
              <a:t>for </a:t>
            </a:r>
            <a:r>
              <a:rPr lang="en-GB" dirty="0"/>
              <a:t>the &lt;body&gt; tag that sets </a:t>
            </a:r>
            <a:r>
              <a:rPr lang="en-GB" dirty="0" smtClean="0"/>
              <a:t>the color </a:t>
            </a:r>
            <a:r>
              <a:rPr lang="en-GB" dirty="0"/>
              <a:t>property to a dark red. Tags that are </a:t>
            </a:r>
            <a:r>
              <a:rPr lang="en-GB" dirty="0" smtClean="0"/>
              <a:t>descendants </a:t>
            </a:r>
            <a:r>
              <a:rPr lang="en-GB" dirty="0"/>
              <a:t>of the &lt;body&gt; </a:t>
            </a:r>
            <a:r>
              <a:rPr lang="en-GB" dirty="0" smtClean="0"/>
              <a:t>tag - that is, the </a:t>
            </a:r>
            <a:r>
              <a:rPr lang="en-GB" dirty="0"/>
              <a:t>ones inside the &lt;body&gt; </a:t>
            </a:r>
            <a:r>
              <a:rPr lang="en-GB" dirty="0" smtClean="0"/>
              <a:t>tag - will </a:t>
            </a:r>
            <a:r>
              <a:rPr lang="en-GB" dirty="0"/>
              <a:t>inherit that color property. That means </a:t>
            </a:r>
            <a:r>
              <a:rPr lang="en-GB" dirty="0" smtClean="0"/>
              <a:t>that any </a:t>
            </a:r>
            <a:r>
              <a:rPr lang="en-GB" dirty="0"/>
              <a:t>text in those </a:t>
            </a:r>
            <a:r>
              <a:rPr lang="en-GB" dirty="0" smtClean="0"/>
              <a:t>tags - &lt;h1</a:t>
            </a:r>
            <a:r>
              <a:rPr lang="en-GB" dirty="0"/>
              <a:t>&gt;, &lt;h2&gt;, &lt;p&gt;, whatever—will appear in that </a:t>
            </a:r>
            <a:r>
              <a:rPr lang="en-GB" dirty="0" smtClean="0"/>
              <a:t>same dark </a:t>
            </a:r>
            <a:r>
              <a:rPr lang="en-GB" dirty="0"/>
              <a:t>red color.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Inheritance </a:t>
            </a:r>
            <a:r>
              <a:rPr lang="en-GB" dirty="0"/>
              <a:t>works through multiple generations as well. If a tag like the &lt;</a:t>
            </a:r>
            <a:r>
              <a:rPr lang="en-GB" dirty="0" err="1"/>
              <a:t>em</a:t>
            </a:r>
            <a:r>
              <a:rPr lang="en-GB" dirty="0"/>
              <a:t>&gt; </a:t>
            </a:r>
            <a:r>
              <a:rPr lang="en-GB" dirty="0" smtClean="0"/>
              <a:t>or &lt;strong</a:t>
            </a:r>
            <a:r>
              <a:rPr lang="en-GB" dirty="0"/>
              <a:t>&gt; tag appears inside of a &lt;p&gt; tag, then the &lt;</a:t>
            </a:r>
            <a:r>
              <a:rPr lang="en-GB" dirty="0" err="1"/>
              <a:t>em</a:t>
            </a:r>
            <a:r>
              <a:rPr lang="en-GB" dirty="0"/>
              <a:t>&gt; and the &lt;strong&gt; </a:t>
            </a:r>
            <a:r>
              <a:rPr lang="en-GB" dirty="0" smtClean="0"/>
              <a:t>tags also </a:t>
            </a:r>
            <a:r>
              <a:rPr lang="en-GB" dirty="0"/>
              <a:t>inherit properties from any style applied to the &lt;body&gt; tag.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BD057-8A81-4AFF-B7A8-2B4E4278F0A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Limits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5334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GB" dirty="0"/>
              <a:t>Inheritance isn’t all-powerful. Many </a:t>
            </a:r>
            <a:r>
              <a:rPr lang="en-GB" dirty="0" smtClean="0"/>
              <a:t>CSS properties </a:t>
            </a:r>
            <a:r>
              <a:rPr lang="en-GB" dirty="0"/>
              <a:t>don’t pass down to descendent tags at all.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For </a:t>
            </a:r>
            <a:r>
              <a:rPr lang="en-GB" dirty="0"/>
              <a:t>example, the border property (which lets you draw a </a:t>
            </a:r>
            <a:r>
              <a:rPr lang="en-GB" dirty="0" smtClean="0"/>
              <a:t>box around </a:t>
            </a:r>
            <a:r>
              <a:rPr lang="en-GB" dirty="0"/>
              <a:t>an element) isn’t inherited, and with good reason.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If </a:t>
            </a:r>
            <a:r>
              <a:rPr lang="en-GB" dirty="0"/>
              <a:t>it were, then every </a:t>
            </a:r>
            <a:r>
              <a:rPr lang="en-GB" dirty="0" smtClean="0"/>
              <a:t>tag inside </a:t>
            </a:r>
            <a:r>
              <a:rPr lang="en-GB" dirty="0"/>
              <a:t>an element with the border property would also have a border around it.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For example</a:t>
            </a:r>
            <a:r>
              <a:rPr lang="en-GB" dirty="0"/>
              <a:t>, if you added a border to the &lt;body&gt; tag, then every bulleted list </a:t>
            </a:r>
            <a:r>
              <a:rPr lang="en-GB" dirty="0" smtClean="0"/>
              <a:t>would also </a:t>
            </a:r>
            <a:r>
              <a:rPr lang="en-GB" dirty="0"/>
              <a:t>have a box around it, and each bulleted item in the list would also have a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Cascade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GB" dirty="0"/>
              <a:t>CSS’s inheritance </a:t>
            </a:r>
            <a:r>
              <a:rPr lang="en-GB" dirty="0" smtClean="0"/>
              <a:t>feature </a:t>
            </a:r>
            <a:r>
              <a:rPr lang="en-GB" dirty="0"/>
              <a:t>creates the possibility that any tag on a page </a:t>
            </a:r>
            <a:r>
              <a:rPr lang="en-GB" dirty="0" smtClean="0"/>
              <a:t>is potentially </a:t>
            </a:r>
            <a:r>
              <a:rPr lang="en-GB" dirty="0"/>
              <a:t>affected by any of the tags that wrap around it. </a:t>
            </a:r>
            <a:endParaRPr lang="en-GB" dirty="0" smtClean="0"/>
          </a:p>
          <a:p>
            <a:endParaRPr lang="en-GB" dirty="0"/>
          </a:p>
          <a:p>
            <a:pPr algn="just"/>
            <a:r>
              <a:rPr lang="en-GB" dirty="0"/>
              <a:t>For example, the &lt;</a:t>
            </a:r>
            <a:r>
              <a:rPr lang="en-GB" dirty="0" smtClean="0"/>
              <a:t>body&gt; tag </a:t>
            </a:r>
            <a:r>
              <a:rPr lang="en-GB" dirty="0"/>
              <a:t>can pass properties on to a paragraph, and </a:t>
            </a:r>
            <a:r>
              <a:rPr lang="en-GB" dirty="0" smtClean="0"/>
              <a:t>the </a:t>
            </a:r>
            <a:r>
              <a:rPr lang="en-GB" dirty="0"/>
              <a:t>paragraph may pass its own formatting instructions on to a link within the paragraph. </a:t>
            </a:r>
            <a:endParaRPr lang="en-GB" dirty="0" smtClean="0"/>
          </a:p>
          <a:p>
            <a:endParaRPr lang="en-GB" dirty="0"/>
          </a:p>
          <a:p>
            <a:pPr algn="just"/>
            <a:r>
              <a:rPr lang="en-GB" dirty="0" smtClean="0"/>
              <a:t>This means </a:t>
            </a:r>
            <a:r>
              <a:rPr lang="en-GB" dirty="0"/>
              <a:t>that </a:t>
            </a:r>
            <a:r>
              <a:rPr lang="en-GB" dirty="0" smtClean="0"/>
              <a:t>the link will inherit </a:t>
            </a:r>
            <a:r>
              <a:rPr lang="en-GB" dirty="0"/>
              <a:t>CSS properties from </a:t>
            </a:r>
            <a:r>
              <a:rPr lang="en-GB" i="1" dirty="0"/>
              <a:t>both </a:t>
            </a:r>
            <a:r>
              <a:rPr lang="en-GB" dirty="0"/>
              <a:t>the &lt;body&gt; and the &lt;p&gt; tag—essentially </a:t>
            </a:r>
            <a:r>
              <a:rPr lang="en-GB" dirty="0" smtClean="0"/>
              <a:t>combining </a:t>
            </a:r>
            <a:r>
              <a:rPr lang="en-GB" dirty="0"/>
              <a:t>parts of two different CSS styles</a:t>
            </a:r>
            <a:r>
              <a:rPr lang="en-GB" dirty="0" smtClean="0"/>
              <a:t>.</a:t>
            </a:r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dirty="0"/>
              <a:t>Then there are times when styles collide—the same CSS property is defined </a:t>
            </a:r>
            <a:r>
              <a:rPr lang="en-GB" dirty="0" smtClean="0"/>
              <a:t>in multiple </a:t>
            </a:r>
            <a:r>
              <a:rPr lang="en-GB" dirty="0"/>
              <a:t>styles, all applying to a particular element on the </a:t>
            </a:r>
            <a:r>
              <a:rPr lang="en-GB" dirty="0" smtClean="0"/>
              <a:t>page.</a:t>
            </a:r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For </a:t>
            </a:r>
            <a:r>
              <a:rPr lang="en-GB" dirty="0"/>
              <a:t>example, </a:t>
            </a:r>
            <a:r>
              <a:rPr lang="en-GB" dirty="0" smtClean="0"/>
              <a:t>a &lt;p</a:t>
            </a:r>
            <a:r>
              <a:rPr lang="en-GB" dirty="0"/>
              <a:t>&gt; tag style in an external style sheet and another &lt;p&gt; tag style in an </a:t>
            </a:r>
            <a:r>
              <a:rPr lang="en-GB" dirty="0" smtClean="0"/>
              <a:t>internal style </a:t>
            </a:r>
            <a:r>
              <a:rPr lang="en-GB" dirty="0"/>
              <a:t>sheet). </a:t>
            </a:r>
            <a:r>
              <a:rPr lang="en-GB" dirty="0" smtClean="0"/>
              <a:t>What happens?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Styles Cascade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dirty="0"/>
              <a:t>The cascade is a set of rules for determining which style properties get applied to </a:t>
            </a:r>
            <a:r>
              <a:rPr lang="en-GB" dirty="0" smtClean="0"/>
              <a:t>an element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It </a:t>
            </a:r>
            <a:r>
              <a:rPr lang="en-GB" dirty="0"/>
              <a:t>specifies how a web browser should handle multiple styles that apply </a:t>
            </a:r>
            <a:r>
              <a:rPr lang="en-GB" dirty="0" smtClean="0"/>
              <a:t>to the </a:t>
            </a:r>
            <a:r>
              <a:rPr lang="en-GB" dirty="0"/>
              <a:t>same tag and what to do when CSS properties conflict.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Style </a:t>
            </a:r>
            <a:r>
              <a:rPr lang="en-GB" dirty="0"/>
              <a:t>conflicts </a:t>
            </a:r>
            <a:r>
              <a:rPr lang="en-GB" dirty="0" smtClean="0"/>
              <a:t>happen in </a:t>
            </a:r>
            <a:r>
              <a:rPr lang="en-GB" dirty="0"/>
              <a:t>two cases: </a:t>
            </a:r>
            <a:endParaRPr lang="en-GB" dirty="0" smtClean="0"/>
          </a:p>
          <a:p>
            <a:pPr lvl="1" algn="just"/>
            <a:r>
              <a:rPr lang="en-GB" dirty="0" smtClean="0"/>
              <a:t>through </a:t>
            </a:r>
            <a:r>
              <a:rPr lang="en-GB" dirty="0"/>
              <a:t>inheritance when the same property is inherited from multiple </a:t>
            </a:r>
            <a:r>
              <a:rPr lang="en-GB" dirty="0" smtClean="0"/>
              <a:t>ancestors</a:t>
            </a:r>
          </a:p>
          <a:p>
            <a:pPr lvl="1" algn="just"/>
            <a:endParaRPr lang="en-GB" dirty="0" smtClean="0"/>
          </a:p>
          <a:p>
            <a:pPr lvl="1" algn="just"/>
            <a:r>
              <a:rPr lang="en-GB" dirty="0" smtClean="0"/>
              <a:t>and </a:t>
            </a:r>
            <a:r>
              <a:rPr lang="en-GB" dirty="0"/>
              <a:t>when one or more styles apply to the same element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GB" dirty="0"/>
              <a:t>How Styles Cascade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Generally speaking we can say that all the styles will "cascade" into a new "virtual" style sheet by the following rules, where number one has the highest priority:</a:t>
            </a:r>
          </a:p>
          <a:p>
            <a:endParaRPr lang="en-GB" dirty="0"/>
          </a:p>
          <a:p>
            <a:r>
              <a:rPr lang="en-GB" dirty="0"/>
              <a:t>Inline style (inside an HTML element)</a:t>
            </a:r>
          </a:p>
          <a:p>
            <a:endParaRPr lang="en-GB" dirty="0"/>
          </a:p>
          <a:p>
            <a:r>
              <a:rPr lang="en-GB" dirty="0"/>
              <a:t>External and internal style sheets (in the head section)</a:t>
            </a:r>
          </a:p>
          <a:p>
            <a:endParaRPr lang="en-GB" dirty="0"/>
          </a:p>
          <a:p>
            <a:r>
              <a:rPr lang="en-GB" dirty="0"/>
              <a:t>Browser default</a:t>
            </a:r>
          </a:p>
          <a:p>
            <a:endParaRPr lang="en-GB" dirty="0"/>
          </a:p>
          <a:p>
            <a:r>
              <a:rPr lang="en-GB" dirty="0"/>
              <a:t>So, an inline style (inside a specific HTML element) has the highest priority, which means that it will override a style defined inside the &lt;head&gt; tag, or in an external style sheet, or a browser default value.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6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Tutorial: Creating Your First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dirty="0" smtClean="0"/>
              <a:t>The book (CSS The Missing Manual 2</a:t>
            </a:r>
            <a:r>
              <a:rPr lang="en-GB" baseline="30000" dirty="0" smtClean="0"/>
              <a:t>nd</a:t>
            </a:r>
            <a:r>
              <a:rPr lang="en-GB" dirty="0" smtClean="0"/>
              <a:t> Ed) walks you </a:t>
            </a:r>
            <a:r>
              <a:rPr lang="en-GB" dirty="0"/>
              <a:t>through various CSS designs, from simple </a:t>
            </a:r>
            <a:r>
              <a:rPr lang="en-GB" dirty="0" smtClean="0"/>
              <a:t>design elements </a:t>
            </a:r>
            <a:r>
              <a:rPr lang="en-GB" dirty="0"/>
              <a:t>to complete CSS-enabled web page layouts.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To </a:t>
            </a:r>
            <a:r>
              <a:rPr lang="en-GB" dirty="0"/>
              <a:t>get started, download </a:t>
            </a:r>
            <a:r>
              <a:rPr lang="en-GB" dirty="0" smtClean="0"/>
              <a:t>the tutorial </a:t>
            </a:r>
            <a:r>
              <a:rPr lang="en-GB" dirty="0"/>
              <a:t>files located on the book’s companion website </a:t>
            </a:r>
            <a:r>
              <a:rPr lang="en-GB" dirty="0" smtClean="0"/>
              <a:t>at </a:t>
            </a:r>
            <a:r>
              <a:rPr lang="en-GB" dirty="0" smtClean="0">
                <a:hlinkClick r:id="rId2"/>
              </a:rPr>
              <a:t>www.sawmac.com</a:t>
            </a:r>
            <a:endParaRPr lang="en-GB" dirty="0" smtClean="0"/>
          </a:p>
          <a:p>
            <a:endParaRPr lang="en-GB" dirty="0"/>
          </a:p>
          <a:p>
            <a:pPr algn="just"/>
            <a:r>
              <a:rPr lang="en-GB" dirty="0"/>
              <a:t>Click the tutorial link and download the Zip archive containing the files (</a:t>
            </a:r>
            <a:r>
              <a:rPr lang="en-GB" dirty="0" smtClean="0"/>
              <a:t>detailed instructions </a:t>
            </a:r>
            <a:r>
              <a:rPr lang="en-GB" dirty="0"/>
              <a:t>for unzipping the files are on the website as well).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Each </a:t>
            </a:r>
            <a:r>
              <a:rPr lang="en-GB" dirty="0"/>
              <a:t>chapter’s </a:t>
            </a:r>
            <a:r>
              <a:rPr lang="en-GB" dirty="0" smtClean="0"/>
              <a:t>files are </a:t>
            </a:r>
            <a:r>
              <a:rPr lang="en-GB" dirty="0"/>
              <a:t>in a separate folder, named 02 (for chapter 2), 03 (for chapter 3),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D057-8A81-4AFF-B7A8-2B4E4278F0A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Inline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GB" dirty="0"/>
              <a:t>In your web page editing program, open the file </a:t>
            </a:r>
            <a:r>
              <a:rPr lang="en-GB" i="1" dirty="0" smtClean="0">
                <a:solidFill>
                  <a:schemeClr val="bg2"/>
                </a:solidFill>
              </a:rPr>
              <a:t>02/basic.html</a:t>
            </a:r>
            <a:r>
              <a:rPr lang="en-GB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r>
              <a:rPr lang="en-GB" dirty="0" smtClean="0"/>
              <a:t>Click </a:t>
            </a:r>
            <a:r>
              <a:rPr lang="en-GB" dirty="0"/>
              <a:t>inside the opening </a:t>
            </a:r>
            <a:r>
              <a:rPr lang="en-GB" dirty="0">
                <a:solidFill>
                  <a:schemeClr val="bg2"/>
                </a:solidFill>
              </a:rPr>
              <a:t>&lt;h1&gt;</a:t>
            </a:r>
            <a:r>
              <a:rPr lang="en-GB" dirty="0"/>
              <a:t> tag and type </a:t>
            </a:r>
            <a:r>
              <a:rPr lang="en-GB" dirty="0">
                <a:solidFill>
                  <a:schemeClr val="bg2"/>
                </a:solidFill>
              </a:rPr>
              <a:t>style="color: #C7AA8D</a:t>
            </a:r>
            <a:r>
              <a:rPr lang="en-GB" dirty="0" smtClean="0">
                <a:solidFill>
                  <a:schemeClr val="bg2"/>
                </a:solidFill>
              </a:rPr>
              <a:t>;"</a:t>
            </a:r>
            <a:r>
              <a:rPr lang="en-GB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r>
              <a:rPr lang="en-GB" dirty="0" smtClean="0"/>
              <a:t>Open </a:t>
            </a:r>
            <a:r>
              <a:rPr lang="en-GB" dirty="0"/>
              <a:t>the </a:t>
            </a:r>
            <a:r>
              <a:rPr lang="en-GB" dirty="0">
                <a:solidFill>
                  <a:schemeClr val="bg2"/>
                </a:solidFill>
              </a:rPr>
              <a:t>basic.html</a:t>
            </a:r>
            <a:r>
              <a:rPr lang="en-GB" dirty="0"/>
              <a:t> page in a web browser</a:t>
            </a:r>
            <a:r>
              <a:rPr lang="en-GB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r>
              <a:rPr lang="en-GB" dirty="0" smtClean="0"/>
              <a:t>Return </a:t>
            </a:r>
            <a:r>
              <a:rPr lang="en-GB" dirty="0"/>
              <a:t>to your HTML editor, click after the semicolon following </a:t>
            </a:r>
            <a:r>
              <a:rPr lang="en-GB" dirty="0">
                <a:solidFill>
                  <a:schemeClr val="bg2"/>
                </a:solidFill>
              </a:rPr>
              <a:t>#</a:t>
            </a:r>
            <a:r>
              <a:rPr lang="en-GB" dirty="0" smtClean="0">
                <a:solidFill>
                  <a:schemeClr val="bg2"/>
                </a:solidFill>
              </a:rPr>
              <a:t>C7AA8D</a:t>
            </a:r>
            <a:r>
              <a:rPr lang="en-GB" dirty="0" smtClean="0"/>
              <a:t> and </a:t>
            </a:r>
            <a:r>
              <a:rPr lang="en-GB" dirty="0"/>
              <a:t>type </a:t>
            </a:r>
            <a:r>
              <a:rPr lang="en-GB" i="1" dirty="0">
                <a:solidFill>
                  <a:schemeClr val="bg2"/>
                </a:solidFill>
              </a:rPr>
              <a:t>font-size: 3em</a:t>
            </a:r>
            <a:r>
              <a:rPr lang="en-GB" i="1" dirty="0" smtClean="0"/>
              <a:t>;</a:t>
            </a:r>
            <a:r>
              <a:rPr lang="en-GB" dirty="0" smtClean="0"/>
              <a:t>.</a:t>
            </a:r>
            <a:endParaRPr lang="en-GB" dirty="0"/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r>
              <a:rPr lang="en-GB" dirty="0" smtClean="0"/>
              <a:t>Preview </a:t>
            </a:r>
            <a:r>
              <a:rPr lang="en-GB" dirty="0"/>
              <a:t>the page in a web browser</a:t>
            </a:r>
            <a:r>
              <a:rPr lang="en-GB" dirty="0" smtClean="0"/>
              <a:t>.</a:t>
            </a:r>
            <a:endParaRPr lang="en-GB" dirty="0"/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r>
              <a:rPr lang="en-GB" dirty="0" smtClean="0"/>
              <a:t>Return </a:t>
            </a:r>
            <a:r>
              <a:rPr lang="en-GB" dirty="0"/>
              <a:t>to your page editor and delete the entire </a:t>
            </a:r>
            <a:r>
              <a:rPr lang="en-GB" dirty="0">
                <a:solidFill>
                  <a:schemeClr val="bg2"/>
                </a:solidFill>
              </a:rPr>
              <a:t>style</a:t>
            </a:r>
            <a:r>
              <a:rPr lang="en-GB" dirty="0"/>
              <a:t> property, which </a:t>
            </a:r>
            <a:r>
              <a:rPr lang="en-GB" dirty="0" smtClean="0"/>
              <a:t>returns the </a:t>
            </a:r>
            <a:r>
              <a:rPr lang="en-GB" dirty="0"/>
              <a:t>heading tag back to its normal </a:t>
            </a:r>
            <a:r>
              <a:rPr lang="en-GB" dirty="0">
                <a:solidFill>
                  <a:schemeClr val="bg2"/>
                </a:solidFill>
              </a:rPr>
              <a:t>&lt;h1&gt;.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Internal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498080" cy="5486400"/>
          </a:xfrm>
        </p:spPr>
        <p:txBody>
          <a:bodyPr>
            <a:normAutofit fontScale="62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GB" dirty="0"/>
              <a:t>With the file </a:t>
            </a:r>
            <a:r>
              <a:rPr lang="en-GB" dirty="0">
                <a:solidFill>
                  <a:schemeClr val="bg2"/>
                </a:solidFill>
              </a:rPr>
              <a:t>basic.html</a:t>
            </a:r>
            <a:r>
              <a:rPr lang="en-GB" dirty="0"/>
              <a:t> open in your text editor, click directly after the </a:t>
            </a:r>
            <a:r>
              <a:rPr lang="en-GB" dirty="0" smtClean="0"/>
              <a:t>closing </a:t>
            </a:r>
            <a:r>
              <a:rPr lang="en-GB" dirty="0" smtClean="0">
                <a:solidFill>
                  <a:schemeClr val="bg2"/>
                </a:solidFill>
              </a:rPr>
              <a:t>&lt;/</a:t>
            </a:r>
            <a:r>
              <a:rPr lang="en-GB" dirty="0">
                <a:solidFill>
                  <a:schemeClr val="bg2"/>
                </a:solidFill>
              </a:rPr>
              <a:t>title&gt; </a:t>
            </a:r>
            <a:r>
              <a:rPr lang="en-GB" dirty="0"/>
              <a:t>tag. Then hit Enter (Return) and type </a:t>
            </a:r>
            <a:r>
              <a:rPr lang="en-GB" dirty="0">
                <a:solidFill>
                  <a:schemeClr val="bg2"/>
                </a:solidFill>
              </a:rPr>
              <a:t>&lt;style type="text/</a:t>
            </a:r>
            <a:r>
              <a:rPr lang="en-GB" dirty="0" err="1">
                <a:solidFill>
                  <a:schemeClr val="bg2"/>
                </a:solidFill>
              </a:rPr>
              <a:t>css</a:t>
            </a:r>
            <a:r>
              <a:rPr lang="en-GB" dirty="0" smtClean="0">
                <a:solidFill>
                  <a:schemeClr val="bg2"/>
                </a:solidFill>
              </a:rPr>
              <a:t>"&gt;.</a:t>
            </a:r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r>
              <a:rPr lang="en-GB" dirty="0" smtClean="0"/>
              <a:t>Press Enter </a:t>
            </a:r>
            <a:r>
              <a:rPr lang="en-GB" dirty="0"/>
              <a:t>twice and type </a:t>
            </a:r>
            <a:r>
              <a:rPr lang="en-GB" i="1" dirty="0">
                <a:solidFill>
                  <a:schemeClr val="bg2"/>
                </a:solidFill>
              </a:rPr>
              <a:t>&lt;/style</a:t>
            </a:r>
            <a:r>
              <a:rPr lang="en-GB" i="1" dirty="0" smtClean="0">
                <a:solidFill>
                  <a:schemeClr val="bg2"/>
                </a:solidFill>
              </a:rPr>
              <a:t>&gt;</a:t>
            </a:r>
            <a:r>
              <a:rPr lang="en-GB" dirty="0" smtClean="0">
                <a:solidFill>
                  <a:schemeClr val="bg2"/>
                </a:solidFill>
              </a:rPr>
              <a:t>.</a:t>
            </a:r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r>
              <a:rPr lang="en-GB" dirty="0" smtClean="0"/>
              <a:t>Click </a:t>
            </a:r>
            <a:r>
              <a:rPr lang="en-GB" dirty="0"/>
              <a:t>between the opening and closing </a:t>
            </a:r>
            <a:r>
              <a:rPr lang="en-GB" dirty="0">
                <a:solidFill>
                  <a:schemeClr val="bg2"/>
                </a:solidFill>
              </a:rPr>
              <a:t>&lt;style&gt; </a:t>
            </a:r>
            <a:r>
              <a:rPr lang="en-GB" dirty="0"/>
              <a:t>tags and type </a:t>
            </a:r>
            <a:r>
              <a:rPr lang="en-GB" dirty="0">
                <a:solidFill>
                  <a:schemeClr val="bg2"/>
                </a:solidFill>
              </a:rPr>
              <a:t>h1 {</a:t>
            </a:r>
            <a:r>
              <a:rPr lang="en-GB" dirty="0"/>
              <a:t> </a:t>
            </a:r>
            <a:r>
              <a:rPr lang="en-GB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r>
              <a:rPr lang="en-GB" dirty="0" smtClean="0"/>
              <a:t>Press </a:t>
            </a:r>
            <a:r>
              <a:rPr lang="en-GB" dirty="0"/>
              <a:t>Enter twice and type a single closing brace: </a:t>
            </a:r>
            <a:r>
              <a:rPr lang="en-GB" dirty="0">
                <a:solidFill>
                  <a:schemeClr val="bg2"/>
                </a:solidFill>
              </a:rPr>
              <a:t>}</a:t>
            </a:r>
            <a:r>
              <a:rPr lang="en-GB" dirty="0"/>
              <a:t> </a:t>
            </a:r>
            <a:r>
              <a:rPr lang="en-GB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r>
              <a:rPr lang="en-GB" dirty="0" smtClean="0"/>
              <a:t>Click </a:t>
            </a:r>
            <a:r>
              <a:rPr lang="en-GB" dirty="0"/>
              <a:t>in the empty line between the two braces. Hit the Tab key, and type </a:t>
            </a:r>
            <a:r>
              <a:rPr lang="en-GB" dirty="0">
                <a:solidFill>
                  <a:schemeClr val="bg2"/>
                </a:solidFill>
              </a:rPr>
              <a:t>color</a:t>
            </a:r>
            <a:r>
              <a:rPr lang="en-GB" dirty="0" smtClean="0">
                <a:solidFill>
                  <a:schemeClr val="bg2"/>
                </a:solidFill>
              </a:rPr>
              <a:t>: #</a:t>
            </a:r>
            <a:r>
              <a:rPr lang="en-GB" dirty="0">
                <a:solidFill>
                  <a:schemeClr val="bg2"/>
                </a:solidFill>
              </a:rPr>
              <a:t>C7AA8D</a:t>
            </a:r>
            <a:r>
              <a:rPr lang="en-GB" dirty="0" smtClean="0">
                <a:solidFill>
                  <a:schemeClr val="bg2"/>
                </a:solidFill>
              </a:rPr>
              <a:t>;</a:t>
            </a:r>
            <a:r>
              <a:rPr lang="en-GB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r>
              <a:rPr lang="en-GB" dirty="0" smtClean="0"/>
              <a:t>Press </a:t>
            </a:r>
            <a:r>
              <a:rPr lang="en-GB" dirty="0"/>
              <a:t>Enter again and add three additional properties, like so:</a:t>
            </a:r>
          </a:p>
          <a:p>
            <a:pPr marL="82296" indent="0">
              <a:buNone/>
            </a:pPr>
            <a:r>
              <a:rPr lang="en-GB" dirty="0" smtClean="0"/>
              <a:t>		</a:t>
            </a:r>
            <a:r>
              <a:rPr lang="en-GB" dirty="0" smtClean="0">
                <a:solidFill>
                  <a:schemeClr val="bg2"/>
                </a:solidFill>
              </a:rPr>
              <a:t>font-size</a:t>
            </a:r>
            <a:r>
              <a:rPr lang="en-GB" dirty="0">
                <a:solidFill>
                  <a:schemeClr val="bg2"/>
                </a:solidFill>
              </a:rPr>
              <a:t>: 3em;</a:t>
            </a:r>
          </a:p>
          <a:p>
            <a:pPr marL="82296" indent="0">
              <a:buNone/>
            </a:pPr>
            <a:r>
              <a:rPr lang="en-GB" dirty="0" smtClean="0">
                <a:solidFill>
                  <a:schemeClr val="bg2"/>
                </a:solidFill>
              </a:rPr>
              <a:t>		font-family</a:t>
            </a:r>
            <a:r>
              <a:rPr lang="en-GB" dirty="0">
                <a:solidFill>
                  <a:schemeClr val="bg2"/>
                </a:solidFill>
              </a:rPr>
              <a:t>: "Arial Black", Arial, sans-serif;</a:t>
            </a:r>
          </a:p>
          <a:p>
            <a:pPr marL="82296" indent="0">
              <a:buNone/>
            </a:pPr>
            <a:r>
              <a:rPr lang="en-GB" dirty="0" smtClean="0">
                <a:solidFill>
                  <a:schemeClr val="bg2"/>
                </a:solidFill>
              </a:rPr>
              <a:t>		margin</a:t>
            </a:r>
            <a:r>
              <a:rPr lang="en-GB" dirty="0">
                <a:solidFill>
                  <a:schemeClr val="bg2"/>
                </a:solidFill>
              </a:rPr>
              <a:t>: 0</a:t>
            </a:r>
            <a:r>
              <a:rPr lang="en-GB" dirty="0" smtClean="0">
                <a:solidFill>
                  <a:schemeClr val="bg2"/>
                </a:solidFill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Internal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498080" cy="5410200"/>
          </a:xfrm>
        </p:spPr>
        <p:txBody>
          <a:bodyPr>
            <a:normAutofit fontScale="85000" lnSpcReduction="10000"/>
          </a:bodyPr>
          <a:lstStyle/>
          <a:p>
            <a:pPr marL="596646" indent="-514350">
              <a:buFont typeface="+mj-lt"/>
              <a:buAutoNum type="arabicPeriod" startAt="7"/>
            </a:pPr>
            <a:r>
              <a:rPr lang="en-GB" dirty="0" smtClean="0"/>
              <a:t>Save </a:t>
            </a:r>
            <a:r>
              <a:rPr lang="en-GB" dirty="0"/>
              <a:t>the page and preview it in a web browser</a:t>
            </a:r>
            <a:r>
              <a:rPr lang="en-GB" dirty="0" smtClean="0"/>
              <a:t>.</a:t>
            </a:r>
          </a:p>
          <a:p>
            <a:pPr marL="596646" indent="-514350">
              <a:buFont typeface="+mj-lt"/>
              <a:buAutoNum type="arabicPeriod" startAt="7"/>
            </a:pPr>
            <a:endParaRPr lang="en-GB" dirty="0" smtClean="0"/>
          </a:p>
          <a:p>
            <a:pPr marL="596646" indent="-514350">
              <a:buFont typeface="+mj-lt"/>
              <a:buAutoNum type="arabicPeriod" startAt="7"/>
            </a:pPr>
            <a:r>
              <a:rPr lang="en-GB" dirty="0" smtClean="0"/>
              <a:t>Back </a:t>
            </a:r>
            <a:r>
              <a:rPr lang="en-GB" dirty="0"/>
              <a:t>in your text editing program, click after the closing brace of the </a:t>
            </a:r>
            <a:r>
              <a:rPr lang="en-GB" dirty="0">
                <a:solidFill>
                  <a:schemeClr val="bg2"/>
                </a:solidFill>
              </a:rPr>
              <a:t>h1</a:t>
            </a:r>
            <a:r>
              <a:rPr lang="en-GB" dirty="0"/>
              <a:t> </a:t>
            </a:r>
            <a:r>
              <a:rPr lang="en-GB" dirty="0" smtClean="0"/>
              <a:t>style you </a:t>
            </a:r>
            <a:r>
              <a:rPr lang="en-GB" dirty="0"/>
              <a:t>just created, press Enter, and then add the following rule:</a:t>
            </a:r>
          </a:p>
          <a:p>
            <a:pPr marL="82296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chemeClr val="bg2"/>
                </a:solidFill>
              </a:rPr>
              <a:t>p </a:t>
            </a:r>
            <a:r>
              <a:rPr lang="en-GB" dirty="0">
                <a:solidFill>
                  <a:schemeClr val="bg2"/>
                </a:solidFill>
              </a:rPr>
              <a:t>{</a:t>
            </a:r>
          </a:p>
          <a:p>
            <a:pPr marL="82296" indent="0">
              <a:buNone/>
            </a:pP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smtClean="0">
                <a:solidFill>
                  <a:schemeClr val="bg2"/>
                </a:solidFill>
              </a:rPr>
              <a:t>		color</a:t>
            </a:r>
            <a:r>
              <a:rPr lang="en-GB" dirty="0">
                <a:solidFill>
                  <a:schemeClr val="bg2"/>
                </a:solidFill>
              </a:rPr>
              <a:t>: #616161;</a:t>
            </a:r>
          </a:p>
          <a:p>
            <a:pPr marL="82296" indent="0">
              <a:buNone/>
            </a:pP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smtClean="0">
                <a:solidFill>
                  <a:schemeClr val="bg2"/>
                </a:solidFill>
              </a:rPr>
              <a:t>		line-height</a:t>
            </a:r>
            <a:r>
              <a:rPr lang="en-GB" dirty="0">
                <a:solidFill>
                  <a:schemeClr val="bg2"/>
                </a:solidFill>
              </a:rPr>
              <a:t>: 150%;</a:t>
            </a:r>
          </a:p>
          <a:p>
            <a:pPr marL="82296" indent="0">
              <a:buNone/>
            </a:pP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smtClean="0">
                <a:solidFill>
                  <a:schemeClr val="bg2"/>
                </a:solidFill>
              </a:rPr>
              <a:t>		margin-top</a:t>
            </a:r>
            <a:r>
              <a:rPr lang="en-GB" dirty="0">
                <a:solidFill>
                  <a:schemeClr val="bg2"/>
                </a:solidFill>
              </a:rPr>
              <a:t>: 10px;</a:t>
            </a:r>
          </a:p>
          <a:p>
            <a:pPr marL="82296" indent="0">
              <a:buNone/>
            </a:pP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smtClean="0">
                <a:solidFill>
                  <a:schemeClr val="bg2"/>
                </a:solidFill>
              </a:rPr>
              <a:t>		margin-left</a:t>
            </a:r>
            <a:r>
              <a:rPr lang="en-GB" dirty="0">
                <a:solidFill>
                  <a:schemeClr val="bg2"/>
                </a:solidFill>
              </a:rPr>
              <a:t>: 80px;</a:t>
            </a:r>
          </a:p>
          <a:p>
            <a:pPr marL="82296" indent="0">
              <a:buNone/>
            </a:pPr>
            <a:r>
              <a:rPr lang="en-GB" dirty="0" smtClean="0">
                <a:solidFill>
                  <a:schemeClr val="bg2"/>
                </a:solidFill>
              </a:rPr>
              <a:t>	}</a:t>
            </a:r>
          </a:p>
          <a:p>
            <a:pPr marL="596646" indent="-514350">
              <a:buFont typeface="+mj-lt"/>
              <a:buAutoNum type="arabicPeriod" startAt="9"/>
            </a:pPr>
            <a:r>
              <a:rPr lang="en-GB" dirty="0"/>
              <a:t>Preview the page in a browser.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257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dirty="0" smtClean="0"/>
              <a:t>CSS: Cascading Style Sheets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CSS is a style sheet language that describes the appearance (not content) of an HTML document. It gives </a:t>
            </a:r>
            <a:r>
              <a:rPr lang="en-GB" dirty="0"/>
              <a:t>you creative control over the </a:t>
            </a:r>
            <a:r>
              <a:rPr lang="en-GB" dirty="0" smtClean="0"/>
              <a:t>layout and </a:t>
            </a:r>
            <a:r>
              <a:rPr lang="en-GB" dirty="0"/>
              <a:t>design of your web pages</a:t>
            </a:r>
            <a:r>
              <a:rPr lang="en-GB" dirty="0" smtClean="0"/>
              <a:t>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/>
              <a:t>CSS works with HTML, but it’s not HTML. It’s </a:t>
            </a:r>
            <a:r>
              <a:rPr lang="en-GB" dirty="0" smtClean="0"/>
              <a:t>a different </a:t>
            </a:r>
            <a:r>
              <a:rPr lang="en-GB" dirty="0"/>
              <a:t>language </a:t>
            </a:r>
            <a:r>
              <a:rPr lang="en-GB" dirty="0" smtClean="0"/>
              <a:t>altogether. </a:t>
            </a:r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While </a:t>
            </a:r>
            <a:r>
              <a:rPr lang="en-GB" dirty="0"/>
              <a:t>HTML provides structure to a document </a:t>
            </a:r>
            <a:r>
              <a:rPr lang="en-GB" dirty="0" smtClean="0"/>
              <a:t>by organizing </a:t>
            </a:r>
            <a:r>
              <a:rPr lang="en-GB" dirty="0"/>
              <a:t>information </a:t>
            </a:r>
            <a:r>
              <a:rPr lang="en-GB" dirty="0" smtClean="0"/>
              <a:t>into headers</a:t>
            </a:r>
            <a:r>
              <a:rPr lang="en-GB" dirty="0"/>
              <a:t>, paragraphs, bulleted lists, and so on, </a:t>
            </a:r>
            <a:r>
              <a:rPr lang="en-GB" dirty="0" smtClean="0"/>
              <a:t>CSS works </a:t>
            </a:r>
            <a:r>
              <a:rPr lang="en-GB" dirty="0"/>
              <a:t>hand-in-hand with </a:t>
            </a:r>
            <a:r>
              <a:rPr lang="en-GB" dirty="0" smtClean="0"/>
              <a:t>the web </a:t>
            </a:r>
            <a:r>
              <a:rPr lang="en-GB" dirty="0"/>
              <a:t>browser to make HTML </a:t>
            </a:r>
            <a:r>
              <a:rPr lang="en-GB" i="1" dirty="0"/>
              <a:t>look </a:t>
            </a:r>
            <a:r>
              <a:rPr lang="en-GB" dirty="0"/>
              <a:t>good</a:t>
            </a:r>
            <a:r>
              <a:rPr lang="en-GB" dirty="0" smtClean="0"/>
              <a:t>.</a:t>
            </a:r>
          </a:p>
          <a:p>
            <a:pPr algn="just"/>
            <a:endParaRPr lang="en-GB" dirty="0" smtClean="0"/>
          </a:p>
          <a:p>
            <a:pPr algn="just"/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5841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72400" cy="5410200"/>
          </a:xfrm>
        </p:spPr>
        <p:txBody>
          <a:bodyPr>
            <a:normAutofit fontScale="700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GB" dirty="0"/>
              <a:t>In your text editing program, create a new file and save it as </a:t>
            </a:r>
            <a:r>
              <a:rPr lang="en-GB" dirty="0">
                <a:solidFill>
                  <a:schemeClr val="bg2"/>
                </a:solidFill>
              </a:rPr>
              <a:t>main.css</a:t>
            </a:r>
            <a:r>
              <a:rPr lang="en-GB" dirty="0"/>
              <a:t> in </a:t>
            </a:r>
            <a:r>
              <a:rPr lang="en-GB" dirty="0" smtClean="0"/>
              <a:t>the same </a:t>
            </a:r>
            <a:r>
              <a:rPr lang="en-GB" dirty="0"/>
              <a:t>folder as the web page you’ve been working on</a:t>
            </a:r>
            <a:r>
              <a:rPr lang="en-GB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endParaRPr lang="en-GB" dirty="0" smtClean="0"/>
          </a:p>
          <a:p>
            <a:pPr marL="596646" indent="-514350">
              <a:buFont typeface="+mj-lt"/>
              <a:buAutoNum type="arabicPeriod"/>
            </a:pPr>
            <a:r>
              <a:rPr lang="en-GB" dirty="0" smtClean="0"/>
              <a:t>Type </a:t>
            </a:r>
            <a:r>
              <a:rPr lang="en-GB" dirty="0"/>
              <a:t>the following rule into the </a:t>
            </a:r>
            <a:r>
              <a:rPr lang="en-GB" dirty="0">
                <a:solidFill>
                  <a:schemeClr val="bg2"/>
                </a:solidFill>
              </a:rPr>
              <a:t>main.css</a:t>
            </a:r>
            <a:r>
              <a:rPr lang="en-GB" dirty="0"/>
              <a:t> file:</a:t>
            </a:r>
          </a:p>
          <a:p>
            <a:pPr marL="82296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chemeClr val="bg2"/>
                </a:solidFill>
              </a:rPr>
              <a:t>body </a:t>
            </a:r>
            <a:r>
              <a:rPr lang="en-GB" dirty="0">
                <a:solidFill>
                  <a:schemeClr val="bg2"/>
                </a:solidFill>
              </a:rPr>
              <a:t>{</a:t>
            </a:r>
          </a:p>
          <a:p>
            <a:pPr marL="82296" indent="0">
              <a:buNone/>
            </a:pP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smtClean="0">
                <a:solidFill>
                  <a:schemeClr val="bg2"/>
                </a:solidFill>
              </a:rPr>
              <a:t>		background-color</a:t>
            </a:r>
            <a:r>
              <a:rPr lang="en-GB" dirty="0">
                <a:solidFill>
                  <a:schemeClr val="bg2"/>
                </a:solidFill>
              </a:rPr>
              <a:t>: #CDE6FF;</a:t>
            </a:r>
          </a:p>
          <a:p>
            <a:pPr marL="82296" indent="0">
              <a:buNone/>
            </a:pP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smtClean="0">
                <a:solidFill>
                  <a:schemeClr val="bg2"/>
                </a:solidFill>
              </a:rPr>
              <a:t>		background-image</a:t>
            </a:r>
            <a:r>
              <a:rPr lang="en-GB" dirty="0">
                <a:solidFill>
                  <a:schemeClr val="bg2"/>
                </a:solidFill>
              </a:rPr>
              <a:t>: </a:t>
            </a:r>
            <a:r>
              <a:rPr lang="en-GB" dirty="0" err="1">
                <a:solidFill>
                  <a:schemeClr val="bg2"/>
                </a:solidFill>
              </a:rPr>
              <a:t>url</a:t>
            </a:r>
            <a:r>
              <a:rPr lang="en-GB" dirty="0">
                <a:solidFill>
                  <a:schemeClr val="bg2"/>
                </a:solidFill>
              </a:rPr>
              <a:t>(images/bg_body.png);</a:t>
            </a:r>
          </a:p>
          <a:p>
            <a:pPr marL="82296" indent="0">
              <a:buNone/>
            </a:pP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smtClean="0">
                <a:solidFill>
                  <a:schemeClr val="bg2"/>
                </a:solidFill>
              </a:rPr>
              <a:t>		background-repeat</a:t>
            </a:r>
            <a:r>
              <a:rPr lang="en-GB" dirty="0">
                <a:solidFill>
                  <a:schemeClr val="bg2"/>
                </a:solidFill>
              </a:rPr>
              <a:t>: repeat-x;</a:t>
            </a:r>
          </a:p>
          <a:p>
            <a:pPr marL="82296" indent="0">
              <a:buNone/>
            </a:pP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smtClean="0">
                <a:solidFill>
                  <a:schemeClr val="bg2"/>
                </a:solidFill>
              </a:rPr>
              <a:t>		padding-top</a:t>
            </a:r>
            <a:r>
              <a:rPr lang="en-GB" dirty="0">
                <a:solidFill>
                  <a:schemeClr val="bg2"/>
                </a:solidFill>
              </a:rPr>
              <a:t>: 100px;</a:t>
            </a:r>
          </a:p>
          <a:p>
            <a:pPr marL="82296" indent="0">
              <a:buNone/>
            </a:pPr>
            <a:r>
              <a:rPr lang="en-GB" dirty="0" smtClean="0">
                <a:solidFill>
                  <a:schemeClr val="bg2"/>
                </a:solidFill>
              </a:rPr>
              <a:t>	}</a:t>
            </a:r>
          </a:p>
          <a:p>
            <a:pPr marL="596646" indent="-514350">
              <a:buFont typeface="+mj-lt"/>
              <a:buAutoNum type="arabicPeriod" startAt="3"/>
            </a:pPr>
            <a:endParaRPr lang="en-GB" dirty="0" smtClean="0"/>
          </a:p>
          <a:p>
            <a:pPr marL="596646" indent="-514350">
              <a:buFont typeface="+mj-lt"/>
              <a:buAutoNum type="arabicPeriod" startAt="3"/>
            </a:pPr>
            <a:r>
              <a:rPr lang="en-GB" dirty="0" smtClean="0"/>
              <a:t>Open the </a:t>
            </a:r>
            <a:r>
              <a:rPr lang="en-GB" dirty="0" smtClean="0">
                <a:solidFill>
                  <a:schemeClr val="bg2"/>
                </a:solidFill>
              </a:rPr>
              <a:t>basic.html</a:t>
            </a:r>
            <a:r>
              <a:rPr lang="en-GB" dirty="0" smtClean="0"/>
              <a:t> page that you’ve been working on and copy all of the text inside the </a:t>
            </a:r>
            <a:r>
              <a:rPr lang="en-GB" dirty="0" smtClean="0">
                <a:solidFill>
                  <a:schemeClr val="bg2"/>
                </a:solidFill>
              </a:rPr>
              <a:t>&lt;style&gt; </a:t>
            </a:r>
            <a:r>
              <a:rPr lang="en-GB" dirty="0" smtClean="0"/>
              <a:t>tags. (Don’t copy the </a:t>
            </a:r>
            <a:r>
              <a:rPr lang="en-GB" dirty="0" smtClean="0">
                <a:solidFill>
                  <a:schemeClr val="bg2"/>
                </a:solidFill>
              </a:rPr>
              <a:t>&lt;style&gt; </a:t>
            </a:r>
            <a:r>
              <a:rPr lang="en-GB" dirty="0" smtClean="0"/>
              <a:t>tags themselves.)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72400" cy="5410200"/>
          </a:xfrm>
        </p:spPr>
        <p:txBody>
          <a:bodyPr>
            <a:normAutofit fontScale="70000" lnSpcReduction="20000"/>
          </a:bodyPr>
          <a:lstStyle/>
          <a:p>
            <a:pPr marL="596646" indent="-514350">
              <a:buFont typeface="+mj-lt"/>
              <a:buAutoNum type="arabicPeriod" startAt="4"/>
            </a:pPr>
            <a:r>
              <a:rPr lang="en-GB" dirty="0" smtClean="0"/>
              <a:t>In </a:t>
            </a:r>
            <a:r>
              <a:rPr lang="en-GB" dirty="0"/>
              <a:t>the </a:t>
            </a:r>
            <a:r>
              <a:rPr lang="en-GB" dirty="0">
                <a:solidFill>
                  <a:schemeClr val="bg2"/>
                </a:solidFill>
              </a:rPr>
              <a:t>main.css </a:t>
            </a:r>
            <a:r>
              <a:rPr lang="en-GB" dirty="0"/>
              <a:t>file, paste the style information by selecting Edit ➝ Paste </a:t>
            </a:r>
            <a:r>
              <a:rPr lang="en-GB" dirty="0" smtClean="0"/>
              <a:t>or pressing Ctrl-V</a:t>
            </a:r>
            <a:endParaRPr lang="en-GB" dirty="0"/>
          </a:p>
          <a:p>
            <a:pPr marL="596646" indent="-514350">
              <a:buFont typeface="+mj-lt"/>
              <a:buAutoNum type="arabicPeriod" startAt="4"/>
            </a:pPr>
            <a:endParaRPr lang="en-GB" dirty="0" smtClean="0"/>
          </a:p>
          <a:p>
            <a:pPr marL="596646" indent="-514350">
              <a:buFont typeface="+mj-lt"/>
              <a:buAutoNum type="arabicPeriod" startAt="4"/>
            </a:pPr>
            <a:r>
              <a:rPr lang="en-GB" dirty="0" smtClean="0"/>
              <a:t>Save </a:t>
            </a:r>
            <a:r>
              <a:rPr lang="en-GB" i="1" dirty="0">
                <a:solidFill>
                  <a:schemeClr val="bg2"/>
                </a:solidFill>
              </a:rPr>
              <a:t>main.css</a:t>
            </a:r>
            <a:r>
              <a:rPr lang="en-GB" i="1" dirty="0" smtClean="0"/>
              <a:t>.</a:t>
            </a:r>
            <a:endParaRPr lang="en-GB" dirty="0"/>
          </a:p>
          <a:p>
            <a:pPr marL="596646" indent="-514350">
              <a:buFont typeface="+mj-lt"/>
              <a:buAutoNum type="arabicPeriod" startAt="4"/>
            </a:pPr>
            <a:endParaRPr lang="en-GB" dirty="0" smtClean="0"/>
          </a:p>
          <a:p>
            <a:pPr marL="596646" indent="-514350">
              <a:buFont typeface="+mj-lt"/>
              <a:buAutoNum type="arabicPeriod" startAt="4"/>
            </a:pPr>
            <a:r>
              <a:rPr lang="en-GB" dirty="0" smtClean="0"/>
              <a:t>Return </a:t>
            </a:r>
            <a:r>
              <a:rPr lang="en-GB" dirty="0"/>
              <a:t>to the </a:t>
            </a:r>
            <a:r>
              <a:rPr lang="en-GB" dirty="0">
                <a:solidFill>
                  <a:schemeClr val="bg2"/>
                </a:solidFill>
              </a:rPr>
              <a:t>basic.html</a:t>
            </a:r>
            <a:r>
              <a:rPr lang="en-GB" dirty="0"/>
              <a:t> file in your text editor and delete the </a:t>
            </a:r>
            <a:r>
              <a:rPr lang="en-GB" dirty="0">
                <a:solidFill>
                  <a:schemeClr val="bg2"/>
                </a:solidFill>
              </a:rPr>
              <a:t>&lt;style&gt; </a:t>
            </a:r>
            <a:r>
              <a:rPr lang="en-GB" dirty="0"/>
              <a:t>tags </a:t>
            </a:r>
            <a:r>
              <a:rPr lang="en-GB" dirty="0" smtClean="0"/>
              <a:t>and all </a:t>
            </a:r>
            <a:r>
              <a:rPr lang="en-GB" dirty="0"/>
              <a:t>of the CSS rules you typed in earlier</a:t>
            </a:r>
            <a:r>
              <a:rPr lang="en-GB" dirty="0" smtClean="0"/>
              <a:t>.</a:t>
            </a:r>
          </a:p>
          <a:p>
            <a:pPr marL="596646" indent="-514350">
              <a:buFont typeface="+mj-lt"/>
              <a:buAutoNum type="arabicPeriod" startAt="4"/>
            </a:pPr>
            <a:endParaRPr lang="en-GB" dirty="0" smtClean="0"/>
          </a:p>
          <a:p>
            <a:pPr marL="596646" indent="-514350">
              <a:buFont typeface="+mj-lt"/>
              <a:buAutoNum type="arabicPeriod" startAt="4"/>
            </a:pPr>
            <a:r>
              <a:rPr lang="en-GB" dirty="0" smtClean="0"/>
              <a:t>In </a:t>
            </a:r>
            <a:r>
              <a:rPr lang="en-GB" dirty="0"/>
              <a:t>the space where the styles used to be (between the closing </a:t>
            </a:r>
            <a:r>
              <a:rPr lang="en-GB" dirty="0">
                <a:solidFill>
                  <a:schemeClr val="bg2"/>
                </a:solidFill>
              </a:rPr>
              <a:t>&lt;/title&gt; </a:t>
            </a:r>
            <a:r>
              <a:rPr lang="en-GB" dirty="0"/>
              <a:t>tag </a:t>
            </a:r>
            <a:r>
              <a:rPr lang="en-GB" dirty="0" smtClean="0"/>
              <a:t>and the </a:t>
            </a:r>
            <a:r>
              <a:rPr lang="en-GB" dirty="0"/>
              <a:t>closing </a:t>
            </a:r>
            <a:r>
              <a:rPr lang="en-GB" dirty="0">
                <a:solidFill>
                  <a:schemeClr val="bg2"/>
                </a:solidFill>
              </a:rPr>
              <a:t>&lt;/head&gt; </a:t>
            </a:r>
            <a:r>
              <a:rPr lang="en-GB" dirty="0"/>
              <a:t>tag) type the following</a:t>
            </a:r>
            <a:r>
              <a:rPr lang="en-GB" dirty="0" smtClean="0"/>
              <a:t>:</a:t>
            </a:r>
          </a:p>
          <a:p>
            <a:pPr marL="82296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chemeClr val="bg2"/>
                </a:solidFill>
              </a:rPr>
              <a:t>&lt;</a:t>
            </a:r>
            <a:r>
              <a:rPr lang="en-GB" dirty="0">
                <a:solidFill>
                  <a:schemeClr val="bg2"/>
                </a:solidFill>
              </a:rPr>
              <a:t>link </a:t>
            </a:r>
            <a:r>
              <a:rPr lang="en-GB" dirty="0" err="1">
                <a:solidFill>
                  <a:schemeClr val="bg2"/>
                </a:solidFill>
              </a:rPr>
              <a:t>href</a:t>
            </a:r>
            <a:r>
              <a:rPr lang="en-GB" dirty="0">
                <a:solidFill>
                  <a:schemeClr val="bg2"/>
                </a:solidFill>
              </a:rPr>
              <a:t>="main.css" </a:t>
            </a:r>
            <a:r>
              <a:rPr lang="en-GB" dirty="0" err="1">
                <a:solidFill>
                  <a:schemeClr val="bg2"/>
                </a:solidFill>
              </a:rPr>
              <a:t>rel</a:t>
            </a:r>
            <a:r>
              <a:rPr lang="en-GB" dirty="0">
                <a:solidFill>
                  <a:schemeClr val="bg2"/>
                </a:solidFill>
              </a:rPr>
              <a:t>="</a:t>
            </a:r>
            <a:r>
              <a:rPr lang="en-GB" dirty="0" err="1">
                <a:solidFill>
                  <a:schemeClr val="bg2"/>
                </a:solidFill>
              </a:rPr>
              <a:t>stylesheet</a:t>
            </a:r>
            <a:r>
              <a:rPr lang="en-GB" dirty="0">
                <a:solidFill>
                  <a:schemeClr val="bg2"/>
                </a:solidFill>
              </a:rPr>
              <a:t>" type="text/</a:t>
            </a:r>
            <a:r>
              <a:rPr lang="en-GB" dirty="0" err="1">
                <a:solidFill>
                  <a:schemeClr val="bg2"/>
                </a:solidFill>
              </a:rPr>
              <a:t>css</a:t>
            </a:r>
            <a:r>
              <a:rPr lang="en-GB" dirty="0">
                <a:solidFill>
                  <a:schemeClr val="bg2"/>
                </a:solidFill>
              </a:rPr>
              <a:t>" </a:t>
            </a:r>
            <a:r>
              <a:rPr lang="en-GB" dirty="0" smtClean="0">
                <a:solidFill>
                  <a:schemeClr val="bg2"/>
                </a:solidFill>
              </a:rPr>
              <a:t>/&gt;</a:t>
            </a:r>
          </a:p>
          <a:p>
            <a:pPr marL="596646" indent="-514350">
              <a:buFont typeface="+mj-lt"/>
              <a:buAutoNum type="arabicPeriod" startAt="8"/>
            </a:pPr>
            <a:endParaRPr lang="en-GB" dirty="0" smtClean="0"/>
          </a:p>
          <a:p>
            <a:pPr marL="596646" indent="-514350">
              <a:buFont typeface="+mj-lt"/>
              <a:buAutoNum type="arabicPeriod" startAt="8"/>
            </a:pPr>
            <a:r>
              <a:rPr lang="en-GB" dirty="0" smtClean="0"/>
              <a:t>Save </a:t>
            </a:r>
            <a:r>
              <a:rPr lang="en-GB" dirty="0"/>
              <a:t>the file and preview it in a web browser</a:t>
            </a:r>
            <a:r>
              <a:rPr lang="en-GB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72400" cy="5410200"/>
          </a:xfrm>
        </p:spPr>
        <p:txBody>
          <a:bodyPr>
            <a:normAutofit fontScale="85000" lnSpcReduction="10000"/>
          </a:bodyPr>
          <a:lstStyle/>
          <a:p>
            <a:pPr marL="596646" indent="-514350">
              <a:buFont typeface="+mj-lt"/>
              <a:buAutoNum type="arabicPeriod" startAt="9"/>
            </a:pPr>
            <a:r>
              <a:rPr lang="en-GB" dirty="0" smtClean="0"/>
              <a:t>Open the file </a:t>
            </a:r>
            <a:r>
              <a:rPr lang="en-GB" i="1" dirty="0" smtClean="0">
                <a:solidFill>
                  <a:schemeClr val="bg2"/>
                </a:solidFill>
              </a:rPr>
              <a:t>02 </a:t>
            </a:r>
            <a:r>
              <a:rPr lang="en-GB" dirty="0" smtClean="0">
                <a:solidFill>
                  <a:schemeClr val="bg2"/>
                </a:solidFill>
              </a:rPr>
              <a:t>➝ </a:t>
            </a:r>
            <a:r>
              <a:rPr lang="en-GB" i="1" dirty="0" smtClean="0">
                <a:solidFill>
                  <a:schemeClr val="bg2"/>
                </a:solidFill>
              </a:rPr>
              <a:t>another_page.html</a:t>
            </a:r>
            <a:endParaRPr lang="en-GB" dirty="0" smtClean="0">
              <a:solidFill>
                <a:schemeClr val="bg2"/>
              </a:solidFill>
            </a:endParaRPr>
          </a:p>
          <a:p>
            <a:pPr marL="596646" indent="-514350">
              <a:buFont typeface="+mj-lt"/>
              <a:buAutoNum type="arabicPeriod" startAt="9"/>
            </a:pPr>
            <a:endParaRPr lang="en-GB" dirty="0" smtClean="0"/>
          </a:p>
          <a:p>
            <a:pPr marL="596646" indent="-514350">
              <a:buFont typeface="+mj-lt"/>
              <a:buAutoNum type="arabicPeriod" startAt="9"/>
            </a:pPr>
            <a:r>
              <a:rPr lang="en-GB" dirty="0" smtClean="0"/>
              <a:t>Click after the closing </a:t>
            </a:r>
            <a:r>
              <a:rPr lang="en-GB" dirty="0" smtClean="0">
                <a:solidFill>
                  <a:schemeClr val="bg2"/>
                </a:solidFill>
              </a:rPr>
              <a:t>&lt;/title&gt; </a:t>
            </a:r>
            <a:r>
              <a:rPr lang="en-GB" dirty="0" smtClean="0"/>
              <a:t>tag and press Enter (Return).</a:t>
            </a:r>
          </a:p>
          <a:p>
            <a:pPr marL="596646" indent="-514350">
              <a:buFont typeface="+mj-lt"/>
              <a:buAutoNum type="arabicPeriod" startAt="9"/>
            </a:pPr>
            <a:endParaRPr lang="en-GB" dirty="0" smtClean="0"/>
          </a:p>
          <a:p>
            <a:pPr marL="596646" indent="-514350">
              <a:buFont typeface="+mj-lt"/>
              <a:buAutoNum type="arabicPeriod" startAt="9"/>
            </a:pPr>
            <a:r>
              <a:rPr lang="en-GB" dirty="0" smtClean="0"/>
              <a:t>Type the same </a:t>
            </a:r>
            <a:r>
              <a:rPr lang="en-GB" dirty="0" smtClean="0">
                <a:solidFill>
                  <a:schemeClr val="bg2"/>
                </a:solidFill>
              </a:rPr>
              <a:t>&lt;link&gt; </a:t>
            </a:r>
            <a:r>
              <a:rPr lang="en-GB" dirty="0" smtClean="0"/>
              <a:t>tag you did in step 7.</a:t>
            </a:r>
          </a:p>
          <a:p>
            <a:pPr marL="596646" indent="-514350">
              <a:buFont typeface="+mj-lt"/>
              <a:buAutoNum type="arabicPeriod" startAt="9"/>
            </a:pPr>
            <a:endParaRPr lang="en-GB" dirty="0" smtClean="0"/>
          </a:p>
          <a:p>
            <a:pPr marL="596646" indent="-514350">
              <a:buFont typeface="+mj-lt"/>
              <a:buAutoNum type="arabicPeriod" startAt="9"/>
            </a:pPr>
            <a:r>
              <a:rPr lang="en-GB" dirty="0" smtClean="0"/>
              <a:t>Save the page and preview it in a web browser.</a:t>
            </a:r>
          </a:p>
          <a:p>
            <a:pPr marL="596646" indent="-514350">
              <a:buFont typeface="+mj-lt"/>
              <a:buAutoNum type="arabicPeriod" startAt="9"/>
            </a:pPr>
            <a:endParaRPr lang="en-GB" dirty="0" smtClean="0"/>
          </a:p>
          <a:p>
            <a:pPr marL="596646" indent="-514350">
              <a:buFont typeface="+mj-lt"/>
              <a:buAutoNum type="arabicPeriod" startAt="9"/>
            </a:pPr>
            <a:r>
              <a:rPr lang="en-GB" dirty="0" smtClean="0"/>
              <a:t>Open the </a:t>
            </a:r>
            <a:r>
              <a:rPr lang="en-GB" dirty="0" smtClean="0">
                <a:solidFill>
                  <a:schemeClr val="bg2"/>
                </a:solidFill>
              </a:rPr>
              <a:t>main.css</a:t>
            </a:r>
            <a:r>
              <a:rPr lang="en-GB" dirty="0" smtClean="0"/>
              <a:t> file and add the CSS declaration </a:t>
            </a:r>
            <a:r>
              <a:rPr lang="en-GB" dirty="0" smtClean="0">
                <a:solidFill>
                  <a:schemeClr val="bg2"/>
                </a:solidFill>
              </a:rPr>
              <a:t>font-family: “Palatino Linotype”, Baskerville, serif; </a:t>
            </a:r>
            <a:r>
              <a:rPr lang="en-GB" dirty="0" smtClean="0"/>
              <a:t>at the beginning of the </a:t>
            </a:r>
            <a:r>
              <a:rPr lang="en-GB" dirty="0" smtClean="0">
                <a:solidFill>
                  <a:schemeClr val="bg2"/>
                </a:solidFill>
              </a:rPr>
              <a:t>p</a:t>
            </a:r>
            <a:r>
              <a:rPr lang="en-GB" dirty="0" smtClean="0"/>
              <a:t> style.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72400" cy="54102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 startAt="14"/>
            </a:pPr>
            <a:r>
              <a:rPr lang="en-GB" dirty="0" smtClean="0"/>
              <a:t>Click </a:t>
            </a:r>
            <a:r>
              <a:rPr lang="en-GB" dirty="0"/>
              <a:t>at the end of the </a:t>
            </a:r>
            <a:r>
              <a:rPr lang="en-GB" dirty="0">
                <a:solidFill>
                  <a:schemeClr val="bg2"/>
                </a:solidFill>
              </a:rPr>
              <a:t>p </a:t>
            </a:r>
            <a:r>
              <a:rPr lang="en-GB" dirty="0"/>
              <a:t>style’s closing }, press Enter, and add the following rule:</a:t>
            </a:r>
          </a:p>
          <a:p>
            <a:pPr marL="82296" indent="0">
              <a:buNone/>
            </a:pPr>
            <a:r>
              <a:rPr lang="en-GB" dirty="0" smtClean="0"/>
              <a:t>	</a:t>
            </a:r>
            <a:r>
              <a:rPr lang="en-GB" sz="2000" dirty="0" smtClean="0">
                <a:solidFill>
                  <a:schemeClr val="bg2"/>
                </a:solidFill>
              </a:rPr>
              <a:t>h2 {</a:t>
            </a:r>
          </a:p>
          <a:p>
            <a:pPr marL="82296" indent="0">
              <a:buNone/>
            </a:pPr>
            <a:r>
              <a:rPr lang="en-GB" sz="2000" dirty="0" smtClean="0">
                <a:solidFill>
                  <a:schemeClr val="bg2"/>
                </a:solidFill>
              </a:rPr>
              <a:t>		color: #B1967C;</a:t>
            </a:r>
          </a:p>
          <a:p>
            <a:pPr marL="82296" indent="0">
              <a:buNone/>
            </a:pPr>
            <a:r>
              <a:rPr lang="en-GB" sz="2000" dirty="0" smtClean="0">
                <a:solidFill>
                  <a:schemeClr val="bg2"/>
                </a:solidFill>
              </a:rPr>
              <a:t>		font-weight</a:t>
            </a:r>
            <a:r>
              <a:rPr lang="en-GB" sz="2000" dirty="0">
                <a:solidFill>
                  <a:schemeClr val="bg2"/>
                </a:solidFill>
              </a:rPr>
              <a:t>: normal;</a:t>
            </a:r>
          </a:p>
          <a:p>
            <a:pPr marL="82296" indent="0">
              <a:buNone/>
            </a:pPr>
            <a:r>
              <a:rPr lang="en-GB" sz="2000" dirty="0" smtClean="0">
                <a:solidFill>
                  <a:schemeClr val="bg2"/>
                </a:solidFill>
              </a:rPr>
              <a:t>		font-family</a:t>
            </a:r>
            <a:r>
              <a:rPr lang="en-GB" sz="2000" dirty="0">
                <a:solidFill>
                  <a:schemeClr val="bg2"/>
                </a:solidFill>
              </a:rPr>
              <a:t>: "Palatino Linotype", Baskerville, serif;</a:t>
            </a:r>
          </a:p>
          <a:p>
            <a:pPr marL="82296" indent="0">
              <a:buNone/>
            </a:pPr>
            <a:r>
              <a:rPr lang="en-GB" sz="2000" dirty="0" smtClean="0">
                <a:solidFill>
                  <a:schemeClr val="bg2"/>
                </a:solidFill>
              </a:rPr>
              <a:t>		font-size</a:t>
            </a:r>
            <a:r>
              <a:rPr lang="en-GB" sz="2000" dirty="0">
                <a:solidFill>
                  <a:schemeClr val="bg2"/>
                </a:solidFill>
              </a:rPr>
              <a:t>: 2.2em;</a:t>
            </a:r>
          </a:p>
          <a:p>
            <a:pPr marL="82296" indent="0">
              <a:buNone/>
            </a:pPr>
            <a:r>
              <a:rPr lang="en-GB" sz="2000" dirty="0" smtClean="0">
                <a:solidFill>
                  <a:schemeClr val="bg2"/>
                </a:solidFill>
              </a:rPr>
              <a:t>		border-bottom</a:t>
            </a:r>
            <a:r>
              <a:rPr lang="en-GB" sz="2000" dirty="0">
                <a:solidFill>
                  <a:schemeClr val="bg2"/>
                </a:solidFill>
              </a:rPr>
              <a:t>: 2px white solid;</a:t>
            </a:r>
          </a:p>
          <a:p>
            <a:pPr marL="82296" indent="0">
              <a:buNone/>
            </a:pPr>
            <a:r>
              <a:rPr lang="en-GB" sz="2000" dirty="0" smtClean="0">
                <a:solidFill>
                  <a:schemeClr val="bg2"/>
                </a:solidFill>
              </a:rPr>
              <a:t>		background</a:t>
            </a:r>
            <a:r>
              <a:rPr lang="en-GB" sz="2000" dirty="0">
                <a:solidFill>
                  <a:schemeClr val="bg2"/>
                </a:solidFill>
              </a:rPr>
              <a:t>: </a:t>
            </a:r>
            <a:r>
              <a:rPr lang="en-GB" sz="2000" dirty="0" err="1">
                <a:solidFill>
                  <a:schemeClr val="bg2"/>
                </a:solidFill>
              </a:rPr>
              <a:t>url</a:t>
            </a:r>
            <a:r>
              <a:rPr lang="en-GB" sz="2000" dirty="0">
                <a:solidFill>
                  <a:schemeClr val="bg2"/>
                </a:solidFill>
              </a:rPr>
              <a:t>(images/bullet_flower.png) no-repeat;</a:t>
            </a:r>
          </a:p>
          <a:p>
            <a:pPr marL="82296" indent="0">
              <a:buNone/>
            </a:pPr>
            <a:r>
              <a:rPr lang="en-GB" sz="2000" dirty="0" smtClean="0">
                <a:solidFill>
                  <a:schemeClr val="bg2"/>
                </a:solidFill>
              </a:rPr>
              <a:t>		padding</a:t>
            </a:r>
            <a:r>
              <a:rPr lang="en-GB" sz="2000" dirty="0">
                <a:solidFill>
                  <a:schemeClr val="bg2"/>
                </a:solidFill>
              </a:rPr>
              <a:t>: 0 0 2px 80px;</a:t>
            </a:r>
          </a:p>
          <a:p>
            <a:pPr marL="82296" indent="0">
              <a:buNone/>
            </a:pPr>
            <a:r>
              <a:rPr lang="en-GB" sz="2000" dirty="0" smtClean="0">
                <a:solidFill>
                  <a:schemeClr val="bg2"/>
                </a:solidFill>
              </a:rPr>
              <a:t>		margin</a:t>
            </a:r>
            <a:r>
              <a:rPr lang="en-GB" sz="2000" dirty="0">
                <a:solidFill>
                  <a:schemeClr val="bg2"/>
                </a:solidFill>
              </a:rPr>
              <a:t>: 0;</a:t>
            </a:r>
          </a:p>
          <a:p>
            <a:pPr marL="82296" indent="0">
              <a:buNone/>
            </a:pPr>
            <a:r>
              <a:rPr lang="en-GB" sz="2000" dirty="0" smtClean="0">
                <a:solidFill>
                  <a:schemeClr val="bg2"/>
                </a:solidFill>
              </a:rPr>
              <a:t>	}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72400" cy="5410200"/>
          </a:xfrm>
        </p:spPr>
        <p:txBody>
          <a:bodyPr>
            <a:normAutofit fontScale="70000" lnSpcReduction="20000"/>
          </a:bodyPr>
          <a:lstStyle/>
          <a:p>
            <a:pPr marL="596646" indent="-514350">
              <a:buFont typeface="+mj-lt"/>
              <a:buAutoNum type="arabicPeriod" startAt="15"/>
            </a:pPr>
            <a:r>
              <a:rPr lang="en-GB" dirty="0" smtClean="0"/>
              <a:t>Click </a:t>
            </a:r>
            <a:r>
              <a:rPr lang="en-GB" dirty="0"/>
              <a:t>at the end of the </a:t>
            </a:r>
            <a:r>
              <a:rPr lang="en-GB" dirty="0">
                <a:solidFill>
                  <a:schemeClr val="bg2"/>
                </a:solidFill>
              </a:rPr>
              <a:t>h2 </a:t>
            </a:r>
            <a:r>
              <a:rPr lang="en-GB" dirty="0"/>
              <a:t>style’s closing </a:t>
            </a:r>
            <a:r>
              <a:rPr lang="en-GB" dirty="0">
                <a:solidFill>
                  <a:schemeClr val="bg2"/>
                </a:solidFill>
              </a:rPr>
              <a:t>}</a:t>
            </a:r>
            <a:r>
              <a:rPr lang="en-GB" dirty="0"/>
              <a:t>, press Enter, and add the following rule:</a:t>
            </a:r>
          </a:p>
          <a:p>
            <a:pPr marL="82296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chemeClr val="bg2"/>
                </a:solidFill>
              </a:rPr>
              <a:t>.</a:t>
            </a:r>
            <a:r>
              <a:rPr lang="en-GB" dirty="0">
                <a:solidFill>
                  <a:schemeClr val="bg2"/>
                </a:solidFill>
              </a:rPr>
              <a:t>intro {</a:t>
            </a:r>
          </a:p>
          <a:p>
            <a:pPr marL="82296" indent="0">
              <a:buNone/>
            </a:pPr>
            <a:r>
              <a:rPr lang="en-GB" dirty="0" smtClean="0">
                <a:solidFill>
                  <a:schemeClr val="bg2"/>
                </a:solidFill>
              </a:rPr>
              <a:t>		color</a:t>
            </a:r>
            <a:r>
              <a:rPr lang="en-GB" dirty="0">
                <a:solidFill>
                  <a:schemeClr val="bg2"/>
                </a:solidFill>
              </a:rPr>
              <a:t>: #6A94CC;</a:t>
            </a:r>
          </a:p>
          <a:p>
            <a:pPr marL="82296" indent="0">
              <a:buNone/>
            </a:pPr>
            <a:r>
              <a:rPr lang="en-GB" dirty="0" smtClean="0">
                <a:solidFill>
                  <a:schemeClr val="bg2"/>
                </a:solidFill>
              </a:rPr>
              <a:t>		font-family</a:t>
            </a:r>
            <a:r>
              <a:rPr lang="en-GB" dirty="0">
                <a:solidFill>
                  <a:schemeClr val="bg2"/>
                </a:solidFill>
              </a:rPr>
              <a:t>: Arial, Helvetica, sans-serif;</a:t>
            </a:r>
          </a:p>
          <a:p>
            <a:pPr marL="82296" indent="0">
              <a:buNone/>
            </a:pPr>
            <a:r>
              <a:rPr lang="en-GB" dirty="0" smtClean="0">
                <a:solidFill>
                  <a:schemeClr val="bg2"/>
                </a:solidFill>
              </a:rPr>
              <a:t>		font-size</a:t>
            </a:r>
            <a:r>
              <a:rPr lang="en-GB" dirty="0">
                <a:solidFill>
                  <a:schemeClr val="bg2"/>
                </a:solidFill>
              </a:rPr>
              <a:t>: 1.2em;</a:t>
            </a:r>
          </a:p>
          <a:p>
            <a:pPr marL="82296" indent="0">
              <a:buNone/>
            </a:pPr>
            <a:r>
              <a:rPr lang="en-GB" dirty="0" smtClean="0">
                <a:solidFill>
                  <a:schemeClr val="bg2"/>
                </a:solidFill>
              </a:rPr>
              <a:t>		margin-left</a:t>
            </a:r>
            <a:r>
              <a:rPr lang="en-GB" dirty="0">
                <a:solidFill>
                  <a:schemeClr val="bg2"/>
                </a:solidFill>
              </a:rPr>
              <a:t>: 0;</a:t>
            </a:r>
          </a:p>
          <a:p>
            <a:pPr marL="82296" indent="0">
              <a:buNone/>
            </a:pPr>
            <a:r>
              <a:rPr lang="en-GB" dirty="0" smtClean="0">
                <a:solidFill>
                  <a:schemeClr val="bg2"/>
                </a:solidFill>
              </a:rPr>
              <a:t>		margin-bottom</a:t>
            </a:r>
            <a:r>
              <a:rPr lang="en-GB" dirty="0">
                <a:solidFill>
                  <a:schemeClr val="bg2"/>
                </a:solidFill>
              </a:rPr>
              <a:t>: 25px;</a:t>
            </a:r>
          </a:p>
          <a:p>
            <a:pPr marL="82296" indent="0">
              <a:buNone/>
            </a:pPr>
            <a:r>
              <a:rPr lang="en-GB" dirty="0" smtClean="0">
                <a:solidFill>
                  <a:schemeClr val="bg2"/>
                </a:solidFill>
              </a:rPr>
              <a:t>	}</a:t>
            </a:r>
          </a:p>
          <a:p>
            <a:pPr marL="596646" indent="-514350">
              <a:buFont typeface="+mj-lt"/>
              <a:buAutoNum type="arabicPeriod" startAt="9"/>
            </a:pPr>
            <a:endParaRPr lang="en-GB" dirty="0" smtClean="0"/>
          </a:p>
          <a:p>
            <a:pPr marL="596646" indent="-514350">
              <a:buFont typeface="+mj-lt"/>
              <a:buAutoNum type="arabicPeriod" startAt="16"/>
            </a:pPr>
            <a:r>
              <a:rPr lang="en-GB" dirty="0" smtClean="0"/>
              <a:t>Save </a:t>
            </a:r>
            <a:r>
              <a:rPr lang="en-GB" dirty="0"/>
              <a:t>the file </a:t>
            </a:r>
            <a:r>
              <a:rPr lang="en-GB" dirty="0">
                <a:solidFill>
                  <a:schemeClr val="bg2"/>
                </a:solidFill>
              </a:rPr>
              <a:t>main.css</a:t>
            </a:r>
            <a:r>
              <a:rPr lang="en-GB" dirty="0"/>
              <a:t> and switch to the </a:t>
            </a:r>
            <a:r>
              <a:rPr lang="en-GB" dirty="0">
                <a:solidFill>
                  <a:schemeClr val="bg2"/>
                </a:solidFill>
              </a:rPr>
              <a:t>basic.html</a:t>
            </a:r>
            <a:r>
              <a:rPr lang="en-GB" dirty="0"/>
              <a:t> file in your text </a:t>
            </a:r>
            <a:r>
              <a:rPr lang="en-GB" dirty="0" smtClean="0"/>
              <a:t>editor. Locate </a:t>
            </a:r>
            <a:r>
              <a:rPr lang="en-GB" dirty="0"/>
              <a:t>the opening </a:t>
            </a:r>
            <a:r>
              <a:rPr lang="en-GB" dirty="0">
                <a:solidFill>
                  <a:schemeClr val="bg2"/>
                </a:solidFill>
              </a:rPr>
              <a:t>&lt;p&gt;</a:t>
            </a:r>
            <a:r>
              <a:rPr lang="en-GB" dirty="0"/>
              <a:t> tag following the </a:t>
            </a:r>
            <a:r>
              <a:rPr lang="en-GB" dirty="0">
                <a:solidFill>
                  <a:schemeClr val="bg2"/>
                </a:solidFill>
              </a:rPr>
              <a:t>&lt;h1&gt; </a:t>
            </a:r>
            <a:r>
              <a:rPr lang="en-GB" dirty="0"/>
              <a:t>tag and add </a:t>
            </a:r>
            <a:r>
              <a:rPr lang="en-GB" dirty="0">
                <a:solidFill>
                  <a:schemeClr val="bg2"/>
                </a:solidFill>
              </a:rPr>
              <a:t>class="</a:t>
            </a:r>
            <a:r>
              <a:rPr lang="en-GB" dirty="0" smtClean="0">
                <a:solidFill>
                  <a:schemeClr val="bg2"/>
                </a:solidFill>
              </a:rPr>
              <a:t>intro“</a:t>
            </a:r>
          </a:p>
          <a:p>
            <a:pPr marL="596646" indent="-514350">
              <a:buFont typeface="+mj-lt"/>
              <a:buAutoNum type="arabicPeriod" startAt="16"/>
            </a:pPr>
            <a:endParaRPr lang="en-GB" dirty="0" smtClean="0"/>
          </a:p>
          <a:p>
            <a:pPr marL="596646" indent="-514350">
              <a:buFont typeface="+mj-lt"/>
              <a:buAutoNum type="arabicPeriod" startAt="16"/>
            </a:pPr>
            <a:r>
              <a:rPr lang="en-GB" dirty="0" smtClean="0"/>
              <a:t>Save </a:t>
            </a:r>
            <a:r>
              <a:rPr lang="en-GB" dirty="0"/>
              <a:t>all the files and preview both the </a:t>
            </a:r>
            <a:r>
              <a:rPr lang="en-GB" dirty="0">
                <a:solidFill>
                  <a:schemeClr val="bg2"/>
                </a:solidFill>
              </a:rPr>
              <a:t>basic.html</a:t>
            </a:r>
            <a:r>
              <a:rPr lang="en-GB" dirty="0"/>
              <a:t> and </a:t>
            </a:r>
            <a:r>
              <a:rPr lang="en-GB" dirty="0">
                <a:solidFill>
                  <a:schemeClr val="bg2"/>
                </a:solidFill>
              </a:rPr>
              <a:t>another_page.html</a:t>
            </a:r>
            <a:r>
              <a:rPr lang="en-GB" dirty="0"/>
              <a:t> files </a:t>
            </a:r>
            <a:r>
              <a:rPr lang="en-GB" dirty="0" smtClean="0"/>
              <a:t>in a </a:t>
            </a:r>
            <a:r>
              <a:rPr lang="en-GB" dirty="0"/>
              <a:t>web browser.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Selectors: Identifying</a:t>
            </a:r>
            <a:br>
              <a:rPr lang="en-GB" sz="2800" dirty="0"/>
            </a:br>
            <a:r>
              <a:rPr lang="en-GB" sz="2800" dirty="0"/>
              <a:t>What to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Next: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GB" dirty="0"/>
              <a:t>Style sheets offer far more formatting choices than </a:t>
            </a:r>
            <a:r>
              <a:rPr lang="en-GB" dirty="0" smtClean="0"/>
              <a:t>HTML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When you use CSS to add a background image to a page, you get to </a:t>
            </a:r>
            <a:r>
              <a:rPr lang="en-GB" dirty="0" smtClean="0"/>
              <a:t>decide whether </a:t>
            </a:r>
            <a:r>
              <a:rPr lang="en-GB" dirty="0"/>
              <a:t>and how it </a:t>
            </a:r>
            <a:r>
              <a:rPr lang="en-GB" i="1" dirty="0"/>
              <a:t>tiles </a:t>
            </a:r>
            <a:r>
              <a:rPr lang="en-GB" dirty="0"/>
              <a:t>(repeats). HTML can’t even begin to do </a:t>
            </a:r>
            <a:r>
              <a:rPr lang="en-GB" dirty="0" smtClean="0"/>
              <a:t>that.</a:t>
            </a:r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Even </a:t>
            </a:r>
            <a:r>
              <a:rPr lang="en-GB" dirty="0"/>
              <a:t>better, CSS styles take up much less space than HTML’s </a:t>
            </a:r>
            <a:r>
              <a:rPr lang="en-GB" dirty="0" smtClean="0"/>
              <a:t>formatting options.</a:t>
            </a:r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Style </a:t>
            </a:r>
            <a:r>
              <a:rPr lang="en-GB" dirty="0"/>
              <a:t>sheets also make updating your site easier. You can collect all of your </a:t>
            </a:r>
            <a:r>
              <a:rPr lang="en-GB" dirty="0" smtClean="0"/>
              <a:t>styles into </a:t>
            </a:r>
            <a:r>
              <a:rPr lang="en-GB" dirty="0"/>
              <a:t>a single external style sheet that’s linked to every page in your site. </a:t>
            </a:r>
            <a:r>
              <a:rPr lang="en-GB" dirty="0" smtClean="0"/>
              <a:t>Then, when </a:t>
            </a:r>
            <a:r>
              <a:rPr lang="en-GB" dirty="0"/>
              <a:t>you edit a style, that change immediately ripples through </a:t>
            </a:r>
            <a:r>
              <a:rPr lang="en-GB" dirty="0" smtClean="0"/>
              <a:t>your site </a:t>
            </a:r>
            <a:r>
              <a:rPr lang="en-GB" i="1" dirty="0"/>
              <a:t>wherever </a:t>
            </a:r>
            <a:r>
              <a:rPr lang="en-GB" dirty="0"/>
              <a:t>that style </a:t>
            </a:r>
            <a:r>
              <a:rPr lang="en-GB" dirty="0" smtClean="0"/>
              <a:t>appears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for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To create web pages made up of HTML and CSS, you need nothing more than </a:t>
            </a:r>
            <a:r>
              <a:rPr lang="en-GB" dirty="0" smtClean="0"/>
              <a:t>a basic </a:t>
            </a:r>
            <a:r>
              <a:rPr lang="en-GB" dirty="0"/>
              <a:t>text editor like Notepad (Windows) or Text Edit (Mac).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Rethinking HTML for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Rethinking </a:t>
            </a:r>
            <a:r>
              <a:rPr lang="en-GB" dirty="0" smtClean="0"/>
              <a:t>HTML for </a:t>
            </a:r>
            <a:r>
              <a:rPr lang="en-GB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848600" cy="54102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GB" dirty="0"/>
              <a:t>To get the most out of CSS, your HTML code needs to provide a solid, </a:t>
            </a:r>
            <a:r>
              <a:rPr lang="en-GB" dirty="0" smtClean="0"/>
              <a:t>well-built foundation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/>
              <a:t>HTML adds meaning to text by logically dividing it and identifying the role </a:t>
            </a:r>
            <a:r>
              <a:rPr lang="en-GB" dirty="0" smtClean="0"/>
              <a:t>that text </a:t>
            </a:r>
            <a:r>
              <a:rPr lang="en-GB" dirty="0"/>
              <a:t>plays on the page: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The </a:t>
            </a:r>
            <a:r>
              <a:rPr lang="en-GB" dirty="0"/>
              <a:t>&lt;h1&gt; tag is the most important introduction to a page’s content. Other headers let you divide the content into other, </a:t>
            </a:r>
            <a:r>
              <a:rPr lang="en-GB" dirty="0" smtClean="0"/>
              <a:t>less important</a:t>
            </a:r>
            <a:r>
              <a:rPr lang="en-GB" dirty="0"/>
              <a:t>, but related sections.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For </a:t>
            </a:r>
            <a:r>
              <a:rPr lang="en-GB" dirty="0"/>
              <a:t>example, </a:t>
            </a:r>
            <a:r>
              <a:rPr lang="en-GB" dirty="0" smtClean="0"/>
              <a:t>a web </a:t>
            </a:r>
            <a:r>
              <a:rPr lang="en-GB" dirty="0"/>
              <a:t>page should have a logical structure. Each chapter in </a:t>
            </a:r>
            <a:r>
              <a:rPr lang="en-GB" dirty="0" smtClean="0"/>
              <a:t>a </a:t>
            </a:r>
            <a:r>
              <a:rPr lang="en-GB" dirty="0"/>
              <a:t>book has a </a:t>
            </a:r>
            <a:r>
              <a:rPr lang="en-GB" dirty="0" smtClean="0"/>
              <a:t>title (think </a:t>
            </a:r>
            <a:r>
              <a:rPr lang="en-GB" dirty="0"/>
              <a:t>&lt;h1&gt;) and several sections (think &lt;h2&gt;), which in turn contain </a:t>
            </a:r>
            <a:r>
              <a:rPr lang="en-GB" dirty="0" smtClean="0"/>
              <a:t>smaller subsections</a:t>
            </a:r>
            <a:r>
              <a:rPr lang="en-GB" dirty="0"/>
              <a:t>. Imagine how much harder it would be to read </a:t>
            </a:r>
            <a:r>
              <a:rPr lang="en-GB" dirty="0" smtClean="0"/>
              <a:t>the </a:t>
            </a:r>
            <a:r>
              <a:rPr lang="en-GB" dirty="0"/>
              <a:t>pages if </a:t>
            </a:r>
            <a:r>
              <a:rPr lang="en-GB" dirty="0" smtClean="0"/>
              <a:t>every word </a:t>
            </a:r>
            <a:r>
              <a:rPr lang="en-GB" dirty="0"/>
              <a:t>just ran together as one long paragraph</a:t>
            </a:r>
            <a:r>
              <a:rPr lang="en-GB" dirty="0" smtClean="0"/>
              <a:t>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HTML provides many other tags besides headers for </a:t>
            </a:r>
            <a:r>
              <a:rPr lang="en-GB" i="1" dirty="0"/>
              <a:t>marking up </a:t>
            </a:r>
            <a:r>
              <a:rPr lang="en-GB" dirty="0"/>
              <a:t>content to identify its role on the </a:t>
            </a:r>
            <a:r>
              <a:rPr lang="en-GB" dirty="0" smtClean="0"/>
              <a:t>page</a:t>
            </a:r>
            <a:r>
              <a:rPr lang="en-GB" dirty="0"/>
              <a:t> </a:t>
            </a:r>
            <a:r>
              <a:rPr lang="en-GB" dirty="0" smtClean="0"/>
              <a:t>such as </a:t>
            </a:r>
            <a:r>
              <a:rPr lang="en-GB" dirty="0"/>
              <a:t>&lt;p&gt; tag for paragraphs of text and </a:t>
            </a:r>
            <a:r>
              <a:rPr lang="en-GB" dirty="0" smtClean="0"/>
              <a:t>the &lt;</a:t>
            </a:r>
            <a:r>
              <a:rPr lang="en-GB" dirty="0" err="1" smtClean="0"/>
              <a:t>ul</a:t>
            </a:r>
            <a:r>
              <a:rPr lang="en-GB" dirty="0"/>
              <a:t>&gt; tag for </a:t>
            </a:r>
            <a:r>
              <a:rPr lang="en-GB" dirty="0" smtClean="0"/>
              <a:t>creating bulleted lists.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New HTML Tags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GB" dirty="0"/>
              <a:t>The &lt;div&gt; tag and the &lt;span&gt; tag are like empty vessels that you fill with content. </a:t>
            </a:r>
            <a:endParaRPr lang="en-GB" dirty="0" smtClean="0"/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A div </a:t>
            </a:r>
            <a:r>
              <a:rPr lang="en-GB" dirty="0"/>
              <a:t>is a block, meaning it has a line break before it and after it, while a span </a:t>
            </a:r>
            <a:r>
              <a:rPr lang="en-GB" dirty="0" smtClean="0"/>
              <a:t>appears inline</a:t>
            </a:r>
            <a:r>
              <a:rPr lang="en-GB" dirty="0"/>
              <a:t>, as part of a paragraph. Otherwise, </a:t>
            </a:r>
            <a:r>
              <a:rPr lang="en-GB" dirty="0" err="1"/>
              <a:t>divs</a:t>
            </a:r>
            <a:r>
              <a:rPr lang="en-GB" dirty="0"/>
              <a:t> and spans have no inherent </a:t>
            </a:r>
            <a:r>
              <a:rPr lang="en-GB" dirty="0" smtClean="0"/>
              <a:t>visual properties</a:t>
            </a:r>
            <a:r>
              <a:rPr lang="en-GB" dirty="0"/>
              <a:t>, so you can use CSS to make them look any way you want.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The </a:t>
            </a:r>
            <a:r>
              <a:rPr lang="en-GB" dirty="0"/>
              <a:t>&lt;div&gt; (</a:t>
            </a:r>
            <a:r>
              <a:rPr lang="en-GB" dirty="0" smtClean="0"/>
              <a:t>for division</a:t>
            </a:r>
            <a:r>
              <a:rPr lang="en-GB" dirty="0"/>
              <a:t>) tag indicates any discrete block of content, much like a paragraph or a headline. But more often it’s used to group any number of other elements, so you </a:t>
            </a:r>
            <a:r>
              <a:rPr lang="en-GB" dirty="0" smtClean="0"/>
              <a:t>can insert </a:t>
            </a:r>
            <a:r>
              <a:rPr lang="en-GB" dirty="0"/>
              <a:t>a headline, a bunch of paragraphs, and a bulleted list inside a single &lt;</a:t>
            </a:r>
            <a:r>
              <a:rPr lang="en-GB" dirty="0" smtClean="0"/>
              <a:t>div&gt; block.</a:t>
            </a:r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The </a:t>
            </a:r>
            <a:r>
              <a:rPr lang="en-GB" dirty="0"/>
              <a:t>&lt;div&gt; tag is a great way to subdivide a page into logical areas, like a banner, footer, sidebar, and so on. Using CSS, you can later position each area to </a:t>
            </a:r>
            <a:r>
              <a:rPr lang="en-GB" dirty="0" smtClean="0"/>
              <a:t>create sophisticated </a:t>
            </a:r>
            <a:r>
              <a:rPr lang="en-GB" dirty="0"/>
              <a:t>page layouts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5985</TotalTime>
  <Words>3358</Words>
  <Application>Microsoft Office PowerPoint</Application>
  <PresentationFormat>On-screen Show (4:3)</PresentationFormat>
  <Paragraphs>370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Solstice</vt:lpstr>
      <vt:lpstr>CST1302 Foundation of Web Programming – Lecture 7</vt:lpstr>
      <vt:lpstr>Course Outline</vt:lpstr>
      <vt:lpstr>Introduction to styling with cSs</vt:lpstr>
      <vt:lpstr>Introduction</vt:lpstr>
      <vt:lpstr>The Benefits of CSS</vt:lpstr>
      <vt:lpstr>Software for CSS</vt:lpstr>
      <vt:lpstr>Rethinking HTML for CSS</vt:lpstr>
      <vt:lpstr>Rethinking HTML for CSS</vt:lpstr>
      <vt:lpstr>Two New HTML Tags to Learn</vt:lpstr>
      <vt:lpstr>Two New HTML Tags to Learn</vt:lpstr>
      <vt:lpstr>Creating Styles and Style Sheets</vt:lpstr>
      <vt:lpstr>Anatomy of a Style</vt:lpstr>
      <vt:lpstr>Anatomy of a Style</vt:lpstr>
      <vt:lpstr>Anatomy of a Style</vt:lpstr>
      <vt:lpstr>Anatomy of a Style</vt:lpstr>
      <vt:lpstr>Anatomy of a Style</vt:lpstr>
      <vt:lpstr>PowerPoint Presentation</vt:lpstr>
      <vt:lpstr>Understanding Style Sheets</vt:lpstr>
      <vt:lpstr>Internal Style Sheets</vt:lpstr>
      <vt:lpstr>Internal Style Sheets</vt:lpstr>
      <vt:lpstr>External Style Sheets</vt:lpstr>
      <vt:lpstr>External Style Sheets</vt:lpstr>
      <vt:lpstr>External Style Sheets</vt:lpstr>
      <vt:lpstr>Linking a Style Sheet Using HTML</vt:lpstr>
      <vt:lpstr>Linking a Style Sheet Using CSS</vt:lpstr>
      <vt:lpstr>Creating an Inline Style</vt:lpstr>
      <vt:lpstr>Creating an Inline Style</vt:lpstr>
      <vt:lpstr>Creating an Inline Style</vt:lpstr>
      <vt:lpstr>Css inheritance and the cascade</vt:lpstr>
      <vt:lpstr>Saving Time with Style Inheritance</vt:lpstr>
      <vt:lpstr>The Limits of Inheritance</vt:lpstr>
      <vt:lpstr>The Cascade</vt:lpstr>
      <vt:lpstr>How Styles Cascade</vt:lpstr>
      <vt:lpstr>How Styles Cascade</vt:lpstr>
      <vt:lpstr>Tutorial</vt:lpstr>
      <vt:lpstr>Tutorial: Creating Your First Styles</vt:lpstr>
      <vt:lpstr>Creating an Inline Style</vt:lpstr>
      <vt:lpstr>Creating an Internal Style Sheet</vt:lpstr>
      <vt:lpstr>Creating an Internal Style Sheet</vt:lpstr>
      <vt:lpstr>Creating an External Style Sheet</vt:lpstr>
      <vt:lpstr>Creating an External Style Sheet</vt:lpstr>
      <vt:lpstr>Creating an External Style Sheet</vt:lpstr>
      <vt:lpstr>Creating an External Style Sheet</vt:lpstr>
      <vt:lpstr>Creating an External Style Sheet</vt:lpstr>
      <vt:lpstr>Selectors: Identifying What to Style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CSC1226 Foundation of Web Programming</dc:title>
  <dc:creator>A.A.Datti</dc:creator>
  <cp:lastModifiedBy>Windows User</cp:lastModifiedBy>
  <cp:revision>226</cp:revision>
  <cp:lastPrinted>1601-01-01T00:00:00Z</cp:lastPrinted>
  <dcterms:created xsi:type="dcterms:W3CDTF">2002-01-17T02:49:49Z</dcterms:created>
  <dcterms:modified xsi:type="dcterms:W3CDTF">2017-08-06T22:37:13Z</dcterms:modified>
</cp:coreProperties>
</file>