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91" r:id="rId25"/>
    <p:sldId id="280" r:id="rId26"/>
    <p:sldId id="281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3" r:id="rId38"/>
    <p:sldId id="294" r:id="rId39"/>
    <p:sldId id="296" r:id="rId40"/>
    <p:sldId id="297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E73EE-9EDB-4E3F-9F94-EDD86FD34123}" type="datetimeFigureOut">
              <a:rPr lang="en-US" smtClean="0"/>
              <a:t>29/6/2019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31E31-AA52-4E38-B7F8-A9F0CF84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7C6D6B4-401D-4E29-BE21-BA0914A1F624}" type="datetime1">
              <a:rPr lang="en-US" smtClean="0"/>
              <a:t>29/6/2019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52F1-DEB7-49BD-BC26-23D589132CE4}" type="datetime1">
              <a:rPr lang="en-US" smtClean="0"/>
              <a:t>29/6/2019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2FB9-CA4D-4232-A4BC-9EA0E43276AD}" type="datetime1">
              <a:rPr lang="en-US" smtClean="0"/>
              <a:t>29/6/2019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1F7-DFC6-4C75-82F5-400707BDF222}" type="datetime1">
              <a:rPr lang="en-US" smtClean="0"/>
              <a:t>29/6/2019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9C96-ECC2-40C4-B204-ECB94F0C42A8}" type="datetime1">
              <a:rPr lang="en-US" smtClean="0"/>
              <a:t>29/6/2019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860-0C29-4DD6-B5B5-2D398B6B8D2A}" type="datetime1">
              <a:rPr lang="en-US" smtClean="0"/>
              <a:t>29/6/2019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51EE-2EBA-48CF-93CD-B58B06739790}" type="datetime1">
              <a:rPr lang="en-US" smtClean="0"/>
              <a:t>29/6/2019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E3BC-3D45-49C2-9E4C-81BCC0333C26}" type="datetime1">
              <a:rPr lang="en-US" smtClean="0"/>
              <a:t>29/6/2019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09F4-669F-4B32-843D-1752F03D5E70}" type="datetime1">
              <a:rPr lang="en-US" smtClean="0"/>
              <a:t>29/6/2019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8643-1269-44B4-902D-8B2323A064C1}" type="datetime1">
              <a:rPr lang="en-US" smtClean="0"/>
              <a:t>29/6/2019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7141-D63D-468E-A6D4-58262A298F07}" type="datetime1">
              <a:rPr lang="en-US" smtClean="0"/>
              <a:t>29/6/2019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AD08FDB-8DAF-46BC-8FD5-12043CFBF07F}" type="datetime1">
              <a:rPr lang="en-US" smtClean="0"/>
              <a:t>29/6/2019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BBB5D5-5117-4C4C-A665-E4C3EE0F7D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24400" y="2209800"/>
            <a:ext cx="3313355" cy="1702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 - Forms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3" y="457200"/>
            <a:ext cx="6777317" cy="3508977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7239000" cy="600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Password input controls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81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This </a:t>
            </a:r>
            <a:r>
              <a:rPr lang="en-US" b="1" dirty="0"/>
              <a:t>is also a single-line text input but it masks the character as soon as a user enters it.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They </a:t>
            </a:r>
            <a:r>
              <a:rPr lang="en-US" b="1" dirty="0"/>
              <a:t>are also created using HTML &lt;input&gt;tag but type attribute is set to </a:t>
            </a:r>
            <a:r>
              <a:rPr lang="en-US" b="1" dirty="0" smtClean="0"/>
              <a:t>password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</a:t>
            </a:r>
            <a:r>
              <a:rPr lang="en-US" b="1" dirty="0" err="1" smtClean="0"/>
              <a:t>passwordInput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162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6598"/>
            <a:ext cx="8153400" cy="600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4331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Multiple-Line Text Input Controls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2057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This </a:t>
            </a:r>
            <a:r>
              <a:rPr lang="en-US" b="1" dirty="0"/>
              <a:t>is used when the user is required to give details that may be longer than a single </a:t>
            </a:r>
            <a:r>
              <a:rPr lang="en-US" b="1" dirty="0" smtClean="0"/>
              <a:t>sentence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Multi-line </a:t>
            </a:r>
            <a:r>
              <a:rPr lang="en-US" b="1" dirty="0"/>
              <a:t>input controls are created using HTML &lt;</a:t>
            </a:r>
            <a:r>
              <a:rPr lang="en-US" b="1" dirty="0" err="1"/>
              <a:t>textarea</a:t>
            </a:r>
            <a:r>
              <a:rPr lang="en-US" b="1" dirty="0"/>
              <a:t>&gt; </a:t>
            </a:r>
            <a:r>
              <a:rPr lang="en-US" b="1" dirty="0" smtClean="0"/>
              <a:t>tag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</a:t>
            </a:r>
            <a:r>
              <a:rPr lang="en-US" b="1" dirty="0" err="1" smtClean="0"/>
              <a:t>multiLine</a:t>
            </a: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0" y="3276600"/>
            <a:ext cx="807812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7536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Checkbox 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153400" cy="2514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Checkboxes </a:t>
            </a:r>
            <a:r>
              <a:rPr lang="en-US" b="1" dirty="0"/>
              <a:t>are used when more than one option is required to be selected.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They </a:t>
            </a:r>
            <a:r>
              <a:rPr lang="en-US" b="1" dirty="0"/>
              <a:t>are also created using HTML &lt;input&gt; tag but type attribute is set to </a:t>
            </a:r>
            <a:r>
              <a:rPr lang="en-US" b="1" dirty="0" smtClean="0"/>
              <a:t>checkbox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</a:t>
            </a:r>
            <a:r>
              <a:rPr lang="en-US" b="1" dirty="0" err="1" smtClean="0"/>
              <a:t>checkBox</a:t>
            </a: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4" y="3276600"/>
            <a:ext cx="7681686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39571" cy="539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Radio Button 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2286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Radio </a:t>
            </a:r>
            <a:r>
              <a:rPr lang="en-US" b="1" dirty="0"/>
              <a:t>buttons are used when out of many options, just one option is required to be selected.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They </a:t>
            </a:r>
            <a:r>
              <a:rPr lang="en-US" b="1" dirty="0"/>
              <a:t>are also created using HTML &lt;input&gt; tag but type attribute is set to </a:t>
            </a:r>
            <a:r>
              <a:rPr lang="en-US" b="1" dirty="0" smtClean="0"/>
              <a:t>radio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</a:t>
            </a:r>
            <a:r>
              <a:rPr lang="en-US" b="1" dirty="0" err="1" smtClean="0"/>
              <a:t>radioButton</a:t>
            </a: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848600" cy="327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8306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 Box Control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235527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 </a:t>
            </a:r>
            <a:r>
              <a:rPr lang="en-US" b="1" dirty="0"/>
              <a:t>select box, also called drop down box which provides option to list down various options in the form of drop down list, from where a user can select one or more </a:t>
            </a:r>
            <a:r>
              <a:rPr lang="en-US" b="1" dirty="0" smtClean="0"/>
              <a:t>options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</a:t>
            </a:r>
            <a:r>
              <a:rPr lang="en-US" b="1" dirty="0" err="1" smtClean="0"/>
              <a:t>selectBox</a:t>
            </a: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2073"/>
            <a:ext cx="7162800" cy="305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"/>
            <a:ext cx="7024744" cy="75507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63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HTML Forms are </a:t>
            </a:r>
            <a:r>
              <a:rPr lang="en-US" b="1" dirty="0" smtClean="0"/>
              <a:t>required when </a:t>
            </a:r>
            <a:r>
              <a:rPr lang="en-US" b="1" dirty="0"/>
              <a:t>you want to collect some data from the site </a:t>
            </a:r>
            <a:r>
              <a:rPr lang="en-US" b="1" dirty="0" smtClean="0"/>
              <a:t>visitor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For example during </a:t>
            </a:r>
            <a:r>
              <a:rPr lang="en-US" b="1" dirty="0"/>
              <a:t>user registration you would like to collect information such </a:t>
            </a:r>
            <a:r>
              <a:rPr lang="en-US" b="1" dirty="0" smtClean="0"/>
              <a:t>as: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Name	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email address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credit card etc</a:t>
            </a:r>
            <a:r>
              <a:rPr lang="en-US" b="1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5907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0" y="685800"/>
            <a:ext cx="817111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Upload Box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01000" cy="2438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If </a:t>
            </a:r>
            <a:r>
              <a:rPr lang="en-US" b="1" dirty="0"/>
              <a:t>you want to allow a user to upload a file to your web site, you will need to use a file upload box, also known as a file select box.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This </a:t>
            </a:r>
            <a:r>
              <a:rPr lang="en-US" b="1" dirty="0"/>
              <a:t>is also created using the &lt;input&gt; element but type attribute is set to </a:t>
            </a:r>
            <a:r>
              <a:rPr lang="en-US" b="1" dirty="0" smtClean="0"/>
              <a:t>file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</a:t>
            </a:r>
            <a:r>
              <a:rPr lang="en-US" b="1" dirty="0" err="1" smtClean="0"/>
              <a:t>fileUpload</a:t>
            </a: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35444"/>
            <a:ext cx="7870503" cy="275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4319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7024744" cy="1143000"/>
          </a:xfrm>
        </p:spPr>
        <p:txBody>
          <a:bodyPr/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9248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Accept</a:t>
            </a:r>
          </a:p>
          <a:p>
            <a:pPr lvl="1"/>
            <a:r>
              <a:rPr lang="en-US" b="1" dirty="0" smtClean="0"/>
              <a:t>The accept attribute specifies the types of files that the server accepts for file uploads.</a:t>
            </a:r>
          </a:p>
          <a:p>
            <a:pPr lvl="1"/>
            <a:r>
              <a:rPr lang="en-US" b="1" dirty="0" smtClean="0"/>
              <a:t>It can only be used with &lt;input type=“file”&gt;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2"/>
            <a:r>
              <a:rPr lang="en-US" b="1" dirty="0" smtClean="0"/>
              <a:t>Audio/* - accepts all sound files</a:t>
            </a:r>
          </a:p>
          <a:p>
            <a:pPr lvl="2"/>
            <a:r>
              <a:rPr lang="en-US" b="1" dirty="0" smtClean="0"/>
              <a:t>Video/* - accepts all video files</a:t>
            </a:r>
          </a:p>
          <a:p>
            <a:pPr lvl="2"/>
            <a:r>
              <a:rPr lang="en-US" b="1" dirty="0" smtClean="0"/>
              <a:t>Image/* - accepts all image files</a:t>
            </a:r>
          </a:p>
          <a:p>
            <a:pPr lvl="2"/>
            <a:r>
              <a:rPr lang="en-US" b="1" dirty="0" err="1" smtClean="0"/>
              <a:t>File_extension</a:t>
            </a:r>
            <a:r>
              <a:rPr lang="en-US" b="1" dirty="0" smtClean="0"/>
              <a:t> – File extension starting with the STOP character </a:t>
            </a:r>
            <a:r>
              <a:rPr lang="en-US" b="1" dirty="0" err="1" smtClean="0"/>
              <a:t>e.g</a:t>
            </a:r>
            <a:r>
              <a:rPr lang="en-US" b="1" dirty="0" smtClean="0"/>
              <a:t> .gif,  .jpg, .doc, .</a:t>
            </a:r>
            <a:r>
              <a:rPr lang="en-US" b="1" dirty="0" err="1" smtClean="0"/>
              <a:t>pdf</a:t>
            </a:r>
            <a:r>
              <a:rPr lang="en-US" b="1" dirty="0" smtClean="0"/>
              <a:t> etc</a:t>
            </a:r>
          </a:p>
          <a:p>
            <a:pPr lvl="1"/>
            <a:r>
              <a:rPr lang="en-US" b="1" dirty="0" smtClean="0"/>
              <a:t>To specify more than one value, separate with a comma( </a:t>
            </a:r>
            <a:r>
              <a:rPr lang="en-US" b="1" dirty="0" err="1" smtClean="0"/>
              <a:t>e.g</a:t>
            </a:r>
            <a:r>
              <a:rPr lang="en-US" b="1" dirty="0" smtClean="0"/>
              <a:t> accept=“image/jpeg, audio/*, video/*”)</a:t>
            </a:r>
            <a:endParaRPr lang="en-US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2872476"/>
            <a:ext cx="76328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type=“file" name="pic” </a:t>
            </a:r>
            <a:r>
              <a:rPr lang="en-US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accept=“image/*”</a:t>
            </a: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8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Button Controls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21336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There </a:t>
            </a:r>
            <a:r>
              <a:rPr lang="en-US" b="1" dirty="0"/>
              <a:t>are various ways in HTML to create clickable buttons.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You </a:t>
            </a:r>
            <a:r>
              <a:rPr lang="en-US" b="1" dirty="0"/>
              <a:t>can also create a clickable button using &lt;input&gt;tag by setting its type attribute to button</a:t>
            </a:r>
            <a:r>
              <a:rPr lang="en-US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The type attribute can take the following </a:t>
            </a:r>
            <a:r>
              <a:rPr lang="en-US" b="1" dirty="0" smtClean="0"/>
              <a:t>values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E.g.: button</a:t>
            </a: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52" y="3048000"/>
            <a:ext cx="73736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8114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90688" cy="838200"/>
          </a:xfrm>
        </p:spPr>
        <p:txBody>
          <a:bodyPr/>
          <a:lstStyle/>
          <a:p>
            <a:r>
              <a:rPr lang="en-US" b="1" dirty="0" err="1" smtClean="0"/>
              <a:t>Datalist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01000" cy="59458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&lt;</a:t>
            </a:r>
            <a:r>
              <a:rPr lang="en-US" b="1" dirty="0" err="1" smtClean="0"/>
              <a:t>datalist</a:t>
            </a:r>
            <a:r>
              <a:rPr lang="en-US" b="1" dirty="0" smtClean="0"/>
              <a:t>&gt; Element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The &lt;</a:t>
            </a:r>
            <a:r>
              <a:rPr lang="en-US" sz="2000" b="1" dirty="0" err="1" smtClean="0"/>
              <a:t>datalist</a:t>
            </a:r>
            <a:r>
              <a:rPr lang="en-US" sz="2000" b="1" dirty="0" smtClean="0"/>
              <a:t>&gt; element specifies a list of pre-defined options for an &lt;input&gt; element.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Users will see a drop-down list of the pre-defined options as they input data.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The list attribute of the &lt;input&gt; element, must refer to the id attribute of the &lt;</a:t>
            </a:r>
            <a:r>
              <a:rPr lang="en-US" sz="2000" b="1" dirty="0" err="1" smtClean="0"/>
              <a:t>datalist</a:t>
            </a:r>
            <a:r>
              <a:rPr lang="en-US" sz="2000" b="1" dirty="0" smtClean="0"/>
              <a:t>&gt; element.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077071"/>
            <a:ext cx="7488832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&lt;input list="browsers"&gt;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&lt;datalist id="browsers"&gt;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&lt;option value="Internet Explorer"&gt;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 &lt;option value="Firefox"&gt;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&lt;option value="Chrome"&gt;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 &lt;option value="Opera"&gt;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&lt;option value="Safari"&gt;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&lt;/datalist&gt;</a:t>
            </a:r>
          </a:p>
        </p:txBody>
      </p:sp>
    </p:spTree>
    <p:extLst>
      <p:ext uri="{BB962C8B-B14F-4D97-AF65-F5344CB8AC3E}">
        <p14:creationId xmlns:p14="http://schemas.microsoft.com/office/powerpoint/2010/main" val="29365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58259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Fieldsets</a:t>
            </a:r>
            <a:endParaRPr lang="en-GB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r>
              <a:rPr lang="en-GB" b="1" dirty="0" smtClean="0"/>
              <a:t>Fieldsets are used to enclose a group of related form fields: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The &lt;legend&gt; is the fieldset's title.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8604" y="1785926"/>
            <a:ext cx="663098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86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024744" cy="5334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56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A form </a:t>
            </a:r>
            <a:r>
              <a:rPr lang="en-US" b="1" dirty="0" smtClean="0"/>
              <a:t>takes </a:t>
            </a:r>
            <a:r>
              <a:rPr lang="en-US" b="1" dirty="0"/>
              <a:t>input from the site visitor and then will post it to a back-end application such as CGI, ASP Script or PHP script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The </a:t>
            </a:r>
            <a:r>
              <a:rPr lang="en-US" b="1" dirty="0"/>
              <a:t>back-end application will perform required processing on the passed data based on defined business logic inside the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0782"/>
            <a:ext cx="7818072" cy="1143000"/>
          </a:xfrm>
        </p:spPr>
        <p:txBody>
          <a:bodyPr/>
          <a:lstStyle/>
          <a:p>
            <a:r>
              <a:rPr lang="en-US" b="1" dirty="0" smtClean="0"/>
              <a:t>Number and Color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472" cy="542544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Number</a:t>
            </a:r>
          </a:p>
          <a:p>
            <a:pPr lvl="1" algn="just"/>
            <a:r>
              <a:rPr lang="en-US" sz="2600" b="1" dirty="0" smtClean="0"/>
              <a:t>defines a numeric input field. You can also set restrictions on what numbers are accepted.</a:t>
            </a:r>
          </a:p>
          <a:p>
            <a:pPr lvl="1" algn="just"/>
            <a:endParaRPr lang="en-US" b="1" dirty="0" smtClean="0"/>
          </a:p>
          <a:p>
            <a:pPr lvl="1" algn="just"/>
            <a:endParaRPr lang="en-US" b="1" dirty="0" smtClean="0"/>
          </a:p>
          <a:p>
            <a:pPr lvl="1" algn="just"/>
            <a:endParaRPr lang="en-US" b="1" dirty="0" smtClean="0"/>
          </a:p>
          <a:p>
            <a:pPr algn="just"/>
            <a:r>
              <a:rPr lang="en-US" b="1" dirty="0" smtClean="0"/>
              <a:t>Color</a:t>
            </a:r>
          </a:p>
          <a:p>
            <a:pPr lvl="1" algn="just"/>
            <a:r>
              <a:rPr lang="en-US" sz="2000" b="1" dirty="0" smtClean="0"/>
              <a:t>is used for input fields that should contain a color. Depending on browser support, a color picker can show up in the input field.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2819400"/>
            <a:ext cx="784887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(between 16 and 35):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type="number" name="quantity" min="16" max=“55"&gt;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616" y="5661248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your favorite color: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type="color" name="favcolor"&gt;</a:t>
            </a:r>
          </a:p>
        </p:txBody>
      </p:sp>
    </p:spTree>
    <p:extLst>
      <p:ext uri="{BB962C8B-B14F-4D97-AF65-F5344CB8AC3E}">
        <p14:creationId xmlns:p14="http://schemas.microsoft.com/office/powerpoint/2010/main" val="7916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58120" cy="715962"/>
          </a:xfrm>
        </p:spPr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077200" cy="5562600"/>
          </a:xfrm>
        </p:spPr>
        <p:txBody>
          <a:bodyPr/>
          <a:lstStyle/>
          <a:p>
            <a:pPr algn="just"/>
            <a:r>
              <a:rPr lang="en-US" b="1" dirty="0" smtClean="0"/>
              <a:t>Date</a:t>
            </a:r>
          </a:p>
          <a:p>
            <a:pPr lvl="1" algn="just"/>
            <a:r>
              <a:rPr lang="en-US" b="1" dirty="0" smtClean="0"/>
              <a:t>is used for input fields that should contain a date. Depending on browser support, a date picker can show up in the input field.</a:t>
            </a:r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You can also add restrictions to dates.</a:t>
            </a:r>
          </a:p>
          <a:p>
            <a:pPr lvl="1" algn="just"/>
            <a:endParaRPr lang="en-US" b="1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3408218"/>
            <a:ext cx="784887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Birthday: &lt;input type="date" name="bday"&gt;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114800"/>
            <a:ext cx="78488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a date before 1980-01-01: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 type="date" name="bday" max="1979-12-31"&gt;&lt;br&gt;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a date after 2000-01-01: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type="date" name="bday" min="2000-01-02"&gt;&lt;br&gt;</a:t>
            </a:r>
          </a:p>
        </p:txBody>
      </p:sp>
    </p:spTree>
    <p:extLst>
      <p:ext uri="{BB962C8B-B14F-4D97-AF65-F5344CB8AC3E}">
        <p14:creationId xmlns:p14="http://schemas.microsoft.com/office/powerpoint/2010/main" val="7965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/>
          <a:lstStyle/>
          <a:p>
            <a:r>
              <a:rPr lang="en-US" b="1" dirty="0" smtClean="0"/>
              <a:t>Month and Week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5105400"/>
          </a:xfrm>
        </p:spPr>
        <p:txBody>
          <a:bodyPr/>
          <a:lstStyle/>
          <a:p>
            <a:r>
              <a:rPr lang="en-US" b="1" dirty="0" smtClean="0"/>
              <a:t>Month</a:t>
            </a:r>
          </a:p>
          <a:p>
            <a:pPr lvl="1"/>
            <a:r>
              <a:rPr lang="en-US" b="1" dirty="0" smtClean="0"/>
              <a:t>allows the user to select a month and year.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Week</a:t>
            </a:r>
          </a:p>
          <a:p>
            <a:pPr lvl="1"/>
            <a:r>
              <a:rPr lang="en-US" b="1" dirty="0" smtClean="0"/>
              <a:t>allows the user to select a week and year.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286000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 (month and year):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type="month" name="bdaymonth"&gt;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616" y="4725144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Select a week: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type="week" name="week_year"&gt;</a:t>
            </a:r>
          </a:p>
        </p:txBody>
      </p:sp>
    </p:spTree>
    <p:extLst>
      <p:ext uri="{BB962C8B-B14F-4D97-AF65-F5344CB8AC3E}">
        <p14:creationId xmlns:p14="http://schemas.microsoft.com/office/powerpoint/2010/main" val="2877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90080" cy="1143000"/>
          </a:xfrm>
        </p:spPr>
        <p:txBody>
          <a:bodyPr/>
          <a:lstStyle/>
          <a:p>
            <a:r>
              <a:rPr lang="en-US" b="1" dirty="0" smtClean="0"/>
              <a:t>Time and </a:t>
            </a:r>
            <a:r>
              <a:rPr lang="en-US" b="1" dirty="0" err="1" smtClean="0"/>
              <a:t>Datetime</a:t>
            </a:r>
            <a:r>
              <a:rPr lang="en-US" b="1" dirty="0" smtClean="0"/>
              <a:t>-local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1771"/>
            <a:ext cx="8153400" cy="5129029"/>
          </a:xfrm>
        </p:spPr>
        <p:txBody>
          <a:bodyPr/>
          <a:lstStyle/>
          <a:p>
            <a:r>
              <a:rPr lang="en-US" b="1" dirty="0" smtClean="0"/>
              <a:t>Time</a:t>
            </a:r>
          </a:p>
          <a:p>
            <a:pPr lvl="1"/>
            <a:r>
              <a:rPr lang="en-US" b="1" dirty="0" smtClean="0"/>
              <a:t>allows the user to select a time.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r>
              <a:rPr lang="en-US" b="1" dirty="0" err="1" smtClean="0"/>
              <a:t>Datetime</a:t>
            </a:r>
            <a:r>
              <a:rPr lang="en-US" b="1" dirty="0" smtClean="0"/>
              <a:t>-local</a:t>
            </a:r>
          </a:p>
          <a:p>
            <a:pPr marL="402336" lvl="1" indent="0">
              <a:buNone/>
            </a:pPr>
            <a:r>
              <a:rPr lang="en-US" b="1" dirty="0" smtClean="0"/>
              <a:t>specifies a date and time input field, with no time zone.</a:t>
            </a:r>
          </a:p>
          <a:p>
            <a:endParaRPr lang="en-US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0600" y="2237962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your time: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type="time" name="usr_time"&gt;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953000"/>
            <a:ext cx="81003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Birthday (date and time):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type="datetime-local" name="bdaytime"&gt;</a:t>
            </a:r>
          </a:p>
        </p:txBody>
      </p:sp>
    </p:spTree>
    <p:extLst>
      <p:ext uri="{BB962C8B-B14F-4D97-AF65-F5344CB8AC3E}">
        <p14:creationId xmlns:p14="http://schemas.microsoft.com/office/powerpoint/2010/main" val="7923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90080" cy="1143000"/>
          </a:xfrm>
        </p:spPr>
        <p:txBody>
          <a:bodyPr/>
          <a:lstStyle/>
          <a:p>
            <a:r>
              <a:rPr lang="en-US" b="1" dirty="0" smtClean="0"/>
              <a:t>Range and Email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00288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Range</a:t>
            </a:r>
          </a:p>
          <a:p>
            <a:pPr lvl="1"/>
            <a:r>
              <a:rPr lang="en-US" sz="2600" b="1" dirty="0" smtClean="0"/>
              <a:t>is used for input fields that should contain a value within a range.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Email</a:t>
            </a:r>
          </a:p>
          <a:p>
            <a:pPr lvl="1"/>
            <a:r>
              <a:rPr lang="en-US" sz="2600" b="1" dirty="0" smtClean="0"/>
              <a:t>is used for input fields that should contain an e-mail address.</a:t>
            </a:r>
          </a:p>
          <a:p>
            <a:pPr lvl="1"/>
            <a:r>
              <a:rPr lang="en-US" sz="2600" b="1" dirty="0" smtClean="0"/>
              <a:t>Depending on browser support, the e-mail address can be automatically validated when submitted.</a:t>
            </a:r>
          </a:p>
          <a:p>
            <a:pPr lvl="1"/>
            <a:r>
              <a:rPr lang="en-US" sz="2600" b="1" dirty="0" smtClean="0"/>
              <a:t>Some </a:t>
            </a:r>
            <a:r>
              <a:rPr lang="en-US" sz="2600" b="1" dirty="0" err="1" smtClean="0"/>
              <a:t>smartphones</a:t>
            </a:r>
            <a:r>
              <a:rPr lang="en-US" sz="2600" b="1" dirty="0" smtClean="0"/>
              <a:t> recognize the email type, and adds ".com” and “@” to the keyboard to match email input.</a:t>
            </a:r>
          </a:p>
          <a:p>
            <a:pPr lvl="1"/>
            <a:endParaRPr lang="en-US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3608" y="2438400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type="range" name="points" min="0" max="10"&gt;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6165304"/>
            <a:ext cx="784887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E-mail:&lt;input type="email" name="email"&gt;</a:t>
            </a:r>
          </a:p>
        </p:txBody>
      </p:sp>
    </p:spTree>
    <p:extLst>
      <p:ext uri="{BB962C8B-B14F-4D97-AF65-F5344CB8AC3E}">
        <p14:creationId xmlns:p14="http://schemas.microsoft.com/office/powerpoint/2010/main" val="24377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818072" cy="1143000"/>
          </a:xfrm>
        </p:spPr>
        <p:txBody>
          <a:bodyPr/>
          <a:lstStyle/>
          <a:p>
            <a:r>
              <a:rPr lang="en-US" b="1" dirty="0" smtClean="0"/>
              <a:t>Search and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105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Search</a:t>
            </a:r>
          </a:p>
          <a:p>
            <a:pPr lvl="1"/>
            <a:r>
              <a:rPr lang="en-US" b="1" dirty="0" smtClean="0"/>
              <a:t>is used for search fields (a search field behaves like a regular text field).</a:t>
            </a:r>
          </a:p>
          <a:p>
            <a:pPr lvl="1"/>
            <a:endParaRPr lang="en-US" b="1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err="1" smtClean="0"/>
              <a:t>Url</a:t>
            </a:r>
            <a:endParaRPr lang="en-US" b="1" dirty="0" smtClean="0"/>
          </a:p>
          <a:p>
            <a:pPr lvl="1"/>
            <a:r>
              <a:rPr lang="en-US" sz="2600" b="1" dirty="0" smtClean="0"/>
              <a:t>is used for input fields that should contain a URL address.</a:t>
            </a:r>
          </a:p>
          <a:p>
            <a:pPr lvl="1"/>
            <a:r>
              <a:rPr lang="en-US" sz="2600" b="1" dirty="0" smtClean="0"/>
              <a:t>Depending on browser support, the </a:t>
            </a:r>
            <a:r>
              <a:rPr lang="en-US" sz="2600" b="1" dirty="0" err="1" smtClean="0"/>
              <a:t>url</a:t>
            </a:r>
            <a:r>
              <a:rPr lang="en-US" sz="2600" b="1" dirty="0" smtClean="0"/>
              <a:t> field can be automatically validated when submitted.</a:t>
            </a:r>
          </a:p>
          <a:p>
            <a:pPr lvl="1"/>
            <a:r>
              <a:rPr lang="en-US" sz="2600" b="1" dirty="0" smtClean="0"/>
              <a:t>Some smartphones recognize the </a:t>
            </a:r>
            <a:r>
              <a:rPr lang="en-US" sz="2600" b="1" dirty="0" err="1" smtClean="0"/>
              <a:t>url</a:t>
            </a:r>
            <a:r>
              <a:rPr lang="en-US" sz="2600" b="1" dirty="0" smtClean="0"/>
              <a:t> type, and adds ".com" to the keyboard to match </a:t>
            </a:r>
            <a:r>
              <a:rPr lang="en-US" sz="2600" b="1" dirty="0" err="1" smtClean="0"/>
              <a:t>url</a:t>
            </a:r>
            <a:r>
              <a:rPr lang="en-US" sz="2600" b="1" dirty="0" smtClean="0"/>
              <a:t> input.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616" y="2149404"/>
            <a:ext cx="77193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 Google: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type="search" name="googlesearch"&gt;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5616" y="5805264"/>
            <a:ext cx="784887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your homepage: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&lt;input type="url" name="homepage"&gt;</a:t>
            </a:r>
          </a:p>
        </p:txBody>
      </p:sp>
    </p:spTree>
    <p:extLst>
      <p:ext uri="{BB962C8B-B14F-4D97-AF65-F5344CB8AC3E}">
        <p14:creationId xmlns:p14="http://schemas.microsoft.com/office/powerpoint/2010/main" val="7226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024744" cy="1143000"/>
          </a:xfrm>
        </p:spPr>
        <p:txBody>
          <a:bodyPr/>
          <a:lstStyle/>
          <a:p>
            <a:r>
              <a:rPr lang="en-US" dirty="0" smtClean="0"/>
              <a:t>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8077200" cy="419593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500" b="1" dirty="0" smtClean="0"/>
              <a:t>Value</a:t>
            </a:r>
          </a:p>
          <a:p>
            <a:pPr lvl="1">
              <a:lnSpc>
                <a:spcPct val="170000"/>
              </a:lnSpc>
            </a:pPr>
            <a:r>
              <a:rPr lang="en-US" sz="6200" b="1" dirty="0" smtClean="0"/>
              <a:t>The value attribute specifies the initial value for an input field.</a:t>
            </a:r>
            <a:endParaRPr lang="en-US" sz="2400" b="1" dirty="0" smtClean="0"/>
          </a:p>
          <a:p>
            <a:pPr>
              <a:lnSpc>
                <a:spcPct val="170000"/>
              </a:lnSpc>
            </a:pPr>
            <a:endParaRPr lang="en-US" b="1" dirty="0" smtClean="0"/>
          </a:p>
          <a:p>
            <a:pPr>
              <a:lnSpc>
                <a:spcPct val="170000"/>
              </a:lnSpc>
            </a:pPr>
            <a:endParaRPr lang="en-US" b="1" dirty="0" smtClean="0"/>
          </a:p>
          <a:p>
            <a:pPr>
              <a:lnSpc>
                <a:spcPct val="170000"/>
              </a:lnSpc>
            </a:pPr>
            <a:r>
              <a:rPr lang="en-US" sz="6200" b="1" dirty="0" smtClean="0"/>
              <a:t>The value attribute is used differently for different input types:</a:t>
            </a:r>
          </a:p>
          <a:p>
            <a:pPr lvl="1">
              <a:lnSpc>
                <a:spcPct val="170000"/>
              </a:lnSpc>
            </a:pPr>
            <a:r>
              <a:rPr lang="en-US" sz="6200" b="1" dirty="0" smtClean="0"/>
              <a:t>For "button", "reset", and "submit" - it defines the text on the button</a:t>
            </a:r>
          </a:p>
          <a:p>
            <a:pPr lvl="1">
              <a:lnSpc>
                <a:spcPct val="170000"/>
              </a:lnSpc>
            </a:pPr>
            <a:r>
              <a:rPr lang="en-US" sz="6200" b="1" dirty="0" smtClean="0"/>
              <a:t>For "text", "password", and "hidden" - it defines the initial (default) value of the input field</a:t>
            </a:r>
          </a:p>
          <a:p>
            <a:pPr lvl="1">
              <a:lnSpc>
                <a:spcPct val="170000"/>
              </a:lnSpc>
            </a:pPr>
            <a:r>
              <a:rPr lang="en-US" sz="6200" b="1" dirty="0" smtClean="0"/>
              <a:t>For "checkbox", "radio", "image" - it defines the value associated with the input (this is also the value that is sent on submit)</a:t>
            </a:r>
          </a:p>
          <a:p>
            <a:pPr lvl="1">
              <a:lnSpc>
                <a:spcPct val="170000"/>
              </a:lnSpc>
            </a:pPr>
            <a:r>
              <a:rPr lang="en-US" sz="6200" b="1" dirty="0" smtClean="0"/>
              <a:t>Note: The value attribute cannot be used with &lt;input type="file"&gt;.</a:t>
            </a:r>
          </a:p>
          <a:p>
            <a:pPr lvl="1">
              <a:lnSpc>
                <a:spcPct val="170000"/>
              </a:lnSpc>
            </a:pPr>
            <a:endParaRPr lang="en-US" b="1" dirty="0" smtClean="0"/>
          </a:p>
          <a:p>
            <a:pPr lvl="1">
              <a:lnSpc>
                <a:spcPct val="170000"/>
              </a:lnSpc>
            </a:pPr>
            <a:endParaRPr lang="en-US" b="1" dirty="0" smtClean="0"/>
          </a:p>
          <a:p>
            <a:pPr lvl="1">
              <a:lnSpc>
                <a:spcPct val="170000"/>
              </a:lnSpc>
            </a:pPr>
            <a:endParaRPr lang="en-US" b="1" dirty="0" smtClean="0"/>
          </a:p>
          <a:p>
            <a:pPr>
              <a:lnSpc>
                <a:spcPct val="170000"/>
              </a:lnSpc>
            </a:pP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435423"/>
            <a:ext cx="8077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value=“Suhail"&gt;</a:t>
            </a:r>
          </a:p>
        </p:txBody>
      </p:sp>
    </p:spTree>
    <p:extLst>
      <p:ext uri="{BB962C8B-B14F-4D97-AF65-F5344CB8AC3E}">
        <p14:creationId xmlns:p14="http://schemas.microsoft.com/office/powerpoint/2010/main" val="37837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824" y="152400"/>
            <a:ext cx="7498080" cy="5620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76488" cy="5562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Readonly</a:t>
            </a:r>
            <a:endParaRPr lang="en-US" b="1" dirty="0" smtClean="0"/>
          </a:p>
          <a:p>
            <a:pPr lvl="1"/>
            <a:r>
              <a:rPr lang="en-US" sz="2600" b="1" dirty="0" smtClean="0"/>
              <a:t>The </a:t>
            </a:r>
            <a:r>
              <a:rPr lang="en-US" sz="2600" b="1" dirty="0" err="1" smtClean="0"/>
              <a:t>readonly</a:t>
            </a:r>
            <a:r>
              <a:rPr lang="en-US" sz="2600" b="1" dirty="0" smtClean="0"/>
              <a:t> attribute specifies that the input field is read only (cannot be changed).</a:t>
            </a:r>
          </a:p>
          <a:p>
            <a:pPr lvl="1"/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Disabled</a:t>
            </a:r>
          </a:p>
          <a:p>
            <a:pPr lvl="1"/>
            <a:r>
              <a:rPr lang="en-US" sz="2400" b="1" dirty="0" smtClean="0"/>
              <a:t>The disabled attribute specifies that the input field is disabled.</a:t>
            </a:r>
          </a:p>
          <a:p>
            <a:pPr lvl="1"/>
            <a:r>
              <a:rPr lang="en-US" sz="2400" b="1" dirty="0" smtClean="0"/>
              <a:t>A disabled input field is unusable and un-clickable, and its value will not be sent when submitting the form.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8505" y="1981200"/>
            <a:ext cx="84463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value=“Iliya" readonly&gt;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2564" y="5715000"/>
            <a:ext cx="845234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value=“Shehu" disabled&gt;</a:t>
            </a:r>
          </a:p>
        </p:txBody>
      </p:sp>
    </p:spTree>
    <p:extLst>
      <p:ext uri="{BB962C8B-B14F-4D97-AF65-F5344CB8AC3E}">
        <p14:creationId xmlns:p14="http://schemas.microsoft.com/office/powerpoint/2010/main" val="3212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96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76488" cy="5715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b="1" dirty="0" smtClean="0"/>
              <a:t>The size attribute specifies the visual size (in characters) for the input field.</a:t>
            </a:r>
          </a:p>
          <a:p>
            <a:pPr lvl="1">
              <a:lnSpc>
                <a:spcPct val="110000"/>
              </a:lnSpc>
            </a:pPr>
            <a:endParaRPr lang="en-US" b="1" dirty="0" smtClean="0"/>
          </a:p>
          <a:p>
            <a:pPr lvl="1">
              <a:lnSpc>
                <a:spcPct val="110000"/>
              </a:lnSpc>
            </a:pPr>
            <a:endParaRPr lang="en-US" b="1" dirty="0" smtClean="0"/>
          </a:p>
          <a:p>
            <a:pPr marL="68580" indent="0">
              <a:lnSpc>
                <a:spcPct val="110000"/>
              </a:lnSpc>
              <a:buNone/>
            </a:pPr>
            <a:endParaRPr lang="en-US" b="1" dirty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err="1" smtClean="0"/>
              <a:t>maxlength</a:t>
            </a:r>
            <a:endParaRPr lang="en-US" b="1" dirty="0" smtClean="0"/>
          </a:p>
          <a:p>
            <a:pPr lvl="1">
              <a:lnSpc>
                <a:spcPct val="110000"/>
              </a:lnSpc>
            </a:pPr>
            <a:r>
              <a:rPr lang="en-US" b="1" dirty="0" smtClean="0"/>
              <a:t>The </a:t>
            </a:r>
            <a:r>
              <a:rPr lang="en-US" b="1" dirty="0" err="1" smtClean="0"/>
              <a:t>maxlength</a:t>
            </a:r>
            <a:r>
              <a:rPr lang="en-US" b="1" dirty="0" smtClean="0"/>
              <a:t> attribute specifies the maximum allowed length for the input field</a:t>
            </a:r>
          </a:p>
          <a:p>
            <a:pPr>
              <a:lnSpc>
                <a:spcPct val="110000"/>
              </a:lnSpc>
            </a:pP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828800"/>
            <a:ext cx="8839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value=“Dogo“   size=“40”&gt;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029200"/>
            <a:ext cx="8839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name:&lt;br&gt;</a:t>
            </a:r>
            <a:b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name="firstname" value=“Shehu“  maxlength=“10”&gt;</a:t>
            </a:r>
          </a:p>
        </p:txBody>
      </p:sp>
    </p:spTree>
    <p:extLst>
      <p:ext uri="{BB962C8B-B14F-4D97-AF65-F5344CB8AC3E}">
        <p14:creationId xmlns:p14="http://schemas.microsoft.com/office/powerpoint/2010/main" val="7913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286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9248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Height and width</a:t>
            </a:r>
          </a:p>
          <a:p>
            <a:pPr lvl="1"/>
            <a:r>
              <a:rPr lang="en-US" b="1" dirty="0" smtClean="0"/>
              <a:t>The height and width attributes specify the height and width of an &lt;input type="image"&gt; element to serve as a submit button.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autofocus</a:t>
            </a:r>
          </a:p>
          <a:p>
            <a:pPr lvl="1"/>
            <a:r>
              <a:rPr lang="en-US" b="1" dirty="0" smtClean="0"/>
              <a:t>The autofocus attribute specifies that the input field should automatically get focus when the page loads.</a:t>
            </a:r>
          </a:p>
          <a:p>
            <a:pPr lvl="1"/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2438400"/>
            <a:ext cx="76328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type="image" src="img_submit.gif" alt="Submit" width="48" height="48"&gt;</a:t>
            </a:r>
          </a:p>
        </p:txBody>
      </p:sp>
    </p:spTree>
    <p:extLst>
      <p:ext uri="{BB962C8B-B14F-4D97-AF65-F5344CB8AC3E}">
        <p14:creationId xmlns:p14="http://schemas.microsoft.com/office/powerpoint/2010/main" val="15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24744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3848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The HTML &lt;form&gt; tag is used to create an HTML form and it has following </a:t>
            </a:r>
            <a:r>
              <a:rPr lang="en-US" b="1" dirty="0" smtClean="0"/>
              <a:t>syntax:</a:t>
            </a:r>
          </a:p>
          <a:p>
            <a:pPr marL="850392" lvl="3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rgbClr val="FF0000"/>
                </a:solidFill>
              </a:rPr>
              <a:t>	&lt;</a:t>
            </a:r>
            <a:r>
              <a:rPr lang="en-US" b="1" dirty="0" smtClean="0">
                <a:solidFill>
                  <a:srgbClr val="FF0000"/>
                </a:solidFill>
              </a:rPr>
              <a:t>form action=“script </a:t>
            </a:r>
            <a:r>
              <a:rPr lang="en-US" b="1" dirty="0" err="1" smtClean="0">
                <a:solidFill>
                  <a:srgbClr val="FF0000"/>
                </a:solidFill>
              </a:rPr>
              <a:t>url</a:t>
            </a:r>
            <a:r>
              <a:rPr lang="en-US" b="1" dirty="0" smtClean="0">
                <a:solidFill>
                  <a:srgbClr val="FF0000"/>
                </a:solidFill>
              </a:rPr>
              <a:t>” method=“GET/POST”&gt;</a:t>
            </a:r>
          </a:p>
          <a:p>
            <a:pPr marL="1051560" lvl="4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1051560" lvl="4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	.</a:t>
            </a:r>
          </a:p>
          <a:p>
            <a:pPr marL="1051560" lvl="4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850392" lvl="3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&lt;/form&gt;</a:t>
            </a:r>
            <a:endParaRPr lang="en-US" b="1" dirty="0">
              <a:solidFill>
                <a:srgbClr val="FF0000"/>
              </a:solidFill>
            </a:endParaRPr>
          </a:p>
          <a:p>
            <a:pPr marL="68580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/>
            </a:r>
            <a:br>
              <a:rPr lang="en-US" sz="1400" b="1" dirty="0" smtClean="0">
                <a:solidFill>
                  <a:srgbClr val="FF0000"/>
                </a:solidFill>
              </a:rPr>
            </a:b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024744" cy="1143000"/>
          </a:xfrm>
        </p:spPr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15064" cy="4156229"/>
          </a:xfrm>
        </p:spPr>
        <p:txBody>
          <a:bodyPr/>
          <a:lstStyle/>
          <a:p>
            <a:r>
              <a:rPr lang="en-US" b="1" dirty="0" smtClean="0"/>
              <a:t>pattern</a:t>
            </a:r>
          </a:p>
          <a:p>
            <a:pPr lvl="1"/>
            <a:r>
              <a:rPr lang="en-US" b="1" dirty="0" smtClean="0"/>
              <a:t>The pattern attribute specifies a regular expression that the &lt;input&gt; element's value is checked against.</a:t>
            </a:r>
          </a:p>
          <a:p>
            <a:pPr lvl="1"/>
            <a:r>
              <a:rPr lang="en-US" b="1" dirty="0" smtClean="0"/>
              <a:t>For example the input field that can contain only three letters (no numbers or special characters).</a:t>
            </a: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87907" y="4038600"/>
            <a:ext cx="76328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 code: 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 type="text" name="country_code" pattern="[A-Za-z]{3}" title="Three letter country code"&gt;</a:t>
            </a:r>
          </a:p>
        </p:txBody>
      </p:sp>
    </p:spTree>
    <p:extLst>
      <p:ext uri="{BB962C8B-B14F-4D97-AF65-F5344CB8AC3E}">
        <p14:creationId xmlns:p14="http://schemas.microsoft.com/office/powerpoint/2010/main" val="41733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5" y="32982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400288" cy="610821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required</a:t>
            </a:r>
          </a:p>
          <a:p>
            <a:pPr lvl="1"/>
            <a:r>
              <a:rPr lang="en-US" sz="2400" b="1" dirty="0" smtClean="0"/>
              <a:t>The required attribute specifies that an input field must be filled out before submitting the form.</a:t>
            </a:r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2034946"/>
            <a:ext cx="801384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Username: &lt;input type="text" name="usrname" required&gt;</a:t>
            </a:r>
          </a:p>
        </p:txBody>
      </p:sp>
    </p:spTree>
    <p:extLst>
      <p:ext uri="{BB962C8B-B14F-4D97-AF65-F5344CB8AC3E}">
        <p14:creationId xmlns:p14="http://schemas.microsoft.com/office/powerpoint/2010/main" val="5125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362796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</a:t>
            </a:r>
            <a:r>
              <a:rPr lang="en-US" dirty="0" smtClean="0"/>
              <a:t> Forms – Design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Before starting to code, it's always better to step back and take the time to think about your </a:t>
            </a:r>
            <a:r>
              <a:rPr lang="en-US" sz="2400" b="1" dirty="0" smtClean="0"/>
              <a:t>form.</a:t>
            </a:r>
          </a:p>
          <a:p>
            <a:endParaRPr lang="en-US" sz="2400" b="1" dirty="0"/>
          </a:p>
          <a:p>
            <a:r>
              <a:rPr lang="en-US" sz="2400" b="1" dirty="0" smtClean="0"/>
              <a:t>Designing </a:t>
            </a:r>
            <a:r>
              <a:rPr lang="en-US" sz="2400" b="1" dirty="0"/>
              <a:t>a quick mockup will help you to define the right set of data you want to ask your </a:t>
            </a:r>
            <a:r>
              <a:rPr lang="en-US" sz="2400" b="1" dirty="0" smtClean="0"/>
              <a:t>user.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From </a:t>
            </a:r>
            <a:r>
              <a:rPr lang="en-US" sz="2400" b="1" dirty="0"/>
              <a:t>a user </a:t>
            </a:r>
            <a:r>
              <a:rPr lang="en-US" sz="2400" b="1" dirty="0" smtClean="0"/>
              <a:t>experience </a:t>
            </a:r>
            <a:r>
              <a:rPr lang="en-US" sz="2400" b="1" dirty="0"/>
              <a:t>point of view, it's important to remember that the bigger your form, the more you risk losing </a:t>
            </a:r>
            <a:r>
              <a:rPr lang="en-US" sz="2400" b="1" dirty="0" smtClean="0"/>
              <a:t>users.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Keep </a:t>
            </a:r>
            <a:r>
              <a:rPr lang="en-US" sz="2400" b="1" dirty="0"/>
              <a:t>it simple and stay focused: ask only for what you absolutely need. Designing forms is an important step when you are building a site or application</a:t>
            </a:r>
            <a:r>
              <a:rPr lang="en-US" sz="2400" b="1" dirty="0" smtClean="0"/>
              <a:t>.</a:t>
            </a:r>
            <a:endParaRPr lang="en-GB" sz="2400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024744" cy="1143000"/>
          </a:xfrm>
        </p:spPr>
        <p:txBody>
          <a:bodyPr/>
          <a:lstStyle/>
          <a:p>
            <a:r>
              <a:rPr lang="en-US" b="1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There are various form elements available </a:t>
            </a:r>
            <a:r>
              <a:rPr lang="en-US" b="1" dirty="0" smtClean="0"/>
              <a:t>like: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text fields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textarea</a:t>
            </a:r>
            <a:r>
              <a:rPr lang="en-US" b="1" dirty="0" smtClean="0"/>
              <a:t> fields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drop-down menus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radio buttons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checkboxes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 Attributes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001000" cy="5562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action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Backend script ready to process your passed </a:t>
            </a:r>
            <a:r>
              <a:rPr lang="en-US" b="1" dirty="0" smtClean="0"/>
              <a:t>data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/>
              <a:t>method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Method to be used to upload data. The most frequently used are GET and POST methods.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/>
              <a:t>target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Specify the target window or frame where the result of the script will be displayed. It takes values like _blank, _self, _parent etc.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024744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Form Controls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848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There </a:t>
            </a:r>
            <a:r>
              <a:rPr lang="en-US" b="1" dirty="0"/>
              <a:t>are different types of form controls that you can use to collect data using HTML form </a:t>
            </a:r>
            <a:r>
              <a:rPr lang="en-US" b="1" dirty="0" smtClean="0"/>
              <a:t>:</a:t>
            </a:r>
            <a:endParaRPr lang="en-US" b="1" dirty="0"/>
          </a:p>
          <a:p>
            <a:pPr lvl="2">
              <a:lnSpc>
                <a:spcPct val="150000"/>
              </a:lnSpc>
            </a:pPr>
            <a:r>
              <a:rPr lang="en-US" b="1" dirty="0"/>
              <a:t>Text Input Controls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Checkboxes Controls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Radio Box Controls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Select Box Controls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File Select boxes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Hidden Controls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Clickable Buttons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Submit and Reset Button</a:t>
            </a:r>
          </a:p>
          <a:p>
            <a:pPr lvl="2">
              <a:lnSpc>
                <a:spcPct val="150000"/>
              </a:lnSpc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Text Input Controls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5257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b="1" dirty="0" smtClean="0"/>
              <a:t>There </a:t>
            </a:r>
            <a:r>
              <a:rPr lang="en-US" b="1" dirty="0"/>
              <a:t>are three types of text input used on forms −</a:t>
            </a:r>
          </a:p>
          <a:p>
            <a:pPr lvl="1" algn="just">
              <a:lnSpc>
                <a:spcPct val="220000"/>
              </a:lnSpc>
            </a:pPr>
            <a:r>
              <a:rPr lang="en-US" b="1" dirty="0"/>
              <a:t>Single-line text input controls − This control is used for items that require only one line of user input, such as search boxes or names. They are created using HTML &lt;input&gt; </a:t>
            </a:r>
            <a:r>
              <a:rPr lang="en-US" b="1" dirty="0" smtClean="0"/>
              <a:t>tag</a:t>
            </a:r>
            <a:endParaRPr lang="en-US" b="1" dirty="0"/>
          </a:p>
          <a:p>
            <a:pPr lvl="1" algn="just">
              <a:lnSpc>
                <a:spcPct val="220000"/>
              </a:lnSpc>
            </a:pPr>
            <a:r>
              <a:rPr lang="en-US" b="1" dirty="0"/>
              <a:t>Password input controls − This is also a single-line text input but it masks the character as soon as a user enters it. They are also created using </a:t>
            </a:r>
            <a:r>
              <a:rPr lang="en-US" b="1" dirty="0" err="1"/>
              <a:t>HTMl</a:t>
            </a:r>
            <a:r>
              <a:rPr lang="en-US" b="1" dirty="0"/>
              <a:t> &lt;input&gt; </a:t>
            </a:r>
            <a:r>
              <a:rPr lang="en-US" b="1" dirty="0" smtClean="0"/>
              <a:t>tag</a:t>
            </a:r>
            <a:endParaRPr lang="en-US" b="1" dirty="0"/>
          </a:p>
          <a:p>
            <a:pPr lvl="1" algn="just">
              <a:lnSpc>
                <a:spcPct val="220000"/>
              </a:lnSpc>
            </a:pPr>
            <a:r>
              <a:rPr lang="en-US" b="1" dirty="0"/>
              <a:t>Multi-line text input controls − This is used when the user is required to give details that may be longer than a single sentence. Multi-line input controls are created using HTML &lt;</a:t>
            </a:r>
            <a:r>
              <a:rPr lang="en-US" b="1" dirty="0" err="1"/>
              <a:t>textarea</a:t>
            </a:r>
            <a:r>
              <a:rPr lang="en-US" b="1" dirty="0"/>
              <a:t>&gt; tag.</a:t>
            </a:r>
          </a:p>
          <a:p>
            <a:pPr lvl="1" algn="just">
              <a:lnSpc>
                <a:spcPct val="220000"/>
              </a:lnSpc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Single-line text input controls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2057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This </a:t>
            </a:r>
            <a:r>
              <a:rPr lang="en-US" b="1" dirty="0"/>
              <a:t>control is used for items that require only one line of user input, such as search boxes or names</a:t>
            </a:r>
            <a:r>
              <a:rPr lang="en-US" b="1"/>
              <a:t>. </a:t>
            </a:r>
            <a:endParaRPr lang="en-US" b="1" smtClean="0"/>
          </a:p>
          <a:p>
            <a:pPr algn="just">
              <a:lnSpc>
                <a:spcPct val="150000"/>
              </a:lnSpc>
            </a:pPr>
            <a:r>
              <a:rPr lang="en-US" b="1" smtClean="0"/>
              <a:t>They </a:t>
            </a:r>
            <a:r>
              <a:rPr lang="en-US" b="1" dirty="0"/>
              <a:t>are created using HTML &lt;input&gt; </a:t>
            </a:r>
            <a:r>
              <a:rPr lang="en-US" b="1" dirty="0" smtClean="0"/>
              <a:t>tag</a:t>
            </a:r>
          </a:p>
          <a:p>
            <a:pPr marL="68580" indent="0" algn="just">
              <a:lnSpc>
                <a:spcPct val="150000"/>
              </a:lnSpc>
              <a:buNone/>
            </a:pPr>
            <a:r>
              <a:rPr lang="en-US" b="1" dirty="0" smtClean="0"/>
              <a:t>e.g.:</a:t>
            </a:r>
            <a:r>
              <a:rPr lang="en-US" b="1" dirty="0" err="1" smtClean="0"/>
              <a:t>SingleLine</a:t>
            </a:r>
            <a:endParaRPr lang="en-US" b="1" dirty="0" smtClean="0"/>
          </a:p>
          <a:p>
            <a:pPr marL="68580" indent="0" algn="just">
              <a:lnSpc>
                <a:spcPct val="150000"/>
              </a:lnSpc>
              <a:buNone/>
            </a:pPr>
            <a:endParaRPr lang="en-US" b="1" dirty="0"/>
          </a:p>
          <a:p>
            <a:pPr marL="68580" indent="0" algn="just">
              <a:lnSpc>
                <a:spcPct val="150000"/>
              </a:lnSpc>
              <a:buNone/>
            </a:pPr>
            <a:endParaRPr lang="en-US" b="1" dirty="0"/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19" y="2743200"/>
            <a:ext cx="55721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ayimam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B5D5-5117-4C4C-A665-E4C3EE0F7D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568</TotalTime>
  <Words>1216</Words>
  <Application>Microsoft Office PowerPoint</Application>
  <PresentationFormat>On-screen Show (4:3)</PresentationFormat>
  <Paragraphs>296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Century Gothic</vt:lpstr>
      <vt:lpstr>Consolas</vt:lpstr>
      <vt:lpstr>Wingdings 2</vt:lpstr>
      <vt:lpstr>Austin</vt:lpstr>
      <vt:lpstr>HTML - Forms</vt:lpstr>
      <vt:lpstr>PowerPoint Presentation</vt:lpstr>
      <vt:lpstr>PowerPoint Presentation</vt:lpstr>
      <vt:lpstr>PowerPoint Presentation</vt:lpstr>
      <vt:lpstr>form elements</vt:lpstr>
      <vt:lpstr>Form Attributes </vt:lpstr>
      <vt:lpstr>HTML Form Controls </vt:lpstr>
      <vt:lpstr>Text Input Controls </vt:lpstr>
      <vt:lpstr>Single-line text input controls </vt:lpstr>
      <vt:lpstr>PowerPoint Presentation</vt:lpstr>
      <vt:lpstr>Password input controls </vt:lpstr>
      <vt:lpstr>PowerPoint Presentation</vt:lpstr>
      <vt:lpstr>Multiple-Line Text Input Controls </vt:lpstr>
      <vt:lpstr>PowerPoint Presentation</vt:lpstr>
      <vt:lpstr>Checkbox Control </vt:lpstr>
      <vt:lpstr>PowerPoint Presentation</vt:lpstr>
      <vt:lpstr>Radio Button Control </vt:lpstr>
      <vt:lpstr>PowerPoint Presentation</vt:lpstr>
      <vt:lpstr>Select Box Control </vt:lpstr>
      <vt:lpstr>PowerPoint Presentation</vt:lpstr>
      <vt:lpstr>PowerPoint Presentation</vt:lpstr>
      <vt:lpstr>File Upload Box </vt:lpstr>
      <vt:lpstr>PowerPoint Presentation</vt:lpstr>
      <vt:lpstr>Attributes</vt:lpstr>
      <vt:lpstr>Button Controls </vt:lpstr>
      <vt:lpstr>PowerPoint Presentation</vt:lpstr>
      <vt:lpstr>PowerPoint Presentation</vt:lpstr>
      <vt:lpstr>Datalist</vt:lpstr>
      <vt:lpstr>Fieldsets</vt:lpstr>
      <vt:lpstr>Number and Color</vt:lpstr>
      <vt:lpstr>Date</vt:lpstr>
      <vt:lpstr>Month and Week</vt:lpstr>
      <vt:lpstr>Time and Datetime-local</vt:lpstr>
      <vt:lpstr>Range and Email</vt:lpstr>
      <vt:lpstr>Search and URL</vt:lpstr>
      <vt:lpstr>Input Attributes</vt:lpstr>
      <vt:lpstr>PowerPoint Presentation</vt:lpstr>
      <vt:lpstr>….</vt:lpstr>
      <vt:lpstr>….</vt:lpstr>
      <vt:lpstr>….</vt:lpstr>
      <vt:lpstr>….</vt:lpstr>
      <vt:lpstr>HTML Forms – Design Tips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muhammadabdulkadiryola@outlook.com</cp:lastModifiedBy>
  <cp:revision>76</cp:revision>
  <dcterms:created xsi:type="dcterms:W3CDTF">2019-05-14T10:57:44Z</dcterms:created>
  <dcterms:modified xsi:type="dcterms:W3CDTF">2019-06-29T16:08:17Z</dcterms:modified>
</cp:coreProperties>
</file>