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1" r:id="rId8"/>
    <p:sldId id="266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C6E069-2123-75AD-7211-14FB9814791A}" name="Ahmed Elkady" initials="AE" userId="5762dc5b61af3c3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8DBF6-C42A-4A98-BDA7-A3DC94CA035A}" v="197" dt="2024-02-07T20:57:06.481"/>
    <p1510:client id="{C11F1AE3-15B6-4B57-B9AF-FE7706A5B12A}" v="111" dt="2024-02-08T14:07:11.020"/>
    <p1510:client id="{ECE02312-F95D-4232-90DD-CD13B73DB56C}" v="116" dt="2024-02-07T18:24:42.301"/>
    <p1510:client id="{FADAE0C2-16D8-4868-933F-8D49F8944754}" v="370" dt="2024-02-08T10:55:02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199394-55F7-4FC2-BAEF-6FEE43CD365E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4F89AEA-515E-4D69-A0C8-F53C7917A046}">
      <dgm:prSet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Date time</a:t>
          </a:r>
          <a:endParaRPr lang="en-US" dirty="0"/>
        </a:p>
      </dgm:t>
    </dgm:pt>
    <dgm:pt modelId="{07553226-6146-48DA-88B1-73016312FCAE}" type="parTrans" cxnId="{D31196F2-D67E-4501-92B8-0B96A0163060}">
      <dgm:prSet/>
      <dgm:spPr/>
      <dgm:t>
        <a:bodyPr/>
        <a:lstStyle/>
        <a:p>
          <a:endParaRPr lang="en-US"/>
        </a:p>
      </dgm:t>
    </dgm:pt>
    <dgm:pt modelId="{E47F2E2D-4DF4-4642-A4DB-3C0A0F1AD083}" type="sibTrans" cxnId="{D31196F2-D67E-4501-92B8-0B96A0163060}">
      <dgm:prSet/>
      <dgm:spPr/>
      <dgm:t>
        <a:bodyPr/>
        <a:lstStyle/>
        <a:p>
          <a:endParaRPr lang="en-US"/>
        </a:p>
      </dgm:t>
    </dgm:pt>
    <dgm:pt modelId="{7EA48C5C-41E2-4890-B221-9C21848E5BB6}">
      <dgm:prSet/>
      <dgm:spPr/>
      <dgm:t>
        <a:bodyPr/>
        <a:lstStyle/>
        <a:p>
          <a:pPr rtl="0"/>
          <a:r>
            <a:rPr lang="en-US" dirty="0"/>
            <a:t>Traffic volume Patterns throughout month, day, and hour.</a:t>
          </a:r>
        </a:p>
      </dgm:t>
    </dgm:pt>
    <dgm:pt modelId="{AAE38323-B563-4CEA-A54E-EDA717376DD3}" type="parTrans" cxnId="{5527F36E-EB68-4724-85DF-5B936777C217}">
      <dgm:prSet/>
      <dgm:spPr/>
      <dgm:t>
        <a:bodyPr/>
        <a:lstStyle/>
        <a:p>
          <a:endParaRPr lang="en-US"/>
        </a:p>
      </dgm:t>
    </dgm:pt>
    <dgm:pt modelId="{65A0A37E-9DB9-42C2-A9C5-3A55459DC02C}" type="sibTrans" cxnId="{5527F36E-EB68-4724-85DF-5B936777C217}">
      <dgm:prSet/>
      <dgm:spPr/>
      <dgm:t>
        <a:bodyPr/>
        <a:lstStyle/>
        <a:p>
          <a:endParaRPr lang="en-US"/>
        </a:p>
      </dgm:t>
    </dgm:pt>
    <dgm:pt modelId="{AAB4204D-C179-4679-B6D4-4AD62E1C9623}">
      <dgm:prSet/>
      <dgm:spPr/>
      <dgm:t>
        <a:bodyPr/>
        <a:lstStyle/>
        <a:p>
          <a:r>
            <a:rPr lang="en-US" dirty="0">
              <a:latin typeface="Aptos Display" panose="020F0302020204030204"/>
            </a:rPr>
            <a:t>Weather</a:t>
          </a:r>
          <a:endParaRPr lang="en-US" dirty="0"/>
        </a:p>
      </dgm:t>
    </dgm:pt>
    <dgm:pt modelId="{D04FE4C9-B69F-4083-84D6-1B6287985C47}" type="parTrans" cxnId="{03B6BE95-60FA-43CE-AF57-8FF29C4973A3}">
      <dgm:prSet/>
      <dgm:spPr/>
      <dgm:t>
        <a:bodyPr/>
        <a:lstStyle/>
        <a:p>
          <a:endParaRPr lang="en-US"/>
        </a:p>
      </dgm:t>
    </dgm:pt>
    <dgm:pt modelId="{29E22D32-014D-45A0-A4EF-338D286BF497}" type="sibTrans" cxnId="{03B6BE95-60FA-43CE-AF57-8FF29C4973A3}">
      <dgm:prSet/>
      <dgm:spPr/>
      <dgm:t>
        <a:bodyPr/>
        <a:lstStyle/>
        <a:p>
          <a:endParaRPr lang="en-US"/>
        </a:p>
      </dgm:t>
    </dgm:pt>
    <dgm:pt modelId="{FCEFF053-CE4A-41DA-BF4C-4C35CD474552}">
      <dgm:prSet/>
      <dgm:spPr/>
      <dgm:t>
        <a:bodyPr/>
        <a:lstStyle/>
        <a:p>
          <a:r>
            <a:rPr lang="en-US" dirty="0"/>
            <a:t>Impact of weather conditions on Traffic volume.</a:t>
          </a:r>
        </a:p>
      </dgm:t>
    </dgm:pt>
    <dgm:pt modelId="{E9AC2643-ED16-4FF4-B224-179F9CFC6AFE}" type="parTrans" cxnId="{9287F112-3C24-4769-AF54-E04B51A61532}">
      <dgm:prSet/>
      <dgm:spPr/>
      <dgm:t>
        <a:bodyPr/>
        <a:lstStyle/>
        <a:p>
          <a:endParaRPr lang="en-US"/>
        </a:p>
      </dgm:t>
    </dgm:pt>
    <dgm:pt modelId="{7643E56A-6E93-4EB4-8C7E-07862D64242B}" type="sibTrans" cxnId="{9287F112-3C24-4769-AF54-E04B51A61532}">
      <dgm:prSet/>
      <dgm:spPr/>
      <dgm:t>
        <a:bodyPr/>
        <a:lstStyle/>
        <a:p>
          <a:endParaRPr lang="en-US"/>
        </a:p>
      </dgm:t>
    </dgm:pt>
    <dgm:pt modelId="{D694566B-22F0-40C9-BE72-5EEFE47D86E1}">
      <dgm:prSet/>
      <dgm:spPr/>
      <dgm:t>
        <a:bodyPr/>
        <a:lstStyle/>
        <a:p>
          <a:r>
            <a:rPr lang="en-US" dirty="0">
              <a:latin typeface="Aptos Display" panose="020F0302020204030204"/>
            </a:rPr>
            <a:t>Holidays</a:t>
          </a:r>
          <a:endParaRPr lang="en-US" dirty="0"/>
        </a:p>
      </dgm:t>
    </dgm:pt>
    <dgm:pt modelId="{7FEDEC86-6C26-48A4-B204-1D6DF7E263EE}" type="parTrans" cxnId="{69FB1590-0042-4135-9E5A-22BED0A65C50}">
      <dgm:prSet/>
      <dgm:spPr/>
      <dgm:t>
        <a:bodyPr/>
        <a:lstStyle/>
        <a:p>
          <a:endParaRPr lang="en-US"/>
        </a:p>
      </dgm:t>
    </dgm:pt>
    <dgm:pt modelId="{61411097-8598-4A2A-9542-E0364BE2E82D}" type="sibTrans" cxnId="{69FB1590-0042-4135-9E5A-22BED0A65C50}">
      <dgm:prSet/>
      <dgm:spPr/>
      <dgm:t>
        <a:bodyPr/>
        <a:lstStyle/>
        <a:p>
          <a:endParaRPr lang="en-US"/>
        </a:p>
      </dgm:t>
    </dgm:pt>
    <dgm:pt modelId="{862344C6-1DAA-4084-8E63-54355D72399A}">
      <dgm:prSet/>
      <dgm:spPr/>
      <dgm:t>
        <a:bodyPr/>
        <a:lstStyle/>
        <a:p>
          <a:r>
            <a:rPr lang="en-US" dirty="0"/>
            <a:t>Traffic volume on different holidays and special events.</a:t>
          </a:r>
        </a:p>
      </dgm:t>
    </dgm:pt>
    <dgm:pt modelId="{C0BA0053-FAF9-4928-900C-BFCB9A6506CB}" type="parTrans" cxnId="{FE63A880-3AE8-4238-9760-67EC5E9519CA}">
      <dgm:prSet/>
      <dgm:spPr/>
      <dgm:t>
        <a:bodyPr/>
        <a:lstStyle/>
        <a:p>
          <a:endParaRPr lang="en-US"/>
        </a:p>
      </dgm:t>
    </dgm:pt>
    <dgm:pt modelId="{54A0D8DA-C68C-4CCE-961C-8FE75DF10BB8}" type="sibTrans" cxnId="{FE63A880-3AE8-4238-9760-67EC5E9519CA}">
      <dgm:prSet/>
      <dgm:spPr/>
      <dgm:t>
        <a:bodyPr/>
        <a:lstStyle/>
        <a:p>
          <a:endParaRPr lang="en-US"/>
        </a:p>
      </dgm:t>
    </dgm:pt>
    <dgm:pt modelId="{FC4A645F-FA03-40A8-915E-51E2B183FAEC}" type="pres">
      <dgm:prSet presAssocID="{D3199394-55F7-4FC2-BAEF-6FEE43CD365E}" presName="linearFlow" presStyleCnt="0">
        <dgm:presLayoutVars>
          <dgm:dir/>
          <dgm:resizeHandles val="exact"/>
        </dgm:presLayoutVars>
      </dgm:prSet>
      <dgm:spPr/>
    </dgm:pt>
    <dgm:pt modelId="{026D1C29-49A8-45C1-9C23-B28ACF4A057C}" type="pres">
      <dgm:prSet presAssocID="{A4F89AEA-515E-4D69-A0C8-F53C7917A046}" presName="composite" presStyleCnt="0"/>
      <dgm:spPr/>
    </dgm:pt>
    <dgm:pt modelId="{E902647F-8A04-4A13-A3B9-1B0B7864A8C6}" type="pres">
      <dgm:prSet presAssocID="{A4F89AEA-515E-4D69-A0C8-F53C7917A046}" presName="imgShp" presStyleLbl="fgImgPlace1" presStyleIdx="0" presStyleCnt="3" custScaleX="44863" custScaleY="44926" custLinFactNeighborX="-24139" custLinFactNeighborY="-11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7BAF3C9F-7904-450D-AD9C-7CC788A21567}" type="pres">
      <dgm:prSet presAssocID="{A4F89AEA-515E-4D69-A0C8-F53C7917A046}" presName="txShp" presStyleLbl="node1" presStyleIdx="0" presStyleCnt="3">
        <dgm:presLayoutVars>
          <dgm:bulletEnabled val="1"/>
        </dgm:presLayoutVars>
      </dgm:prSet>
      <dgm:spPr/>
    </dgm:pt>
    <dgm:pt modelId="{EEB12A8E-7E6C-41CB-966C-D903990BAD42}" type="pres">
      <dgm:prSet presAssocID="{E47F2E2D-4DF4-4642-A4DB-3C0A0F1AD083}" presName="spacing" presStyleCnt="0"/>
      <dgm:spPr/>
    </dgm:pt>
    <dgm:pt modelId="{4AA1BA34-1161-48DA-8708-CE730A8C6F0B}" type="pres">
      <dgm:prSet presAssocID="{AAB4204D-C179-4679-B6D4-4AD62E1C9623}" presName="composite" presStyleCnt="0"/>
      <dgm:spPr/>
    </dgm:pt>
    <dgm:pt modelId="{72D4CFDA-08F4-491D-B147-EFF28FE64C00}" type="pres">
      <dgm:prSet presAssocID="{AAB4204D-C179-4679-B6D4-4AD62E1C9623}" presName="imgShp" presStyleLbl="fgImgPlace1" presStyleIdx="1" presStyleCnt="3" custScaleX="44863" custScaleY="44863" custLinFactNeighborX="-23811" custLinFactNeighborY="-206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49F6C3E1-4456-45EE-B52C-9ED2175F8B59}" type="pres">
      <dgm:prSet presAssocID="{AAB4204D-C179-4679-B6D4-4AD62E1C9623}" presName="txShp" presStyleLbl="node1" presStyleIdx="1" presStyleCnt="3">
        <dgm:presLayoutVars>
          <dgm:bulletEnabled val="1"/>
        </dgm:presLayoutVars>
      </dgm:prSet>
      <dgm:spPr/>
    </dgm:pt>
    <dgm:pt modelId="{05BB93A3-9885-47C5-B811-0C027BA6AD71}" type="pres">
      <dgm:prSet presAssocID="{29E22D32-014D-45A0-A4EF-338D286BF497}" presName="spacing" presStyleCnt="0"/>
      <dgm:spPr/>
    </dgm:pt>
    <dgm:pt modelId="{AFDE8E56-3D92-4487-9C57-6AA519488CDC}" type="pres">
      <dgm:prSet presAssocID="{D694566B-22F0-40C9-BE72-5EEFE47D86E1}" presName="composite" presStyleCnt="0"/>
      <dgm:spPr/>
    </dgm:pt>
    <dgm:pt modelId="{F6708964-1B66-4872-B334-5B4A77BE7CF1}" type="pres">
      <dgm:prSet presAssocID="{D694566B-22F0-40C9-BE72-5EEFE47D86E1}" presName="imgShp" presStyleLbl="fgImgPlace1" presStyleIdx="2" presStyleCnt="3" custScaleX="44863" custScaleY="44863" custLinFactNeighborX="-2391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9F042A41-736B-4C62-8313-9AE5E482236F}" type="pres">
      <dgm:prSet presAssocID="{D694566B-22F0-40C9-BE72-5EEFE47D86E1}" presName="txShp" presStyleLbl="node1" presStyleIdx="2" presStyleCnt="3">
        <dgm:presLayoutVars>
          <dgm:bulletEnabled val="1"/>
        </dgm:presLayoutVars>
      </dgm:prSet>
      <dgm:spPr/>
    </dgm:pt>
  </dgm:ptLst>
  <dgm:cxnLst>
    <dgm:cxn modelId="{9287F112-3C24-4769-AF54-E04B51A61532}" srcId="{AAB4204D-C179-4679-B6D4-4AD62E1C9623}" destId="{FCEFF053-CE4A-41DA-BF4C-4C35CD474552}" srcOrd="0" destOrd="0" parTransId="{E9AC2643-ED16-4FF4-B224-179F9CFC6AFE}" sibTransId="{7643E56A-6E93-4EB4-8C7E-07862D64242B}"/>
    <dgm:cxn modelId="{8B07183C-C7A3-48F8-9426-B8A2C36CF5C9}" type="presOf" srcId="{7EA48C5C-41E2-4890-B221-9C21848E5BB6}" destId="{7BAF3C9F-7904-450D-AD9C-7CC788A21567}" srcOrd="0" destOrd="1" presId="urn:microsoft.com/office/officeart/2005/8/layout/vList3"/>
    <dgm:cxn modelId="{5527F36E-EB68-4724-85DF-5B936777C217}" srcId="{A4F89AEA-515E-4D69-A0C8-F53C7917A046}" destId="{7EA48C5C-41E2-4890-B221-9C21848E5BB6}" srcOrd="0" destOrd="0" parTransId="{AAE38323-B563-4CEA-A54E-EDA717376DD3}" sibTransId="{65A0A37E-9DB9-42C2-A9C5-3A55459DC02C}"/>
    <dgm:cxn modelId="{46EA247B-5C82-4210-B01B-AB069DBAFCDE}" type="presOf" srcId="{A4F89AEA-515E-4D69-A0C8-F53C7917A046}" destId="{7BAF3C9F-7904-450D-AD9C-7CC788A21567}" srcOrd="0" destOrd="0" presId="urn:microsoft.com/office/officeart/2005/8/layout/vList3"/>
    <dgm:cxn modelId="{FE63A880-3AE8-4238-9760-67EC5E9519CA}" srcId="{D694566B-22F0-40C9-BE72-5EEFE47D86E1}" destId="{862344C6-1DAA-4084-8E63-54355D72399A}" srcOrd="0" destOrd="0" parTransId="{C0BA0053-FAF9-4928-900C-BFCB9A6506CB}" sibTransId="{54A0D8DA-C68C-4CCE-961C-8FE75DF10BB8}"/>
    <dgm:cxn modelId="{69FB1590-0042-4135-9E5A-22BED0A65C50}" srcId="{D3199394-55F7-4FC2-BAEF-6FEE43CD365E}" destId="{D694566B-22F0-40C9-BE72-5EEFE47D86E1}" srcOrd="2" destOrd="0" parTransId="{7FEDEC86-6C26-48A4-B204-1D6DF7E263EE}" sibTransId="{61411097-8598-4A2A-9542-E0364BE2E82D}"/>
    <dgm:cxn modelId="{03B6BE95-60FA-43CE-AF57-8FF29C4973A3}" srcId="{D3199394-55F7-4FC2-BAEF-6FEE43CD365E}" destId="{AAB4204D-C179-4679-B6D4-4AD62E1C9623}" srcOrd="1" destOrd="0" parTransId="{D04FE4C9-B69F-4083-84D6-1B6287985C47}" sibTransId="{29E22D32-014D-45A0-A4EF-338D286BF497}"/>
    <dgm:cxn modelId="{9A961FAD-2889-4F26-B4C2-D69826475B4C}" type="presOf" srcId="{D694566B-22F0-40C9-BE72-5EEFE47D86E1}" destId="{9F042A41-736B-4C62-8313-9AE5E482236F}" srcOrd="0" destOrd="0" presId="urn:microsoft.com/office/officeart/2005/8/layout/vList3"/>
    <dgm:cxn modelId="{250FA2AF-FEE6-4EC7-9A08-0B13BEEB2347}" type="presOf" srcId="{AAB4204D-C179-4679-B6D4-4AD62E1C9623}" destId="{49F6C3E1-4456-45EE-B52C-9ED2175F8B59}" srcOrd="0" destOrd="0" presId="urn:microsoft.com/office/officeart/2005/8/layout/vList3"/>
    <dgm:cxn modelId="{37B3C0BD-16FE-482E-9BD1-6B8B331FBDD4}" type="presOf" srcId="{862344C6-1DAA-4084-8E63-54355D72399A}" destId="{9F042A41-736B-4C62-8313-9AE5E482236F}" srcOrd="0" destOrd="1" presId="urn:microsoft.com/office/officeart/2005/8/layout/vList3"/>
    <dgm:cxn modelId="{CE0A1BE5-B0E9-4FFC-A256-09D182BCD2DF}" type="presOf" srcId="{D3199394-55F7-4FC2-BAEF-6FEE43CD365E}" destId="{FC4A645F-FA03-40A8-915E-51E2B183FAEC}" srcOrd="0" destOrd="0" presId="urn:microsoft.com/office/officeart/2005/8/layout/vList3"/>
    <dgm:cxn modelId="{D31196F2-D67E-4501-92B8-0B96A0163060}" srcId="{D3199394-55F7-4FC2-BAEF-6FEE43CD365E}" destId="{A4F89AEA-515E-4D69-A0C8-F53C7917A046}" srcOrd="0" destOrd="0" parTransId="{07553226-6146-48DA-88B1-73016312FCAE}" sibTransId="{E47F2E2D-4DF4-4642-A4DB-3C0A0F1AD083}"/>
    <dgm:cxn modelId="{4EE90BFA-4AED-4B80-BE01-DD646456A946}" type="presOf" srcId="{FCEFF053-CE4A-41DA-BF4C-4C35CD474552}" destId="{49F6C3E1-4456-45EE-B52C-9ED2175F8B59}" srcOrd="0" destOrd="1" presId="urn:microsoft.com/office/officeart/2005/8/layout/vList3"/>
    <dgm:cxn modelId="{367925FF-CD48-401E-8FF6-A6FCE25A978A}" type="presParOf" srcId="{FC4A645F-FA03-40A8-915E-51E2B183FAEC}" destId="{026D1C29-49A8-45C1-9C23-B28ACF4A057C}" srcOrd="0" destOrd="0" presId="urn:microsoft.com/office/officeart/2005/8/layout/vList3"/>
    <dgm:cxn modelId="{D19C5380-5A52-4022-8046-93E1FBD417E1}" type="presParOf" srcId="{026D1C29-49A8-45C1-9C23-B28ACF4A057C}" destId="{E902647F-8A04-4A13-A3B9-1B0B7864A8C6}" srcOrd="0" destOrd="0" presId="urn:microsoft.com/office/officeart/2005/8/layout/vList3"/>
    <dgm:cxn modelId="{E8C2949D-9152-4891-BCED-95331B96CDA4}" type="presParOf" srcId="{026D1C29-49A8-45C1-9C23-B28ACF4A057C}" destId="{7BAF3C9F-7904-450D-AD9C-7CC788A21567}" srcOrd="1" destOrd="0" presId="urn:microsoft.com/office/officeart/2005/8/layout/vList3"/>
    <dgm:cxn modelId="{B7D35BC0-FB97-4C68-B8CF-FA90170ECF7A}" type="presParOf" srcId="{FC4A645F-FA03-40A8-915E-51E2B183FAEC}" destId="{EEB12A8E-7E6C-41CB-966C-D903990BAD42}" srcOrd="1" destOrd="0" presId="urn:microsoft.com/office/officeart/2005/8/layout/vList3"/>
    <dgm:cxn modelId="{2F092759-42D7-4AD8-98DD-24A2FE8AF975}" type="presParOf" srcId="{FC4A645F-FA03-40A8-915E-51E2B183FAEC}" destId="{4AA1BA34-1161-48DA-8708-CE730A8C6F0B}" srcOrd="2" destOrd="0" presId="urn:microsoft.com/office/officeart/2005/8/layout/vList3"/>
    <dgm:cxn modelId="{7499FA17-AEC7-4AF1-9965-7B77230D302B}" type="presParOf" srcId="{4AA1BA34-1161-48DA-8708-CE730A8C6F0B}" destId="{72D4CFDA-08F4-491D-B147-EFF28FE64C00}" srcOrd="0" destOrd="0" presId="urn:microsoft.com/office/officeart/2005/8/layout/vList3"/>
    <dgm:cxn modelId="{AA72A381-3505-4DF0-8E4E-835094E77268}" type="presParOf" srcId="{4AA1BA34-1161-48DA-8708-CE730A8C6F0B}" destId="{49F6C3E1-4456-45EE-B52C-9ED2175F8B59}" srcOrd="1" destOrd="0" presId="urn:microsoft.com/office/officeart/2005/8/layout/vList3"/>
    <dgm:cxn modelId="{A0B6CB07-22D3-4EFF-B540-BEDDE146C4A8}" type="presParOf" srcId="{FC4A645F-FA03-40A8-915E-51E2B183FAEC}" destId="{05BB93A3-9885-47C5-B811-0C027BA6AD71}" srcOrd="3" destOrd="0" presId="urn:microsoft.com/office/officeart/2005/8/layout/vList3"/>
    <dgm:cxn modelId="{5FA3FB7E-394E-444F-BFC5-6D13D570CC65}" type="presParOf" srcId="{FC4A645F-FA03-40A8-915E-51E2B183FAEC}" destId="{AFDE8E56-3D92-4487-9C57-6AA519488CDC}" srcOrd="4" destOrd="0" presId="urn:microsoft.com/office/officeart/2005/8/layout/vList3"/>
    <dgm:cxn modelId="{21B821D6-2732-4450-B482-5D066909AFBD}" type="presParOf" srcId="{AFDE8E56-3D92-4487-9C57-6AA519488CDC}" destId="{F6708964-1B66-4872-B334-5B4A77BE7CF1}" srcOrd="0" destOrd="0" presId="urn:microsoft.com/office/officeart/2005/8/layout/vList3"/>
    <dgm:cxn modelId="{016A6746-3E18-4514-B728-3D9ABAAACBAA}" type="presParOf" srcId="{AFDE8E56-3D92-4487-9C57-6AA519488CDC}" destId="{9F042A41-736B-4C62-8313-9AE5E482236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D1692C-CAF5-4ABB-AB06-95A528E577B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3F9DC11-0628-4C80-842D-BF540247C79A}">
      <dgm:prSet/>
      <dgm:spPr/>
      <dgm:t>
        <a:bodyPr/>
        <a:lstStyle/>
        <a:p>
          <a:pPr rtl="0"/>
          <a:r>
            <a:rPr lang="en-US" dirty="0"/>
            <a:t>Conduct </a:t>
          </a:r>
          <a:r>
            <a:rPr lang="en-US" dirty="0">
              <a:latin typeface="Aptos Display" panose="020F0302020204030204"/>
            </a:rPr>
            <a:t>construction </a:t>
          </a:r>
          <a:r>
            <a:rPr lang="en-US" b="1" dirty="0">
              <a:latin typeface="Aptos Display" panose="020F0302020204030204"/>
            </a:rPr>
            <a:t>between </a:t>
          </a:r>
          <a:r>
            <a:rPr lang="en-US" b="1" dirty="0"/>
            <a:t>12 AM to 5 AM</a:t>
          </a:r>
          <a:r>
            <a:rPr lang="en-US" dirty="0"/>
            <a:t>.</a:t>
          </a:r>
          <a:endParaRPr lang="en-US" dirty="0">
            <a:latin typeface="Aptos Display" panose="020F0302020204030204"/>
          </a:endParaRPr>
        </a:p>
      </dgm:t>
    </dgm:pt>
    <dgm:pt modelId="{1FC4BF5C-E196-49FF-B580-E24956076F6E}" type="parTrans" cxnId="{2FF3F45E-F185-4EF2-BC4D-E17DE6D71C40}">
      <dgm:prSet/>
      <dgm:spPr/>
      <dgm:t>
        <a:bodyPr/>
        <a:lstStyle/>
        <a:p>
          <a:endParaRPr lang="en-US"/>
        </a:p>
      </dgm:t>
    </dgm:pt>
    <dgm:pt modelId="{942F677B-D7B8-4F18-910F-07AD118ADA0B}" type="sibTrans" cxnId="{2FF3F45E-F185-4EF2-BC4D-E17DE6D71C4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5958D7A-82D1-4711-A74A-917E9236764A}">
      <dgm:prSet/>
      <dgm:spPr/>
      <dgm:t>
        <a:bodyPr/>
        <a:lstStyle/>
        <a:p>
          <a:r>
            <a:rPr lang="en-US" dirty="0"/>
            <a:t>Schedule construction projects in </a:t>
          </a:r>
          <a:r>
            <a:rPr lang="en-US" b="1" dirty="0"/>
            <a:t>February</a:t>
          </a:r>
          <a:r>
            <a:rPr lang="en-US" dirty="0"/>
            <a:t>.</a:t>
          </a:r>
        </a:p>
      </dgm:t>
    </dgm:pt>
    <dgm:pt modelId="{70964124-F1AC-4877-8998-AE34834E23C9}" type="parTrans" cxnId="{82593F00-3DDA-4105-8A97-2CEAAD1B3BE0}">
      <dgm:prSet/>
      <dgm:spPr/>
      <dgm:t>
        <a:bodyPr/>
        <a:lstStyle/>
        <a:p>
          <a:endParaRPr lang="en-US"/>
        </a:p>
      </dgm:t>
    </dgm:pt>
    <dgm:pt modelId="{DEBB4D9E-3CF4-40A6-96C4-373A867DD794}" type="sibTrans" cxnId="{82593F00-3DDA-4105-8A97-2CEAAD1B3BE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617E1EE-9DE4-4DEE-BB3A-C521D8C93F84}">
      <dgm:prSet/>
      <dgm:spPr/>
      <dgm:t>
        <a:bodyPr/>
        <a:lstStyle/>
        <a:p>
          <a:pPr rtl="0"/>
          <a:r>
            <a:rPr lang="en-US" b="1" dirty="0"/>
            <a:t>Stay away</a:t>
          </a:r>
          <a:r>
            <a:rPr lang="en-US" dirty="0"/>
            <a:t> </a:t>
          </a:r>
          <a:r>
            <a:rPr lang="en-US" dirty="0">
              <a:latin typeface="Aptos Display" panose="020F0302020204030204"/>
            </a:rPr>
            <a:t>from clear</a:t>
          </a:r>
          <a:r>
            <a:rPr lang="en-US" dirty="0"/>
            <a:t> or </a:t>
          </a:r>
          <a:r>
            <a:rPr lang="en-US" dirty="0">
              <a:latin typeface="Aptos Display" panose="020F0302020204030204"/>
            </a:rPr>
            <a:t>cloud weather</a:t>
          </a:r>
          <a:r>
            <a:rPr lang="en-US" dirty="0"/>
            <a:t> days as possible.</a:t>
          </a:r>
        </a:p>
      </dgm:t>
    </dgm:pt>
    <dgm:pt modelId="{0DD424AB-D92F-4186-B40A-15693B461727}" type="parTrans" cxnId="{670661BC-D87A-4380-AE77-B018DCB69611}">
      <dgm:prSet/>
      <dgm:spPr/>
      <dgm:t>
        <a:bodyPr/>
        <a:lstStyle/>
        <a:p>
          <a:endParaRPr lang="en-US"/>
        </a:p>
      </dgm:t>
    </dgm:pt>
    <dgm:pt modelId="{086F4A58-F979-46C4-9BF0-806059A5622D}" type="sibTrans" cxnId="{670661BC-D87A-4380-AE77-B018DCB6961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D4529D0-6D1B-4AE2-A836-B25983249F04}">
      <dgm:prSet/>
      <dgm:spPr/>
      <dgm:t>
        <a:bodyPr/>
        <a:lstStyle/>
        <a:p>
          <a:r>
            <a:rPr lang="en-US" b="1" dirty="0"/>
            <a:t>Utilize time scale filter</a:t>
          </a:r>
          <a:r>
            <a:rPr lang="en-US" dirty="0"/>
            <a:t> for traffic analysis for optimal construction scheduling </a:t>
          </a:r>
        </a:p>
      </dgm:t>
    </dgm:pt>
    <dgm:pt modelId="{9C30A5CF-1057-4E8C-84C8-C9D417F69BDE}" type="parTrans" cxnId="{9B4624A8-F9CC-4FAA-A102-BD896887EE87}">
      <dgm:prSet/>
      <dgm:spPr/>
      <dgm:t>
        <a:bodyPr/>
        <a:lstStyle/>
        <a:p>
          <a:endParaRPr lang="en-US"/>
        </a:p>
      </dgm:t>
    </dgm:pt>
    <dgm:pt modelId="{459DBA6B-AA7E-4DBA-909E-B02B15749A98}" type="sibTrans" cxnId="{9B4624A8-F9CC-4FAA-A102-BD896887EE8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906CE38-2E69-4CF6-913A-DFC2561E0981}" type="pres">
      <dgm:prSet presAssocID="{BDD1692C-CAF5-4ABB-AB06-95A528E577B5}" presName="Name0" presStyleCnt="0">
        <dgm:presLayoutVars>
          <dgm:animLvl val="lvl"/>
          <dgm:resizeHandles val="exact"/>
        </dgm:presLayoutVars>
      </dgm:prSet>
      <dgm:spPr/>
    </dgm:pt>
    <dgm:pt modelId="{02536303-EDC9-48CC-BE59-55E0EC4D12AF}" type="pres">
      <dgm:prSet presAssocID="{53F9DC11-0628-4C80-842D-BF540247C79A}" presName="compositeNode" presStyleCnt="0">
        <dgm:presLayoutVars>
          <dgm:bulletEnabled val="1"/>
        </dgm:presLayoutVars>
      </dgm:prSet>
      <dgm:spPr/>
    </dgm:pt>
    <dgm:pt modelId="{73D27864-8671-4F9A-943C-B47454F46847}" type="pres">
      <dgm:prSet presAssocID="{53F9DC11-0628-4C80-842D-BF540247C79A}" presName="bgRect" presStyleLbl="bgAccFollowNode1" presStyleIdx="0" presStyleCnt="4"/>
      <dgm:spPr/>
    </dgm:pt>
    <dgm:pt modelId="{81060409-7E92-41F6-B121-4F4ACED9A3FF}" type="pres">
      <dgm:prSet presAssocID="{942F677B-D7B8-4F18-910F-07AD118ADA0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6A41E8C-7E37-4F0A-B80B-7D1CFE40387A}" type="pres">
      <dgm:prSet presAssocID="{53F9DC11-0628-4C80-842D-BF540247C79A}" presName="bottomLine" presStyleLbl="alignNode1" presStyleIdx="1" presStyleCnt="8">
        <dgm:presLayoutVars/>
      </dgm:prSet>
      <dgm:spPr/>
    </dgm:pt>
    <dgm:pt modelId="{328A61EB-234E-496B-93D7-C71BFF6F6BB7}" type="pres">
      <dgm:prSet presAssocID="{53F9DC11-0628-4C80-842D-BF540247C79A}" presName="nodeText" presStyleLbl="bgAccFollowNode1" presStyleIdx="0" presStyleCnt="4">
        <dgm:presLayoutVars>
          <dgm:bulletEnabled val="1"/>
        </dgm:presLayoutVars>
      </dgm:prSet>
      <dgm:spPr/>
    </dgm:pt>
    <dgm:pt modelId="{11964B52-4C27-41D7-A91E-DAB94EE3C42C}" type="pres">
      <dgm:prSet presAssocID="{942F677B-D7B8-4F18-910F-07AD118ADA0B}" presName="sibTrans" presStyleCnt="0"/>
      <dgm:spPr/>
    </dgm:pt>
    <dgm:pt modelId="{46C3D8FE-4B50-4169-95D0-054386E7D925}" type="pres">
      <dgm:prSet presAssocID="{95958D7A-82D1-4711-A74A-917E9236764A}" presName="compositeNode" presStyleCnt="0">
        <dgm:presLayoutVars>
          <dgm:bulletEnabled val="1"/>
        </dgm:presLayoutVars>
      </dgm:prSet>
      <dgm:spPr/>
    </dgm:pt>
    <dgm:pt modelId="{B62CD42F-47B4-46F0-8A1B-1A79592FD643}" type="pres">
      <dgm:prSet presAssocID="{95958D7A-82D1-4711-A74A-917E9236764A}" presName="bgRect" presStyleLbl="bgAccFollowNode1" presStyleIdx="1" presStyleCnt="4"/>
      <dgm:spPr/>
    </dgm:pt>
    <dgm:pt modelId="{2826B894-3BCE-4128-B7B0-D7CED5FCD404}" type="pres">
      <dgm:prSet presAssocID="{DEBB4D9E-3CF4-40A6-96C4-373A867DD794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2DFB0975-462C-4B2D-A38A-8EEE298D11DD}" type="pres">
      <dgm:prSet presAssocID="{95958D7A-82D1-4711-A74A-917E9236764A}" presName="bottomLine" presStyleLbl="alignNode1" presStyleIdx="3" presStyleCnt="8">
        <dgm:presLayoutVars/>
      </dgm:prSet>
      <dgm:spPr/>
    </dgm:pt>
    <dgm:pt modelId="{96FED631-BAF0-42F2-BE6C-816507A5E161}" type="pres">
      <dgm:prSet presAssocID="{95958D7A-82D1-4711-A74A-917E9236764A}" presName="nodeText" presStyleLbl="bgAccFollowNode1" presStyleIdx="1" presStyleCnt="4">
        <dgm:presLayoutVars>
          <dgm:bulletEnabled val="1"/>
        </dgm:presLayoutVars>
      </dgm:prSet>
      <dgm:spPr/>
    </dgm:pt>
    <dgm:pt modelId="{E94A93F7-910B-45FE-B4B6-76A81DD4ADC7}" type="pres">
      <dgm:prSet presAssocID="{DEBB4D9E-3CF4-40A6-96C4-373A867DD794}" presName="sibTrans" presStyleCnt="0"/>
      <dgm:spPr/>
    </dgm:pt>
    <dgm:pt modelId="{68EE7B52-B362-4274-ADCA-1159EE58606C}" type="pres">
      <dgm:prSet presAssocID="{1617E1EE-9DE4-4DEE-BB3A-C521D8C93F84}" presName="compositeNode" presStyleCnt="0">
        <dgm:presLayoutVars>
          <dgm:bulletEnabled val="1"/>
        </dgm:presLayoutVars>
      </dgm:prSet>
      <dgm:spPr/>
    </dgm:pt>
    <dgm:pt modelId="{4F46FF1F-BF02-4CF9-B6DB-5D8EC3EB96F9}" type="pres">
      <dgm:prSet presAssocID="{1617E1EE-9DE4-4DEE-BB3A-C521D8C93F84}" presName="bgRect" presStyleLbl="bgAccFollowNode1" presStyleIdx="2" presStyleCnt="4"/>
      <dgm:spPr/>
    </dgm:pt>
    <dgm:pt modelId="{9868E491-6D61-4526-8436-862583985EBC}" type="pres">
      <dgm:prSet presAssocID="{086F4A58-F979-46C4-9BF0-806059A5622D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031F768-2CE7-4612-AF91-A9A4AB7B2D43}" type="pres">
      <dgm:prSet presAssocID="{1617E1EE-9DE4-4DEE-BB3A-C521D8C93F84}" presName="bottomLine" presStyleLbl="alignNode1" presStyleIdx="5" presStyleCnt="8">
        <dgm:presLayoutVars/>
      </dgm:prSet>
      <dgm:spPr/>
    </dgm:pt>
    <dgm:pt modelId="{9D4E570F-E4FE-4D0E-9BF1-E130AAFE77C1}" type="pres">
      <dgm:prSet presAssocID="{1617E1EE-9DE4-4DEE-BB3A-C521D8C93F84}" presName="nodeText" presStyleLbl="bgAccFollowNode1" presStyleIdx="2" presStyleCnt="4">
        <dgm:presLayoutVars>
          <dgm:bulletEnabled val="1"/>
        </dgm:presLayoutVars>
      </dgm:prSet>
      <dgm:spPr/>
    </dgm:pt>
    <dgm:pt modelId="{4663CFED-1B5E-4AD1-A9C1-5DB6D4BEA47E}" type="pres">
      <dgm:prSet presAssocID="{086F4A58-F979-46C4-9BF0-806059A5622D}" presName="sibTrans" presStyleCnt="0"/>
      <dgm:spPr/>
    </dgm:pt>
    <dgm:pt modelId="{B90368A3-4C15-4FA8-917A-1BFDAC2A693F}" type="pres">
      <dgm:prSet presAssocID="{ED4529D0-6D1B-4AE2-A836-B25983249F04}" presName="compositeNode" presStyleCnt="0">
        <dgm:presLayoutVars>
          <dgm:bulletEnabled val="1"/>
        </dgm:presLayoutVars>
      </dgm:prSet>
      <dgm:spPr/>
    </dgm:pt>
    <dgm:pt modelId="{C3A67721-7CCC-462A-9234-62B923E88BD6}" type="pres">
      <dgm:prSet presAssocID="{ED4529D0-6D1B-4AE2-A836-B25983249F04}" presName="bgRect" presStyleLbl="bgAccFollowNode1" presStyleIdx="3" presStyleCnt="4"/>
      <dgm:spPr/>
    </dgm:pt>
    <dgm:pt modelId="{58412811-FE40-490C-B567-8AAAC209F131}" type="pres">
      <dgm:prSet presAssocID="{459DBA6B-AA7E-4DBA-909E-B02B15749A98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4A42112D-81FF-4192-9879-81982D2E1478}" type="pres">
      <dgm:prSet presAssocID="{ED4529D0-6D1B-4AE2-A836-B25983249F04}" presName="bottomLine" presStyleLbl="alignNode1" presStyleIdx="7" presStyleCnt="8">
        <dgm:presLayoutVars/>
      </dgm:prSet>
      <dgm:spPr/>
    </dgm:pt>
    <dgm:pt modelId="{8D6E8AED-24CA-41FA-A345-62AEF556E08D}" type="pres">
      <dgm:prSet presAssocID="{ED4529D0-6D1B-4AE2-A836-B25983249F0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2593F00-3DDA-4105-8A97-2CEAAD1B3BE0}" srcId="{BDD1692C-CAF5-4ABB-AB06-95A528E577B5}" destId="{95958D7A-82D1-4711-A74A-917E9236764A}" srcOrd="1" destOrd="0" parTransId="{70964124-F1AC-4877-8998-AE34834E23C9}" sibTransId="{DEBB4D9E-3CF4-40A6-96C4-373A867DD794}"/>
    <dgm:cxn modelId="{210E9114-16FD-4083-A2C8-D6BF0A08EF02}" type="presOf" srcId="{ED4529D0-6D1B-4AE2-A836-B25983249F04}" destId="{8D6E8AED-24CA-41FA-A345-62AEF556E08D}" srcOrd="1" destOrd="0" presId="urn:microsoft.com/office/officeart/2016/7/layout/BasicLinearProcessNumbered"/>
    <dgm:cxn modelId="{775D3021-3704-4F85-8ADD-3C9DB6082FD4}" type="presOf" srcId="{BDD1692C-CAF5-4ABB-AB06-95A528E577B5}" destId="{2906CE38-2E69-4CF6-913A-DFC2561E0981}" srcOrd="0" destOrd="0" presId="urn:microsoft.com/office/officeart/2016/7/layout/BasicLinearProcessNumbered"/>
    <dgm:cxn modelId="{68C55B3E-0C34-401B-99B9-AEAF7F38AA43}" type="presOf" srcId="{086F4A58-F979-46C4-9BF0-806059A5622D}" destId="{9868E491-6D61-4526-8436-862583985EBC}" srcOrd="0" destOrd="0" presId="urn:microsoft.com/office/officeart/2016/7/layout/BasicLinearProcessNumbered"/>
    <dgm:cxn modelId="{7E08835C-369A-475D-ACDD-4C69D05F214F}" type="presOf" srcId="{95958D7A-82D1-4711-A74A-917E9236764A}" destId="{96FED631-BAF0-42F2-BE6C-816507A5E161}" srcOrd="1" destOrd="0" presId="urn:microsoft.com/office/officeart/2016/7/layout/BasicLinearProcessNumbered"/>
    <dgm:cxn modelId="{2FF3F45E-F185-4EF2-BC4D-E17DE6D71C40}" srcId="{BDD1692C-CAF5-4ABB-AB06-95A528E577B5}" destId="{53F9DC11-0628-4C80-842D-BF540247C79A}" srcOrd="0" destOrd="0" parTransId="{1FC4BF5C-E196-49FF-B580-E24956076F6E}" sibTransId="{942F677B-D7B8-4F18-910F-07AD118ADA0B}"/>
    <dgm:cxn modelId="{AD68094D-3DC8-450D-9453-27029A01BB82}" type="presOf" srcId="{1617E1EE-9DE4-4DEE-BB3A-C521D8C93F84}" destId="{9D4E570F-E4FE-4D0E-9BF1-E130AAFE77C1}" srcOrd="1" destOrd="0" presId="urn:microsoft.com/office/officeart/2016/7/layout/BasicLinearProcessNumbered"/>
    <dgm:cxn modelId="{4B9A3D7D-7AA5-4A56-8EDA-7609FA6A7351}" type="presOf" srcId="{95958D7A-82D1-4711-A74A-917E9236764A}" destId="{B62CD42F-47B4-46F0-8A1B-1A79592FD643}" srcOrd="0" destOrd="0" presId="urn:microsoft.com/office/officeart/2016/7/layout/BasicLinearProcessNumbered"/>
    <dgm:cxn modelId="{68B5F49E-F71E-48A7-9683-DCA65D869209}" type="presOf" srcId="{942F677B-D7B8-4F18-910F-07AD118ADA0B}" destId="{81060409-7E92-41F6-B121-4F4ACED9A3FF}" srcOrd="0" destOrd="0" presId="urn:microsoft.com/office/officeart/2016/7/layout/BasicLinearProcessNumbered"/>
    <dgm:cxn modelId="{9B4624A8-F9CC-4FAA-A102-BD896887EE87}" srcId="{BDD1692C-CAF5-4ABB-AB06-95A528E577B5}" destId="{ED4529D0-6D1B-4AE2-A836-B25983249F04}" srcOrd="3" destOrd="0" parTransId="{9C30A5CF-1057-4E8C-84C8-C9D417F69BDE}" sibTransId="{459DBA6B-AA7E-4DBA-909E-B02B15749A98}"/>
    <dgm:cxn modelId="{23A46AAA-FF36-445C-8618-CAD00F5796C6}" type="presOf" srcId="{DEBB4D9E-3CF4-40A6-96C4-373A867DD794}" destId="{2826B894-3BCE-4128-B7B0-D7CED5FCD404}" srcOrd="0" destOrd="0" presId="urn:microsoft.com/office/officeart/2016/7/layout/BasicLinearProcessNumbered"/>
    <dgm:cxn modelId="{480728BA-BE3C-4879-B862-66036809238B}" type="presOf" srcId="{53F9DC11-0628-4C80-842D-BF540247C79A}" destId="{73D27864-8671-4F9A-943C-B47454F46847}" srcOrd="0" destOrd="0" presId="urn:microsoft.com/office/officeart/2016/7/layout/BasicLinearProcessNumbered"/>
    <dgm:cxn modelId="{670661BC-D87A-4380-AE77-B018DCB69611}" srcId="{BDD1692C-CAF5-4ABB-AB06-95A528E577B5}" destId="{1617E1EE-9DE4-4DEE-BB3A-C521D8C93F84}" srcOrd="2" destOrd="0" parTransId="{0DD424AB-D92F-4186-B40A-15693B461727}" sibTransId="{086F4A58-F979-46C4-9BF0-806059A5622D}"/>
    <dgm:cxn modelId="{7422D9C0-C3B0-421D-9E04-A48335E25AC8}" type="presOf" srcId="{1617E1EE-9DE4-4DEE-BB3A-C521D8C93F84}" destId="{4F46FF1F-BF02-4CF9-B6DB-5D8EC3EB96F9}" srcOrd="0" destOrd="0" presId="urn:microsoft.com/office/officeart/2016/7/layout/BasicLinearProcessNumbered"/>
    <dgm:cxn modelId="{DBB4A2C3-8C9D-4A9A-B9AB-B8AB343BFA2F}" type="presOf" srcId="{53F9DC11-0628-4C80-842D-BF540247C79A}" destId="{328A61EB-234E-496B-93D7-C71BFF6F6BB7}" srcOrd="1" destOrd="0" presId="urn:microsoft.com/office/officeart/2016/7/layout/BasicLinearProcessNumbered"/>
    <dgm:cxn modelId="{3DF1B1ED-5D1B-4F99-872B-6D971848A950}" type="presOf" srcId="{459DBA6B-AA7E-4DBA-909E-B02B15749A98}" destId="{58412811-FE40-490C-B567-8AAAC209F131}" srcOrd="0" destOrd="0" presId="urn:microsoft.com/office/officeart/2016/7/layout/BasicLinearProcessNumbered"/>
    <dgm:cxn modelId="{1901E1F5-F096-4057-9AB1-9CC7E09E1170}" type="presOf" srcId="{ED4529D0-6D1B-4AE2-A836-B25983249F04}" destId="{C3A67721-7CCC-462A-9234-62B923E88BD6}" srcOrd="0" destOrd="0" presId="urn:microsoft.com/office/officeart/2016/7/layout/BasicLinearProcessNumbered"/>
    <dgm:cxn modelId="{73C8EE3D-B4A9-47B9-BF20-AB1131333A64}" type="presParOf" srcId="{2906CE38-2E69-4CF6-913A-DFC2561E0981}" destId="{02536303-EDC9-48CC-BE59-55E0EC4D12AF}" srcOrd="0" destOrd="0" presId="urn:microsoft.com/office/officeart/2016/7/layout/BasicLinearProcessNumbered"/>
    <dgm:cxn modelId="{3C017BF2-0315-449F-BB04-798DDB182B40}" type="presParOf" srcId="{02536303-EDC9-48CC-BE59-55E0EC4D12AF}" destId="{73D27864-8671-4F9A-943C-B47454F46847}" srcOrd="0" destOrd="0" presId="urn:microsoft.com/office/officeart/2016/7/layout/BasicLinearProcessNumbered"/>
    <dgm:cxn modelId="{EE8B7883-6DE5-418F-88AA-F68A84016C23}" type="presParOf" srcId="{02536303-EDC9-48CC-BE59-55E0EC4D12AF}" destId="{81060409-7E92-41F6-B121-4F4ACED9A3FF}" srcOrd="1" destOrd="0" presId="urn:microsoft.com/office/officeart/2016/7/layout/BasicLinearProcessNumbered"/>
    <dgm:cxn modelId="{ED17436B-97EB-4BB7-9FB0-264E71DFD815}" type="presParOf" srcId="{02536303-EDC9-48CC-BE59-55E0EC4D12AF}" destId="{86A41E8C-7E37-4F0A-B80B-7D1CFE40387A}" srcOrd="2" destOrd="0" presId="urn:microsoft.com/office/officeart/2016/7/layout/BasicLinearProcessNumbered"/>
    <dgm:cxn modelId="{834D06EA-F482-4121-B0A8-79891E92EF68}" type="presParOf" srcId="{02536303-EDC9-48CC-BE59-55E0EC4D12AF}" destId="{328A61EB-234E-496B-93D7-C71BFF6F6BB7}" srcOrd="3" destOrd="0" presId="urn:microsoft.com/office/officeart/2016/7/layout/BasicLinearProcessNumbered"/>
    <dgm:cxn modelId="{8330207A-BD1C-4154-B5DF-0B523573349A}" type="presParOf" srcId="{2906CE38-2E69-4CF6-913A-DFC2561E0981}" destId="{11964B52-4C27-41D7-A91E-DAB94EE3C42C}" srcOrd="1" destOrd="0" presId="urn:microsoft.com/office/officeart/2016/7/layout/BasicLinearProcessNumbered"/>
    <dgm:cxn modelId="{A8944E28-BA2C-4FFF-B3C9-7B1B38284981}" type="presParOf" srcId="{2906CE38-2E69-4CF6-913A-DFC2561E0981}" destId="{46C3D8FE-4B50-4169-95D0-054386E7D925}" srcOrd="2" destOrd="0" presId="urn:microsoft.com/office/officeart/2016/7/layout/BasicLinearProcessNumbered"/>
    <dgm:cxn modelId="{3415FD9A-45FF-4756-B3AD-D5105DEC8E59}" type="presParOf" srcId="{46C3D8FE-4B50-4169-95D0-054386E7D925}" destId="{B62CD42F-47B4-46F0-8A1B-1A79592FD643}" srcOrd="0" destOrd="0" presId="urn:microsoft.com/office/officeart/2016/7/layout/BasicLinearProcessNumbered"/>
    <dgm:cxn modelId="{5A742DAD-7202-4067-A085-A7212A5F11AA}" type="presParOf" srcId="{46C3D8FE-4B50-4169-95D0-054386E7D925}" destId="{2826B894-3BCE-4128-B7B0-D7CED5FCD404}" srcOrd="1" destOrd="0" presId="urn:microsoft.com/office/officeart/2016/7/layout/BasicLinearProcessNumbered"/>
    <dgm:cxn modelId="{2AD01A22-D42E-4EE5-B4D8-172B63DCC1F8}" type="presParOf" srcId="{46C3D8FE-4B50-4169-95D0-054386E7D925}" destId="{2DFB0975-462C-4B2D-A38A-8EEE298D11DD}" srcOrd="2" destOrd="0" presId="urn:microsoft.com/office/officeart/2016/7/layout/BasicLinearProcessNumbered"/>
    <dgm:cxn modelId="{B07E01D3-8AEF-4237-91D7-6BA16959BE1A}" type="presParOf" srcId="{46C3D8FE-4B50-4169-95D0-054386E7D925}" destId="{96FED631-BAF0-42F2-BE6C-816507A5E161}" srcOrd="3" destOrd="0" presId="urn:microsoft.com/office/officeart/2016/7/layout/BasicLinearProcessNumbered"/>
    <dgm:cxn modelId="{4AF79BF3-F95B-4CB7-8162-8794569D159A}" type="presParOf" srcId="{2906CE38-2E69-4CF6-913A-DFC2561E0981}" destId="{E94A93F7-910B-45FE-B4B6-76A81DD4ADC7}" srcOrd="3" destOrd="0" presId="urn:microsoft.com/office/officeart/2016/7/layout/BasicLinearProcessNumbered"/>
    <dgm:cxn modelId="{1EC1120C-B058-4270-B4A5-7A8569981820}" type="presParOf" srcId="{2906CE38-2E69-4CF6-913A-DFC2561E0981}" destId="{68EE7B52-B362-4274-ADCA-1159EE58606C}" srcOrd="4" destOrd="0" presId="urn:microsoft.com/office/officeart/2016/7/layout/BasicLinearProcessNumbered"/>
    <dgm:cxn modelId="{BCFFF3FB-6C1D-469A-B11E-FA6FBB773580}" type="presParOf" srcId="{68EE7B52-B362-4274-ADCA-1159EE58606C}" destId="{4F46FF1F-BF02-4CF9-B6DB-5D8EC3EB96F9}" srcOrd="0" destOrd="0" presId="urn:microsoft.com/office/officeart/2016/7/layout/BasicLinearProcessNumbered"/>
    <dgm:cxn modelId="{62058429-7222-4CE2-B9CF-72B5AC5CB4BF}" type="presParOf" srcId="{68EE7B52-B362-4274-ADCA-1159EE58606C}" destId="{9868E491-6D61-4526-8436-862583985EBC}" srcOrd="1" destOrd="0" presId="urn:microsoft.com/office/officeart/2016/7/layout/BasicLinearProcessNumbered"/>
    <dgm:cxn modelId="{49DBE7D3-64DA-4F9F-8687-99D0A09EB1E9}" type="presParOf" srcId="{68EE7B52-B362-4274-ADCA-1159EE58606C}" destId="{9031F768-2CE7-4612-AF91-A9A4AB7B2D43}" srcOrd="2" destOrd="0" presId="urn:microsoft.com/office/officeart/2016/7/layout/BasicLinearProcessNumbered"/>
    <dgm:cxn modelId="{5F90E65A-8FE9-4FD7-BBD1-39DF36281A11}" type="presParOf" srcId="{68EE7B52-B362-4274-ADCA-1159EE58606C}" destId="{9D4E570F-E4FE-4D0E-9BF1-E130AAFE77C1}" srcOrd="3" destOrd="0" presId="urn:microsoft.com/office/officeart/2016/7/layout/BasicLinearProcessNumbered"/>
    <dgm:cxn modelId="{432A3E1F-E00B-48D1-8E6D-37A855BD32E5}" type="presParOf" srcId="{2906CE38-2E69-4CF6-913A-DFC2561E0981}" destId="{4663CFED-1B5E-4AD1-A9C1-5DB6D4BEA47E}" srcOrd="5" destOrd="0" presId="urn:microsoft.com/office/officeart/2016/7/layout/BasicLinearProcessNumbered"/>
    <dgm:cxn modelId="{0140A91F-79EF-452B-A488-A2FF4ACB79BB}" type="presParOf" srcId="{2906CE38-2E69-4CF6-913A-DFC2561E0981}" destId="{B90368A3-4C15-4FA8-917A-1BFDAC2A693F}" srcOrd="6" destOrd="0" presId="urn:microsoft.com/office/officeart/2016/7/layout/BasicLinearProcessNumbered"/>
    <dgm:cxn modelId="{813DAF3F-2F16-4DE4-B80A-F10D824F9604}" type="presParOf" srcId="{B90368A3-4C15-4FA8-917A-1BFDAC2A693F}" destId="{C3A67721-7CCC-462A-9234-62B923E88BD6}" srcOrd="0" destOrd="0" presId="urn:microsoft.com/office/officeart/2016/7/layout/BasicLinearProcessNumbered"/>
    <dgm:cxn modelId="{503E3295-9BE9-4C45-8924-858D357684B8}" type="presParOf" srcId="{B90368A3-4C15-4FA8-917A-1BFDAC2A693F}" destId="{58412811-FE40-490C-B567-8AAAC209F131}" srcOrd="1" destOrd="0" presId="urn:microsoft.com/office/officeart/2016/7/layout/BasicLinearProcessNumbered"/>
    <dgm:cxn modelId="{FD6A891D-ADB8-4BDD-AC9A-9F91D5BF372D}" type="presParOf" srcId="{B90368A3-4C15-4FA8-917A-1BFDAC2A693F}" destId="{4A42112D-81FF-4192-9879-81982D2E1478}" srcOrd="2" destOrd="0" presId="urn:microsoft.com/office/officeart/2016/7/layout/BasicLinearProcessNumbered"/>
    <dgm:cxn modelId="{A1DEFB94-554E-412F-BCC3-8D1DAC4C0D8A}" type="presParOf" srcId="{B90368A3-4C15-4FA8-917A-1BFDAC2A693F}" destId="{8D6E8AED-24CA-41FA-A345-62AEF556E08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F3C9F-7904-450D-AD9C-7CC788A21567}">
      <dsp:nvSpPr>
        <dsp:cNvPr id="0" name=""/>
        <dsp:cNvSpPr/>
      </dsp:nvSpPr>
      <dsp:spPr>
        <a:xfrm rot="10800000">
          <a:off x="1220610" y="3040"/>
          <a:ext cx="4165320" cy="152865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4096" tIns="95250" rIns="17780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ptos Display" panose="020F0302020204030204"/>
            </a:rPr>
            <a:t>Date time</a:t>
          </a:r>
          <a:endParaRPr lang="en-US" sz="25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Traffic volume Patterns throughout month, day, and hour.</a:t>
          </a:r>
        </a:p>
      </dsp:txBody>
      <dsp:txXfrm rot="10800000">
        <a:off x="1602774" y="3040"/>
        <a:ext cx="3783156" cy="1528658"/>
      </dsp:txXfrm>
    </dsp:sp>
    <dsp:sp modelId="{E902647F-8A04-4A13-A3B9-1B0B7864A8C6}">
      <dsp:nvSpPr>
        <dsp:cNvPr id="0" name=""/>
        <dsp:cNvSpPr/>
      </dsp:nvSpPr>
      <dsp:spPr>
        <a:xfrm>
          <a:off x="508706" y="406239"/>
          <a:ext cx="685802" cy="68676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6C3E1-4456-45EE-B52C-9ED2175F8B59}">
      <dsp:nvSpPr>
        <dsp:cNvPr id="0" name=""/>
        <dsp:cNvSpPr/>
      </dsp:nvSpPr>
      <dsp:spPr>
        <a:xfrm rot="10800000">
          <a:off x="1220610" y="1988014"/>
          <a:ext cx="4165320" cy="152865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4096" tIns="9525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ptos Display" panose="020F0302020204030204"/>
            </a:rPr>
            <a:t>Weather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Impact of weather conditions on Traffic volume.</a:t>
          </a:r>
        </a:p>
      </dsp:txBody>
      <dsp:txXfrm rot="10800000">
        <a:off x="1602774" y="1988014"/>
        <a:ext cx="3783156" cy="1528658"/>
      </dsp:txXfrm>
    </dsp:sp>
    <dsp:sp modelId="{72D4CFDA-08F4-491D-B147-EFF28FE64C00}">
      <dsp:nvSpPr>
        <dsp:cNvPr id="0" name=""/>
        <dsp:cNvSpPr/>
      </dsp:nvSpPr>
      <dsp:spPr>
        <a:xfrm>
          <a:off x="513720" y="2377845"/>
          <a:ext cx="685802" cy="68580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42A41-736B-4C62-8313-9AE5E482236F}">
      <dsp:nvSpPr>
        <dsp:cNvPr id="0" name=""/>
        <dsp:cNvSpPr/>
      </dsp:nvSpPr>
      <dsp:spPr>
        <a:xfrm rot="10800000">
          <a:off x="1220610" y="3972989"/>
          <a:ext cx="4165320" cy="152865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4096" tIns="9525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ptos Display" panose="020F0302020204030204"/>
            </a:rPr>
            <a:t>Holidays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Traffic volume on different holidays and special events.</a:t>
          </a:r>
        </a:p>
      </dsp:txBody>
      <dsp:txXfrm rot="10800000">
        <a:off x="1602774" y="3972989"/>
        <a:ext cx="3783156" cy="1528658"/>
      </dsp:txXfrm>
    </dsp:sp>
    <dsp:sp modelId="{F6708964-1B66-4872-B334-5B4A77BE7CF1}">
      <dsp:nvSpPr>
        <dsp:cNvPr id="0" name=""/>
        <dsp:cNvSpPr/>
      </dsp:nvSpPr>
      <dsp:spPr>
        <a:xfrm>
          <a:off x="512069" y="4394417"/>
          <a:ext cx="685802" cy="68580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27864-8671-4F9A-943C-B47454F46847}">
      <dsp:nvSpPr>
        <dsp:cNvPr id="0" name=""/>
        <dsp:cNvSpPr/>
      </dsp:nvSpPr>
      <dsp:spPr>
        <a:xfrm>
          <a:off x="3108" y="449263"/>
          <a:ext cx="2466293" cy="34528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82" tIns="330200" rIns="192282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Conduct </a:t>
          </a:r>
          <a:r>
            <a:rPr lang="en-US" sz="1900" kern="1200" dirty="0">
              <a:latin typeface="Aptos Display" panose="020F0302020204030204"/>
            </a:rPr>
            <a:t>construction </a:t>
          </a:r>
          <a:r>
            <a:rPr lang="en-US" sz="1900" b="1" kern="1200" dirty="0">
              <a:latin typeface="Aptos Display" panose="020F0302020204030204"/>
            </a:rPr>
            <a:t>between </a:t>
          </a:r>
          <a:r>
            <a:rPr lang="en-US" sz="1900" b="1" kern="1200" dirty="0"/>
            <a:t>12 AM to 5 AM</a:t>
          </a:r>
          <a:r>
            <a:rPr lang="en-US" sz="1900" kern="1200" dirty="0"/>
            <a:t>.</a:t>
          </a:r>
          <a:endParaRPr lang="en-US" sz="1900" kern="1200" dirty="0">
            <a:latin typeface="Aptos Display" panose="020F0302020204030204"/>
          </a:endParaRPr>
        </a:p>
      </dsp:txBody>
      <dsp:txXfrm>
        <a:off x="3108" y="1761331"/>
        <a:ext cx="2466293" cy="2071686"/>
      </dsp:txXfrm>
    </dsp:sp>
    <dsp:sp modelId="{81060409-7E92-41F6-B121-4F4ACED9A3FF}">
      <dsp:nvSpPr>
        <dsp:cNvPr id="0" name=""/>
        <dsp:cNvSpPr/>
      </dsp:nvSpPr>
      <dsp:spPr>
        <a:xfrm>
          <a:off x="718333" y="794544"/>
          <a:ext cx="1035843" cy="10358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58" tIns="12700" rIns="8075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70029" y="946240"/>
        <a:ext cx="732451" cy="732451"/>
      </dsp:txXfrm>
    </dsp:sp>
    <dsp:sp modelId="{86A41E8C-7E37-4F0A-B80B-7D1CFE40387A}">
      <dsp:nvSpPr>
        <dsp:cNvPr id="0" name=""/>
        <dsp:cNvSpPr/>
      </dsp:nvSpPr>
      <dsp:spPr>
        <a:xfrm>
          <a:off x="3108" y="3902002"/>
          <a:ext cx="246629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CD42F-47B4-46F0-8A1B-1A79592FD643}">
      <dsp:nvSpPr>
        <dsp:cNvPr id="0" name=""/>
        <dsp:cNvSpPr/>
      </dsp:nvSpPr>
      <dsp:spPr>
        <a:xfrm>
          <a:off x="2716031" y="449263"/>
          <a:ext cx="2466293" cy="34528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82" tIns="330200" rIns="19228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Schedule construction projects in </a:t>
          </a:r>
          <a:r>
            <a:rPr lang="en-US" sz="1900" b="1" kern="1200" dirty="0"/>
            <a:t>February</a:t>
          </a:r>
          <a:r>
            <a:rPr lang="en-US" sz="1900" kern="1200" dirty="0"/>
            <a:t>.</a:t>
          </a:r>
        </a:p>
      </dsp:txBody>
      <dsp:txXfrm>
        <a:off x="2716031" y="1761331"/>
        <a:ext cx="2466293" cy="2071686"/>
      </dsp:txXfrm>
    </dsp:sp>
    <dsp:sp modelId="{2826B894-3BCE-4128-B7B0-D7CED5FCD404}">
      <dsp:nvSpPr>
        <dsp:cNvPr id="0" name=""/>
        <dsp:cNvSpPr/>
      </dsp:nvSpPr>
      <dsp:spPr>
        <a:xfrm>
          <a:off x="3431256" y="794544"/>
          <a:ext cx="1035843" cy="10358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58" tIns="12700" rIns="8075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82952" y="946240"/>
        <a:ext cx="732451" cy="732451"/>
      </dsp:txXfrm>
    </dsp:sp>
    <dsp:sp modelId="{2DFB0975-462C-4B2D-A38A-8EEE298D11DD}">
      <dsp:nvSpPr>
        <dsp:cNvPr id="0" name=""/>
        <dsp:cNvSpPr/>
      </dsp:nvSpPr>
      <dsp:spPr>
        <a:xfrm>
          <a:off x="2716031" y="3902002"/>
          <a:ext cx="246629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6FF1F-BF02-4CF9-B6DB-5D8EC3EB96F9}">
      <dsp:nvSpPr>
        <dsp:cNvPr id="0" name=""/>
        <dsp:cNvSpPr/>
      </dsp:nvSpPr>
      <dsp:spPr>
        <a:xfrm>
          <a:off x="5428953" y="449263"/>
          <a:ext cx="2466293" cy="34528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82" tIns="330200" rIns="192282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Stay away</a:t>
          </a:r>
          <a:r>
            <a:rPr lang="en-US" sz="1900" kern="1200" dirty="0"/>
            <a:t> </a:t>
          </a:r>
          <a:r>
            <a:rPr lang="en-US" sz="1900" kern="1200" dirty="0">
              <a:latin typeface="Aptos Display" panose="020F0302020204030204"/>
            </a:rPr>
            <a:t>from clear</a:t>
          </a:r>
          <a:r>
            <a:rPr lang="en-US" sz="1900" kern="1200" dirty="0"/>
            <a:t> or </a:t>
          </a:r>
          <a:r>
            <a:rPr lang="en-US" sz="1900" kern="1200" dirty="0">
              <a:latin typeface="Aptos Display" panose="020F0302020204030204"/>
            </a:rPr>
            <a:t>cloud weather</a:t>
          </a:r>
          <a:r>
            <a:rPr lang="en-US" sz="1900" kern="1200" dirty="0"/>
            <a:t> days as possible.</a:t>
          </a:r>
        </a:p>
      </dsp:txBody>
      <dsp:txXfrm>
        <a:off x="5428953" y="1761331"/>
        <a:ext cx="2466293" cy="2071686"/>
      </dsp:txXfrm>
    </dsp:sp>
    <dsp:sp modelId="{9868E491-6D61-4526-8436-862583985EBC}">
      <dsp:nvSpPr>
        <dsp:cNvPr id="0" name=""/>
        <dsp:cNvSpPr/>
      </dsp:nvSpPr>
      <dsp:spPr>
        <a:xfrm>
          <a:off x="6144178" y="794544"/>
          <a:ext cx="1035843" cy="10358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58" tIns="12700" rIns="8075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95874" y="946240"/>
        <a:ext cx="732451" cy="732451"/>
      </dsp:txXfrm>
    </dsp:sp>
    <dsp:sp modelId="{9031F768-2CE7-4612-AF91-A9A4AB7B2D43}">
      <dsp:nvSpPr>
        <dsp:cNvPr id="0" name=""/>
        <dsp:cNvSpPr/>
      </dsp:nvSpPr>
      <dsp:spPr>
        <a:xfrm>
          <a:off x="5428953" y="3902002"/>
          <a:ext cx="246629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67721-7CCC-462A-9234-62B923E88BD6}">
      <dsp:nvSpPr>
        <dsp:cNvPr id="0" name=""/>
        <dsp:cNvSpPr/>
      </dsp:nvSpPr>
      <dsp:spPr>
        <a:xfrm>
          <a:off x="8141876" y="449263"/>
          <a:ext cx="2466293" cy="34528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82" tIns="330200" rIns="19228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Utilize time scale filter</a:t>
          </a:r>
          <a:r>
            <a:rPr lang="en-US" sz="1900" kern="1200" dirty="0"/>
            <a:t> for traffic analysis for optimal construction scheduling </a:t>
          </a:r>
        </a:p>
      </dsp:txBody>
      <dsp:txXfrm>
        <a:off x="8141876" y="1761331"/>
        <a:ext cx="2466293" cy="2071686"/>
      </dsp:txXfrm>
    </dsp:sp>
    <dsp:sp modelId="{58412811-FE40-490C-B567-8AAAC209F131}">
      <dsp:nvSpPr>
        <dsp:cNvPr id="0" name=""/>
        <dsp:cNvSpPr/>
      </dsp:nvSpPr>
      <dsp:spPr>
        <a:xfrm>
          <a:off x="8857101" y="794544"/>
          <a:ext cx="1035843" cy="10358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58" tIns="12700" rIns="8075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008797" y="946240"/>
        <a:ext cx="732451" cy="732451"/>
      </dsp:txXfrm>
    </dsp:sp>
    <dsp:sp modelId="{4A42112D-81FF-4192-9879-81982D2E1478}">
      <dsp:nvSpPr>
        <dsp:cNvPr id="0" name=""/>
        <dsp:cNvSpPr/>
      </dsp:nvSpPr>
      <dsp:spPr>
        <a:xfrm>
          <a:off x="8141876" y="3902002"/>
          <a:ext cx="246629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ow of cars parked on the side of the road&#10;&#10;Description automatically generated">
            <a:extLst>
              <a:ext uri="{FF2B5EF4-FFF2-40B4-BE49-F238E27FC236}">
                <a16:creationId xmlns:a16="http://schemas.microsoft.com/office/drawing/2014/main" id="{ECB8559A-8ACC-2064-ABE1-E2BFBF0BF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9" r="12930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068" y="1067146"/>
            <a:ext cx="4476852" cy="121630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Traffic Volume in Minnesota Interstate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C456A0-ED74-9E4F-191A-C9A971884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9" y="4492598"/>
            <a:ext cx="3277420" cy="11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BB50-60EC-F87A-8B40-5F5BD4D3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190" y="2123757"/>
            <a:ext cx="3218180" cy="184880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1E13-182C-5E79-AB06-F03114501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4796784"/>
            <a:ext cx="4831080" cy="11410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i="1" dirty="0">
                <a:solidFill>
                  <a:schemeClr val="bg1"/>
                </a:solidFill>
              </a:rPr>
              <a:t>Ahmed Elkady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chemeClr val="bg1"/>
                </a:solidFill>
              </a:rPr>
              <a:t>Business Intelligence Analyst</a:t>
            </a:r>
          </a:p>
        </p:txBody>
      </p:sp>
    </p:spTree>
    <p:extLst>
      <p:ext uri="{BB962C8B-B14F-4D97-AF65-F5344CB8AC3E}">
        <p14:creationId xmlns:p14="http://schemas.microsoft.com/office/powerpoint/2010/main" val="257985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0A9EC-43C3-D1B1-D07C-73C9BA45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933" y="1641752"/>
            <a:ext cx="4394200" cy="733158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4D5A1-9093-12E3-F9EE-AAA1C0A47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33" y="2523921"/>
            <a:ext cx="4394200" cy="2454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>
                    <a:alpha val="80000"/>
                  </a:schemeClr>
                </a:solidFill>
                <a:latin typeface="+mj-lt"/>
                <a:ea typeface="+mn-lt"/>
                <a:cs typeface="+mn-lt"/>
              </a:rPr>
              <a:t>Make important infrastructure decisions. 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alpha val="80000"/>
                  </a:schemeClr>
                </a:solidFill>
                <a:latin typeface="+mj-lt"/>
                <a:ea typeface="+mn-lt"/>
                <a:cs typeface="+mn-lt"/>
              </a:rPr>
              <a:t>These decisions will ensure that any construction in the future won’t cause problems for drivers.</a:t>
            </a:r>
            <a:endParaRPr lang="en-US" sz="2000" b="1" dirty="0">
              <a:solidFill>
                <a:schemeClr val="bg1">
                  <a:alpha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Picture 3" descr="A light bulb with rays of light shining on it&#10;&#10;Description automatically generated">
            <a:extLst>
              <a:ext uri="{FF2B5EF4-FFF2-40B4-BE49-F238E27FC236}">
                <a16:creationId xmlns:a16="http://schemas.microsoft.com/office/drawing/2014/main" id="{F9521775-F07F-7967-000E-E28ACC219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6" r="2252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99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85D5B-9AA3-DF15-E987-507A1901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Metric Selection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670D3C9-F5EB-DF02-D277-CB38AEF4F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58304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615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5AB49-21A3-6FF7-FD76-9302E3D0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448347"/>
            <a:ext cx="6125964" cy="19068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Visualization Techniques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 graph with numbers and text&#10;&#10;Description automatically generated">
            <a:extLst>
              <a:ext uri="{FF2B5EF4-FFF2-40B4-BE49-F238E27FC236}">
                <a16:creationId xmlns:a16="http://schemas.microsoft.com/office/drawing/2014/main" id="{19EF939A-D564-64E3-5DF8-ECA89C014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96" r="11552" b="-4"/>
          <a:stretch/>
        </p:blipFill>
        <p:spPr>
          <a:xfrm>
            <a:off x="8613953" y="3820986"/>
            <a:ext cx="3586947" cy="3037020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7" name="Picture 6" descr="A table of numbers with different colors&#10;&#10;Description automatically generated">
            <a:extLst>
              <a:ext uri="{FF2B5EF4-FFF2-40B4-BE49-F238E27FC236}">
                <a16:creationId xmlns:a16="http://schemas.microsoft.com/office/drawing/2014/main" id="{CC5AE2D2-AF69-AD6C-BE8F-FC324CC564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61" r="21667" b="2"/>
          <a:stretch/>
        </p:blipFill>
        <p:spPr>
          <a:xfrm>
            <a:off x="5527064" y="2457970"/>
            <a:ext cx="3329579" cy="3347477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5" name="Picture 4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7E1F4390-3BFD-BCF5-0A1B-A077A33BCE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64" r="25977" b="-1"/>
          <a:stretch/>
        </p:blipFill>
        <p:spPr>
          <a:xfrm>
            <a:off x="8125446" y="-5"/>
            <a:ext cx="4075454" cy="3171601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  <p:cxnSp>
        <p:nvCxnSpPr>
          <p:cNvPr id="4" name="Google Shape;249;p25">
            <a:extLst>
              <a:ext uri="{FF2B5EF4-FFF2-40B4-BE49-F238E27FC236}">
                <a16:creationId xmlns:a16="http://schemas.microsoft.com/office/drawing/2014/main" id="{B0706ACE-07EE-DDEF-F7D8-3C7E64B3026C}"/>
              </a:ext>
            </a:extLst>
          </p:cNvPr>
          <p:cNvCxnSpPr>
            <a:cxnSpLocks/>
          </p:cNvCxnSpPr>
          <p:nvPr/>
        </p:nvCxnSpPr>
        <p:spPr>
          <a:xfrm>
            <a:off x="722376" y="2741153"/>
            <a:ext cx="1110350" cy="1853"/>
          </a:xfrm>
          <a:prstGeom prst="straightConnector1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A06F19-BACE-992D-8834-749C5EAC8355}"/>
              </a:ext>
            </a:extLst>
          </p:cNvPr>
          <p:cNvSpPr txBox="1"/>
          <p:nvPr/>
        </p:nvSpPr>
        <p:spPr>
          <a:xfrm>
            <a:off x="722376" y="2756111"/>
            <a:ext cx="358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 charts to illustrate trends in traffic volume over time.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E5EED-60F2-5933-7F29-C1EA7AD66171}"/>
              </a:ext>
            </a:extLst>
          </p:cNvPr>
          <p:cNvSpPr txBox="1"/>
          <p:nvPr/>
        </p:nvSpPr>
        <p:spPr>
          <a:xfrm>
            <a:off x="722376" y="3715223"/>
            <a:ext cx="3586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Heatmaps to visualize traffic patterns throughout the day and hour.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D5EC75-F99A-D420-B580-134DD3651994}"/>
              </a:ext>
            </a:extLst>
          </p:cNvPr>
          <p:cNvSpPr txBox="1"/>
          <p:nvPr/>
        </p:nvSpPr>
        <p:spPr>
          <a:xfrm>
            <a:off x="722376" y="4818847"/>
            <a:ext cx="3586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Bar charts to compare traffic volume across different weather conditions and holidays.</a:t>
            </a:r>
          </a:p>
        </p:txBody>
      </p:sp>
      <p:cxnSp>
        <p:nvCxnSpPr>
          <p:cNvPr id="14" name="Google Shape;249;p25">
            <a:extLst>
              <a:ext uri="{FF2B5EF4-FFF2-40B4-BE49-F238E27FC236}">
                <a16:creationId xmlns:a16="http://schemas.microsoft.com/office/drawing/2014/main" id="{7218A24C-8BB3-B5F3-642B-D8E03782D48B}"/>
              </a:ext>
            </a:extLst>
          </p:cNvPr>
          <p:cNvCxnSpPr>
            <a:cxnSpLocks/>
          </p:cNvCxnSpPr>
          <p:nvPr/>
        </p:nvCxnSpPr>
        <p:spPr>
          <a:xfrm>
            <a:off x="722376" y="3637698"/>
            <a:ext cx="1110350" cy="1853"/>
          </a:xfrm>
          <a:prstGeom prst="straightConnector1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249;p25">
            <a:extLst>
              <a:ext uri="{FF2B5EF4-FFF2-40B4-BE49-F238E27FC236}">
                <a16:creationId xmlns:a16="http://schemas.microsoft.com/office/drawing/2014/main" id="{0CF0A396-779E-9613-CCC9-3E1E3EAA148F}"/>
              </a:ext>
            </a:extLst>
          </p:cNvPr>
          <p:cNvCxnSpPr>
            <a:cxnSpLocks/>
          </p:cNvCxnSpPr>
          <p:nvPr/>
        </p:nvCxnSpPr>
        <p:spPr>
          <a:xfrm>
            <a:off x="722376" y="4778117"/>
            <a:ext cx="1110350" cy="1853"/>
          </a:xfrm>
          <a:prstGeom prst="straightConnector1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992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F3CE4-D0BB-0843-328B-27A2F3BC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4308"/>
            <a:ext cx="35651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Monthly Trend in 2017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327BA-3C62-CFCB-8173-EBE5E5CC9514}"/>
              </a:ext>
            </a:extLst>
          </p:cNvPr>
          <p:cNvSpPr txBox="1"/>
          <p:nvPr/>
        </p:nvSpPr>
        <p:spPr>
          <a:xfrm>
            <a:off x="722376" y="3146401"/>
            <a:ext cx="3876040" cy="11940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  <a:latin typeface="+mj-lt"/>
              </a:rPr>
              <a:t>February - Lowest Month,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" b="1" dirty="0">
                <a:solidFill>
                  <a:schemeClr val="bg1">
                    <a:alpha val="80000"/>
                  </a:schemeClr>
                </a:solidFill>
                <a:latin typeface="+mj-lt"/>
                <a:sym typeface="Google Sans"/>
              </a:rPr>
              <a:t>best possible month for  construction changes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Content Placeholder 3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048C9CEE-4339-1463-E008-8DA7F6B63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6" t="18485" r="466" b="2121"/>
          <a:stretch/>
        </p:blipFill>
        <p:spPr>
          <a:xfrm>
            <a:off x="5080000" y="1899253"/>
            <a:ext cx="6906453" cy="2136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0B7751-7E1F-7CF1-199A-05FA4986F907}"/>
              </a:ext>
            </a:extLst>
          </p:cNvPr>
          <p:cNvSpPr txBox="1"/>
          <p:nvPr/>
        </p:nvSpPr>
        <p:spPr>
          <a:xfrm>
            <a:off x="722376" y="4340480"/>
            <a:ext cx="3876040" cy="132343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  <a:sym typeface="Google Sans"/>
              </a:rPr>
              <a:t>August - Highest volume, possible end of summer seasonal traffic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cxnSp>
        <p:nvCxnSpPr>
          <p:cNvPr id="5" name="Google Shape;249;p25">
            <a:extLst>
              <a:ext uri="{FF2B5EF4-FFF2-40B4-BE49-F238E27FC236}">
                <a16:creationId xmlns:a16="http://schemas.microsoft.com/office/drawing/2014/main" id="{23193C21-AC08-DC30-9DA4-8B4FC2D4A19C}"/>
              </a:ext>
            </a:extLst>
          </p:cNvPr>
          <p:cNvCxnSpPr>
            <a:cxnSpLocks/>
          </p:cNvCxnSpPr>
          <p:nvPr/>
        </p:nvCxnSpPr>
        <p:spPr>
          <a:xfrm>
            <a:off x="722376" y="3075380"/>
            <a:ext cx="1110350" cy="0"/>
          </a:xfrm>
          <a:prstGeom prst="straightConnector1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49;p25">
            <a:extLst>
              <a:ext uri="{FF2B5EF4-FFF2-40B4-BE49-F238E27FC236}">
                <a16:creationId xmlns:a16="http://schemas.microsoft.com/office/drawing/2014/main" id="{796AC58C-D4F3-F7B5-356B-FE28BCBDF26B}"/>
              </a:ext>
            </a:extLst>
          </p:cNvPr>
          <p:cNvCxnSpPr>
            <a:cxnSpLocks/>
          </p:cNvCxnSpPr>
          <p:nvPr/>
        </p:nvCxnSpPr>
        <p:spPr>
          <a:xfrm>
            <a:off x="722376" y="4340480"/>
            <a:ext cx="1110350" cy="0"/>
          </a:xfrm>
          <a:prstGeom prst="straightConnector1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252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noFill/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AC14E-1292-062A-D321-0B116FCB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1054580"/>
            <a:ext cx="3836901" cy="146173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 of Weather Conditions (2017)</a:t>
            </a:r>
            <a:br>
              <a:rPr lang="en-US" sz="2800" b="1" kern="1200" dirty="0"/>
            </a:b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graph of a number of clouds and rain&#10;&#10;Description automatically generated">
            <a:extLst>
              <a:ext uri="{FF2B5EF4-FFF2-40B4-BE49-F238E27FC236}">
                <a16:creationId xmlns:a16="http://schemas.microsoft.com/office/drawing/2014/main" id="{FCC5F003-1319-12D6-5D09-B38C11957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6" t="10094" b="-235"/>
          <a:stretch/>
        </p:blipFill>
        <p:spPr>
          <a:xfrm>
            <a:off x="6291658" y="1054580"/>
            <a:ext cx="5448222" cy="43563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717AE5-1054-577A-0524-738C0379253D}"/>
              </a:ext>
            </a:extLst>
          </p:cNvPr>
          <p:cNvSpPr txBox="1"/>
          <p:nvPr/>
        </p:nvSpPr>
        <p:spPr>
          <a:xfrm>
            <a:off x="722376" y="2516314"/>
            <a:ext cx="4177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Google Sans"/>
              </a:rPr>
              <a:t>Clear/cloudy 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Google Sans"/>
              </a:rPr>
              <a:t>conditions result in the highest traffic volume</a:t>
            </a:r>
            <a:r>
              <a:rPr lang="en-US" dirty="0">
                <a:solidFill>
                  <a:schemeClr val="bg1"/>
                </a:solidFill>
                <a:latin typeface="+mj-lt"/>
                <a:ea typeface="Google Sans"/>
                <a:cs typeface="Google Sans"/>
                <a:sym typeface="Google Sans"/>
              </a:rPr>
              <a:t>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4A0D6-705E-6EA8-D1C6-ECDE3BA9A35F}"/>
              </a:ext>
            </a:extLst>
          </p:cNvPr>
          <p:cNvSpPr txBox="1"/>
          <p:nvPr/>
        </p:nvSpPr>
        <p:spPr>
          <a:xfrm>
            <a:off x="722376" y="3562549"/>
            <a:ext cx="4177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Google Sans"/>
              </a:rPr>
              <a:t>Precipitation </a:t>
            </a:r>
            <a:r>
              <a:rPr lang="en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Google Sans"/>
              </a:rPr>
              <a:t>has a significant impact on traffic volume, though a surprising number of motorists continue to drive in rain</a:t>
            </a: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" name="Google Shape;249;p25">
            <a:extLst>
              <a:ext uri="{FF2B5EF4-FFF2-40B4-BE49-F238E27FC236}">
                <a16:creationId xmlns:a16="http://schemas.microsoft.com/office/drawing/2014/main" id="{934EF6CF-1CFF-60B5-4A41-1EEA142CC633}"/>
              </a:ext>
            </a:extLst>
          </p:cNvPr>
          <p:cNvCxnSpPr>
            <a:cxnSpLocks/>
          </p:cNvCxnSpPr>
          <p:nvPr/>
        </p:nvCxnSpPr>
        <p:spPr>
          <a:xfrm>
            <a:off x="722376" y="3560696"/>
            <a:ext cx="1110350" cy="1853"/>
          </a:xfrm>
          <a:prstGeom prst="straightConnector1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249;p25">
            <a:extLst>
              <a:ext uri="{FF2B5EF4-FFF2-40B4-BE49-F238E27FC236}">
                <a16:creationId xmlns:a16="http://schemas.microsoft.com/office/drawing/2014/main" id="{9BAA645E-62BF-4FA8-B21F-0413932C037A}"/>
              </a:ext>
            </a:extLst>
          </p:cNvPr>
          <p:cNvCxnSpPr>
            <a:cxnSpLocks/>
          </p:cNvCxnSpPr>
          <p:nvPr/>
        </p:nvCxnSpPr>
        <p:spPr>
          <a:xfrm>
            <a:off x="722376" y="2516314"/>
            <a:ext cx="1110350" cy="0"/>
          </a:xfrm>
          <a:prstGeom prst="straightConnector1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3377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noFill/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87238-3CA7-4B87-8F8D-F0B637AD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35" y="1211043"/>
            <a:ext cx="3591185" cy="109715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Busiest Holiday </a:t>
            </a:r>
            <a:r>
              <a:rPr lang="en-US" sz="3200" b="1" dirty="0">
                <a:solidFill>
                  <a:srgbClr val="FFFFFF"/>
                </a:solidFill>
              </a:rPr>
              <a:t>(2017)</a:t>
            </a:r>
            <a:endParaRPr lang="en-US" sz="3200" b="1" kern="12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4" name="Content Placeholder 3" descr="A graph with numbers and text&#10;&#10;Description automatically generated">
            <a:extLst>
              <a:ext uri="{FF2B5EF4-FFF2-40B4-BE49-F238E27FC236}">
                <a16:creationId xmlns:a16="http://schemas.microsoft.com/office/drawing/2014/main" id="{D8CAE269-5713-2621-D0FB-D170D1315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24" r="-158"/>
          <a:stretch/>
        </p:blipFill>
        <p:spPr>
          <a:xfrm>
            <a:off x="5197209" y="1721780"/>
            <a:ext cx="6458742" cy="3859038"/>
          </a:xfrm>
          <a:prstGeom prst="rect">
            <a:avLst/>
          </a:prstGeom>
        </p:spPr>
      </p:pic>
      <p:sp>
        <p:nvSpPr>
          <p:cNvPr id="3" name="Google Shape;245;p25">
            <a:extLst>
              <a:ext uri="{FF2B5EF4-FFF2-40B4-BE49-F238E27FC236}">
                <a16:creationId xmlns:a16="http://schemas.microsoft.com/office/drawing/2014/main" id="{7D408691-4AC9-8D2F-59F0-334AF12DA35B}"/>
              </a:ext>
            </a:extLst>
          </p:cNvPr>
          <p:cNvSpPr txBox="1"/>
          <p:nvPr/>
        </p:nvSpPr>
        <p:spPr>
          <a:xfrm>
            <a:off x="717426" y="2340458"/>
            <a:ext cx="3419568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+mj-lt"/>
                <a:ea typeface="Google Sans"/>
                <a:cs typeface="Google Sans"/>
                <a:sym typeface="Google Sans"/>
              </a:rPr>
              <a:t>August - </a:t>
            </a:r>
            <a:r>
              <a:rPr lang="en" dirty="0">
                <a:solidFill>
                  <a:schemeClr val="bg1"/>
                </a:solidFill>
                <a:latin typeface="+mj-lt"/>
                <a:ea typeface="Google Sans"/>
                <a:cs typeface="Google Sans"/>
                <a:sym typeface="Google Sans"/>
              </a:rPr>
              <a:t>State fair starting in August .</a:t>
            </a:r>
            <a:endParaRPr dirty="0">
              <a:solidFill>
                <a:schemeClr val="bg1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5" name="Google Shape;246;p25">
            <a:extLst>
              <a:ext uri="{FF2B5EF4-FFF2-40B4-BE49-F238E27FC236}">
                <a16:creationId xmlns:a16="http://schemas.microsoft.com/office/drawing/2014/main" id="{43A033B4-108C-27E9-992E-A40F3063D92A}"/>
              </a:ext>
            </a:extLst>
          </p:cNvPr>
          <p:cNvSpPr txBox="1"/>
          <p:nvPr/>
        </p:nvSpPr>
        <p:spPr>
          <a:xfrm>
            <a:off x="717421" y="3077219"/>
            <a:ext cx="3765791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Google Sans"/>
                <a:ea typeface="Google Sans"/>
                <a:cs typeface="Google Sans"/>
              </a:defRPr>
            </a:lvl1pPr>
          </a:lstStyle>
          <a:p>
            <a:r>
              <a:rPr lang="en" sz="1800" dirty="0">
                <a:latin typeface="+mj-lt"/>
                <a:sym typeface="Google Sans"/>
              </a:rPr>
              <a:t>January - </a:t>
            </a:r>
            <a:r>
              <a:rPr lang="en" sz="1800" b="0" dirty="0">
                <a:latin typeface="+mj-lt"/>
                <a:sym typeface="Google Sans"/>
              </a:rPr>
              <a:t>High traffic on New Years and Martin Luther King Jr. Day contribute to most of January’s total.</a:t>
            </a:r>
            <a:endParaRPr sz="1800" b="0" dirty="0">
              <a:latin typeface="+mj-lt"/>
              <a:sym typeface="Google Sans"/>
            </a:endParaRPr>
          </a:p>
        </p:txBody>
      </p:sp>
      <p:sp>
        <p:nvSpPr>
          <p:cNvPr id="6" name="Google Shape;247;p25">
            <a:extLst>
              <a:ext uri="{FF2B5EF4-FFF2-40B4-BE49-F238E27FC236}">
                <a16:creationId xmlns:a16="http://schemas.microsoft.com/office/drawing/2014/main" id="{774E3B35-4410-6268-6D6C-CAF376D02527}"/>
              </a:ext>
            </a:extLst>
          </p:cNvPr>
          <p:cNvSpPr txBox="1"/>
          <p:nvPr/>
        </p:nvSpPr>
        <p:spPr>
          <a:xfrm>
            <a:off x="717422" y="4401049"/>
            <a:ext cx="3499104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+mj-lt"/>
                <a:ea typeface="Google Sans"/>
                <a:cs typeface="Google Sans"/>
                <a:sym typeface="Google Sans"/>
              </a:rPr>
              <a:t>Most holidays </a:t>
            </a:r>
            <a:r>
              <a:rPr lang="en" dirty="0">
                <a:solidFill>
                  <a:schemeClr val="bg1"/>
                </a:solidFill>
                <a:latin typeface="+mj-lt"/>
                <a:ea typeface="Google Sans"/>
                <a:cs typeface="Google Sans"/>
                <a:sym typeface="Google Sans"/>
              </a:rPr>
              <a:t>have little impact on total traffic volume.</a:t>
            </a:r>
            <a:endParaRPr dirty="0">
              <a:solidFill>
                <a:schemeClr val="bg1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" name="Google Shape;249;p25">
            <a:extLst>
              <a:ext uri="{FF2B5EF4-FFF2-40B4-BE49-F238E27FC236}">
                <a16:creationId xmlns:a16="http://schemas.microsoft.com/office/drawing/2014/main" id="{F9610AE8-21A0-98B6-E385-AC2DF3B60C97}"/>
              </a:ext>
            </a:extLst>
          </p:cNvPr>
          <p:cNvCxnSpPr>
            <a:cxnSpLocks/>
          </p:cNvCxnSpPr>
          <p:nvPr/>
        </p:nvCxnSpPr>
        <p:spPr>
          <a:xfrm>
            <a:off x="717422" y="2464528"/>
            <a:ext cx="703005" cy="0"/>
          </a:xfrm>
          <a:prstGeom prst="straightConnector1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249;p25">
            <a:extLst>
              <a:ext uri="{FF2B5EF4-FFF2-40B4-BE49-F238E27FC236}">
                <a16:creationId xmlns:a16="http://schemas.microsoft.com/office/drawing/2014/main" id="{E9E06C6D-72FF-CD98-4D31-79AA257A36AF}"/>
              </a:ext>
            </a:extLst>
          </p:cNvPr>
          <p:cNvCxnSpPr>
            <a:cxnSpLocks/>
          </p:cNvCxnSpPr>
          <p:nvPr/>
        </p:nvCxnSpPr>
        <p:spPr>
          <a:xfrm>
            <a:off x="717422" y="3229488"/>
            <a:ext cx="703005" cy="0"/>
          </a:xfrm>
          <a:prstGeom prst="straightConnector1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249;p25">
            <a:extLst>
              <a:ext uri="{FF2B5EF4-FFF2-40B4-BE49-F238E27FC236}">
                <a16:creationId xmlns:a16="http://schemas.microsoft.com/office/drawing/2014/main" id="{ED05C8D0-0B9F-2756-3C33-7FE1DB32BFFC}"/>
              </a:ext>
            </a:extLst>
          </p:cNvPr>
          <p:cNvCxnSpPr>
            <a:cxnSpLocks/>
          </p:cNvCxnSpPr>
          <p:nvPr/>
        </p:nvCxnSpPr>
        <p:spPr>
          <a:xfrm>
            <a:off x="717422" y="4553740"/>
            <a:ext cx="703005" cy="0"/>
          </a:xfrm>
          <a:prstGeom prst="straightConnector1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6552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2989-0D27-3066-CEB2-DFD658B9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30" y="322196"/>
            <a:ext cx="8401319" cy="896267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ea typeface="+mj-lt"/>
                <a:cs typeface="+mj-lt"/>
              </a:rPr>
              <a:t>Hours and days Traffic Pattern year (2017)</a:t>
            </a:r>
            <a:endParaRPr lang="en-US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85D494-58B0-EEFB-7DD9-ED2FA6327960}"/>
              </a:ext>
            </a:extLst>
          </p:cNvPr>
          <p:cNvSpPr/>
          <p:nvPr/>
        </p:nvSpPr>
        <p:spPr>
          <a:xfrm>
            <a:off x="10434921" y="1132044"/>
            <a:ext cx="279041" cy="2468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F8D8F-E089-ED49-62E8-4235484E785C}"/>
              </a:ext>
            </a:extLst>
          </p:cNvPr>
          <p:cNvSpPr/>
          <p:nvPr/>
        </p:nvSpPr>
        <p:spPr>
          <a:xfrm>
            <a:off x="10434921" y="777875"/>
            <a:ext cx="279041" cy="2468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02A169-1904-6B64-C059-219824ED7D92}"/>
              </a:ext>
            </a:extLst>
          </p:cNvPr>
          <p:cNvSpPr/>
          <p:nvPr/>
        </p:nvSpPr>
        <p:spPr>
          <a:xfrm>
            <a:off x="10434920" y="412974"/>
            <a:ext cx="279041" cy="246844"/>
          </a:xfrm>
          <a:prstGeom prst="rect">
            <a:avLst/>
          </a:prstGeom>
          <a:solidFill>
            <a:srgbClr val="FF000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FC446-5390-796E-DC86-0CAFAE7EA894}"/>
              </a:ext>
            </a:extLst>
          </p:cNvPr>
          <p:cNvSpPr txBox="1"/>
          <p:nvPr/>
        </p:nvSpPr>
        <p:spPr>
          <a:xfrm>
            <a:off x="10861774" y="351279"/>
            <a:ext cx="804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88388-22EE-7C9C-41F1-79E2F1C606FF}"/>
              </a:ext>
            </a:extLst>
          </p:cNvPr>
          <p:cNvSpPr txBox="1"/>
          <p:nvPr/>
        </p:nvSpPr>
        <p:spPr>
          <a:xfrm>
            <a:off x="10799963" y="734780"/>
            <a:ext cx="11548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Moderate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31414-1F50-1FEB-C93B-6EC701EBC03E}"/>
              </a:ext>
            </a:extLst>
          </p:cNvPr>
          <p:cNvSpPr txBox="1"/>
          <p:nvPr/>
        </p:nvSpPr>
        <p:spPr>
          <a:xfrm>
            <a:off x="10861632" y="1069996"/>
            <a:ext cx="661116" cy="3764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Low</a:t>
            </a:r>
          </a:p>
        </p:txBody>
      </p:sp>
      <p:pic>
        <p:nvPicPr>
          <p:cNvPr id="19" name="Content Placeholder 24" descr="A table of numbers with different colors&#10;&#10;Description automatically generated">
            <a:extLst>
              <a:ext uri="{FF2B5EF4-FFF2-40B4-BE49-F238E27FC236}">
                <a16:creationId xmlns:a16="http://schemas.microsoft.com/office/drawing/2014/main" id="{08F8F6FA-E666-8D25-6FC8-03030234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5" y="2028311"/>
            <a:ext cx="11784169" cy="4491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081441-458E-7B7D-A981-06658931AEB2}"/>
              </a:ext>
            </a:extLst>
          </p:cNvPr>
          <p:cNvSpPr txBox="1"/>
          <p:nvPr/>
        </p:nvSpPr>
        <p:spPr>
          <a:xfrm>
            <a:off x="203915" y="1194222"/>
            <a:ext cx="534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Patterns explains the Rush Hours during employees going to and from work.</a:t>
            </a:r>
          </a:p>
        </p:txBody>
      </p:sp>
    </p:spTree>
    <p:extLst>
      <p:ext uri="{BB962C8B-B14F-4D97-AF65-F5344CB8AC3E}">
        <p14:creationId xmlns:p14="http://schemas.microsoft.com/office/powerpoint/2010/main" val="232359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4A15241-5741-4E01-FCD5-096F26345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902916"/>
              </p:ext>
            </p:extLst>
          </p:nvPr>
        </p:nvGraphicFramePr>
        <p:xfrm>
          <a:off x="794026" y="1472233"/>
          <a:ext cx="1061127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9" name="TextBox 258">
            <a:extLst>
              <a:ext uri="{FF2B5EF4-FFF2-40B4-BE49-F238E27FC236}">
                <a16:creationId xmlns:a16="http://schemas.microsoft.com/office/drawing/2014/main" id="{4B4A2528-1779-1034-720E-2F6DB99E3680}"/>
              </a:ext>
            </a:extLst>
          </p:cNvPr>
          <p:cNvSpPr txBox="1"/>
          <p:nvPr/>
        </p:nvSpPr>
        <p:spPr>
          <a:xfrm>
            <a:off x="794230" y="616040"/>
            <a:ext cx="901589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i="0" u="none" strike="noStrike" baseline="0" dirty="0">
                <a:solidFill>
                  <a:srgbClr val="FFFFFF"/>
                </a:solidFill>
                <a:latin typeface="Aptos Display"/>
                <a:ea typeface="Aptos Display"/>
                <a:cs typeface="Aptos Display"/>
              </a:rPr>
              <a:t>Recommendations for Future Decisions</a:t>
            </a:r>
            <a:r>
              <a:rPr lang="en-US" sz="4000" b="0" i="0" dirty="0">
                <a:solidFill>
                  <a:srgbClr val="000000"/>
                </a:solidFill>
                <a:latin typeface="Aptos Display"/>
                <a:ea typeface="Aptos Display"/>
                <a:cs typeface="Aptos Display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5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289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Google Sans</vt:lpstr>
      <vt:lpstr>office theme</vt:lpstr>
      <vt:lpstr>Traffic Volume in Minnesota Interstate</vt:lpstr>
      <vt:lpstr>Goal of the project</vt:lpstr>
      <vt:lpstr>Metric Selection</vt:lpstr>
      <vt:lpstr>Visualization Techniques:</vt:lpstr>
      <vt:lpstr>Monthly Trend in 2017</vt:lpstr>
      <vt:lpstr>Impact of Weather Conditions (2017) </vt:lpstr>
      <vt:lpstr>Busiest Holiday (2017)</vt:lpstr>
      <vt:lpstr>Hours and days Traffic Pattern year (2017)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Ahmed Elkady</cp:lastModifiedBy>
  <cp:revision>547</cp:revision>
  <dcterms:created xsi:type="dcterms:W3CDTF">2024-02-07T16:02:42Z</dcterms:created>
  <dcterms:modified xsi:type="dcterms:W3CDTF">2024-02-11T14:04:36Z</dcterms:modified>
</cp:coreProperties>
</file>