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f0a1545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f0a1545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f0a154501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f0a154501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f0a1545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f0a1545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f0a154501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f0a154501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f0a154501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f0a154501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f0a154501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f0a154501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f0a154501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f0a154501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.jpg"/><Relationship Id="rId13" Type="http://schemas.openxmlformats.org/officeDocument/2006/relationships/image" Target="../media/image13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9.jpg"/><Relationship Id="rId5" Type="http://schemas.openxmlformats.org/officeDocument/2006/relationships/image" Target="../media/image3.jpg"/><Relationship Id="rId6" Type="http://schemas.openxmlformats.org/officeDocument/2006/relationships/image" Target="../media/image2.jpg"/><Relationship Id="rId7" Type="http://schemas.openxmlformats.org/officeDocument/2006/relationships/image" Target="../media/image6.jpg"/><Relationship Id="rId8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jpg"/><Relationship Id="rId4" Type="http://schemas.openxmlformats.org/officeDocument/2006/relationships/image" Target="../media/image9.jpg"/><Relationship Id="rId5" Type="http://schemas.openxmlformats.org/officeDocument/2006/relationships/image" Target="../media/image17.jpg"/><Relationship Id="rId6" Type="http://schemas.openxmlformats.org/officeDocument/2006/relationships/image" Target="../media/image18.jpg"/><Relationship Id="rId7" Type="http://schemas.openxmlformats.org/officeDocument/2006/relationships/image" Target="../media/image2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 in Machine</a:t>
            </a:r>
            <a:br>
              <a:rPr lang="en"/>
            </a:br>
            <a:r>
              <a:rPr lang="en"/>
              <a:t> Learning (Industry)</a:t>
            </a:r>
            <a:endParaRPr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075" y="2949575"/>
            <a:ext cx="252825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450" y="2949575"/>
            <a:ext cx="27051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Machine</a:t>
            </a:r>
            <a:r>
              <a:rPr lang="en">
                <a:solidFill>
                  <a:schemeClr val="dk1"/>
                </a:solidFill>
              </a:rPr>
              <a:t> Learning Industry.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Machine Learning directions.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Machine Learning jobs.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Pros and Cons of Machine Learning Industry.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How to prepare for a Machine Learning job?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Tips and </a:t>
            </a:r>
            <a:r>
              <a:rPr lang="en">
                <a:solidFill>
                  <a:schemeClr val="dk1"/>
                </a:solidFill>
              </a:rPr>
              <a:t>advice</a:t>
            </a:r>
            <a:r>
              <a:rPr lang="en">
                <a:solidFill>
                  <a:schemeClr val="dk1"/>
                </a:solidFill>
              </a:rPr>
              <a:t> about how to get a </a:t>
            </a:r>
            <a:r>
              <a:rPr lang="en">
                <a:solidFill>
                  <a:schemeClr val="dk1"/>
                </a:solidFill>
              </a:rPr>
              <a:t>Machine Learning</a:t>
            </a:r>
            <a:r>
              <a:rPr lang="en">
                <a:solidFill>
                  <a:schemeClr val="dk1"/>
                </a:solidFill>
              </a:rPr>
              <a:t> position.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Montaser Fathelrhman.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">
                <a:solidFill>
                  <a:schemeClr val="dk1"/>
                </a:solidFill>
              </a:rPr>
              <a:t>BSc</a:t>
            </a:r>
            <a:r>
              <a:rPr lang="en">
                <a:solidFill>
                  <a:schemeClr val="dk1"/>
                </a:solidFill>
              </a:rPr>
              <a:t> Electrical and Electronics Engineering, UofK 2018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">
                <a:solidFill>
                  <a:schemeClr val="dk1"/>
                </a:solidFill>
              </a:rPr>
              <a:t>MSc </a:t>
            </a:r>
            <a:r>
              <a:rPr lang="en">
                <a:solidFill>
                  <a:schemeClr val="dk1"/>
                </a:solidFill>
              </a:rPr>
              <a:t>Machine Learning, AMMI 2019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">
                <a:solidFill>
                  <a:schemeClr val="dk1"/>
                </a:solidFill>
              </a:rPr>
              <a:t>Research Assistance</a:t>
            </a:r>
            <a:r>
              <a:rPr lang="en">
                <a:solidFill>
                  <a:schemeClr val="dk1"/>
                </a:solidFill>
              </a:rPr>
              <a:t>, University of Alberta, Canada, 2020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">
                <a:solidFill>
                  <a:schemeClr val="dk1"/>
                </a:solidFill>
              </a:rPr>
              <a:t>AI Engineer</a:t>
            </a:r>
            <a:r>
              <a:rPr lang="en">
                <a:solidFill>
                  <a:schemeClr val="dk1"/>
                </a:solidFill>
              </a:rPr>
              <a:t>, SonyAI, Tokyo, 2019-2021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47661" l="0" r="0" t="21471"/>
          <a:stretch/>
        </p:blipFill>
        <p:spPr>
          <a:xfrm>
            <a:off x="5052775" y="3468754"/>
            <a:ext cx="1126125" cy="3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9385" y="2860750"/>
            <a:ext cx="159354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0072" y="1551388"/>
            <a:ext cx="589303" cy="775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Industry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3802943" y="1101075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ML Industry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7478015" y="2000776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Start-ups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11697" y="2000776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AI Corporates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83" name="Google Shape;83;p16"/>
          <p:cNvCxnSpPr>
            <a:stCxn id="80" idx="2"/>
            <a:endCxn id="81" idx="0"/>
          </p:cNvCxnSpPr>
          <p:nvPr/>
        </p:nvCxnSpPr>
        <p:spPr>
          <a:xfrm flipH="1" rot="-5400000">
            <a:off x="6180893" y="-65325"/>
            <a:ext cx="457200" cy="3675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6"/>
          <p:cNvCxnSpPr>
            <a:stCxn id="82" idx="0"/>
            <a:endCxn id="80" idx="2"/>
          </p:cNvCxnSpPr>
          <p:nvPr/>
        </p:nvCxnSpPr>
        <p:spPr>
          <a:xfrm rot="-5400000">
            <a:off x="2597697" y="26626"/>
            <a:ext cx="457200" cy="3491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6"/>
          <p:cNvSpPr/>
          <p:nvPr/>
        </p:nvSpPr>
        <p:spPr>
          <a:xfrm>
            <a:off x="2508659" y="2000776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Corporates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4993334" y="2000776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Mid-sized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companies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33809" l="13977" r="14271" t="30901"/>
          <a:stretch/>
        </p:blipFill>
        <p:spPr>
          <a:xfrm>
            <a:off x="152387" y="2649275"/>
            <a:ext cx="1770762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060" y="3459662"/>
            <a:ext cx="1759416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5">
            <a:alphaModFix/>
          </a:blip>
          <a:srcRect b="31699" l="8229" r="8900" t="31666"/>
          <a:stretch/>
        </p:blipFill>
        <p:spPr>
          <a:xfrm>
            <a:off x="102950" y="4222050"/>
            <a:ext cx="1869625" cy="50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6">
            <a:alphaModFix/>
          </a:blip>
          <a:srcRect b="35245" l="14127" r="14703" t="27914"/>
          <a:stretch/>
        </p:blipFill>
        <p:spPr>
          <a:xfrm>
            <a:off x="2492887" y="2592538"/>
            <a:ext cx="1569632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7">
            <a:alphaModFix/>
          </a:blip>
          <a:srcRect b="47661" l="0" r="0" t="21471"/>
          <a:stretch/>
        </p:blipFill>
        <p:spPr>
          <a:xfrm>
            <a:off x="2263225" y="3199029"/>
            <a:ext cx="1126125" cy="3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8">
            <a:alphaModFix/>
          </a:blip>
          <a:srcRect b="21129" l="31948" r="28642" t="0"/>
          <a:stretch/>
        </p:blipFill>
        <p:spPr>
          <a:xfrm>
            <a:off x="2963250" y="3695900"/>
            <a:ext cx="628875" cy="704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6"/>
          <p:cNvCxnSpPr>
            <a:stCxn id="85" idx="0"/>
          </p:cNvCxnSpPr>
          <p:nvPr/>
        </p:nvCxnSpPr>
        <p:spPr>
          <a:xfrm rot="10800000">
            <a:off x="3270509" y="1776076"/>
            <a:ext cx="72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6"/>
          <p:cNvCxnSpPr/>
          <p:nvPr/>
        </p:nvCxnSpPr>
        <p:spPr>
          <a:xfrm rot="10800000">
            <a:off x="5758797" y="1776076"/>
            <a:ext cx="72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" name="Google Shape;95;p16"/>
          <p:cNvPicPr preferRelativeResize="0"/>
          <p:nvPr/>
        </p:nvPicPr>
        <p:blipFill rotWithShape="1">
          <a:blip r:embed="rId9">
            <a:alphaModFix/>
          </a:blip>
          <a:srcRect b="30060" l="25732" r="23741" t="31430"/>
          <a:stretch/>
        </p:blipFill>
        <p:spPr>
          <a:xfrm>
            <a:off x="3389375" y="3199012"/>
            <a:ext cx="1216172" cy="3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10">
            <a:alphaModFix/>
          </a:blip>
          <a:srcRect b="27629" l="13268" r="12481" t="28797"/>
          <a:stretch/>
        </p:blipFill>
        <p:spPr>
          <a:xfrm>
            <a:off x="2479363" y="4549950"/>
            <a:ext cx="1596670" cy="4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 rotWithShape="1">
          <a:blip r:embed="rId11">
            <a:alphaModFix/>
          </a:blip>
          <a:srcRect b="18596" l="26963" r="27857" t="17497"/>
          <a:stretch/>
        </p:blipFill>
        <p:spPr>
          <a:xfrm>
            <a:off x="5341050" y="2592550"/>
            <a:ext cx="1003300" cy="7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 rotWithShape="1">
          <a:blip r:embed="rId12">
            <a:alphaModFix/>
          </a:blip>
          <a:srcRect b="0" l="16501" r="15591" t="0"/>
          <a:stretch/>
        </p:blipFill>
        <p:spPr>
          <a:xfrm>
            <a:off x="5232575" y="3485135"/>
            <a:ext cx="1298850" cy="99951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13">
            <a:alphaModFix/>
          </a:blip>
          <a:srcRect b="24802" l="0" r="0" t="27027"/>
          <a:stretch/>
        </p:blipFill>
        <p:spPr>
          <a:xfrm>
            <a:off x="7556651" y="2704075"/>
            <a:ext cx="1380837" cy="3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Machine Learning Jobs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11700" y="1017725"/>
            <a:ext cx="8520600" cy="40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Software </a:t>
            </a:r>
            <a:r>
              <a:rPr lang="en">
                <a:solidFill>
                  <a:schemeClr val="dk1"/>
                </a:solidFill>
              </a:rPr>
              <a:t>Engineer: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Someone with BSc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esign,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implement and test software platform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Machine Learning Engineer (Research </a:t>
            </a:r>
            <a:r>
              <a:rPr lang="en">
                <a:solidFill>
                  <a:schemeClr val="dk1"/>
                </a:solidFill>
              </a:rPr>
              <a:t>Engineer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Someone with MSc.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Conduct a ML research </a:t>
            </a:r>
            <a:r>
              <a:rPr lang="en">
                <a:solidFill>
                  <a:schemeClr val="dk1"/>
                </a:solidFill>
              </a:rPr>
              <a:t>design and implement ML models and papers.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Contribute to scientific papers.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Machine Learning/Data scientist.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Someone with </a:t>
            </a:r>
            <a:r>
              <a:rPr lang="en">
                <a:solidFill>
                  <a:schemeClr val="dk1"/>
                </a:solidFill>
              </a:rPr>
              <a:t>Phd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Experienced in ML. 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Leading a research team.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Writing </a:t>
            </a:r>
            <a:r>
              <a:rPr lang="en">
                <a:solidFill>
                  <a:schemeClr val="dk1"/>
                </a:solidFill>
              </a:rPr>
              <a:t>scientific papers.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Machine Learning directions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025" y="1148475"/>
            <a:ext cx="1637601" cy="81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9286" y="1148475"/>
            <a:ext cx="2198011" cy="12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5">
            <a:alphaModFix/>
          </a:blip>
          <a:srcRect b="0" l="21670" r="22721" t="0"/>
          <a:stretch/>
        </p:blipFill>
        <p:spPr>
          <a:xfrm>
            <a:off x="978325" y="3217179"/>
            <a:ext cx="1352938" cy="1351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4426" y="3217175"/>
            <a:ext cx="2198025" cy="135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7">
            <a:alphaModFix/>
          </a:blip>
          <a:srcRect b="0" l="26465" r="0" t="0"/>
          <a:stretch/>
        </p:blipFill>
        <p:spPr>
          <a:xfrm>
            <a:off x="3155709" y="1840388"/>
            <a:ext cx="182805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6615188" y="2438775"/>
            <a:ext cx="15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Vision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6918338" y="4604300"/>
            <a:ext cx="9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Gaming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3614613" y="3692925"/>
            <a:ext cx="9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Robotics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1199688" y="4568875"/>
            <a:ext cx="9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1199688" y="1967275"/>
            <a:ext cx="9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Pros and Cons of Machine Learning Industry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295" y="807120"/>
            <a:ext cx="1342050" cy="134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4">
            <a:alphaModFix/>
          </a:blip>
          <a:srcRect b="15714" l="30343" r="30893" t="16137"/>
          <a:stretch/>
        </p:blipFill>
        <p:spPr>
          <a:xfrm>
            <a:off x="1239575" y="1017725"/>
            <a:ext cx="1205150" cy="119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354675" y="2328150"/>
            <a:ext cx="3573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Resources</a:t>
            </a:r>
            <a:r>
              <a:rPr lang="en"/>
              <a:t> and </a:t>
            </a:r>
            <a:r>
              <a:rPr lang="en"/>
              <a:t>computation</a:t>
            </a:r>
            <a:r>
              <a:rPr lang="en"/>
              <a:t> power.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Money and good Salary.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Interesting</a:t>
            </a:r>
            <a:r>
              <a:rPr lang="en"/>
              <a:t> problems.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Real-world problems and solution.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Large and </a:t>
            </a:r>
            <a:r>
              <a:rPr lang="en"/>
              <a:t>experienced</a:t>
            </a:r>
            <a:r>
              <a:rPr lang="en"/>
              <a:t> Team.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5513100" y="2373688"/>
            <a:ext cx="3573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Hard to get.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Focus</a:t>
            </a:r>
            <a:r>
              <a:rPr lang="en"/>
              <a:t> on </a:t>
            </a:r>
            <a:r>
              <a:rPr lang="en"/>
              <a:t>developing</a:t>
            </a:r>
            <a:r>
              <a:rPr lang="en"/>
              <a:t> Vs research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Confidentiality.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Restricted Research directions.</a:t>
            </a:r>
            <a:r>
              <a:rPr lang="en"/>
              <a:t>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Limited Publications.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2320"/>
              <a:t>Tips and advice about how to get a Machine Learning position</a:t>
            </a:r>
            <a:endParaRPr sz="2320"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1055575"/>
            <a:ext cx="8520600" cy="4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Improve your Coding skills (build projects, git, etc).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Study Math and statistics.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Pick an </a:t>
            </a:r>
            <a:r>
              <a:rPr lang="en">
                <a:solidFill>
                  <a:schemeClr val="dk1"/>
                </a:solidFill>
              </a:rPr>
              <a:t>interesting</a:t>
            </a:r>
            <a:r>
              <a:rPr lang="en">
                <a:solidFill>
                  <a:schemeClr val="dk1"/>
                </a:solidFill>
              </a:rPr>
              <a:t> project and work on it.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Attend online ML courses.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Collaborate with others.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Github profile.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Apply for internships/</a:t>
            </a:r>
            <a:r>
              <a:rPr lang="en">
                <a:solidFill>
                  <a:schemeClr val="dk1"/>
                </a:solidFill>
              </a:rPr>
              <a:t>scholarships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Attend ML conferences, workshops and events (Black in AI, Women in AI).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Ask for help and advice, don’t be shy!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