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6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1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68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133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45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2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09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35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96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&#8207;Ahmed%20Akram%20Kamel%20Amer%20|%20LinkedIn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4F87819-B70D-4927-B657-7D175613F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B3820D-C773-4632-9F79-C890E1B2B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177668"/>
          </a:xfrm>
          <a:custGeom>
            <a:avLst/>
            <a:gdLst>
              <a:gd name="connsiteX0" fmla="*/ 6861986 w 12191999"/>
              <a:gd name="connsiteY0" fmla="*/ 6107659 h 6177668"/>
              <a:gd name="connsiteX1" fmla="*/ 6860986 w 12191999"/>
              <a:gd name="connsiteY1" fmla="*/ 6107739 h 6177668"/>
              <a:gd name="connsiteX2" fmla="*/ 6860759 w 12191999"/>
              <a:gd name="connsiteY2" fmla="*/ 6108287 h 6177668"/>
              <a:gd name="connsiteX3" fmla="*/ 0 w 12191999"/>
              <a:gd name="connsiteY3" fmla="*/ 0 h 6177668"/>
              <a:gd name="connsiteX4" fmla="*/ 12191999 w 12191999"/>
              <a:gd name="connsiteY4" fmla="*/ 0 h 6177668"/>
              <a:gd name="connsiteX5" fmla="*/ 12191999 w 12191999"/>
              <a:gd name="connsiteY5" fmla="*/ 5215324 h 6177668"/>
              <a:gd name="connsiteX6" fmla="*/ 12144282 w 12191999"/>
              <a:gd name="connsiteY6" fmla="*/ 5229900 h 6177668"/>
              <a:gd name="connsiteX7" fmla="*/ 11759192 w 12191999"/>
              <a:gd name="connsiteY7" fmla="*/ 5336208 h 6177668"/>
              <a:gd name="connsiteX8" fmla="*/ 10505159 w 12191999"/>
              <a:gd name="connsiteY8" fmla="*/ 5627228 h 6177668"/>
              <a:gd name="connsiteX9" fmla="*/ 9501755 w 12191999"/>
              <a:gd name="connsiteY9" fmla="*/ 5807012 h 6177668"/>
              <a:gd name="connsiteX10" fmla="*/ 8534155 w 12191999"/>
              <a:gd name="connsiteY10" fmla="*/ 5944240 h 6177668"/>
              <a:gd name="connsiteX11" fmla="*/ 7790171 w 12191999"/>
              <a:gd name="connsiteY11" fmla="*/ 6026297 h 6177668"/>
              <a:gd name="connsiteX12" fmla="*/ 7024337 w 12191999"/>
              <a:gd name="connsiteY12" fmla="*/ 6093812 h 6177668"/>
              <a:gd name="connsiteX13" fmla="*/ 7008892 w 12191999"/>
              <a:gd name="connsiteY13" fmla="*/ 6095938 h 6177668"/>
              <a:gd name="connsiteX14" fmla="*/ 6862735 w 12191999"/>
              <a:gd name="connsiteY14" fmla="*/ 6107599 h 6177668"/>
              <a:gd name="connsiteX15" fmla="*/ 6872248 w 12191999"/>
              <a:gd name="connsiteY15" fmla="*/ 6109467 h 6177668"/>
              <a:gd name="connsiteX16" fmla="*/ 6907812 w 12191999"/>
              <a:gd name="connsiteY16" fmla="*/ 6107715 h 6177668"/>
              <a:gd name="connsiteX17" fmla="*/ 6956484 w 12191999"/>
              <a:gd name="connsiteY17" fmla="*/ 6104658 h 6177668"/>
              <a:gd name="connsiteX18" fmla="*/ 7652688 w 12191999"/>
              <a:gd name="connsiteY18" fmla="*/ 6071273 h 6177668"/>
              <a:gd name="connsiteX19" fmla="*/ 8699923 w 12191999"/>
              <a:gd name="connsiteY19" fmla="*/ 5982083 h 6177668"/>
              <a:gd name="connsiteX20" fmla="*/ 9557819 w 12191999"/>
              <a:gd name="connsiteY20" fmla="*/ 5875435 h 6177668"/>
              <a:gd name="connsiteX21" fmla="*/ 10709534 w 12191999"/>
              <a:gd name="connsiteY21" fmla="*/ 5676156 h 6177668"/>
              <a:gd name="connsiteX22" fmla="*/ 12081554 w 12191999"/>
              <a:gd name="connsiteY22" fmla="*/ 5341561 h 6177668"/>
              <a:gd name="connsiteX23" fmla="*/ 12191999 w 12191999"/>
              <a:gd name="connsiteY23" fmla="*/ 5308238 h 6177668"/>
              <a:gd name="connsiteX24" fmla="*/ 12191999 w 12191999"/>
              <a:gd name="connsiteY24" fmla="*/ 5364054 h 6177668"/>
              <a:gd name="connsiteX25" fmla="*/ 11911964 w 12191999"/>
              <a:gd name="connsiteY25" fmla="*/ 5447316 h 6177668"/>
              <a:gd name="connsiteX26" fmla="*/ 11020049 w 12191999"/>
              <a:gd name="connsiteY26" fmla="*/ 5667491 h 6177668"/>
              <a:gd name="connsiteX27" fmla="*/ 10064425 w 12191999"/>
              <a:gd name="connsiteY27" fmla="*/ 5852245 h 6177668"/>
              <a:gd name="connsiteX28" fmla="*/ 9264124 w 12191999"/>
              <a:gd name="connsiteY28" fmla="*/ 5971252 h 6177668"/>
              <a:gd name="connsiteX29" fmla="*/ 8654182 w 12191999"/>
              <a:gd name="connsiteY29" fmla="*/ 6042605 h 6177668"/>
              <a:gd name="connsiteX30" fmla="*/ 7938866 w 12191999"/>
              <a:gd name="connsiteY30" fmla="*/ 6105677 h 6177668"/>
              <a:gd name="connsiteX31" fmla="*/ 7008089 w 12191999"/>
              <a:gd name="connsiteY31" fmla="*/ 6158427 h 6177668"/>
              <a:gd name="connsiteX32" fmla="*/ 6549390 w 12191999"/>
              <a:gd name="connsiteY32" fmla="*/ 6172697 h 6177668"/>
              <a:gd name="connsiteX33" fmla="*/ 6433696 w 12191999"/>
              <a:gd name="connsiteY33" fmla="*/ 6177668 h 6177668"/>
              <a:gd name="connsiteX34" fmla="*/ 6127899 w 12191999"/>
              <a:gd name="connsiteY34" fmla="*/ 6177668 h 6177668"/>
              <a:gd name="connsiteX35" fmla="*/ 6048391 w 12191999"/>
              <a:gd name="connsiteY35" fmla="*/ 6172953 h 6177668"/>
              <a:gd name="connsiteX36" fmla="*/ 5334221 w 12191999"/>
              <a:gd name="connsiteY36" fmla="*/ 6135747 h 6177668"/>
              <a:gd name="connsiteX37" fmla="*/ 4413510 w 12191999"/>
              <a:gd name="connsiteY37" fmla="*/ 6072039 h 6177668"/>
              <a:gd name="connsiteX38" fmla="*/ 3438265 w 12191999"/>
              <a:gd name="connsiteY38" fmla="*/ 5970870 h 6177668"/>
              <a:gd name="connsiteX39" fmla="*/ 2425303 w 12191999"/>
              <a:gd name="connsiteY39" fmla="*/ 5848805 h 6177668"/>
              <a:gd name="connsiteX40" fmla="*/ 1293973 w 12191999"/>
              <a:gd name="connsiteY40" fmla="*/ 5671060 h 6177668"/>
              <a:gd name="connsiteX41" fmla="*/ 126888 w 12191999"/>
              <a:gd name="connsiteY41" fmla="*/ 5425029 h 6177668"/>
              <a:gd name="connsiteX42" fmla="*/ 0 w 12191999"/>
              <a:gd name="connsiteY42" fmla="*/ 5392100 h 6177668"/>
              <a:gd name="connsiteX43" fmla="*/ 0 w 12191999"/>
              <a:gd name="connsiteY43" fmla="*/ 5333771 h 6177668"/>
              <a:gd name="connsiteX44" fmla="*/ 130837 w 12191999"/>
              <a:gd name="connsiteY44" fmla="*/ 5368509 h 6177668"/>
              <a:gd name="connsiteX45" fmla="*/ 660204 w 12191999"/>
              <a:gd name="connsiteY45" fmla="*/ 5490001 h 6177668"/>
              <a:gd name="connsiteX46" fmla="*/ 1831416 w 12191999"/>
              <a:gd name="connsiteY46" fmla="*/ 5705715 h 6177668"/>
              <a:gd name="connsiteX47" fmla="*/ 2677204 w 12191999"/>
              <a:gd name="connsiteY47" fmla="*/ 5825742 h 6177668"/>
              <a:gd name="connsiteX48" fmla="*/ 2644716 w 12191999"/>
              <a:gd name="connsiteY48" fmla="*/ 5815549 h 6177668"/>
              <a:gd name="connsiteX49" fmla="*/ 1173182 w 12191999"/>
              <a:gd name="connsiteY49" fmla="*/ 5474074 h 6177668"/>
              <a:gd name="connsiteX50" fmla="*/ 479527 w 12191999"/>
              <a:gd name="connsiteY50" fmla="*/ 5269379 h 6177668"/>
              <a:gd name="connsiteX51" fmla="*/ 0 w 12191999"/>
              <a:gd name="connsiteY51" fmla="*/ 5107083 h 617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B850F8-CED0-D071-5D53-3389C410815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1617" b="12473"/>
          <a:stretch>
            <a:fillRect/>
          </a:stretch>
        </p:blipFill>
        <p:spPr>
          <a:xfrm>
            <a:off x="20" y="10"/>
            <a:ext cx="12191979" cy="6177658"/>
          </a:xfrm>
          <a:custGeom>
            <a:avLst/>
            <a:gdLst/>
            <a:ahLst/>
            <a:cxnLst/>
            <a:rect l="l" t="t" r="r" b="b"/>
            <a:pathLst>
              <a:path w="12191999" h="6177668">
                <a:moveTo>
                  <a:pt x="6861986" y="6107659"/>
                </a:moveTo>
                <a:lnTo>
                  <a:pt x="6860986" y="6107739"/>
                </a:lnTo>
                <a:lnTo>
                  <a:pt x="6860759" y="6108287"/>
                </a:lnTo>
                <a:close/>
                <a:moveTo>
                  <a:pt x="0" y="0"/>
                </a:moveTo>
                <a:lnTo>
                  <a:pt x="12191999" y="0"/>
                </a:lnTo>
                <a:lnTo>
                  <a:pt x="12191999" y="5215324"/>
                </a:lnTo>
                <a:lnTo>
                  <a:pt x="12144282" y="5229900"/>
                </a:lnTo>
                <a:cubicBezTo>
                  <a:pt x="12016423" y="5267070"/>
                  <a:pt x="11888048" y="5302510"/>
                  <a:pt x="11759192" y="5336208"/>
                </a:cubicBezTo>
                <a:cubicBezTo>
                  <a:pt x="11344324" y="5446552"/>
                  <a:pt x="10926015" y="5542623"/>
                  <a:pt x="10505159" y="5627228"/>
                </a:cubicBezTo>
                <a:cubicBezTo>
                  <a:pt x="10171926" y="5694160"/>
                  <a:pt x="9837459" y="5754097"/>
                  <a:pt x="9501755" y="5807012"/>
                </a:cubicBezTo>
                <a:cubicBezTo>
                  <a:pt x="9180066" y="5857979"/>
                  <a:pt x="8857537" y="5903722"/>
                  <a:pt x="8534155" y="5944240"/>
                </a:cubicBezTo>
                <a:cubicBezTo>
                  <a:pt x="8286585" y="5975202"/>
                  <a:pt x="8038506" y="6001450"/>
                  <a:pt x="7790171" y="6026297"/>
                </a:cubicBezTo>
                <a:lnTo>
                  <a:pt x="7024337" y="6093812"/>
                </a:lnTo>
                <a:lnTo>
                  <a:pt x="7008892" y="6095938"/>
                </a:lnTo>
                <a:lnTo>
                  <a:pt x="6862735" y="6107599"/>
                </a:lnTo>
                <a:lnTo>
                  <a:pt x="6872248" y="6109467"/>
                </a:lnTo>
                <a:cubicBezTo>
                  <a:pt x="6883954" y="6109945"/>
                  <a:pt x="6896090" y="6107715"/>
                  <a:pt x="6907812" y="6107715"/>
                </a:cubicBezTo>
                <a:cubicBezTo>
                  <a:pt x="6923994" y="6107715"/>
                  <a:pt x="6940176" y="6105039"/>
                  <a:pt x="6956484" y="6104658"/>
                </a:cubicBezTo>
                <a:cubicBezTo>
                  <a:pt x="7188765" y="6099052"/>
                  <a:pt x="7420790" y="6086564"/>
                  <a:pt x="7652688" y="6071273"/>
                </a:cubicBezTo>
                <a:cubicBezTo>
                  <a:pt x="8002191" y="6048212"/>
                  <a:pt x="8351439" y="6019289"/>
                  <a:pt x="8699923" y="5982083"/>
                </a:cubicBezTo>
                <a:cubicBezTo>
                  <a:pt x="8986610" y="5952012"/>
                  <a:pt x="9272570" y="5916463"/>
                  <a:pt x="9557819" y="5875435"/>
                </a:cubicBezTo>
                <a:cubicBezTo>
                  <a:pt x="9943546" y="5819627"/>
                  <a:pt x="10327451" y="5753205"/>
                  <a:pt x="10709534" y="5676156"/>
                </a:cubicBezTo>
                <a:cubicBezTo>
                  <a:pt x="11171292" y="5582632"/>
                  <a:pt x="11629098" y="5472289"/>
                  <a:pt x="12081554" y="5341561"/>
                </a:cubicBezTo>
                <a:lnTo>
                  <a:pt x="12191999" y="5308238"/>
                </a:lnTo>
                <a:lnTo>
                  <a:pt x="12191999" y="5364054"/>
                </a:lnTo>
                <a:lnTo>
                  <a:pt x="11911964" y="5447316"/>
                </a:lnTo>
                <a:cubicBezTo>
                  <a:pt x="11616866" y="5529116"/>
                  <a:pt x="11319604" y="5601872"/>
                  <a:pt x="11020049" y="5667491"/>
                </a:cubicBezTo>
                <a:cubicBezTo>
                  <a:pt x="10703036" y="5737061"/>
                  <a:pt x="10384496" y="5798641"/>
                  <a:pt x="10064425" y="5852245"/>
                </a:cubicBezTo>
                <a:cubicBezTo>
                  <a:pt x="9798381" y="5896841"/>
                  <a:pt x="9531609" y="5936505"/>
                  <a:pt x="9264124" y="5971252"/>
                </a:cubicBezTo>
                <a:cubicBezTo>
                  <a:pt x="9061021" y="5997500"/>
                  <a:pt x="8857919" y="6022219"/>
                  <a:pt x="8654182" y="6042605"/>
                </a:cubicBezTo>
                <a:cubicBezTo>
                  <a:pt x="8416040" y="6065924"/>
                  <a:pt x="8177644" y="6087966"/>
                  <a:pt x="7938866" y="6105677"/>
                </a:cubicBezTo>
                <a:cubicBezTo>
                  <a:pt x="7628862" y="6128611"/>
                  <a:pt x="7318730" y="6146960"/>
                  <a:pt x="7008089" y="6158427"/>
                </a:cubicBezTo>
                <a:cubicBezTo>
                  <a:pt x="6855189" y="6164034"/>
                  <a:pt x="6702290" y="6167984"/>
                  <a:pt x="6549390" y="6172697"/>
                </a:cubicBezTo>
                <a:cubicBezTo>
                  <a:pt x="6510756" y="6170558"/>
                  <a:pt x="6472010" y="6172226"/>
                  <a:pt x="6433696" y="6177668"/>
                </a:cubicBezTo>
                <a:lnTo>
                  <a:pt x="6127899" y="6177668"/>
                </a:lnTo>
                <a:lnTo>
                  <a:pt x="6048391" y="6172953"/>
                </a:lnTo>
                <a:cubicBezTo>
                  <a:pt x="5810377" y="6160212"/>
                  <a:pt x="5572363" y="6146069"/>
                  <a:pt x="5334221" y="6135747"/>
                </a:cubicBezTo>
                <a:cubicBezTo>
                  <a:pt x="5026766" y="6123004"/>
                  <a:pt x="4719692" y="6101983"/>
                  <a:pt x="4413510" y="6072039"/>
                </a:cubicBezTo>
                <a:cubicBezTo>
                  <a:pt x="4088215" y="6040312"/>
                  <a:pt x="3763687" y="6004763"/>
                  <a:pt x="3438265" y="5970870"/>
                </a:cubicBezTo>
                <a:cubicBezTo>
                  <a:pt x="3099935" y="5935704"/>
                  <a:pt x="2762281" y="5895019"/>
                  <a:pt x="2425303" y="5848805"/>
                </a:cubicBezTo>
                <a:cubicBezTo>
                  <a:pt x="2047042" y="5797329"/>
                  <a:pt x="1669936" y="5738080"/>
                  <a:pt x="1293973" y="5671060"/>
                </a:cubicBezTo>
                <a:cubicBezTo>
                  <a:pt x="902168" y="5600534"/>
                  <a:pt x="512942" y="5519976"/>
                  <a:pt x="126888" y="5425029"/>
                </a:cubicBezTo>
                <a:lnTo>
                  <a:pt x="0" y="5392100"/>
                </a:lnTo>
                <a:lnTo>
                  <a:pt x="0" y="5333771"/>
                </a:lnTo>
                <a:lnTo>
                  <a:pt x="130837" y="5368509"/>
                </a:lnTo>
                <a:cubicBezTo>
                  <a:pt x="306720" y="5411799"/>
                  <a:pt x="483287" y="5452095"/>
                  <a:pt x="660204" y="5490001"/>
                </a:cubicBezTo>
                <a:cubicBezTo>
                  <a:pt x="1048569" y="5572948"/>
                  <a:pt x="1439228" y="5643664"/>
                  <a:pt x="1831416" y="5705715"/>
                </a:cubicBezTo>
                <a:cubicBezTo>
                  <a:pt x="2114917" y="5750440"/>
                  <a:pt x="2398801" y="5791595"/>
                  <a:pt x="2677204" y="5825742"/>
                </a:cubicBezTo>
                <a:cubicBezTo>
                  <a:pt x="2669177" y="5828418"/>
                  <a:pt x="2658222" y="5818097"/>
                  <a:pt x="2644716" y="5815549"/>
                </a:cubicBezTo>
                <a:cubicBezTo>
                  <a:pt x="2149740" y="5721171"/>
                  <a:pt x="1659233" y="5607352"/>
                  <a:pt x="1173182" y="5474074"/>
                </a:cubicBezTo>
                <a:cubicBezTo>
                  <a:pt x="940520" y="5410366"/>
                  <a:pt x="709302" y="5342134"/>
                  <a:pt x="479527" y="5269379"/>
                </a:cubicBezTo>
                <a:lnTo>
                  <a:pt x="0" y="5107083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937497-9914-E384-7F2E-0EF9954BE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747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Sitka Display" panose="02000505000000020004" pitchFamily="2" charset="0"/>
              </a:rPr>
              <a:t>Unsupervised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7E25C-A64A-A9D3-AE79-916BB4A21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080"/>
            <a:ext cx="9144000" cy="119732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itka Display" panose="02000505000000020004" pitchFamily="2" charset="0"/>
              </a:rPr>
              <a:t>Ahmed Akram Amer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DCB8EB4B-AFE9-41E8-95B0-F246E5740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3650059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for a machine learning engineer&#10;&#10;Description automatically generated">
            <a:extLst>
              <a:ext uri="{FF2B5EF4-FFF2-40B4-BE49-F238E27FC236}">
                <a16:creationId xmlns:a16="http://schemas.microsoft.com/office/drawing/2014/main" id="{10C07D15-643D-2626-20B2-56A27695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428085"/>
            <a:ext cx="1476375" cy="1197324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2927733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EF114-ED3E-8BC7-F20E-14E3A970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Display" panose="02000505000000020004" pitchFamily="2" charset="0"/>
              </a:rPr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3506B8-1B57-71FE-4DA4-0F0FF4E73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Hierarchical Clustering: 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 method that builds a hierarchy of clusters either through agglomerative (bottom-up) or divisive (top-down) approaches.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K-Means: 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 popular clustering algorithm that partitions data into K clusters by minimizing inertia.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DBSCAN (Density-Based Spatial Clustering of Applications with Noise): 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 clustering algorithm that groups together points that are closely packed and marks as outliers points that lie alone in low-density regions.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Overfitting: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 A situation where a clustering model captures noise in the data rather than the underlying pattern, leading to poor generalization.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Dimensionality Reduction: 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Techniques like PCA (Principal Component Analysis) used to reduce the number of features in the data while preserving its structure, often applied before clustering.</a:t>
            </a:r>
          </a:p>
          <a:p>
            <a:endParaRPr lang="en-US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2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A381740-063A-41A4-836D-85D14980E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gnifying glass and question mark">
            <a:extLst>
              <a:ext uri="{FF2B5EF4-FFF2-40B4-BE49-F238E27FC236}">
                <a16:creationId xmlns:a16="http://schemas.microsoft.com/office/drawing/2014/main" id="{CE3B3D24-0283-676E-9CD7-A038A19B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F390D4-062B-2205-7FC2-D8CCF8E5E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2"/>
            <a:ext cx="4023360" cy="28022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Q &amp; A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2400" dirty="0" err="1">
                <a:solidFill>
                  <a:schemeClr val="bg1"/>
                </a:solidFill>
                <a:latin typeface="Sitka Display" panose="02000505000000020004" pitchFamily="2" charset="0"/>
                <a:hlinkClick r:id="rId3" action="ppaction://hlinkfile"/>
              </a:rPr>
              <a:t>Linkedin</a:t>
            </a:r>
            <a:endParaRPr lang="en-US" sz="2400" dirty="0">
              <a:solidFill>
                <a:schemeClr val="bg1"/>
              </a:solidFill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31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CDC84-1315-B66C-A206-BE7C990BC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7200" dirty="0">
                <a:latin typeface="Sitka Display" panose="02000505000000020004" pitchFamily="2" charset="0"/>
              </a:rPr>
              <a:t>Agenda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E29820"/>
          </a:solidFill>
          <a:ln w="38100" cap="rnd">
            <a:solidFill>
              <a:srgbClr val="E2982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E1568D-5231-E452-2F35-9098998A4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90854" y="2706624"/>
            <a:ext cx="6958018" cy="348386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itka Display" panose="02000505000000020004" pitchFamily="2" charset="0"/>
              </a:rPr>
              <a:t>What is Unsupervised ML?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Sitka Display" panose="02000505000000020004" pitchFamily="2" charset="0"/>
              </a:rPr>
              <a:t>Difference between Supervised and Unsupervised.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itka Display" panose="02000505000000020004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Sitka Display" panose="02000505000000020004" pitchFamily="2" charset="0"/>
              </a:rPr>
              <a:t>Main Tasks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itka Display" panose="02000505000000020004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itka Display" panose="02000505000000020004" pitchFamily="2" charset="0"/>
              </a:rPr>
              <a:t>Clustering (main focus)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itka Display" panose="02000505000000020004" pitchFamily="2" charset="0"/>
              </a:rPr>
              <a:t>Key Terminologies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en-US" sz="2200" dirty="0">
                <a:latin typeface="Sitka Display" panose="02000505000000020004" pitchFamily="2" charset="0"/>
              </a:rPr>
              <a:t>K-Means Algorithm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Sitka Display" panose="02000505000000020004" pitchFamily="2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itka Display" panose="02000505000000020004" pitchFamily="2" charset="0"/>
              </a:rPr>
              <a:t>Python Implementation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Sitka Display" panose="02000505000000020004" pitchFamily="2" charset="0"/>
              </a:rPr>
              <a:t>Summary &amp; Q&amp;A</a:t>
            </a:r>
          </a:p>
        </p:txBody>
      </p:sp>
      <p:pic>
        <p:nvPicPr>
          <p:cNvPr id="6" name="Picture 5" descr="Colorful math learning objects">
            <a:extLst>
              <a:ext uri="{FF2B5EF4-FFF2-40B4-BE49-F238E27FC236}">
                <a16:creationId xmlns:a16="http://schemas.microsoft.com/office/drawing/2014/main" id="{D826809D-E064-C4E2-8E39-86AD48A14D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962" r="33707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9099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BCB9E0F-80B4-4BE1-A13D-A796E8186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C37FA3-1CAB-67BC-9C74-4682CC3B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47013" cy="1434415"/>
          </a:xfrm>
        </p:spPr>
        <p:txBody>
          <a:bodyPr anchor="b">
            <a:normAutofit/>
          </a:bodyPr>
          <a:lstStyle/>
          <a:p>
            <a:r>
              <a:rPr lang="en-US" sz="7200" dirty="0">
                <a:latin typeface="Sitka Display" panose="02000505000000020004" pitchFamily="2" charset="0"/>
              </a:rPr>
              <a:t>What Is Unsupervised ML ..?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4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8FEDD1"/>
          </a:solidFill>
          <a:ln w="38100" cap="rnd">
            <a:solidFill>
              <a:srgbClr val="8FEDD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3FD15-ED42-4833-1E7A-753A4B0C5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0" y="2071316"/>
            <a:ext cx="10912497" cy="4096511"/>
          </a:xfrm>
        </p:spPr>
        <p:txBody>
          <a:bodyPr anchor="t">
            <a:normAutofit/>
          </a:bodyPr>
          <a:lstStyle/>
          <a:p>
            <a:r>
              <a:rPr lang="en-US" b="1" i="0" dirty="0">
                <a:effectLst/>
                <a:latin typeface="Sitka Display" panose="02000505000000020004" pitchFamily="2" charset="0"/>
              </a:rPr>
              <a:t>Unsupervised ML</a:t>
            </a:r>
            <a:r>
              <a:rPr lang="en-US" b="0" i="0" dirty="0">
                <a:effectLst/>
                <a:latin typeface="Sitka Display" panose="02000505000000020004" pitchFamily="2" charset="0"/>
              </a:rPr>
              <a:t> </a:t>
            </a:r>
            <a:r>
              <a:rPr lang="en-US" dirty="0">
                <a:latin typeface="Sitka Display" panose="02000505000000020004" pitchFamily="2" charset="0"/>
              </a:rPr>
              <a:t>: branch of Machine Learning that deals with unlabeled data</a:t>
            </a:r>
          </a:p>
          <a:p>
            <a:r>
              <a:rPr lang="en-US" dirty="0">
                <a:latin typeface="Sitka Display" panose="02000505000000020004" pitchFamily="2" charset="0"/>
              </a:rPr>
              <a:t>Unsupervised ML Algorithms are tasked to find patterns and relationships within data without any prior knowledge.</a:t>
            </a:r>
          </a:p>
          <a:p>
            <a:r>
              <a:rPr lang="en-US" dirty="0">
                <a:latin typeface="Sitka Display" panose="02000505000000020004" pitchFamily="2" charset="0"/>
              </a:rPr>
              <a:t>The Training Model has only the input parameters values and discover the groups or hidden patterns on its own</a:t>
            </a:r>
          </a:p>
        </p:txBody>
      </p:sp>
    </p:spTree>
    <p:extLst>
      <p:ext uri="{BB962C8B-B14F-4D97-AF65-F5344CB8AC3E}">
        <p14:creationId xmlns:p14="http://schemas.microsoft.com/office/powerpoint/2010/main" val="1980618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5B3-90C8-1F2C-7ED1-1EAFB95F5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Display" panose="02000505000000020004" pitchFamily="2" charset="0"/>
              </a:rPr>
              <a:t>The Difference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3ED3A1-B912-6E90-EB67-63885B9BC3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851349"/>
              </p:ext>
            </p:extLst>
          </p:nvPr>
        </p:nvGraphicFramePr>
        <p:xfrm>
          <a:off x="838200" y="1843972"/>
          <a:ext cx="10515600" cy="6918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4173792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791898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600" u="sng" dirty="0">
                          <a:latin typeface="Sitka Display" panose="02000505000000020004" pitchFamily="2" charset="0"/>
                        </a:rPr>
                        <a:t>Supervised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b="1" u="sng" dirty="0">
                          <a:latin typeface="Sitka Display" panose="02000505000000020004" pitchFamily="2" charset="0"/>
                        </a:rPr>
                        <a:t>Unsupervised ML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530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itka Display" panose="02000505000000020004" pitchFamily="2" charset="0"/>
                        </a:rPr>
                        <a:t>  Uses Labeled Data (Inputs + Corresponding Output)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Sitka Display" panose="02000505000000020004" pitchFamily="2" charset="0"/>
                        </a:rPr>
                        <a:t>  Uses Unlabeled Data ( Inputs and No Outputs)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052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Predicts outcomes or classifies data based on known labels.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Discovers hidden patterns, structures, or groupings in data.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3343973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Less complex, as the model learns from labeled data with clear guidance.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More complex, as the model must find patterns without any guidance.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179212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Two types : </a:t>
                      </a:r>
                      <a:r>
                        <a:rPr lang="en-US" sz="2800" b="1" dirty="0">
                          <a:effectLst/>
                          <a:latin typeface="Sitka Display" panose="02000505000000020004" pitchFamily="2" charset="0"/>
                        </a:rPr>
                        <a:t>Classification</a:t>
                      </a:r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 (for discrete outputs) or </a:t>
                      </a:r>
                      <a:r>
                        <a:rPr lang="en-US" sz="2800" b="1" dirty="0">
                          <a:effectLst/>
                          <a:latin typeface="Sitka Display" panose="02000505000000020004" pitchFamily="2" charset="0"/>
                        </a:rPr>
                        <a:t>regression</a:t>
                      </a:r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 (for continuous outputs).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C</a:t>
                      </a:r>
                      <a:r>
                        <a:rPr lang="en-US" sz="2800" b="1" dirty="0">
                          <a:effectLst/>
                          <a:latin typeface="Sitka Display" panose="02000505000000020004" pitchFamily="2" charset="0"/>
                        </a:rPr>
                        <a:t>lustering</a:t>
                      </a:r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 and </a:t>
                      </a:r>
                      <a:r>
                        <a:rPr lang="en-US" sz="2800" b="1" dirty="0">
                          <a:effectLst/>
                          <a:latin typeface="Sitka Display" panose="02000505000000020004" pitchFamily="2" charset="0"/>
                        </a:rPr>
                        <a:t>association</a:t>
                      </a:r>
                      <a:endParaRPr lang="en-US" sz="2800" b="0" dirty="0">
                        <a:effectLst/>
                        <a:latin typeface="Sitka Display" panose="02000505000000020004" pitchFamily="2" charset="0"/>
                      </a:endParaRP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282257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Model can be tested and evaluated using labeled test data.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dirty="0">
                          <a:effectLst/>
                          <a:latin typeface="Sitka Display" panose="02000505000000020004" pitchFamily="2" charset="0"/>
                        </a:rPr>
                        <a:t>Cannot be tested in the traditional sense, as there are no labels.</a:t>
                      </a:r>
                    </a:p>
                  </a:txBody>
                  <a:tcPr marL="95250" marR="95250" marT="133350" marB="133350" anchor="ctr"/>
                </a:tc>
                <a:extLst>
                  <a:ext uri="{0D108BD9-81ED-4DB2-BD59-A6C34878D82A}">
                    <a16:rowId xmlns:a16="http://schemas.microsoft.com/office/drawing/2014/main" val="446567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8614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1037-B526-F501-9612-2E17E4B2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Display" panose="02000505000000020004" pitchFamily="2" charset="0"/>
              </a:rPr>
              <a:t>Main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39FD-CD11-762F-7705-4CA5C523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Sitka Display" panose="02000505000000020004" pitchFamily="2" charset="0"/>
              </a:rPr>
              <a:t>1- Clustering</a:t>
            </a:r>
          </a:p>
          <a:p>
            <a:pPr lvl="1" fontAlgn="t"/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Groups similar data points together based on features.</a:t>
            </a:r>
          </a:p>
          <a:p>
            <a:pPr lvl="1" fontAlgn="t"/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Common algorithms: K-means, hierarchical clustering, DBSCAN</a:t>
            </a:r>
            <a:r>
              <a:rPr lang="en-US" sz="16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.</a:t>
            </a:r>
            <a:endParaRPr lang="en-US" dirty="0">
              <a:latin typeface="Sitka Display" panose="02000505000000020004" pitchFamily="2" charset="0"/>
            </a:endParaRPr>
          </a:p>
          <a:p>
            <a:r>
              <a:rPr lang="en-US" b="1" dirty="0">
                <a:latin typeface="Sitka Display" panose="02000505000000020004" pitchFamily="2" charset="0"/>
              </a:rPr>
              <a:t>2- Association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Discovers interesting relationships between variables in large datasets.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Commonly used in market basket analysis to find product associations</a:t>
            </a:r>
            <a:endParaRPr lang="en-US" dirty="0">
              <a:latin typeface="Sitka Display" panose="02000505000000020004" pitchFamily="2" charset="0"/>
            </a:endParaRPr>
          </a:p>
          <a:p>
            <a:r>
              <a:rPr lang="en-US" b="1" dirty="0">
                <a:latin typeface="Sitka Display" panose="02000505000000020004" pitchFamily="2" charset="0"/>
              </a:rPr>
              <a:t>3- Dimensionality Reduction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Reduces the number of features while preserving essential information.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Techniques include Principal Component Analysis (PCA) and t-Distributed Stochastic Neighbor Embedding (t-SNE).</a:t>
            </a:r>
          </a:p>
          <a:p>
            <a:pPr lvl="1" fontAlgn="t"/>
            <a:endParaRPr lang="en-US" b="0" i="0" dirty="0">
              <a:solidFill>
                <a:srgbClr val="141414"/>
              </a:solidFill>
              <a:effectLst/>
              <a:latin typeface="Sitka Display" panose="02000505000000020004" pitchFamily="2" charset="0"/>
            </a:endParaRPr>
          </a:p>
          <a:p>
            <a:endParaRPr lang="en-US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041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3A32-E766-8D7A-F940-F7B71723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Display" panose="02000505000000020004" pitchFamily="2" charset="0"/>
              </a:rPr>
              <a:t>Continue</a:t>
            </a:r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5D920-0AEC-1791-0F23-56FAECFEA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Sitka Display" panose="02000505000000020004" pitchFamily="2" charset="0"/>
              </a:rPr>
              <a:t>4- Anomaly Detection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Identifies outliers or unusual data points that differ significantly from the majority.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Useful in fraud detection, network security, and fault detection.</a:t>
            </a:r>
            <a:endParaRPr lang="en-US" dirty="0">
              <a:latin typeface="Sitka Display" panose="02000505000000020004" pitchFamily="2" charset="0"/>
            </a:endParaRPr>
          </a:p>
          <a:p>
            <a:r>
              <a:rPr lang="en-US" b="1" dirty="0">
                <a:latin typeface="Sitka Display" panose="02000505000000020004" pitchFamily="2" charset="0"/>
              </a:rPr>
              <a:t>5- Feature Learning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Automatically extracts relevant features from raw data.</a:t>
            </a:r>
          </a:p>
          <a:p>
            <a:pPr lvl="1" fontAlgn="t"/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Often used in deep learning models to improve performance on tasks like image and speech recognition.</a:t>
            </a:r>
          </a:p>
          <a:p>
            <a:endParaRPr lang="en-US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1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2662-949C-8E3A-CA17-B44B6DFC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Display" panose="02000505000000020004" pitchFamily="2" charset="0"/>
              </a:rPr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19D0-2B0F-DF59-8357-C03D7A624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 fontAlgn="t"/>
            <a:r>
              <a:rPr lang="en-US" sz="3200" b="1" i="0" dirty="0">
                <a:effectLst/>
                <a:latin typeface="Sitka Display" panose="02000505000000020004" pitchFamily="2" charset="0"/>
              </a:rPr>
              <a:t>Clustering</a:t>
            </a:r>
            <a:r>
              <a:rPr lang="en-US" sz="3200" b="0" i="0" dirty="0">
                <a:effectLst/>
                <a:latin typeface="Sitka Display" panose="02000505000000020004" pitchFamily="2" charset="0"/>
              </a:rPr>
              <a:t> is a data analysis technique used to group similar items or data points based on specific characteristics. It is commonly applied in various fields such as machine learning, statistics, and data mining.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3200" dirty="0">
                <a:latin typeface="Sitka Display" panose="02000505000000020004" pitchFamily="2" charset="0"/>
              </a:rPr>
              <a:t>I</a:t>
            </a:r>
            <a:r>
              <a:rPr lang="en-US" sz="3200" b="0" i="0" dirty="0">
                <a:effectLst/>
                <a:latin typeface="Sitka Display" panose="02000505000000020004" pitchFamily="2" charset="0"/>
              </a:rPr>
              <a:t>nvolves </a:t>
            </a:r>
            <a:r>
              <a:rPr lang="en-US" sz="3200" b="1" i="0" dirty="0">
                <a:effectLst/>
                <a:latin typeface="Sitka Display" panose="02000505000000020004" pitchFamily="2" charset="0"/>
              </a:rPr>
              <a:t>partitioning a dataset into subsets (</a:t>
            </a:r>
            <a:r>
              <a:rPr lang="en-US" sz="3200" b="1" i="0" u="sng" dirty="0">
                <a:effectLst/>
                <a:latin typeface="Sitka Display" panose="02000505000000020004" pitchFamily="2" charset="0"/>
              </a:rPr>
              <a:t>clusters</a:t>
            </a:r>
            <a:r>
              <a:rPr lang="en-US" sz="3200" b="1" i="0" dirty="0">
                <a:effectLst/>
                <a:latin typeface="Sitka Display" panose="02000505000000020004" pitchFamily="2" charset="0"/>
              </a:rPr>
              <a:t>) </a:t>
            </a:r>
            <a:r>
              <a:rPr lang="en-US" sz="3200" b="0" i="0" dirty="0">
                <a:effectLst/>
                <a:latin typeface="Sitka Display" panose="02000505000000020004" pitchFamily="2" charset="0"/>
              </a:rPr>
              <a:t>where items in the same cluster are more similar to each other than to those in other clusters.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Sitka Display" panose="02000505000000020004" pitchFamily="2" charset="0"/>
              </a:rPr>
              <a:t>It helps in identifying patterns, simplifying data analysis, and making predictions.</a:t>
            </a:r>
          </a:p>
          <a:p>
            <a:pPr algn="l" fontAlgn="t"/>
            <a:r>
              <a:rPr lang="en-US" sz="3200" b="1" i="0" dirty="0">
                <a:effectLst/>
                <a:latin typeface="Sitka Display" panose="02000505000000020004" pitchFamily="2" charset="0"/>
              </a:rPr>
              <a:t>Common Algorithms</a:t>
            </a:r>
            <a:r>
              <a:rPr lang="en-US" sz="3200" b="0" i="0" dirty="0">
                <a:effectLst/>
                <a:latin typeface="Sitka Display" panose="02000505000000020004" pitchFamily="2" charset="0"/>
              </a:rPr>
              <a:t>:</a:t>
            </a:r>
          </a:p>
          <a:p>
            <a:pPr lvl="1" fontAlgn="t"/>
            <a:r>
              <a:rPr lang="en-US" sz="2800" b="1" i="0" dirty="0">
                <a:effectLst/>
                <a:latin typeface="Sitka Display" panose="02000505000000020004" pitchFamily="2" charset="0"/>
              </a:rPr>
              <a:t>K-Means:</a:t>
            </a:r>
            <a:r>
              <a:rPr lang="en-US" sz="2800" b="0" i="0" dirty="0">
                <a:effectLst/>
                <a:latin typeface="Sitka Display" panose="02000505000000020004" pitchFamily="2" charset="0"/>
              </a:rPr>
              <a:t> Divides data into K clusters by minimizing variance within each cluster.</a:t>
            </a:r>
          </a:p>
          <a:p>
            <a:pPr lvl="1" fontAlgn="t"/>
            <a:r>
              <a:rPr lang="en-US" sz="2800" b="1" i="0" dirty="0">
                <a:effectLst/>
                <a:latin typeface="Sitka Display" panose="02000505000000020004" pitchFamily="2" charset="0"/>
              </a:rPr>
              <a:t>Hierarchical Clustering</a:t>
            </a:r>
            <a:r>
              <a:rPr lang="en-US" sz="2800" b="0" i="0" dirty="0">
                <a:effectLst/>
                <a:latin typeface="Sitka Display" panose="02000505000000020004" pitchFamily="2" charset="0"/>
              </a:rPr>
              <a:t>: Builds a tree of clusters based on distance metrics.</a:t>
            </a:r>
          </a:p>
          <a:p>
            <a:pPr lvl="1" fontAlgn="t"/>
            <a:r>
              <a:rPr lang="en-US" sz="2800" b="1" i="0" dirty="0">
                <a:effectLst/>
                <a:latin typeface="Sitka Display" panose="02000505000000020004" pitchFamily="2" charset="0"/>
              </a:rPr>
              <a:t>DBSCAN:</a:t>
            </a:r>
            <a:r>
              <a:rPr lang="en-US" sz="2800" b="0" i="0" dirty="0">
                <a:effectLst/>
                <a:latin typeface="Sitka Display" panose="02000505000000020004" pitchFamily="2" charset="0"/>
              </a:rPr>
              <a:t> Groups points that are closely packed together while marking outliers as noise.</a:t>
            </a:r>
          </a:p>
          <a:p>
            <a:endParaRPr lang="en-US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0904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DF65B-6560-31E6-052E-28F9FF8D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itka Display" panose="02000505000000020004" pitchFamily="2" charset="0"/>
              </a:rPr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4876-784C-71FE-1028-67845EF63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 fontAlgn="t"/>
            <a:r>
              <a:rPr lang="en-US" sz="28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Applications</a:t>
            </a:r>
            <a:r>
              <a:rPr lang="en-US" sz="28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</a:t>
            </a:r>
          </a:p>
          <a:p>
            <a:pPr lvl="1"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Market Segmentation</a:t>
            </a:r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Identifying distinct customer groups for targeted marketing.</a:t>
            </a:r>
          </a:p>
          <a:p>
            <a:pPr lvl="1"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Image Segmentation</a:t>
            </a:r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Grouping pixels in images for analysis.</a:t>
            </a:r>
          </a:p>
          <a:p>
            <a:pPr lvl="1"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Anomaly Detection</a:t>
            </a:r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Identifying unusual data points that do not fit into any cluster.</a:t>
            </a:r>
          </a:p>
          <a:p>
            <a:pPr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Evaluation Metrics:</a:t>
            </a:r>
          </a:p>
          <a:p>
            <a:pPr lvl="1"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Silhouette Score</a:t>
            </a:r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Measures how similar an object is to its own cluster compared to other clusters.</a:t>
            </a:r>
          </a:p>
          <a:p>
            <a:pPr lvl="1"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Dunn Index</a:t>
            </a:r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Evaluates the compactness and separation of clusters.</a:t>
            </a:r>
          </a:p>
          <a:p>
            <a:pPr fontAlgn="t"/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Clustering </a:t>
            </a:r>
            <a:r>
              <a:rPr lang="en-US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is a powerful tool for exploratory data analysis and can provide insights that guide decision-making across various domains.</a:t>
            </a:r>
          </a:p>
          <a:p>
            <a:endParaRPr lang="en-US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97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70C6-4F9A-4D54-1705-B70B4307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Key Terms in Clustering</a:t>
            </a:r>
            <a:endParaRPr lang="en-US" b="1" dirty="0">
              <a:latin typeface="Sitka Display" panose="02000505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5D6F-DDFB-18D1-CF84-E979D02F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fontAlgn="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Cluster:</a:t>
            </a:r>
            <a:r>
              <a:rPr lang="en-US" sz="24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 A collection of data points that are more similar to each other than to those in other clusters.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Centroid</a:t>
            </a:r>
            <a:r>
              <a:rPr lang="en-US" sz="24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The center point of a cluster, often calculated as the mean of all points in the cluster.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Distance Metric</a:t>
            </a:r>
            <a:r>
              <a:rPr lang="en-US" sz="24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: A method for measuring the distance between data points, commonly using Euclidean or Manhattan distance.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Inertia: </a:t>
            </a:r>
            <a:r>
              <a:rPr lang="en-US" sz="24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 measure of how tightly the clusters are packed, calculated as the sum of squared distances between points and their respective centroids.</a:t>
            </a:r>
          </a:p>
          <a:p>
            <a:pPr algn="l" fontAlgn="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Silhouette Score: </a:t>
            </a:r>
            <a:r>
              <a:rPr lang="en-US" sz="2400" b="0" i="0" dirty="0">
                <a:solidFill>
                  <a:srgbClr val="141414"/>
                </a:solidFill>
                <a:effectLst/>
                <a:latin typeface="Sitka Display" panose="02000505000000020004" pitchFamily="2" charset="0"/>
              </a:rPr>
              <a:t>A metric that evaluates how similar an object is to its own cluster compared to other clusters, ranging from -1 to 1.</a:t>
            </a:r>
          </a:p>
          <a:p>
            <a:endParaRPr lang="en-US" sz="2400" dirty="0">
              <a:latin typeface="Sitka Display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8653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809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Sitka Display</vt:lpstr>
      <vt:lpstr>The Hand Bold</vt:lpstr>
      <vt:lpstr>The Serif Hand Black</vt:lpstr>
      <vt:lpstr>SketchyVTI</vt:lpstr>
      <vt:lpstr>Unsupervised ML</vt:lpstr>
      <vt:lpstr>Agenda</vt:lpstr>
      <vt:lpstr>What Is Unsupervised ML ..?</vt:lpstr>
      <vt:lpstr>The Difference</vt:lpstr>
      <vt:lpstr>Main tasks</vt:lpstr>
      <vt:lpstr>Continue..</vt:lpstr>
      <vt:lpstr>Clustering</vt:lpstr>
      <vt:lpstr>Continue..</vt:lpstr>
      <vt:lpstr>Key Terms in Clustering</vt:lpstr>
      <vt:lpstr>Continue..</vt:lpstr>
      <vt:lpstr>Q &amp; A Linkedin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احمد اكرم كامل عامر</dc:creator>
  <cp:lastModifiedBy>احمد اكرم كامل عامر</cp:lastModifiedBy>
  <cp:revision>3</cp:revision>
  <dcterms:created xsi:type="dcterms:W3CDTF">2025-07-31T17:21:25Z</dcterms:created>
  <dcterms:modified xsi:type="dcterms:W3CDTF">2025-08-01T13:19:36Z</dcterms:modified>
</cp:coreProperties>
</file>