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media/image6.jpg" ContentType="image/pn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60" r:id="rId4"/>
    <p:sldId id="258" r:id="rId5"/>
    <p:sldId id="261" r:id="rId6"/>
    <p:sldId id="262" r:id="rId7"/>
    <p:sldId id="263" r:id="rId8"/>
    <p:sldId id="264" r:id="rId9"/>
    <p:sldId id="271" r:id="rId10"/>
    <p:sldId id="272" r:id="rId11"/>
    <p:sldId id="273" r:id="rId12"/>
    <p:sldId id="274" r:id="rId13"/>
    <p:sldId id="275" r:id="rId14"/>
    <p:sldId id="276" r:id="rId15"/>
    <p:sldId id="277" r:id="rId16"/>
    <p:sldId id="279" r:id="rId17"/>
    <p:sldId id="280" r:id="rId18"/>
    <p:sldId id="281" r:id="rId19"/>
    <p:sldId id="282" r:id="rId20"/>
    <p:sldId id="283" r:id="rId21"/>
    <p:sldId id="284" r:id="rId22"/>
    <p:sldId id="285" r:id="rId23"/>
    <p:sldId id="286" r:id="rId24"/>
    <p:sldId id="287" r:id="rId25"/>
    <p:sldId id="288" r:id="rId26"/>
    <p:sldId id="278"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262" autoAdjust="0"/>
    <p:restoredTop sz="94660"/>
  </p:normalViewPr>
  <p:slideViewPr>
    <p:cSldViewPr snapToGrid="0">
      <p:cViewPr varScale="1">
        <p:scale>
          <a:sx n="75" d="100"/>
          <a:sy n="75" d="100"/>
        </p:scale>
        <p:origin x="489" y="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433E0-9792-4BCA-AE5B-8EEF4BB6E71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0E3D391-A591-4699-B0AC-8A474192717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8D181C3-F3E5-4995-B648-2E4415ACB082}"/>
              </a:ext>
            </a:extLst>
          </p:cNvPr>
          <p:cNvSpPr>
            <a:spLocks noGrp="1"/>
          </p:cNvSpPr>
          <p:nvPr>
            <p:ph type="dt" sz="half" idx="10"/>
          </p:nvPr>
        </p:nvSpPr>
        <p:spPr/>
        <p:txBody>
          <a:bodyPr/>
          <a:lstStyle/>
          <a:p>
            <a:fld id="{194E0F6F-12BC-4ECD-A079-3F1C224CAE41}" type="datetimeFigureOut">
              <a:rPr lang="en-US" smtClean="0"/>
              <a:t>6/19/2018</a:t>
            </a:fld>
            <a:endParaRPr lang="en-US"/>
          </a:p>
        </p:txBody>
      </p:sp>
      <p:sp>
        <p:nvSpPr>
          <p:cNvPr id="5" name="Footer Placeholder 4">
            <a:extLst>
              <a:ext uri="{FF2B5EF4-FFF2-40B4-BE49-F238E27FC236}">
                <a16:creationId xmlns:a16="http://schemas.microsoft.com/office/drawing/2014/main" id="{929FA61C-B175-4FF9-87AE-DB4EFD3967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B14044-8EE9-4032-9588-7EA6A595ED6C}"/>
              </a:ext>
            </a:extLst>
          </p:cNvPr>
          <p:cNvSpPr>
            <a:spLocks noGrp="1"/>
          </p:cNvSpPr>
          <p:nvPr>
            <p:ph type="sldNum" sz="quarter" idx="12"/>
          </p:nvPr>
        </p:nvSpPr>
        <p:spPr/>
        <p:txBody>
          <a:bodyPr/>
          <a:lstStyle/>
          <a:p>
            <a:fld id="{ADE0482A-C9DB-4C81-93C5-67BC5DEF620F}" type="slidenum">
              <a:rPr lang="en-US" smtClean="0"/>
              <a:t>‹#›</a:t>
            </a:fld>
            <a:endParaRPr lang="en-US"/>
          </a:p>
        </p:txBody>
      </p:sp>
    </p:spTree>
    <p:extLst>
      <p:ext uri="{BB962C8B-B14F-4D97-AF65-F5344CB8AC3E}">
        <p14:creationId xmlns:p14="http://schemas.microsoft.com/office/powerpoint/2010/main" val="9461911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920ACB-808F-44BA-A3F8-AE5ACC8A0C4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277F956-5A6F-4BFF-9556-B9E419FE96F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4E3E291-C555-4391-B066-C647DCE77CD5}"/>
              </a:ext>
            </a:extLst>
          </p:cNvPr>
          <p:cNvSpPr>
            <a:spLocks noGrp="1"/>
          </p:cNvSpPr>
          <p:nvPr>
            <p:ph type="dt" sz="half" idx="10"/>
          </p:nvPr>
        </p:nvSpPr>
        <p:spPr/>
        <p:txBody>
          <a:bodyPr/>
          <a:lstStyle/>
          <a:p>
            <a:fld id="{194E0F6F-12BC-4ECD-A079-3F1C224CAE41}" type="datetimeFigureOut">
              <a:rPr lang="en-US" smtClean="0"/>
              <a:t>6/19/2018</a:t>
            </a:fld>
            <a:endParaRPr lang="en-US"/>
          </a:p>
        </p:txBody>
      </p:sp>
      <p:sp>
        <p:nvSpPr>
          <p:cNvPr id="5" name="Footer Placeholder 4">
            <a:extLst>
              <a:ext uri="{FF2B5EF4-FFF2-40B4-BE49-F238E27FC236}">
                <a16:creationId xmlns:a16="http://schemas.microsoft.com/office/drawing/2014/main" id="{3E242E88-D9C3-4473-A2BE-154DB418EA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C3C7E6-25AC-4775-BACB-44BCB0869F00}"/>
              </a:ext>
            </a:extLst>
          </p:cNvPr>
          <p:cNvSpPr>
            <a:spLocks noGrp="1"/>
          </p:cNvSpPr>
          <p:nvPr>
            <p:ph type="sldNum" sz="quarter" idx="12"/>
          </p:nvPr>
        </p:nvSpPr>
        <p:spPr/>
        <p:txBody>
          <a:bodyPr/>
          <a:lstStyle/>
          <a:p>
            <a:fld id="{ADE0482A-C9DB-4C81-93C5-67BC5DEF620F}" type="slidenum">
              <a:rPr lang="en-US" smtClean="0"/>
              <a:t>‹#›</a:t>
            </a:fld>
            <a:endParaRPr lang="en-US"/>
          </a:p>
        </p:txBody>
      </p:sp>
    </p:spTree>
    <p:extLst>
      <p:ext uri="{BB962C8B-B14F-4D97-AF65-F5344CB8AC3E}">
        <p14:creationId xmlns:p14="http://schemas.microsoft.com/office/powerpoint/2010/main" val="6619041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AD5C1F5-5BA5-42F1-A065-800FB483780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53C0F07-9C43-4B6C-9545-8B1F2D2CBB94}"/>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3B331C-1D65-4397-BE3D-55786794313C}"/>
              </a:ext>
            </a:extLst>
          </p:cNvPr>
          <p:cNvSpPr>
            <a:spLocks noGrp="1"/>
          </p:cNvSpPr>
          <p:nvPr>
            <p:ph type="dt" sz="half" idx="10"/>
          </p:nvPr>
        </p:nvSpPr>
        <p:spPr/>
        <p:txBody>
          <a:bodyPr/>
          <a:lstStyle/>
          <a:p>
            <a:fld id="{194E0F6F-12BC-4ECD-A079-3F1C224CAE41}" type="datetimeFigureOut">
              <a:rPr lang="en-US" smtClean="0"/>
              <a:t>6/19/2018</a:t>
            </a:fld>
            <a:endParaRPr lang="en-US"/>
          </a:p>
        </p:txBody>
      </p:sp>
      <p:sp>
        <p:nvSpPr>
          <p:cNvPr id="5" name="Footer Placeholder 4">
            <a:extLst>
              <a:ext uri="{FF2B5EF4-FFF2-40B4-BE49-F238E27FC236}">
                <a16:creationId xmlns:a16="http://schemas.microsoft.com/office/drawing/2014/main" id="{74884ABE-0AE5-4B59-ADE0-AEDA807CE8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97FDF9-23F7-44E0-8E4A-D69DE82255B2}"/>
              </a:ext>
            </a:extLst>
          </p:cNvPr>
          <p:cNvSpPr>
            <a:spLocks noGrp="1"/>
          </p:cNvSpPr>
          <p:nvPr>
            <p:ph type="sldNum" sz="quarter" idx="12"/>
          </p:nvPr>
        </p:nvSpPr>
        <p:spPr/>
        <p:txBody>
          <a:bodyPr/>
          <a:lstStyle/>
          <a:p>
            <a:fld id="{ADE0482A-C9DB-4C81-93C5-67BC5DEF620F}" type="slidenum">
              <a:rPr lang="en-US" smtClean="0"/>
              <a:t>‹#›</a:t>
            </a:fld>
            <a:endParaRPr lang="en-US"/>
          </a:p>
        </p:txBody>
      </p:sp>
    </p:spTree>
    <p:extLst>
      <p:ext uri="{BB962C8B-B14F-4D97-AF65-F5344CB8AC3E}">
        <p14:creationId xmlns:p14="http://schemas.microsoft.com/office/powerpoint/2010/main" val="16533349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D5422-6B3F-4D7A-A486-0D13EC577A3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98A080C-B3E6-468C-A354-BEADEB61F79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FC243F-6323-4073-84A3-0367AACF32B1}"/>
              </a:ext>
            </a:extLst>
          </p:cNvPr>
          <p:cNvSpPr>
            <a:spLocks noGrp="1"/>
          </p:cNvSpPr>
          <p:nvPr>
            <p:ph type="dt" sz="half" idx="10"/>
          </p:nvPr>
        </p:nvSpPr>
        <p:spPr/>
        <p:txBody>
          <a:bodyPr/>
          <a:lstStyle/>
          <a:p>
            <a:fld id="{194E0F6F-12BC-4ECD-A079-3F1C224CAE41}" type="datetimeFigureOut">
              <a:rPr lang="en-US" smtClean="0"/>
              <a:t>6/19/2018</a:t>
            </a:fld>
            <a:endParaRPr lang="en-US"/>
          </a:p>
        </p:txBody>
      </p:sp>
      <p:sp>
        <p:nvSpPr>
          <p:cNvPr id="5" name="Footer Placeholder 4">
            <a:extLst>
              <a:ext uri="{FF2B5EF4-FFF2-40B4-BE49-F238E27FC236}">
                <a16:creationId xmlns:a16="http://schemas.microsoft.com/office/drawing/2014/main" id="{2F085284-6730-432A-AB07-272CACB385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1AAC9D-4E46-4E3D-A27D-8708640CD1F1}"/>
              </a:ext>
            </a:extLst>
          </p:cNvPr>
          <p:cNvSpPr>
            <a:spLocks noGrp="1"/>
          </p:cNvSpPr>
          <p:nvPr>
            <p:ph type="sldNum" sz="quarter" idx="12"/>
          </p:nvPr>
        </p:nvSpPr>
        <p:spPr/>
        <p:txBody>
          <a:bodyPr/>
          <a:lstStyle/>
          <a:p>
            <a:fld id="{ADE0482A-C9DB-4C81-93C5-67BC5DEF620F}" type="slidenum">
              <a:rPr lang="en-US" smtClean="0"/>
              <a:t>‹#›</a:t>
            </a:fld>
            <a:endParaRPr lang="en-US"/>
          </a:p>
        </p:txBody>
      </p:sp>
    </p:spTree>
    <p:extLst>
      <p:ext uri="{BB962C8B-B14F-4D97-AF65-F5344CB8AC3E}">
        <p14:creationId xmlns:p14="http://schemas.microsoft.com/office/powerpoint/2010/main" val="29376367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88C7A-4E66-4F1B-98E7-B41B3FC3D90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4FC00EB-65DC-4CBA-A4A5-ED6490DE26F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3BCC792E-A452-485E-AAC6-E24F911A7F74}"/>
              </a:ext>
            </a:extLst>
          </p:cNvPr>
          <p:cNvSpPr>
            <a:spLocks noGrp="1"/>
          </p:cNvSpPr>
          <p:nvPr>
            <p:ph type="dt" sz="half" idx="10"/>
          </p:nvPr>
        </p:nvSpPr>
        <p:spPr/>
        <p:txBody>
          <a:bodyPr/>
          <a:lstStyle/>
          <a:p>
            <a:fld id="{194E0F6F-12BC-4ECD-A079-3F1C224CAE41}" type="datetimeFigureOut">
              <a:rPr lang="en-US" smtClean="0"/>
              <a:t>6/19/2018</a:t>
            </a:fld>
            <a:endParaRPr lang="en-US"/>
          </a:p>
        </p:txBody>
      </p:sp>
      <p:sp>
        <p:nvSpPr>
          <p:cNvPr id="5" name="Footer Placeholder 4">
            <a:extLst>
              <a:ext uri="{FF2B5EF4-FFF2-40B4-BE49-F238E27FC236}">
                <a16:creationId xmlns:a16="http://schemas.microsoft.com/office/drawing/2014/main" id="{8D7A245F-C2FD-4F4F-9562-D7B0DC2FEA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CA82989-05B6-4240-AF53-C9489DB7889C}"/>
              </a:ext>
            </a:extLst>
          </p:cNvPr>
          <p:cNvSpPr>
            <a:spLocks noGrp="1"/>
          </p:cNvSpPr>
          <p:nvPr>
            <p:ph type="sldNum" sz="quarter" idx="12"/>
          </p:nvPr>
        </p:nvSpPr>
        <p:spPr/>
        <p:txBody>
          <a:bodyPr/>
          <a:lstStyle/>
          <a:p>
            <a:fld id="{ADE0482A-C9DB-4C81-93C5-67BC5DEF620F}" type="slidenum">
              <a:rPr lang="en-US" smtClean="0"/>
              <a:t>‹#›</a:t>
            </a:fld>
            <a:endParaRPr lang="en-US"/>
          </a:p>
        </p:txBody>
      </p:sp>
    </p:spTree>
    <p:extLst>
      <p:ext uri="{BB962C8B-B14F-4D97-AF65-F5344CB8AC3E}">
        <p14:creationId xmlns:p14="http://schemas.microsoft.com/office/powerpoint/2010/main" val="814632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D310C0-439C-45C5-9F3F-B264BE3EFD9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F4FA9AC-E08C-4BFC-8463-DDCAA0A740AF}"/>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A091E8D-E58A-4BE0-84C2-EFA9C00A70CF}"/>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F951F29-4E21-4F2C-8DF5-4DF38E3F27EB}"/>
              </a:ext>
            </a:extLst>
          </p:cNvPr>
          <p:cNvSpPr>
            <a:spLocks noGrp="1"/>
          </p:cNvSpPr>
          <p:nvPr>
            <p:ph type="dt" sz="half" idx="10"/>
          </p:nvPr>
        </p:nvSpPr>
        <p:spPr/>
        <p:txBody>
          <a:bodyPr/>
          <a:lstStyle/>
          <a:p>
            <a:fld id="{194E0F6F-12BC-4ECD-A079-3F1C224CAE41}" type="datetimeFigureOut">
              <a:rPr lang="en-US" smtClean="0"/>
              <a:t>6/19/2018</a:t>
            </a:fld>
            <a:endParaRPr lang="en-US"/>
          </a:p>
        </p:txBody>
      </p:sp>
      <p:sp>
        <p:nvSpPr>
          <p:cNvPr id="6" name="Footer Placeholder 5">
            <a:extLst>
              <a:ext uri="{FF2B5EF4-FFF2-40B4-BE49-F238E27FC236}">
                <a16:creationId xmlns:a16="http://schemas.microsoft.com/office/drawing/2014/main" id="{FCB889DB-4B48-491B-ADBD-D06FD1CFD2D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6333B77-8B39-402E-B2FA-F185C181065A}"/>
              </a:ext>
            </a:extLst>
          </p:cNvPr>
          <p:cNvSpPr>
            <a:spLocks noGrp="1"/>
          </p:cNvSpPr>
          <p:nvPr>
            <p:ph type="sldNum" sz="quarter" idx="12"/>
          </p:nvPr>
        </p:nvSpPr>
        <p:spPr/>
        <p:txBody>
          <a:bodyPr/>
          <a:lstStyle/>
          <a:p>
            <a:fld id="{ADE0482A-C9DB-4C81-93C5-67BC5DEF620F}" type="slidenum">
              <a:rPr lang="en-US" smtClean="0"/>
              <a:t>‹#›</a:t>
            </a:fld>
            <a:endParaRPr lang="en-US"/>
          </a:p>
        </p:txBody>
      </p:sp>
    </p:spTree>
    <p:extLst>
      <p:ext uri="{BB962C8B-B14F-4D97-AF65-F5344CB8AC3E}">
        <p14:creationId xmlns:p14="http://schemas.microsoft.com/office/powerpoint/2010/main" val="9444894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35C64-FD52-4A7C-8C51-62EF7B5F990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9D0B2D0-E6A2-48C6-8572-D4295108394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C07EA941-242B-42F2-A26F-4AF5DE93B04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27EA377-E525-46C0-B1AC-D22BF47BB16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7903DC52-3CB8-409E-A731-2B6208DC3B2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8EB8906-D2C5-4083-B6D4-FBB00581F0A9}"/>
              </a:ext>
            </a:extLst>
          </p:cNvPr>
          <p:cNvSpPr>
            <a:spLocks noGrp="1"/>
          </p:cNvSpPr>
          <p:nvPr>
            <p:ph type="dt" sz="half" idx="10"/>
          </p:nvPr>
        </p:nvSpPr>
        <p:spPr/>
        <p:txBody>
          <a:bodyPr/>
          <a:lstStyle/>
          <a:p>
            <a:fld id="{194E0F6F-12BC-4ECD-A079-3F1C224CAE41}" type="datetimeFigureOut">
              <a:rPr lang="en-US" smtClean="0"/>
              <a:t>6/19/2018</a:t>
            </a:fld>
            <a:endParaRPr lang="en-US"/>
          </a:p>
        </p:txBody>
      </p:sp>
      <p:sp>
        <p:nvSpPr>
          <p:cNvPr id="8" name="Footer Placeholder 7">
            <a:extLst>
              <a:ext uri="{FF2B5EF4-FFF2-40B4-BE49-F238E27FC236}">
                <a16:creationId xmlns:a16="http://schemas.microsoft.com/office/drawing/2014/main" id="{BA739E45-1A7C-487E-AA21-D35D7FA7F3F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60706CE-6D02-4C9D-B88A-FBB2DB6375E4}"/>
              </a:ext>
            </a:extLst>
          </p:cNvPr>
          <p:cNvSpPr>
            <a:spLocks noGrp="1"/>
          </p:cNvSpPr>
          <p:nvPr>
            <p:ph type="sldNum" sz="quarter" idx="12"/>
          </p:nvPr>
        </p:nvSpPr>
        <p:spPr/>
        <p:txBody>
          <a:bodyPr/>
          <a:lstStyle/>
          <a:p>
            <a:fld id="{ADE0482A-C9DB-4C81-93C5-67BC5DEF620F}" type="slidenum">
              <a:rPr lang="en-US" smtClean="0"/>
              <a:t>‹#›</a:t>
            </a:fld>
            <a:endParaRPr lang="en-US"/>
          </a:p>
        </p:txBody>
      </p:sp>
    </p:spTree>
    <p:extLst>
      <p:ext uri="{BB962C8B-B14F-4D97-AF65-F5344CB8AC3E}">
        <p14:creationId xmlns:p14="http://schemas.microsoft.com/office/powerpoint/2010/main" val="17239949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092441-EC9B-42BD-BD71-CDA074617F0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A27CAC6-8D7D-4C94-B041-97C4712145E2}"/>
              </a:ext>
            </a:extLst>
          </p:cNvPr>
          <p:cNvSpPr>
            <a:spLocks noGrp="1"/>
          </p:cNvSpPr>
          <p:nvPr>
            <p:ph type="dt" sz="half" idx="10"/>
          </p:nvPr>
        </p:nvSpPr>
        <p:spPr/>
        <p:txBody>
          <a:bodyPr/>
          <a:lstStyle/>
          <a:p>
            <a:fld id="{194E0F6F-12BC-4ECD-A079-3F1C224CAE41}" type="datetimeFigureOut">
              <a:rPr lang="en-US" smtClean="0"/>
              <a:t>6/19/2018</a:t>
            </a:fld>
            <a:endParaRPr lang="en-US"/>
          </a:p>
        </p:txBody>
      </p:sp>
      <p:sp>
        <p:nvSpPr>
          <p:cNvPr id="4" name="Footer Placeholder 3">
            <a:extLst>
              <a:ext uri="{FF2B5EF4-FFF2-40B4-BE49-F238E27FC236}">
                <a16:creationId xmlns:a16="http://schemas.microsoft.com/office/drawing/2014/main" id="{A8B1C545-064D-484B-A356-30F8580BDEE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53DCEA2-030E-4378-92DA-D1514E9ACE8C}"/>
              </a:ext>
            </a:extLst>
          </p:cNvPr>
          <p:cNvSpPr>
            <a:spLocks noGrp="1"/>
          </p:cNvSpPr>
          <p:nvPr>
            <p:ph type="sldNum" sz="quarter" idx="12"/>
          </p:nvPr>
        </p:nvSpPr>
        <p:spPr/>
        <p:txBody>
          <a:bodyPr/>
          <a:lstStyle/>
          <a:p>
            <a:fld id="{ADE0482A-C9DB-4C81-93C5-67BC5DEF620F}" type="slidenum">
              <a:rPr lang="en-US" smtClean="0"/>
              <a:t>‹#›</a:t>
            </a:fld>
            <a:endParaRPr lang="en-US"/>
          </a:p>
        </p:txBody>
      </p:sp>
    </p:spTree>
    <p:extLst>
      <p:ext uri="{BB962C8B-B14F-4D97-AF65-F5344CB8AC3E}">
        <p14:creationId xmlns:p14="http://schemas.microsoft.com/office/powerpoint/2010/main" val="5444530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98802F8-8B36-4904-B6E0-40A09A043999}"/>
              </a:ext>
            </a:extLst>
          </p:cNvPr>
          <p:cNvSpPr>
            <a:spLocks noGrp="1"/>
          </p:cNvSpPr>
          <p:nvPr>
            <p:ph type="dt" sz="half" idx="10"/>
          </p:nvPr>
        </p:nvSpPr>
        <p:spPr/>
        <p:txBody>
          <a:bodyPr/>
          <a:lstStyle/>
          <a:p>
            <a:fld id="{194E0F6F-12BC-4ECD-A079-3F1C224CAE41}" type="datetimeFigureOut">
              <a:rPr lang="en-US" smtClean="0"/>
              <a:t>6/19/2018</a:t>
            </a:fld>
            <a:endParaRPr lang="en-US"/>
          </a:p>
        </p:txBody>
      </p:sp>
      <p:sp>
        <p:nvSpPr>
          <p:cNvPr id="3" name="Footer Placeholder 2">
            <a:extLst>
              <a:ext uri="{FF2B5EF4-FFF2-40B4-BE49-F238E27FC236}">
                <a16:creationId xmlns:a16="http://schemas.microsoft.com/office/drawing/2014/main" id="{A823A009-DDD0-4493-920C-CA57E851B06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0ACEC99-2937-4335-B00E-EADD6E8E04F5}"/>
              </a:ext>
            </a:extLst>
          </p:cNvPr>
          <p:cNvSpPr>
            <a:spLocks noGrp="1"/>
          </p:cNvSpPr>
          <p:nvPr>
            <p:ph type="sldNum" sz="quarter" idx="12"/>
          </p:nvPr>
        </p:nvSpPr>
        <p:spPr/>
        <p:txBody>
          <a:bodyPr/>
          <a:lstStyle/>
          <a:p>
            <a:fld id="{ADE0482A-C9DB-4C81-93C5-67BC5DEF620F}" type="slidenum">
              <a:rPr lang="en-US" smtClean="0"/>
              <a:t>‹#›</a:t>
            </a:fld>
            <a:endParaRPr lang="en-US"/>
          </a:p>
        </p:txBody>
      </p:sp>
    </p:spTree>
    <p:extLst>
      <p:ext uri="{BB962C8B-B14F-4D97-AF65-F5344CB8AC3E}">
        <p14:creationId xmlns:p14="http://schemas.microsoft.com/office/powerpoint/2010/main" val="36408981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9A145-72BF-47F4-AFE1-993AC04CC74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5D68319-3A53-475C-9F35-7E4C9503832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49FE425-0752-485E-ABF6-95174A8BFA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E841512-7C27-4D7C-857D-04573C326288}"/>
              </a:ext>
            </a:extLst>
          </p:cNvPr>
          <p:cNvSpPr>
            <a:spLocks noGrp="1"/>
          </p:cNvSpPr>
          <p:nvPr>
            <p:ph type="dt" sz="half" idx="10"/>
          </p:nvPr>
        </p:nvSpPr>
        <p:spPr/>
        <p:txBody>
          <a:bodyPr/>
          <a:lstStyle/>
          <a:p>
            <a:fld id="{194E0F6F-12BC-4ECD-A079-3F1C224CAE41}" type="datetimeFigureOut">
              <a:rPr lang="en-US" smtClean="0"/>
              <a:t>6/19/2018</a:t>
            </a:fld>
            <a:endParaRPr lang="en-US"/>
          </a:p>
        </p:txBody>
      </p:sp>
      <p:sp>
        <p:nvSpPr>
          <p:cNvPr id="6" name="Footer Placeholder 5">
            <a:extLst>
              <a:ext uri="{FF2B5EF4-FFF2-40B4-BE49-F238E27FC236}">
                <a16:creationId xmlns:a16="http://schemas.microsoft.com/office/drawing/2014/main" id="{8F8F6678-3D02-438D-B264-B4A019609D1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00621C-7BEF-467F-B9B6-223E1CF8164C}"/>
              </a:ext>
            </a:extLst>
          </p:cNvPr>
          <p:cNvSpPr>
            <a:spLocks noGrp="1"/>
          </p:cNvSpPr>
          <p:nvPr>
            <p:ph type="sldNum" sz="quarter" idx="12"/>
          </p:nvPr>
        </p:nvSpPr>
        <p:spPr/>
        <p:txBody>
          <a:bodyPr/>
          <a:lstStyle/>
          <a:p>
            <a:fld id="{ADE0482A-C9DB-4C81-93C5-67BC5DEF620F}" type="slidenum">
              <a:rPr lang="en-US" smtClean="0"/>
              <a:t>‹#›</a:t>
            </a:fld>
            <a:endParaRPr lang="en-US"/>
          </a:p>
        </p:txBody>
      </p:sp>
    </p:spTree>
    <p:extLst>
      <p:ext uri="{BB962C8B-B14F-4D97-AF65-F5344CB8AC3E}">
        <p14:creationId xmlns:p14="http://schemas.microsoft.com/office/powerpoint/2010/main" val="3748182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16BE8-836D-4EF3-9EDE-D6AB12226A1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21C4E71-FC3B-4B13-BA0C-EDEAD8A73AF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ED7772E-28DE-474B-80B2-6009680110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03BECDB-5031-4732-ADBF-7A6046A3D422}"/>
              </a:ext>
            </a:extLst>
          </p:cNvPr>
          <p:cNvSpPr>
            <a:spLocks noGrp="1"/>
          </p:cNvSpPr>
          <p:nvPr>
            <p:ph type="dt" sz="half" idx="10"/>
          </p:nvPr>
        </p:nvSpPr>
        <p:spPr/>
        <p:txBody>
          <a:bodyPr/>
          <a:lstStyle/>
          <a:p>
            <a:fld id="{194E0F6F-12BC-4ECD-A079-3F1C224CAE41}" type="datetimeFigureOut">
              <a:rPr lang="en-US" smtClean="0"/>
              <a:t>6/19/2018</a:t>
            </a:fld>
            <a:endParaRPr lang="en-US"/>
          </a:p>
        </p:txBody>
      </p:sp>
      <p:sp>
        <p:nvSpPr>
          <p:cNvPr id="6" name="Footer Placeholder 5">
            <a:extLst>
              <a:ext uri="{FF2B5EF4-FFF2-40B4-BE49-F238E27FC236}">
                <a16:creationId xmlns:a16="http://schemas.microsoft.com/office/drawing/2014/main" id="{2F3F8720-A8E5-4993-A5C7-3EE3B93E52E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51021A4-2201-44F2-92CB-78B258BF3E7C}"/>
              </a:ext>
            </a:extLst>
          </p:cNvPr>
          <p:cNvSpPr>
            <a:spLocks noGrp="1"/>
          </p:cNvSpPr>
          <p:nvPr>
            <p:ph type="sldNum" sz="quarter" idx="12"/>
          </p:nvPr>
        </p:nvSpPr>
        <p:spPr/>
        <p:txBody>
          <a:bodyPr/>
          <a:lstStyle/>
          <a:p>
            <a:fld id="{ADE0482A-C9DB-4C81-93C5-67BC5DEF620F}" type="slidenum">
              <a:rPr lang="en-US" smtClean="0"/>
              <a:t>‹#›</a:t>
            </a:fld>
            <a:endParaRPr lang="en-US"/>
          </a:p>
        </p:txBody>
      </p:sp>
    </p:spTree>
    <p:extLst>
      <p:ext uri="{BB962C8B-B14F-4D97-AF65-F5344CB8AC3E}">
        <p14:creationId xmlns:p14="http://schemas.microsoft.com/office/powerpoint/2010/main" val="5933068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52F67CD-D1C8-4B28-8D18-6DD5157F305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E332772-8B98-4A5E-9316-988BE0503BD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968ED3A-B14B-4554-8373-EDA7C262784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94E0F6F-12BC-4ECD-A079-3F1C224CAE41}" type="datetimeFigureOut">
              <a:rPr lang="en-US" smtClean="0"/>
              <a:t>6/19/2018</a:t>
            </a:fld>
            <a:endParaRPr lang="en-US"/>
          </a:p>
        </p:txBody>
      </p:sp>
      <p:sp>
        <p:nvSpPr>
          <p:cNvPr id="5" name="Footer Placeholder 4">
            <a:extLst>
              <a:ext uri="{FF2B5EF4-FFF2-40B4-BE49-F238E27FC236}">
                <a16:creationId xmlns:a16="http://schemas.microsoft.com/office/drawing/2014/main" id="{63399947-73D6-43EA-A134-97AD9F75A52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9DEC91A-050E-4267-B9E5-61D1F6A9D50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E0482A-C9DB-4C81-93C5-67BC5DEF620F}" type="slidenum">
              <a:rPr lang="en-US" smtClean="0"/>
              <a:t>‹#›</a:t>
            </a:fld>
            <a:endParaRPr lang="en-US"/>
          </a:p>
        </p:txBody>
      </p:sp>
    </p:spTree>
    <p:extLst>
      <p:ext uri="{BB962C8B-B14F-4D97-AF65-F5344CB8AC3E}">
        <p14:creationId xmlns:p14="http://schemas.microsoft.com/office/powerpoint/2010/main" val="8876923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www.rpubs.com/iyadaqel/176952"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commons.wikimedia.org/wiki/File:Typical_cnn.png" TargetMode="External"/><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arxiv.org/abs/1412.6980"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www.cs.cmu.edu/afs/cs/project/jair/pub/volume16/chawla02a-html/chawla2002.html" TargetMode="External"/><Relationship Id="rId2" Type="http://schemas.openxmlformats.org/officeDocument/2006/relationships/hyperlink" Target="https://en.wikipedia.org/wiki/Oversampling_and_undersampling_in_data_analysis" TargetMode="External"/><Relationship Id="rId1" Type="http://schemas.openxmlformats.org/officeDocument/2006/relationships/slideLayout" Target="../slideLayouts/slideLayout2.xml"/><Relationship Id="rId5" Type="http://schemas.openxmlformats.org/officeDocument/2006/relationships/hyperlink" Target="https://www.researchgate.net/publication/315643035_Online_Social_Media-based_Sentiment_Analysis_for_US_Airline_companies" TargetMode="External"/><Relationship Id="rId4" Type="http://schemas.openxmlformats.org/officeDocument/2006/relationships/hyperlink" Target="http://sci2s.ugr.es/keel/pdf/algorithm/congreso/2008-He-ieee.pdf"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contrib.scikit-learn.org/imbalanced-learn/stable/over_sampling.html"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2B9E3-7205-4C28-A24C-10A27FB1EF96}"/>
              </a:ext>
            </a:extLst>
          </p:cNvPr>
          <p:cNvSpPr>
            <a:spLocks noGrp="1"/>
          </p:cNvSpPr>
          <p:nvPr>
            <p:ph type="ctrTitle"/>
          </p:nvPr>
        </p:nvSpPr>
        <p:spPr/>
        <p:txBody>
          <a:bodyPr>
            <a:normAutofit fontScale="90000"/>
          </a:bodyPr>
          <a:lstStyle/>
          <a:p>
            <a:r>
              <a:rPr lang="en-US" b="1" dirty="0"/>
              <a:t>Classification Technical Report</a:t>
            </a:r>
            <a:br>
              <a:rPr lang="en-US" dirty="0"/>
            </a:br>
            <a:endParaRPr lang="en-US" dirty="0"/>
          </a:p>
        </p:txBody>
      </p:sp>
      <p:sp>
        <p:nvSpPr>
          <p:cNvPr id="3" name="Subtitle 2">
            <a:extLst>
              <a:ext uri="{FF2B5EF4-FFF2-40B4-BE49-F238E27FC236}">
                <a16:creationId xmlns:a16="http://schemas.microsoft.com/office/drawing/2014/main" id="{9BA4AA1E-3106-40F5-AE46-DFEE15BBB512}"/>
              </a:ext>
            </a:extLst>
          </p:cNvPr>
          <p:cNvSpPr>
            <a:spLocks noGrp="1"/>
          </p:cNvSpPr>
          <p:nvPr>
            <p:ph type="subTitle" idx="1"/>
          </p:nvPr>
        </p:nvSpPr>
        <p:spPr/>
        <p:txBody>
          <a:bodyPr/>
          <a:lstStyle/>
          <a:p>
            <a:r>
              <a:rPr lang="en-US" b="1" dirty="0"/>
              <a:t>BY</a:t>
            </a:r>
          </a:p>
          <a:p>
            <a:r>
              <a:rPr lang="en-US" dirty="0"/>
              <a:t>Ahmed </a:t>
            </a:r>
            <a:r>
              <a:rPr lang="en-US" dirty="0" err="1"/>
              <a:t>Abdelatty</a:t>
            </a:r>
            <a:endParaRPr lang="en-US" dirty="0"/>
          </a:p>
          <a:p>
            <a:r>
              <a:rPr lang="en-US" dirty="0"/>
              <a:t>Ahmed.Abdelatty@utdallas.edu</a:t>
            </a:r>
          </a:p>
          <a:p>
            <a:endParaRPr lang="en-US" dirty="0"/>
          </a:p>
        </p:txBody>
      </p:sp>
    </p:spTree>
    <p:extLst>
      <p:ext uri="{BB962C8B-B14F-4D97-AF65-F5344CB8AC3E}">
        <p14:creationId xmlns:p14="http://schemas.microsoft.com/office/powerpoint/2010/main" val="22960992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30A16-DC36-4888-BE34-917B990A53C9}"/>
              </a:ext>
            </a:extLst>
          </p:cNvPr>
          <p:cNvSpPr>
            <a:spLocks noGrp="1"/>
          </p:cNvSpPr>
          <p:nvPr>
            <p:ph type="title"/>
          </p:nvPr>
        </p:nvSpPr>
        <p:spPr/>
        <p:txBody>
          <a:bodyPr/>
          <a:lstStyle/>
          <a:p>
            <a:r>
              <a:rPr lang="en-US" dirty="0"/>
              <a:t>Task 1 (Experiments and Results)</a:t>
            </a:r>
          </a:p>
        </p:txBody>
      </p:sp>
      <p:sp>
        <p:nvSpPr>
          <p:cNvPr id="3" name="Content Placeholder 2">
            <a:extLst>
              <a:ext uri="{FF2B5EF4-FFF2-40B4-BE49-F238E27FC236}">
                <a16:creationId xmlns:a16="http://schemas.microsoft.com/office/drawing/2014/main" id="{4E60BC55-F274-43FE-A6F5-B02E18035EA2}"/>
              </a:ext>
            </a:extLst>
          </p:cNvPr>
          <p:cNvSpPr>
            <a:spLocks noGrp="1"/>
          </p:cNvSpPr>
          <p:nvPr>
            <p:ph idx="1"/>
          </p:nvPr>
        </p:nvSpPr>
        <p:spPr/>
        <p:txBody>
          <a:bodyPr>
            <a:normAutofit/>
          </a:bodyPr>
          <a:lstStyle/>
          <a:p>
            <a:r>
              <a:rPr lang="en-US" dirty="0"/>
              <a:t>The dataset was </a:t>
            </a:r>
            <a:r>
              <a:rPr lang="en-US" dirty="0" err="1"/>
              <a:t>splitted</a:t>
            </a:r>
            <a:r>
              <a:rPr lang="en-US" dirty="0"/>
              <a:t> into 80% training and 20% testing. </a:t>
            </a:r>
          </a:p>
          <a:p>
            <a:pPr marL="0" indent="0">
              <a:buNone/>
            </a:pPr>
            <a:endParaRPr lang="en-US" dirty="0"/>
          </a:p>
          <a:p>
            <a:r>
              <a:rPr lang="en-US" dirty="0"/>
              <a:t>Multiple classification techniques was used (Linear SVM, Naïve Bayes (NB), KNN, AdaBoost (AB), and </a:t>
            </a:r>
            <a:r>
              <a:rPr lang="en-US" dirty="0" err="1"/>
              <a:t>GradientBoosting</a:t>
            </a:r>
            <a:r>
              <a:rPr lang="en-US" dirty="0"/>
              <a:t> (GB))</a:t>
            </a:r>
          </a:p>
          <a:p>
            <a:pPr marL="0" indent="0">
              <a:buNone/>
            </a:pPr>
            <a:r>
              <a:rPr lang="en-US" dirty="0"/>
              <a:t> </a:t>
            </a:r>
          </a:p>
          <a:p>
            <a:r>
              <a:rPr lang="en-US" dirty="0"/>
              <a:t>The pretrained </a:t>
            </a:r>
            <a:r>
              <a:rPr lang="en-US" dirty="0" err="1"/>
              <a:t>TextBlob</a:t>
            </a:r>
            <a:r>
              <a:rPr lang="en-US" dirty="0"/>
              <a:t> sentiment classifier have been used also, but got 54% accuracy. </a:t>
            </a:r>
          </a:p>
        </p:txBody>
      </p:sp>
    </p:spTree>
    <p:extLst>
      <p:ext uri="{BB962C8B-B14F-4D97-AF65-F5344CB8AC3E}">
        <p14:creationId xmlns:p14="http://schemas.microsoft.com/office/powerpoint/2010/main" val="39488473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30A16-DC36-4888-BE34-917B990A53C9}"/>
              </a:ext>
            </a:extLst>
          </p:cNvPr>
          <p:cNvSpPr>
            <a:spLocks noGrp="1"/>
          </p:cNvSpPr>
          <p:nvPr>
            <p:ph type="title"/>
          </p:nvPr>
        </p:nvSpPr>
        <p:spPr/>
        <p:txBody>
          <a:bodyPr/>
          <a:lstStyle/>
          <a:p>
            <a:r>
              <a:rPr lang="en-US" dirty="0"/>
              <a:t>Task 1 - Experiments (parameter tuning )</a:t>
            </a:r>
          </a:p>
        </p:txBody>
      </p:sp>
      <p:sp>
        <p:nvSpPr>
          <p:cNvPr id="3" name="Content Placeholder 2">
            <a:extLst>
              <a:ext uri="{FF2B5EF4-FFF2-40B4-BE49-F238E27FC236}">
                <a16:creationId xmlns:a16="http://schemas.microsoft.com/office/drawing/2014/main" id="{4E60BC55-F274-43FE-A6F5-B02E18035EA2}"/>
              </a:ext>
            </a:extLst>
          </p:cNvPr>
          <p:cNvSpPr>
            <a:spLocks noGrp="1"/>
          </p:cNvSpPr>
          <p:nvPr>
            <p:ph idx="1"/>
          </p:nvPr>
        </p:nvSpPr>
        <p:spPr/>
        <p:txBody>
          <a:bodyPr>
            <a:normAutofit/>
          </a:bodyPr>
          <a:lstStyle/>
          <a:p>
            <a:pPr marL="0" indent="0">
              <a:buNone/>
            </a:pPr>
            <a:r>
              <a:rPr lang="en-US" dirty="0"/>
              <a:t>To obtain the highest possible accuracy I did a lot of parameter tuning including: </a:t>
            </a:r>
          </a:p>
          <a:p>
            <a:pPr lvl="0"/>
            <a:r>
              <a:rPr lang="en-US" sz="2400" dirty="0"/>
              <a:t>Selecting which levels of preprocessing to apply.</a:t>
            </a:r>
          </a:p>
          <a:p>
            <a:pPr lvl="0"/>
            <a:r>
              <a:rPr lang="en-US" sz="2400" dirty="0"/>
              <a:t>Tuning the parameters of each classifier: for KNN K is selected between {1,3,5,7,10,15}, for NB Laplace smoothing is selected between {.5,1,1.5,2,2.5,3,5,7}, for Linear SVM the slack constant C is selected between {1,.1,.2,2,5,10,20}, for both </a:t>
            </a:r>
            <a:r>
              <a:rPr lang="en-US" sz="2400" dirty="0" err="1"/>
              <a:t>GradientBoosting</a:t>
            </a:r>
            <a:r>
              <a:rPr lang="en-US" sz="2400" dirty="0"/>
              <a:t> and AdaBoost number of estimators is selected between {50,100,200}.</a:t>
            </a:r>
          </a:p>
          <a:p>
            <a:endParaRPr lang="en-US" dirty="0"/>
          </a:p>
        </p:txBody>
      </p:sp>
    </p:spTree>
    <p:extLst>
      <p:ext uri="{BB962C8B-B14F-4D97-AF65-F5344CB8AC3E}">
        <p14:creationId xmlns:p14="http://schemas.microsoft.com/office/powerpoint/2010/main" val="31849935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9CB593-B3A5-4DA6-87D9-CFEB6FFD1488}"/>
              </a:ext>
            </a:extLst>
          </p:cNvPr>
          <p:cNvSpPr>
            <a:spLocks noGrp="1"/>
          </p:cNvSpPr>
          <p:nvPr>
            <p:ph type="title"/>
          </p:nvPr>
        </p:nvSpPr>
        <p:spPr>
          <a:xfrm>
            <a:off x="838200" y="365125"/>
            <a:ext cx="10515600" cy="1325563"/>
          </a:xfrm>
        </p:spPr>
        <p:txBody>
          <a:bodyPr/>
          <a:lstStyle/>
          <a:p>
            <a:r>
              <a:rPr lang="en-US" dirty="0"/>
              <a:t>Task 1 - Results</a:t>
            </a:r>
          </a:p>
        </p:txBody>
      </p:sp>
      <p:sp>
        <p:nvSpPr>
          <p:cNvPr id="3" name="Content Placeholder 2">
            <a:extLst>
              <a:ext uri="{FF2B5EF4-FFF2-40B4-BE49-F238E27FC236}">
                <a16:creationId xmlns:a16="http://schemas.microsoft.com/office/drawing/2014/main" id="{BC568751-796B-440C-A58A-BB8AD2B0F30B}"/>
              </a:ext>
            </a:extLst>
          </p:cNvPr>
          <p:cNvSpPr>
            <a:spLocks noGrp="1"/>
          </p:cNvSpPr>
          <p:nvPr>
            <p:ph idx="1"/>
          </p:nvPr>
        </p:nvSpPr>
        <p:spPr>
          <a:xfrm>
            <a:off x="75363" y="1482436"/>
            <a:ext cx="12075224" cy="4694527"/>
          </a:xfrm>
        </p:spPr>
        <p:txBody>
          <a:bodyPr>
            <a:normAutofit/>
          </a:bodyPr>
          <a:lstStyle/>
          <a:p>
            <a:r>
              <a:rPr lang="en-US" sz="2200" dirty="0"/>
              <a:t>Best performance for SVM and Naïve Bayes was obtained by applying </a:t>
            </a:r>
            <a:r>
              <a:rPr lang="en-US" sz="2200" dirty="0" err="1"/>
              <a:t>tf</a:t>
            </a:r>
            <a:r>
              <a:rPr lang="en-US" sz="2200" dirty="0"/>
              <a:t> only (Level 1,2 preprocessing) on the entire dataset. On the other hand, the best performance for </a:t>
            </a:r>
            <a:r>
              <a:rPr lang="en-US" sz="2200" dirty="0" err="1"/>
              <a:t>GradientBoosting</a:t>
            </a:r>
            <a:r>
              <a:rPr lang="en-US" sz="2200" dirty="0"/>
              <a:t>, KNN, and AdaBoost was obtained by applying </a:t>
            </a:r>
            <a:r>
              <a:rPr lang="en-US" sz="2200" dirty="0" err="1"/>
              <a:t>tf-idf</a:t>
            </a:r>
            <a:r>
              <a:rPr lang="en-US" sz="2200" dirty="0"/>
              <a:t> only (Level 1,2 preprocessing) on the entire dataset. </a:t>
            </a:r>
          </a:p>
        </p:txBody>
      </p:sp>
      <p:pic>
        <p:nvPicPr>
          <p:cNvPr id="5" name="Picture 4">
            <a:extLst>
              <a:ext uri="{FF2B5EF4-FFF2-40B4-BE49-F238E27FC236}">
                <a16:creationId xmlns:a16="http://schemas.microsoft.com/office/drawing/2014/main" id="{ECD36037-8CDE-4CA7-8F71-1EEE56C30A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9131" y="2441234"/>
            <a:ext cx="9144018" cy="4572009"/>
          </a:xfrm>
          <a:prstGeom prst="rect">
            <a:avLst/>
          </a:prstGeom>
        </p:spPr>
      </p:pic>
    </p:spTree>
    <p:extLst>
      <p:ext uri="{BB962C8B-B14F-4D97-AF65-F5344CB8AC3E}">
        <p14:creationId xmlns:p14="http://schemas.microsoft.com/office/powerpoint/2010/main" val="905122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FE8CA1-60E6-4A91-A6D7-EBE85B9A6321}"/>
              </a:ext>
            </a:extLst>
          </p:cNvPr>
          <p:cNvSpPr>
            <a:spLocks noGrp="1"/>
          </p:cNvSpPr>
          <p:nvPr>
            <p:ph type="title"/>
          </p:nvPr>
        </p:nvSpPr>
        <p:spPr/>
        <p:txBody>
          <a:bodyPr/>
          <a:lstStyle/>
          <a:p>
            <a:r>
              <a:rPr lang="en-US" dirty="0"/>
              <a:t>Task 1 – Results (Cont.)</a:t>
            </a:r>
          </a:p>
        </p:txBody>
      </p:sp>
      <p:graphicFrame>
        <p:nvGraphicFramePr>
          <p:cNvPr id="4" name="Content Placeholder 3">
            <a:extLst>
              <a:ext uri="{FF2B5EF4-FFF2-40B4-BE49-F238E27FC236}">
                <a16:creationId xmlns:a16="http://schemas.microsoft.com/office/drawing/2014/main" id="{C5413BF6-4B74-43B7-99AA-F4FBED951601}"/>
              </a:ext>
            </a:extLst>
          </p:cNvPr>
          <p:cNvGraphicFramePr>
            <a:graphicFrameLocks noGrp="1"/>
          </p:cNvGraphicFramePr>
          <p:nvPr>
            <p:ph idx="1"/>
            <p:extLst>
              <p:ext uri="{D42A27DB-BD31-4B8C-83A1-F6EECF244321}">
                <p14:modId xmlns:p14="http://schemas.microsoft.com/office/powerpoint/2010/main" val="2048717827"/>
              </p:ext>
            </p:extLst>
          </p:nvPr>
        </p:nvGraphicFramePr>
        <p:xfrm>
          <a:off x="240143" y="2313709"/>
          <a:ext cx="11711713" cy="3629892"/>
        </p:xfrm>
        <a:graphic>
          <a:graphicData uri="http://schemas.openxmlformats.org/drawingml/2006/table">
            <a:tbl>
              <a:tblPr firstRow="1" firstCol="1" bandRow="1">
                <a:tableStyleId>{5C22544A-7EE6-4342-B048-85BDC9FD1C3A}</a:tableStyleId>
              </a:tblPr>
              <a:tblGrid>
                <a:gridCol w="900901">
                  <a:extLst>
                    <a:ext uri="{9D8B030D-6E8A-4147-A177-3AD203B41FA5}">
                      <a16:colId xmlns:a16="http://schemas.microsoft.com/office/drawing/2014/main" val="1942424356"/>
                    </a:ext>
                  </a:extLst>
                </a:gridCol>
                <a:gridCol w="900901">
                  <a:extLst>
                    <a:ext uri="{9D8B030D-6E8A-4147-A177-3AD203B41FA5}">
                      <a16:colId xmlns:a16="http://schemas.microsoft.com/office/drawing/2014/main" val="1546427051"/>
                    </a:ext>
                  </a:extLst>
                </a:gridCol>
                <a:gridCol w="900901">
                  <a:extLst>
                    <a:ext uri="{9D8B030D-6E8A-4147-A177-3AD203B41FA5}">
                      <a16:colId xmlns:a16="http://schemas.microsoft.com/office/drawing/2014/main" val="3190978020"/>
                    </a:ext>
                  </a:extLst>
                </a:gridCol>
                <a:gridCol w="900901">
                  <a:extLst>
                    <a:ext uri="{9D8B030D-6E8A-4147-A177-3AD203B41FA5}">
                      <a16:colId xmlns:a16="http://schemas.microsoft.com/office/drawing/2014/main" val="2625984097"/>
                    </a:ext>
                  </a:extLst>
                </a:gridCol>
                <a:gridCol w="900901">
                  <a:extLst>
                    <a:ext uri="{9D8B030D-6E8A-4147-A177-3AD203B41FA5}">
                      <a16:colId xmlns:a16="http://schemas.microsoft.com/office/drawing/2014/main" val="1619155334"/>
                    </a:ext>
                  </a:extLst>
                </a:gridCol>
                <a:gridCol w="900901">
                  <a:extLst>
                    <a:ext uri="{9D8B030D-6E8A-4147-A177-3AD203B41FA5}">
                      <a16:colId xmlns:a16="http://schemas.microsoft.com/office/drawing/2014/main" val="4237317155"/>
                    </a:ext>
                  </a:extLst>
                </a:gridCol>
                <a:gridCol w="900901">
                  <a:extLst>
                    <a:ext uri="{9D8B030D-6E8A-4147-A177-3AD203B41FA5}">
                      <a16:colId xmlns:a16="http://schemas.microsoft.com/office/drawing/2014/main" val="417122520"/>
                    </a:ext>
                  </a:extLst>
                </a:gridCol>
                <a:gridCol w="900901">
                  <a:extLst>
                    <a:ext uri="{9D8B030D-6E8A-4147-A177-3AD203B41FA5}">
                      <a16:colId xmlns:a16="http://schemas.microsoft.com/office/drawing/2014/main" val="181211336"/>
                    </a:ext>
                  </a:extLst>
                </a:gridCol>
                <a:gridCol w="900901">
                  <a:extLst>
                    <a:ext uri="{9D8B030D-6E8A-4147-A177-3AD203B41FA5}">
                      <a16:colId xmlns:a16="http://schemas.microsoft.com/office/drawing/2014/main" val="1656485838"/>
                    </a:ext>
                  </a:extLst>
                </a:gridCol>
                <a:gridCol w="900901">
                  <a:extLst>
                    <a:ext uri="{9D8B030D-6E8A-4147-A177-3AD203B41FA5}">
                      <a16:colId xmlns:a16="http://schemas.microsoft.com/office/drawing/2014/main" val="975954441"/>
                    </a:ext>
                  </a:extLst>
                </a:gridCol>
                <a:gridCol w="900901">
                  <a:extLst>
                    <a:ext uri="{9D8B030D-6E8A-4147-A177-3AD203B41FA5}">
                      <a16:colId xmlns:a16="http://schemas.microsoft.com/office/drawing/2014/main" val="2780143362"/>
                    </a:ext>
                  </a:extLst>
                </a:gridCol>
                <a:gridCol w="900901">
                  <a:extLst>
                    <a:ext uri="{9D8B030D-6E8A-4147-A177-3AD203B41FA5}">
                      <a16:colId xmlns:a16="http://schemas.microsoft.com/office/drawing/2014/main" val="2947824126"/>
                    </a:ext>
                  </a:extLst>
                </a:gridCol>
                <a:gridCol w="900901">
                  <a:extLst>
                    <a:ext uri="{9D8B030D-6E8A-4147-A177-3AD203B41FA5}">
                      <a16:colId xmlns:a16="http://schemas.microsoft.com/office/drawing/2014/main" val="1787155725"/>
                    </a:ext>
                  </a:extLst>
                </a:gridCol>
              </a:tblGrid>
              <a:tr h="518556">
                <a:tc>
                  <a:txBody>
                    <a:bodyPr/>
                    <a:lstStyle/>
                    <a:p>
                      <a:pPr marL="0" marR="0" algn="just">
                        <a:lnSpc>
                          <a:spcPct val="107000"/>
                        </a:lnSpc>
                        <a:spcBef>
                          <a:spcPts val="0"/>
                        </a:spcBef>
                        <a:spcAft>
                          <a:spcPts val="0"/>
                        </a:spcAft>
                      </a:pPr>
                      <a:r>
                        <a:rPr lang="en-US" sz="1200" b="1" dirty="0">
                          <a:effectLst/>
                        </a:rPr>
                        <a:t> </a:t>
                      </a:r>
                      <a:endParaRPr lang="en-US" sz="11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gridSpan="3">
                  <a:txBody>
                    <a:bodyPr/>
                    <a:lstStyle/>
                    <a:p>
                      <a:pPr marL="0" marR="0" algn="ctr">
                        <a:lnSpc>
                          <a:spcPct val="107000"/>
                        </a:lnSpc>
                        <a:spcBef>
                          <a:spcPts val="0"/>
                        </a:spcBef>
                        <a:spcAft>
                          <a:spcPts val="0"/>
                        </a:spcAft>
                      </a:pPr>
                      <a:r>
                        <a:rPr lang="en-US" sz="1800" b="1" dirty="0" err="1">
                          <a:effectLst/>
                        </a:rPr>
                        <a:t>RandomOverSampler</a:t>
                      </a:r>
                      <a:endParaRPr lang="en-US" sz="18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US"/>
                    </a:p>
                  </a:txBody>
                  <a:tcPr/>
                </a:tc>
                <a:tc hMerge="1">
                  <a:txBody>
                    <a:bodyPr/>
                    <a:lstStyle/>
                    <a:p>
                      <a:endParaRPr lang="en-US"/>
                    </a:p>
                  </a:txBody>
                  <a:tcPr/>
                </a:tc>
                <a:tc gridSpan="3">
                  <a:txBody>
                    <a:bodyPr/>
                    <a:lstStyle/>
                    <a:p>
                      <a:pPr marL="0" marR="0" algn="ctr">
                        <a:lnSpc>
                          <a:spcPct val="107000"/>
                        </a:lnSpc>
                        <a:spcBef>
                          <a:spcPts val="0"/>
                        </a:spcBef>
                        <a:spcAft>
                          <a:spcPts val="0"/>
                        </a:spcAft>
                      </a:pPr>
                      <a:r>
                        <a:rPr lang="en-US" sz="1800" b="1" dirty="0">
                          <a:effectLst/>
                        </a:rPr>
                        <a:t>SMOTE</a:t>
                      </a:r>
                      <a:endParaRPr lang="en-US" sz="18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US"/>
                    </a:p>
                  </a:txBody>
                  <a:tcPr/>
                </a:tc>
                <a:tc hMerge="1">
                  <a:txBody>
                    <a:bodyPr/>
                    <a:lstStyle/>
                    <a:p>
                      <a:endParaRPr lang="en-US"/>
                    </a:p>
                  </a:txBody>
                  <a:tcPr/>
                </a:tc>
                <a:tc gridSpan="3">
                  <a:txBody>
                    <a:bodyPr/>
                    <a:lstStyle/>
                    <a:p>
                      <a:pPr marL="0" marR="0" algn="ctr">
                        <a:lnSpc>
                          <a:spcPct val="107000"/>
                        </a:lnSpc>
                        <a:spcBef>
                          <a:spcPts val="0"/>
                        </a:spcBef>
                        <a:spcAft>
                          <a:spcPts val="0"/>
                        </a:spcAft>
                      </a:pPr>
                      <a:r>
                        <a:rPr lang="en-US" sz="1800" b="1" dirty="0">
                          <a:effectLst/>
                        </a:rPr>
                        <a:t>ADASYN</a:t>
                      </a:r>
                      <a:endParaRPr lang="en-US" sz="18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US"/>
                    </a:p>
                  </a:txBody>
                  <a:tcPr/>
                </a:tc>
                <a:tc hMerge="1">
                  <a:txBody>
                    <a:bodyPr/>
                    <a:lstStyle/>
                    <a:p>
                      <a:endParaRPr lang="en-US"/>
                    </a:p>
                  </a:txBody>
                  <a:tcPr/>
                </a:tc>
                <a:tc gridSpan="3">
                  <a:txBody>
                    <a:bodyPr/>
                    <a:lstStyle/>
                    <a:p>
                      <a:pPr marL="0" marR="0" algn="ctr">
                        <a:lnSpc>
                          <a:spcPct val="107000"/>
                        </a:lnSpc>
                        <a:spcBef>
                          <a:spcPts val="0"/>
                        </a:spcBef>
                        <a:spcAft>
                          <a:spcPts val="0"/>
                        </a:spcAft>
                      </a:pPr>
                      <a:r>
                        <a:rPr lang="en-US" sz="1800" b="1" dirty="0">
                          <a:effectLst/>
                        </a:rPr>
                        <a:t>None</a:t>
                      </a:r>
                      <a:endParaRPr lang="en-US" sz="18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113603926"/>
                  </a:ext>
                </a:extLst>
              </a:tr>
              <a:tr h="518556">
                <a:tc>
                  <a:txBody>
                    <a:bodyPr/>
                    <a:lstStyle/>
                    <a:p>
                      <a:pPr marL="0" marR="0" algn="ctr">
                        <a:lnSpc>
                          <a:spcPct val="107000"/>
                        </a:lnSpc>
                        <a:spcBef>
                          <a:spcPts val="0"/>
                        </a:spcBef>
                        <a:spcAft>
                          <a:spcPts val="0"/>
                        </a:spcAft>
                      </a:pPr>
                      <a:r>
                        <a:rPr lang="en-US" sz="1800" b="1" dirty="0">
                          <a:effectLst/>
                        </a:rPr>
                        <a:t> </a:t>
                      </a:r>
                      <a:endParaRPr lang="en-US" sz="18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800" b="1" dirty="0" err="1">
                          <a:solidFill>
                            <a:srgbClr val="FF0000"/>
                          </a:solidFill>
                          <a:effectLst/>
                        </a:rPr>
                        <a:t>Tf</a:t>
                      </a:r>
                      <a:endParaRPr lang="en-US" sz="1800" b="1" dirty="0">
                        <a:solidFill>
                          <a:srgbClr val="FF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800" b="1" dirty="0" err="1">
                          <a:solidFill>
                            <a:srgbClr val="FF0000"/>
                          </a:solidFill>
                          <a:effectLst/>
                        </a:rPr>
                        <a:t>Tf-idf</a:t>
                      </a:r>
                      <a:endParaRPr lang="en-US" sz="1800" b="1" dirty="0">
                        <a:solidFill>
                          <a:srgbClr val="FF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800" b="1" dirty="0">
                          <a:solidFill>
                            <a:srgbClr val="FF0000"/>
                          </a:solidFill>
                          <a:effectLst/>
                        </a:rPr>
                        <a:t>W2V</a:t>
                      </a:r>
                      <a:endParaRPr lang="en-US" sz="1800" b="1" dirty="0">
                        <a:solidFill>
                          <a:srgbClr val="FF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800" b="1" dirty="0" err="1">
                          <a:solidFill>
                            <a:srgbClr val="FF0000"/>
                          </a:solidFill>
                          <a:effectLst/>
                        </a:rPr>
                        <a:t>Tf</a:t>
                      </a:r>
                      <a:endParaRPr lang="en-US" sz="1800" b="1" dirty="0">
                        <a:solidFill>
                          <a:srgbClr val="FF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800" b="1" dirty="0" err="1">
                          <a:solidFill>
                            <a:srgbClr val="FF0000"/>
                          </a:solidFill>
                          <a:effectLst/>
                        </a:rPr>
                        <a:t>Tf-idf</a:t>
                      </a:r>
                      <a:endParaRPr lang="en-US" sz="1800" b="1" dirty="0">
                        <a:solidFill>
                          <a:srgbClr val="FF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800" b="1" dirty="0">
                          <a:solidFill>
                            <a:srgbClr val="FF0000"/>
                          </a:solidFill>
                          <a:effectLst/>
                        </a:rPr>
                        <a:t>W2V</a:t>
                      </a:r>
                      <a:endParaRPr lang="en-US" sz="1800" b="1" dirty="0">
                        <a:solidFill>
                          <a:srgbClr val="FF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800" b="1" dirty="0" err="1">
                          <a:solidFill>
                            <a:srgbClr val="FF0000"/>
                          </a:solidFill>
                          <a:effectLst/>
                        </a:rPr>
                        <a:t>Tf</a:t>
                      </a:r>
                      <a:endParaRPr lang="en-US" sz="1800" b="1" dirty="0">
                        <a:solidFill>
                          <a:srgbClr val="FF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800" b="1" dirty="0" err="1">
                          <a:solidFill>
                            <a:srgbClr val="FF0000"/>
                          </a:solidFill>
                          <a:effectLst/>
                        </a:rPr>
                        <a:t>Tf-idf</a:t>
                      </a:r>
                      <a:endParaRPr lang="en-US" sz="1800" b="1" dirty="0">
                        <a:solidFill>
                          <a:srgbClr val="FF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800" b="1" dirty="0">
                          <a:solidFill>
                            <a:srgbClr val="FF0000"/>
                          </a:solidFill>
                          <a:effectLst/>
                        </a:rPr>
                        <a:t>W2V</a:t>
                      </a:r>
                      <a:endParaRPr lang="en-US" sz="1800" b="1" dirty="0">
                        <a:solidFill>
                          <a:srgbClr val="FF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800" b="1" dirty="0" err="1">
                          <a:solidFill>
                            <a:srgbClr val="FF0000"/>
                          </a:solidFill>
                          <a:effectLst/>
                        </a:rPr>
                        <a:t>Tf</a:t>
                      </a:r>
                      <a:endParaRPr lang="en-US" sz="1800" b="1" dirty="0">
                        <a:solidFill>
                          <a:srgbClr val="FF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800" b="1" dirty="0" err="1">
                          <a:solidFill>
                            <a:srgbClr val="FF0000"/>
                          </a:solidFill>
                          <a:effectLst/>
                        </a:rPr>
                        <a:t>Tf-idf</a:t>
                      </a:r>
                      <a:endParaRPr lang="en-US" sz="1800" b="1" dirty="0">
                        <a:solidFill>
                          <a:srgbClr val="FF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800" b="1" dirty="0">
                          <a:solidFill>
                            <a:srgbClr val="FF0000"/>
                          </a:solidFill>
                          <a:effectLst/>
                        </a:rPr>
                        <a:t>W2V</a:t>
                      </a:r>
                      <a:endParaRPr lang="en-US" sz="1800" b="1" dirty="0">
                        <a:solidFill>
                          <a:srgbClr val="FF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186163227"/>
                  </a:ext>
                </a:extLst>
              </a:tr>
              <a:tr h="518556">
                <a:tc>
                  <a:txBody>
                    <a:bodyPr/>
                    <a:lstStyle/>
                    <a:p>
                      <a:pPr marL="0" marR="0" algn="ctr">
                        <a:lnSpc>
                          <a:spcPct val="107000"/>
                        </a:lnSpc>
                        <a:spcBef>
                          <a:spcPts val="0"/>
                        </a:spcBef>
                        <a:spcAft>
                          <a:spcPts val="0"/>
                        </a:spcAft>
                      </a:pPr>
                      <a:r>
                        <a:rPr lang="en-US" sz="1800" b="1" dirty="0">
                          <a:effectLst/>
                        </a:rPr>
                        <a:t>SVM</a:t>
                      </a:r>
                      <a:endParaRPr lang="en-US" sz="18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500" b="0" dirty="0">
                          <a:effectLst/>
                        </a:rPr>
                        <a:t>78.14</a:t>
                      </a:r>
                      <a:endParaRPr lang="en-US" sz="1500" b="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500" b="0" dirty="0">
                          <a:effectLst/>
                        </a:rPr>
                        <a:t>77.16</a:t>
                      </a:r>
                      <a:endParaRPr lang="en-US" sz="1500" b="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500" b="0">
                          <a:effectLst/>
                        </a:rPr>
                        <a:t>69.96</a:t>
                      </a:r>
                      <a:endParaRPr lang="en-US" sz="1500" b="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500" b="0">
                          <a:effectLst/>
                        </a:rPr>
                        <a:t>78.79</a:t>
                      </a:r>
                      <a:endParaRPr lang="en-US" sz="1500" b="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500" b="0">
                          <a:effectLst/>
                        </a:rPr>
                        <a:t>79.2</a:t>
                      </a:r>
                      <a:endParaRPr lang="en-US" sz="1500" b="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500" b="0">
                          <a:effectLst/>
                        </a:rPr>
                        <a:t>70.35</a:t>
                      </a:r>
                      <a:endParaRPr lang="en-US" sz="1500" b="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500" b="0">
                          <a:effectLst/>
                        </a:rPr>
                        <a:t>78.04</a:t>
                      </a:r>
                      <a:endParaRPr lang="en-US" sz="1500" b="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500" b="0">
                          <a:effectLst/>
                        </a:rPr>
                        <a:t>77.97</a:t>
                      </a:r>
                      <a:endParaRPr lang="en-US" sz="1500" b="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500" b="0">
                          <a:effectLst/>
                        </a:rPr>
                        <a:t>69.02</a:t>
                      </a:r>
                      <a:endParaRPr lang="en-US" sz="1500" b="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500" b="1" dirty="0">
                          <a:solidFill>
                            <a:srgbClr val="00B050"/>
                          </a:solidFill>
                          <a:effectLst/>
                        </a:rPr>
                        <a:t>80.6</a:t>
                      </a:r>
                      <a:endParaRPr lang="en-US" sz="1500" b="1" dirty="0">
                        <a:solidFill>
                          <a:srgbClr val="00B05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500" b="0">
                          <a:effectLst/>
                        </a:rPr>
                        <a:t>80.26</a:t>
                      </a:r>
                      <a:endParaRPr lang="en-US" sz="1500" b="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500" b="0">
                          <a:effectLst/>
                        </a:rPr>
                        <a:t>74.72</a:t>
                      </a:r>
                      <a:endParaRPr lang="en-US" sz="1500" b="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653235959"/>
                  </a:ext>
                </a:extLst>
              </a:tr>
              <a:tr h="518556">
                <a:tc>
                  <a:txBody>
                    <a:bodyPr/>
                    <a:lstStyle/>
                    <a:p>
                      <a:pPr marL="0" marR="0" algn="ctr">
                        <a:lnSpc>
                          <a:spcPct val="107000"/>
                        </a:lnSpc>
                        <a:spcBef>
                          <a:spcPts val="0"/>
                        </a:spcBef>
                        <a:spcAft>
                          <a:spcPts val="0"/>
                        </a:spcAft>
                      </a:pPr>
                      <a:r>
                        <a:rPr lang="en-US" sz="1800" b="1" dirty="0">
                          <a:effectLst/>
                        </a:rPr>
                        <a:t>GB</a:t>
                      </a:r>
                      <a:endParaRPr lang="en-US" sz="18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500" b="0">
                          <a:effectLst/>
                        </a:rPr>
                        <a:t>73.43</a:t>
                      </a:r>
                      <a:endParaRPr lang="en-US" sz="1500" b="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500" b="0">
                          <a:effectLst/>
                        </a:rPr>
                        <a:t>72.82</a:t>
                      </a:r>
                      <a:endParaRPr lang="en-US" sz="1500" b="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500" b="0" dirty="0">
                          <a:effectLst/>
                        </a:rPr>
                        <a:t>69.65</a:t>
                      </a:r>
                      <a:endParaRPr lang="en-US" sz="1500" b="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500" b="0" dirty="0">
                          <a:effectLst/>
                        </a:rPr>
                        <a:t>73.5</a:t>
                      </a:r>
                      <a:endParaRPr lang="en-US" sz="1500" b="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500" b="0" dirty="0">
                          <a:effectLst/>
                        </a:rPr>
                        <a:t>75.58</a:t>
                      </a:r>
                      <a:endParaRPr lang="en-US" sz="1500" b="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500" b="0" dirty="0">
                          <a:effectLst/>
                        </a:rPr>
                        <a:t>67.79</a:t>
                      </a:r>
                      <a:endParaRPr lang="en-US" sz="1500" b="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500" b="0">
                          <a:effectLst/>
                        </a:rPr>
                        <a:t>75.44</a:t>
                      </a:r>
                      <a:endParaRPr lang="en-US" sz="1500" b="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500" b="0">
                          <a:effectLst/>
                        </a:rPr>
                        <a:t>75.00</a:t>
                      </a:r>
                      <a:endParaRPr lang="en-US" sz="1500" b="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500" b="0">
                          <a:effectLst/>
                        </a:rPr>
                        <a:t>70.63</a:t>
                      </a:r>
                      <a:endParaRPr lang="en-US" sz="1500" b="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500" b="0">
                          <a:effectLst/>
                        </a:rPr>
                        <a:t>76.74</a:t>
                      </a:r>
                      <a:endParaRPr lang="en-US" sz="1500" b="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500" b="1" dirty="0">
                          <a:effectLst/>
                        </a:rPr>
                        <a:t>76.81</a:t>
                      </a:r>
                      <a:endParaRPr lang="en-US" sz="15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500" b="0">
                          <a:effectLst/>
                        </a:rPr>
                        <a:t>74.52</a:t>
                      </a:r>
                      <a:endParaRPr lang="en-US" sz="1500" b="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223104589"/>
                  </a:ext>
                </a:extLst>
              </a:tr>
              <a:tr h="518556">
                <a:tc>
                  <a:txBody>
                    <a:bodyPr/>
                    <a:lstStyle/>
                    <a:p>
                      <a:pPr marL="0" marR="0" algn="ctr">
                        <a:lnSpc>
                          <a:spcPct val="107000"/>
                        </a:lnSpc>
                        <a:spcBef>
                          <a:spcPts val="0"/>
                        </a:spcBef>
                        <a:spcAft>
                          <a:spcPts val="0"/>
                        </a:spcAft>
                      </a:pPr>
                      <a:r>
                        <a:rPr lang="en-US" sz="1800" b="1" dirty="0">
                          <a:effectLst/>
                        </a:rPr>
                        <a:t>AB</a:t>
                      </a:r>
                      <a:endParaRPr lang="en-US" sz="18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500" b="0">
                          <a:effectLst/>
                        </a:rPr>
                        <a:t>71.35</a:t>
                      </a:r>
                      <a:endParaRPr lang="en-US" sz="1500" b="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500" b="0">
                          <a:effectLst/>
                        </a:rPr>
                        <a:t>68.66</a:t>
                      </a:r>
                      <a:endParaRPr lang="en-US" sz="1500" b="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500" b="0">
                          <a:effectLst/>
                        </a:rPr>
                        <a:t>56.33</a:t>
                      </a:r>
                      <a:endParaRPr lang="en-US" sz="1500" b="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500" b="0">
                          <a:effectLst/>
                        </a:rPr>
                        <a:t>75.34</a:t>
                      </a:r>
                      <a:endParaRPr lang="en-US" sz="1500" b="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500" b="0" dirty="0">
                          <a:effectLst/>
                        </a:rPr>
                        <a:t>71.82</a:t>
                      </a:r>
                      <a:endParaRPr lang="en-US" sz="1500" b="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500" b="0" dirty="0">
                          <a:effectLst/>
                        </a:rPr>
                        <a:t>63.49</a:t>
                      </a:r>
                      <a:endParaRPr lang="en-US" sz="1500" b="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500" b="0" dirty="0">
                          <a:effectLst/>
                        </a:rPr>
                        <a:t>72.33</a:t>
                      </a:r>
                      <a:endParaRPr lang="en-US" sz="1500" b="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500" b="0" dirty="0">
                          <a:effectLst/>
                        </a:rPr>
                        <a:t>73.33</a:t>
                      </a:r>
                      <a:endParaRPr lang="en-US" sz="1500" b="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500" b="0" dirty="0">
                          <a:effectLst/>
                        </a:rPr>
                        <a:t>65.78</a:t>
                      </a:r>
                      <a:endParaRPr lang="en-US" sz="1500" b="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500" b="0">
                          <a:effectLst/>
                        </a:rPr>
                        <a:t>76.16</a:t>
                      </a:r>
                      <a:endParaRPr lang="en-US" sz="1500" b="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500" b="1" dirty="0">
                          <a:effectLst/>
                        </a:rPr>
                        <a:t>76.63</a:t>
                      </a:r>
                      <a:endParaRPr lang="en-US" sz="15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500" b="0">
                          <a:effectLst/>
                        </a:rPr>
                        <a:t>71.45</a:t>
                      </a:r>
                      <a:endParaRPr lang="en-US" sz="1500" b="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679688094"/>
                  </a:ext>
                </a:extLst>
              </a:tr>
              <a:tr h="518556">
                <a:tc>
                  <a:txBody>
                    <a:bodyPr/>
                    <a:lstStyle/>
                    <a:p>
                      <a:pPr marL="0" marR="0" algn="ctr">
                        <a:lnSpc>
                          <a:spcPct val="107000"/>
                        </a:lnSpc>
                        <a:spcBef>
                          <a:spcPts val="0"/>
                        </a:spcBef>
                        <a:spcAft>
                          <a:spcPts val="0"/>
                        </a:spcAft>
                      </a:pPr>
                      <a:r>
                        <a:rPr lang="en-US" sz="1800" b="1" dirty="0">
                          <a:effectLst/>
                        </a:rPr>
                        <a:t>KNN</a:t>
                      </a:r>
                      <a:endParaRPr lang="en-US" sz="18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500" b="0">
                          <a:effectLst/>
                        </a:rPr>
                        <a:t>63.8</a:t>
                      </a:r>
                      <a:endParaRPr lang="en-US" sz="1500" b="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500" b="0">
                          <a:effectLst/>
                        </a:rPr>
                        <a:t>62.68</a:t>
                      </a:r>
                      <a:endParaRPr lang="en-US" sz="1500" b="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500" b="0">
                          <a:effectLst/>
                        </a:rPr>
                        <a:t>6466</a:t>
                      </a:r>
                      <a:endParaRPr lang="en-US" sz="1500" b="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500" b="0">
                          <a:effectLst/>
                        </a:rPr>
                        <a:t>41.97</a:t>
                      </a:r>
                      <a:endParaRPr lang="en-US" sz="1500" b="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500" b="0">
                          <a:effectLst/>
                        </a:rPr>
                        <a:t>38.18</a:t>
                      </a:r>
                      <a:endParaRPr lang="en-US" sz="1500" b="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500" b="0">
                          <a:effectLst/>
                        </a:rPr>
                        <a:t>48.80</a:t>
                      </a:r>
                      <a:endParaRPr lang="en-US" sz="1500" b="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500" b="0" dirty="0">
                          <a:effectLst/>
                        </a:rPr>
                        <a:t>39.03</a:t>
                      </a:r>
                      <a:endParaRPr lang="en-US" sz="1500" b="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500" b="0" dirty="0">
                          <a:effectLst/>
                        </a:rPr>
                        <a:t>37.23</a:t>
                      </a:r>
                      <a:endParaRPr lang="en-US" sz="1500" b="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500" b="0" dirty="0">
                          <a:effectLst/>
                        </a:rPr>
                        <a:t>66.19</a:t>
                      </a:r>
                      <a:endParaRPr lang="en-US" sz="1500" b="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500" b="0" dirty="0">
                          <a:effectLst/>
                        </a:rPr>
                        <a:t>72.06</a:t>
                      </a:r>
                      <a:endParaRPr lang="en-US" sz="1500" b="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500" b="1" dirty="0">
                          <a:effectLst/>
                        </a:rPr>
                        <a:t>74.76</a:t>
                      </a:r>
                      <a:endParaRPr lang="en-US" sz="15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500" b="0" dirty="0">
                          <a:effectLst/>
                        </a:rPr>
                        <a:t>71.99</a:t>
                      </a:r>
                      <a:endParaRPr lang="en-US" sz="1500" b="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416334552"/>
                  </a:ext>
                </a:extLst>
              </a:tr>
              <a:tr h="518556">
                <a:tc>
                  <a:txBody>
                    <a:bodyPr/>
                    <a:lstStyle/>
                    <a:p>
                      <a:pPr marL="0" marR="0" algn="ctr">
                        <a:lnSpc>
                          <a:spcPct val="107000"/>
                        </a:lnSpc>
                        <a:spcBef>
                          <a:spcPts val="0"/>
                        </a:spcBef>
                        <a:spcAft>
                          <a:spcPts val="0"/>
                        </a:spcAft>
                      </a:pPr>
                      <a:r>
                        <a:rPr lang="en-US" sz="1800" b="1" dirty="0">
                          <a:effectLst/>
                        </a:rPr>
                        <a:t>NB</a:t>
                      </a:r>
                      <a:endParaRPr lang="en-US" sz="18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500" b="0" dirty="0">
                          <a:effectLst/>
                        </a:rPr>
                        <a:t>78.42</a:t>
                      </a:r>
                      <a:endParaRPr lang="en-US" sz="1500" b="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500" b="0">
                          <a:effectLst/>
                        </a:rPr>
                        <a:t>77.23</a:t>
                      </a:r>
                      <a:endParaRPr lang="en-US" sz="1500" b="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500" b="0">
                          <a:effectLst/>
                        </a:rPr>
                        <a:t>–––––</a:t>
                      </a:r>
                      <a:endParaRPr lang="en-US" sz="1500" b="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500" b="0">
                          <a:effectLst/>
                        </a:rPr>
                        <a:t>79.51</a:t>
                      </a:r>
                      <a:endParaRPr lang="en-US" sz="1500" b="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500" b="0">
                          <a:effectLst/>
                        </a:rPr>
                        <a:t>78.72</a:t>
                      </a:r>
                      <a:endParaRPr lang="en-US" sz="1500" b="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500" b="0">
                          <a:effectLst/>
                        </a:rPr>
                        <a:t>–––––</a:t>
                      </a:r>
                      <a:endParaRPr lang="en-US" sz="1500" b="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500" b="0">
                          <a:effectLst/>
                        </a:rPr>
                        <a:t>78.03</a:t>
                      </a:r>
                      <a:endParaRPr lang="en-US" sz="1500" b="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500" b="0" dirty="0">
                          <a:effectLst/>
                        </a:rPr>
                        <a:t>78.24</a:t>
                      </a:r>
                      <a:endParaRPr lang="en-US" sz="1500" b="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500" b="0" dirty="0">
                          <a:effectLst/>
                        </a:rPr>
                        <a:t>–––––</a:t>
                      </a:r>
                      <a:endParaRPr lang="en-US" sz="1500" b="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500" b="1" dirty="0">
                          <a:effectLst/>
                        </a:rPr>
                        <a:t>79.06</a:t>
                      </a:r>
                      <a:endParaRPr lang="en-US" sz="15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500" b="0" dirty="0">
                          <a:effectLst/>
                        </a:rPr>
                        <a:t>77.56</a:t>
                      </a:r>
                      <a:endParaRPr lang="en-US" sz="1500" b="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500" b="0" dirty="0">
                          <a:effectLst/>
                        </a:rPr>
                        <a:t>–––––</a:t>
                      </a:r>
                      <a:endParaRPr lang="en-US" sz="1500" b="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709163446"/>
                  </a:ext>
                </a:extLst>
              </a:tr>
            </a:tbl>
          </a:graphicData>
        </a:graphic>
      </p:graphicFrame>
      <p:sp>
        <p:nvSpPr>
          <p:cNvPr id="5" name="Rectangle 4">
            <a:extLst>
              <a:ext uri="{FF2B5EF4-FFF2-40B4-BE49-F238E27FC236}">
                <a16:creationId xmlns:a16="http://schemas.microsoft.com/office/drawing/2014/main" id="{F35A69B6-7C33-4F14-9D48-B922E4021C51}"/>
              </a:ext>
            </a:extLst>
          </p:cNvPr>
          <p:cNvSpPr/>
          <p:nvPr/>
        </p:nvSpPr>
        <p:spPr>
          <a:xfrm>
            <a:off x="2048161" y="1879359"/>
            <a:ext cx="7686964" cy="373757"/>
          </a:xfrm>
          <a:prstGeom prst="rect">
            <a:avLst/>
          </a:prstGeom>
        </p:spPr>
        <p:txBody>
          <a:bodyPr wrap="square">
            <a:spAutoFit/>
          </a:bodyPr>
          <a:lstStyle/>
          <a:p>
            <a:pPr algn="ctr">
              <a:lnSpc>
                <a:spcPct val="107000"/>
              </a:lnSpc>
              <a:spcAft>
                <a:spcPts val="800"/>
              </a:spcAft>
            </a:pPr>
            <a:r>
              <a:rPr lang="en-US" b="1" dirty="0">
                <a:latin typeface="Arial" panose="020B0604020202020204" pitchFamily="34" charset="0"/>
                <a:ea typeface="Calibri" panose="020F0502020204030204" pitchFamily="34" charset="0"/>
                <a:cs typeface="Arial" panose="020B0604020202020204" pitchFamily="34" charset="0"/>
              </a:rPr>
              <a:t>Accuracy of different classification techniques without using PCA</a:t>
            </a:r>
            <a:endParaRPr lang="en-US" sz="16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4071603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162F8-E4DA-41CB-8E3C-E353A8708B9F}"/>
              </a:ext>
            </a:extLst>
          </p:cNvPr>
          <p:cNvSpPr>
            <a:spLocks noGrp="1"/>
          </p:cNvSpPr>
          <p:nvPr>
            <p:ph type="title"/>
          </p:nvPr>
        </p:nvSpPr>
        <p:spPr/>
        <p:txBody>
          <a:bodyPr/>
          <a:lstStyle/>
          <a:p>
            <a:r>
              <a:rPr lang="en-US" dirty="0"/>
              <a:t>Task 1 – Results (Cont.)</a:t>
            </a:r>
          </a:p>
        </p:txBody>
      </p:sp>
      <p:graphicFrame>
        <p:nvGraphicFramePr>
          <p:cNvPr id="4" name="Content Placeholder 3">
            <a:extLst>
              <a:ext uri="{FF2B5EF4-FFF2-40B4-BE49-F238E27FC236}">
                <a16:creationId xmlns:a16="http://schemas.microsoft.com/office/drawing/2014/main" id="{92FCF37A-ADF5-4F27-8971-F431DBEE4F3F}"/>
              </a:ext>
            </a:extLst>
          </p:cNvPr>
          <p:cNvGraphicFramePr>
            <a:graphicFrameLocks noGrp="1"/>
          </p:cNvGraphicFramePr>
          <p:nvPr>
            <p:ph idx="1"/>
            <p:extLst>
              <p:ext uri="{D42A27DB-BD31-4B8C-83A1-F6EECF244321}">
                <p14:modId xmlns:p14="http://schemas.microsoft.com/office/powerpoint/2010/main" val="1532722795"/>
              </p:ext>
            </p:extLst>
          </p:nvPr>
        </p:nvGraphicFramePr>
        <p:xfrm>
          <a:off x="1039090" y="2849416"/>
          <a:ext cx="10192325" cy="2540000"/>
        </p:xfrm>
        <a:graphic>
          <a:graphicData uri="http://schemas.openxmlformats.org/drawingml/2006/table">
            <a:tbl>
              <a:tblPr firstRow="1" firstCol="1" bandRow="1">
                <a:tableStyleId>{5C22544A-7EE6-4342-B048-85BDC9FD1C3A}</a:tableStyleId>
              </a:tblPr>
              <a:tblGrid>
                <a:gridCol w="2038465">
                  <a:extLst>
                    <a:ext uri="{9D8B030D-6E8A-4147-A177-3AD203B41FA5}">
                      <a16:colId xmlns:a16="http://schemas.microsoft.com/office/drawing/2014/main" val="246533309"/>
                    </a:ext>
                  </a:extLst>
                </a:gridCol>
                <a:gridCol w="2038465">
                  <a:extLst>
                    <a:ext uri="{9D8B030D-6E8A-4147-A177-3AD203B41FA5}">
                      <a16:colId xmlns:a16="http://schemas.microsoft.com/office/drawing/2014/main" val="1888723187"/>
                    </a:ext>
                  </a:extLst>
                </a:gridCol>
                <a:gridCol w="2038465">
                  <a:extLst>
                    <a:ext uri="{9D8B030D-6E8A-4147-A177-3AD203B41FA5}">
                      <a16:colId xmlns:a16="http://schemas.microsoft.com/office/drawing/2014/main" val="1679348147"/>
                    </a:ext>
                  </a:extLst>
                </a:gridCol>
                <a:gridCol w="2038465">
                  <a:extLst>
                    <a:ext uri="{9D8B030D-6E8A-4147-A177-3AD203B41FA5}">
                      <a16:colId xmlns:a16="http://schemas.microsoft.com/office/drawing/2014/main" val="4123710032"/>
                    </a:ext>
                  </a:extLst>
                </a:gridCol>
                <a:gridCol w="2038465">
                  <a:extLst>
                    <a:ext uri="{9D8B030D-6E8A-4147-A177-3AD203B41FA5}">
                      <a16:colId xmlns:a16="http://schemas.microsoft.com/office/drawing/2014/main" val="981053053"/>
                    </a:ext>
                  </a:extLst>
                </a:gridCol>
              </a:tblGrid>
              <a:tr h="508000">
                <a:tc>
                  <a:txBody>
                    <a:bodyPr/>
                    <a:lstStyle/>
                    <a:p>
                      <a:pPr marL="0" marR="0" algn="ctr">
                        <a:lnSpc>
                          <a:spcPct val="107000"/>
                        </a:lnSpc>
                        <a:spcBef>
                          <a:spcPts val="0"/>
                        </a:spcBef>
                        <a:spcAft>
                          <a:spcPts val="0"/>
                        </a:spcAft>
                      </a:pPr>
                      <a:r>
                        <a:rPr lang="en-US" sz="1800">
                          <a:effectLst/>
                        </a:rPr>
                        <a:t> </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800">
                          <a:effectLst/>
                        </a:rPr>
                        <a:t>precision</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800">
                          <a:effectLst/>
                        </a:rPr>
                        <a:t>recall</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800">
                          <a:effectLst/>
                        </a:rPr>
                        <a:t>f1-score</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800">
                          <a:effectLst/>
                        </a:rPr>
                        <a:t>support</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886069591"/>
                  </a:ext>
                </a:extLst>
              </a:tr>
              <a:tr h="508000">
                <a:tc>
                  <a:txBody>
                    <a:bodyPr/>
                    <a:lstStyle/>
                    <a:p>
                      <a:pPr marL="0" marR="0" algn="ctr">
                        <a:lnSpc>
                          <a:spcPct val="107000"/>
                        </a:lnSpc>
                        <a:spcBef>
                          <a:spcPts val="0"/>
                        </a:spcBef>
                        <a:spcAft>
                          <a:spcPts val="0"/>
                        </a:spcAft>
                      </a:pPr>
                      <a:r>
                        <a:rPr lang="en-US" sz="1800">
                          <a:effectLst/>
                        </a:rPr>
                        <a:t>negative</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800" dirty="0">
                          <a:effectLst/>
                        </a:rPr>
                        <a:t>.85</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800">
                          <a:effectLst/>
                        </a:rPr>
                        <a:t>.91</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800">
                          <a:effectLst/>
                        </a:rPr>
                        <a:t>.88</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800">
                          <a:effectLst/>
                        </a:rPr>
                        <a:t>1889</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933112422"/>
                  </a:ext>
                </a:extLst>
              </a:tr>
              <a:tr h="508000">
                <a:tc>
                  <a:txBody>
                    <a:bodyPr/>
                    <a:lstStyle/>
                    <a:p>
                      <a:pPr marL="0" marR="0" algn="ctr">
                        <a:lnSpc>
                          <a:spcPct val="107000"/>
                        </a:lnSpc>
                        <a:spcBef>
                          <a:spcPts val="0"/>
                        </a:spcBef>
                        <a:spcAft>
                          <a:spcPts val="0"/>
                        </a:spcAft>
                      </a:pPr>
                      <a:r>
                        <a:rPr lang="en-US" sz="1800">
                          <a:effectLst/>
                        </a:rPr>
                        <a:t>neutral</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800">
                          <a:effectLst/>
                        </a:rPr>
                        <a:t>.66</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800">
                          <a:effectLst/>
                        </a:rPr>
                        <a:t>.53</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800">
                          <a:effectLst/>
                        </a:rPr>
                        <a:t>.59</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800">
                          <a:effectLst/>
                        </a:rPr>
                        <a:t>580</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737600096"/>
                  </a:ext>
                </a:extLst>
              </a:tr>
              <a:tr h="508000">
                <a:tc>
                  <a:txBody>
                    <a:bodyPr/>
                    <a:lstStyle/>
                    <a:p>
                      <a:pPr marL="0" marR="0" algn="ctr">
                        <a:lnSpc>
                          <a:spcPct val="107000"/>
                        </a:lnSpc>
                        <a:spcBef>
                          <a:spcPts val="0"/>
                        </a:spcBef>
                        <a:spcAft>
                          <a:spcPts val="0"/>
                        </a:spcAft>
                      </a:pPr>
                      <a:r>
                        <a:rPr lang="en-US" sz="1800">
                          <a:effectLst/>
                        </a:rPr>
                        <a:t>positive</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800">
                          <a:effectLst/>
                        </a:rPr>
                        <a:t>.77</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800">
                          <a:effectLst/>
                        </a:rPr>
                        <a:t>.70</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800">
                          <a:effectLst/>
                        </a:rPr>
                        <a:t>.73</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800">
                          <a:effectLst/>
                        </a:rPr>
                        <a:t>459</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046962272"/>
                  </a:ext>
                </a:extLst>
              </a:tr>
              <a:tr h="508000">
                <a:tc>
                  <a:txBody>
                    <a:bodyPr/>
                    <a:lstStyle/>
                    <a:p>
                      <a:pPr marL="0" marR="0" algn="ctr">
                        <a:lnSpc>
                          <a:spcPct val="107000"/>
                        </a:lnSpc>
                        <a:spcBef>
                          <a:spcPts val="0"/>
                        </a:spcBef>
                        <a:spcAft>
                          <a:spcPts val="0"/>
                        </a:spcAft>
                      </a:pPr>
                      <a:r>
                        <a:rPr lang="en-US" sz="1800">
                          <a:effectLst/>
                        </a:rPr>
                        <a:t>avg / total</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800">
                          <a:effectLst/>
                        </a:rPr>
                        <a:t>.80</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800">
                          <a:effectLst/>
                        </a:rPr>
                        <a:t>.81</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800">
                          <a:effectLst/>
                        </a:rPr>
                        <a:t>.80</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800" dirty="0">
                          <a:effectLst/>
                        </a:rPr>
                        <a:t>2928</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673768185"/>
                  </a:ext>
                </a:extLst>
              </a:tr>
            </a:tbl>
          </a:graphicData>
        </a:graphic>
      </p:graphicFrame>
      <p:sp>
        <p:nvSpPr>
          <p:cNvPr id="5" name="Rectangle 4">
            <a:extLst>
              <a:ext uri="{FF2B5EF4-FFF2-40B4-BE49-F238E27FC236}">
                <a16:creationId xmlns:a16="http://schemas.microsoft.com/office/drawing/2014/main" id="{04E9D118-A419-4091-88DD-47CE9C7AE114}"/>
              </a:ext>
            </a:extLst>
          </p:cNvPr>
          <p:cNvSpPr/>
          <p:nvPr/>
        </p:nvSpPr>
        <p:spPr>
          <a:xfrm>
            <a:off x="3624810" y="2528516"/>
            <a:ext cx="4942379" cy="369332"/>
          </a:xfrm>
          <a:prstGeom prst="rect">
            <a:avLst/>
          </a:prstGeom>
        </p:spPr>
        <p:txBody>
          <a:bodyPr wrap="none">
            <a:spAutoFit/>
          </a:bodyPr>
          <a:lstStyle/>
          <a:p>
            <a:r>
              <a:rPr lang="en-US" b="1" dirty="0">
                <a:latin typeface="Arial" panose="020B0604020202020204" pitchFamily="34" charset="0"/>
                <a:ea typeface="Calibri" panose="020F0502020204030204" pitchFamily="34" charset="0"/>
              </a:rPr>
              <a:t>Classification Report for the best classifier </a:t>
            </a:r>
            <a:endParaRPr lang="en-US" dirty="0"/>
          </a:p>
        </p:txBody>
      </p:sp>
    </p:spTree>
    <p:extLst>
      <p:ext uri="{BB962C8B-B14F-4D97-AF65-F5344CB8AC3E}">
        <p14:creationId xmlns:p14="http://schemas.microsoft.com/office/powerpoint/2010/main" val="32367007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32631D-610E-4699-847D-F0108C93FE83}"/>
              </a:ext>
            </a:extLst>
          </p:cNvPr>
          <p:cNvSpPr>
            <a:spLocks noGrp="1"/>
          </p:cNvSpPr>
          <p:nvPr>
            <p:ph type="title"/>
          </p:nvPr>
        </p:nvSpPr>
        <p:spPr>
          <a:xfrm>
            <a:off x="838200" y="365125"/>
            <a:ext cx="10515600" cy="1325563"/>
          </a:xfrm>
        </p:spPr>
        <p:txBody>
          <a:bodyPr>
            <a:normAutofit/>
          </a:bodyPr>
          <a:lstStyle/>
          <a:p>
            <a:r>
              <a:rPr lang="en-US" dirty="0"/>
              <a:t>Task 1 - Data Splitting (different approach)</a:t>
            </a:r>
          </a:p>
        </p:txBody>
      </p:sp>
      <p:sp>
        <p:nvSpPr>
          <p:cNvPr id="3" name="Content Placeholder 2">
            <a:extLst>
              <a:ext uri="{FF2B5EF4-FFF2-40B4-BE49-F238E27FC236}">
                <a16:creationId xmlns:a16="http://schemas.microsoft.com/office/drawing/2014/main" id="{2C9BD4A9-9E65-4CA5-A249-DB2153A74D76}"/>
              </a:ext>
            </a:extLst>
          </p:cNvPr>
          <p:cNvSpPr>
            <a:spLocks noGrp="1"/>
          </p:cNvSpPr>
          <p:nvPr>
            <p:ph idx="1"/>
          </p:nvPr>
        </p:nvSpPr>
        <p:spPr>
          <a:xfrm>
            <a:off x="838200" y="1825625"/>
            <a:ext cx="4070927" cy="4351338"/>
          </a:xfrm>
        </p:spPr>
        <p:txBody>
          <a:bodyPr>
            <a:noAutofit/>
          </a:bodyPr>
          <a:lstStyle/>
          <a:p>
            <a:r>
              <a:rPr lang="en-US" sz="2400" dirty="0">
                <a:solidFill>
                  <a:srgbClr val="FF0000"/>
                </a:solidFill>
              </a:rPr>
              <a:t>Recall</a:t>
            </a:r>
            <a:r>
              <a:rPr lang="en-US" sz="2400" dirty="0"/>
              <a:t>: the dataset contains tweets about six US airline companies. In this approach, I divided the data set into 6 small datasets, every one of which contains tweets about one of the airlines. </a:t>
            </a:r>
          </a:p>
          <a:p>
            <a:endParaRPr lang="en-US" sz="2400" dirty="0"/>
          </a:p>
          <a:p>
            <a:r>
              <a:rPr lang="en-US" sz="2400" dirty="0"/>
              <a:t>6 different models was trained: one for each dataset. This approach was proposed in [4].</a:t>
            </a:r>
          </a:p>
          <a:p>
            <a:pPr marL="0" indent="0">
              <a:buNone/>
            </a:pPr>
            <a:r>
              <a:rPr lang="en-US" sz="2400" dirty="0">
                <a:hlinkClick r:id="rId2"/>
              </a:rPr>
              <a:t>Source.</a:t>
            </a:r>
            <a:r>
              <a:rPr lang="en-US" sz="2400" dirty="0"/>
              <a:t> </a:t>
            </a:r>
          </a:p>
        </p:txBody>
      </p:sp>
      <p:pic>
        <p:nvPicPr>
          <p:cNvPr id="10" name="Picture 9">
            <a:extLst>
              <a:ext uri="{FF2B5EF4-FFF2-40B4-BE49-F238E27FC236}">
                <a16:creationId xmlns:a16="http://schemas.microsoft.com/office/drawing/2014/main" id="{0C48F7BD-FEC4-46CB-817E-AE354987C7EA}"/>
              </a:ext>
            </a:extLst>
          </p:cNvPr>
          <p:cNvPicPr>
            <a:picLocks noChangeAspect="1"/>
          </p:cNvPicPr>
          <p:nvPr/>
        </p:nvPicPr>
        <p:blipFill rotWithShape="1">
          <a:blip r:embed="rId3">
            <a:extLst>
              <a:ext uri="{28A0092B-C50C-407E-A947-70E740481C1C}">
                <a14:useLocalDpi xmlns:a14="http://schemas.microsoft.com/office/drawing/2010/main" val="0"/>
              </a:ext>
            </a:extLst>
          </a:blip>
          <a:srcRect t="4129" r="1" b="1"/>
          <a:stretch/>
        </p:blipFill>
        <p:spPr>
          <a:xfrm>
            <a:off x="5120640" y="1904281"/>
            <a:ext cx="6233160" cy="4272681"/>
          </a:xfrm>
          <a:prstGeom prst="rect">
            <a:avLst/>
          </a:prstGeom>
        </p:spPr>
      </p:pic>
    </p:spTree>
    <p:extLst>
      <p:ext uri="{BB962C8B-B14F-4D97-AF65-F5344CB8AC3E}">
        <p14:creationId xmlns:p14="http://schemas.microsoft.com/office/powerpoint/2010/main" val="30584159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F04FE-CCB2-45CB-95C3-4E1AC78CE79E}"/>
              </a:ext>
            </a:extLst>
          </p:cNvPr>
          <p:cNvSpPr>
            <a:spLocks noGrp="1"/>
          </p:cNvSpPr>
          <p:nvPr>
            <p:ph type="title"/>
          </p:nvPr>
        </p:nvSpPr>
        <p:spPr>
          <a:xfrm>
            <a:off x="801935" y="272218"/>
            <a:ext cx="10515600" cy="1325563"/>
          </a:xfrm>
        </p:spPr>
        <p:txBody>
          <a:bodyPr/>
          <a:lstStyle/>
          <a:p>
            <a:r>
              <a:rPr lang="en-US" dirty="0"/>
              <a:t>Outline</a:t>
            </a:r>
          </a:p>
        </p:txBody>
      </p:sp>
      <p:sp>
        <p:nvSpPr>
          <p:cNvPr id="3" name="Content Placeholder 2">
            <a:extLst>
              <a:ext uri="{FF2B5EF4-FFF2-40B4-BE49-F238E27FC236}">
                <a16:creationId xmlns:a16="http://schemas.microsoft.com/office/drawing/2014/main" id="{77FB9C7C-2AEE-4C64-B9E7-823AAE2D8814}"/>
              </a:ext>
            </a:extLst>
          </p:cNvPr>
          <p:cNvSpPr>
            <a:spLocks noGrp="1"/>
          </p:cNvSpPr>
          <p:nvPr>
            <p:ph idx="1"/>
          </p:nvPr>
        </p:nvSpPr>
        <p:spPr>
          <a:xfrm>
            <a:off x="801935" y="1685798"/>
            <a:ext cx="11065299" cy="4486275"/>
          </a:xfrm>
        </p:spPr>
        <p:txBody>
          <a:bodyPr>
            <a:normAutofit fontScale="92500" lnSpcReduction="20000"/>
          </a:bodyPr>
          <a:lstStyle/>
          <a:p>
            <a:r>
              <a:rPr lang="en-US" dirty="0"/>
              <a:t>Background:</a:t>
            </a:r>
          </a:p>
          <a:p>
            <a:pPr lvl="1"/>
            <a:r>
              <a:rPr lang="en-US" dirty="0"/>
              <a:t>Over Sampling.</a:t>
            </a:r>
          </a:p>
          <a:p>
            <a:r>
              <a:rPr lang="en-US" dirty="0"/>
              <a:t>Task 1:</a:t>
            </a:r>
          </a:p>
          <a:p>
            <a:pPr lvl="1"/>
            <a:r>
              <a:rPr lang="en-US" dirty="0"/>
              <a:t>Data description.</a:t>
            </a:r>
          </a:p>
          <a:p>
            <a:pPr lvl="1"/>
            <a:r>
              <a:rPr lang="en-US" dirty="0"/>
              <a:t>Data preprocessing.</a:t>
            </a:r>
          </a:p>
          <a:p>
            <a:pPr lvl="1"/>
            <a:r>
              <a:rPr lang="en-US" dirty="0"/>
              <a:t>Experiments and Results.</a:t>
            </a:r>
          </a:p>
          <a:p>
            <a:pPr lvl="1"/>
            <a:r>
              <a:rPr lang="en-US" dirty="0"/>
              <a:t>Data Splitting.</a:t>
            </a:r>
          </a:p>
          <a:p>
            <a:r>
              <a:rPr lang="en-US" dirty="0">
                <a:solidFill>
                  <a:srgbClr val="FF0000"/>
                </a:solidFill>
              </a:rPr>
              <a:t>Task 2:</a:t>
            </a:r>
          </a:p>
          <a:p>
            <a:pPr lvl="1"/>
            <a:r>
              <a:rPr lang="en-US" dirty="0"/>
              <a:t>Data description.</a:t>
            </a:r>
          </a:p>
          <a:p>
            <a:pPr lvl="1"/>
            <a:r>
              <a:rPr lang="en-US" dirty="0"/>
              <a:t>Data preprocessing.</a:t>
            </a:r>
          </a:p>
          <a:p>
            <a:pPr lvl="1"/>
            <a:r>
              <a:rPr lang="en-US" dirty="0"/>
              <a:t>Experiments and Results.</a:t>
            </a:r>
          </a:p>
          <a:p>
            <a:r>
              <a:rPr lang="en-US" dirty="0"/>
              <a:t>Conclusion.</a:t>
            </a:r>
          </a:p>
          <a:p>
            <a:r>
              <a:rPr lang="en-US" dirty="0"/>
              <a:t>References.</a:t>
            </a:r>
          </a:p>
          <a:p>
            <a:endParaRPr lang="en-US" dirty="0"/>
          </a:p>
          <a:p>
            <a:endParaRPr lang="en-US" b="1" dirty="0"/>
          </a:p>
          <a:p>
            <a:endParaRPr lang="en-US" dirty="0"/>
          </a:p>
        </p:txBody>
      </p:sp>
    </p:spTree>
    <p:extLst>
      <p:ext uri="{BB962C8B-B14F-4D97-AF65-F5344CB8AC3E}">
        <p14:creationId xmlns:p14="http://schemas.microsoft.com/office/powerpoint/2010/main" val="16676741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088E1-BE1F-4F4D-AB16-D21E0D999815}"/>
              </a:ext>
            </a:extLst>
          </p:cNvPr>
          <p:cNvSpPr>
            <a:spLocks noGrp="1"/>
          </p:cNvSpPr>
          <p:nvPr>
            <p:ph type="title"/>
          </p:nvPr>
        </p:nvSpPr>
        <p:spPr/>
        <p:txBody>
          <a:bodyPr/>
          <a:lstStyle/>
          <a:p>
            <a:r>
              <a:rPr lang="en-US" dirty="0"/>
              <a:t>Task 2 - Data description</a:t>
            </a:r>
          </a:p>
        </p:txBody>
      </p:sp>
      <p:sp>
        <p:nvSpPr>
          <p:cNvPr id="3" name="Content Placeholder 2">
            <a:extLst>
              <a:ext uri="{FF2B5EF4-FFF2-40B4-BE49-F238E27FC236}">
                <a16:creationId xmlns:a16="http://schemas.microsoft.com/office/drawing/2014/main" id="{4A9ECB65-06BF-40B8-8D5B-B75F0B3F7BC0}"/>
              </a:ext>
            </a:extLst>
          </p:cNvPr>
          <p:cNvSpPr>
            <a:spLocks noGrp="1"/>
          </p:cNvSpPr>
          <p:nvPr>
            <p:ph idx="1"/>
          </p:nvPr>
        </p:nvSpPr>
        <p:spPr/>
        <p:txBody>
          <a:bodyPr/>
          <a:lstStyle/>
          <a:p>
            <a:r>
              <a:rPr lang="en-US" dirty="0"/>
              <a:t>The dataset contains images of the Turkish sign language digits. The dataset has 10 class for digits from 0 to 9. The total number of images is 2,062 and labels are almost evenly distributed.</a:t>
            </a:r>
          </a:p>
        </p:txBody>
      </p:sp>
    </p:spTree>
    <p:extLst>
      <p:ext uri="{BB962C8B-B14F-4D97-AF65-F5344CB8AC3E}">
        <p14:creationId xmlns:p14="http://schemas.microsoft.com/office/powerpoint/2010/main" val="26487696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8A2E5-44D5-4ADB-88B4-E291FFC85E62}"/>
              </a:ext>
            </a:extLst>
          </p:cNvPr>
          <p:cNvSpPr>
            <a:spLocks noGrp="1"/>
          </p:cNvSpPr>
          <p:nvPr>
            <p:ph type="title"/>
          </p:nvPr>
        </p:nvSpPr>
        <p:spPr/>
        <p:txBody>
          <a:bodyPr/>
          <a:lstStyle/>
          <a:p>
            <a:r>
              <a:rPr lang="en-US" dirty="0"/>
              <a:t>Task 2 - Data preprocessing</a:t>
            </a:r>
          </a:p>
        </p:txBody>
      </p:sp>
      <p:sp>
        <p:nvSpPr>
          <p:cNvPr id="3" name="Content Placeholder 2">
            <a:extLst>
              <a:ext uri="{FF2B5EF4-FFF2-40B4-BE49-F238E27FC236}">
                <a16:creationId xmlns:a16="http://schemas.microsoft.com/office/drawing/2014/main" id="{AFA28350-9C4B-4751-AB3F-9980FC378DE8}"/>
              </a:ext>
            </a:extLst>
          </p:cNvPr>
          <p:cNvSpPr>
            <a:spLocks noGrp="1"/>
          </p:cNvSpPr>
          <p:nvPr>
            <p:ph idx="1"/>
          </p:nvPr>
        </p:nvSpPr>
        <p:spPr/>
        <p:txBody>
          <a:bodyPr/>
          <a:lstStyle/>
          <a:p>
            <a:r>
              <a:rPr lang="en-US" b="1" dirty="0"/>
              <a:t>Level 1 :</a:t>
            </a:r>
            <a:r>
              <a:rPr lang="en-US" dirty="0"/>
              <a:t>All images have been converted into gray scale, then resized to 64X64 instead of 100X100. For the training of the Convolution Neural Network (CNN) purpose labels have been converted to one hot encoding. For the purpose of training other classifiers (SVM, </a:t>
            </a:r>
            <a:r>
              <a:rPr lang="en-US" dirty="0" err="1"/>
              <a:t>etc</a:t>
            </a:r>
            <a:r>
              <a:rPr lang="en-US" dirty="0"/>
              <a:t>) every image has been flattened into 4,096 feature vector.</a:t>
            </a:r>
          </a:p>
          <a:p>
            <a:endParaRPr lang="en-US" b="1" dirty="0"/>
          </a:p>
          <a:p>
            <a:r>
              <a:rPr lang="en-US" b="1" dirty="0"/>
              <a:t>Level 2: </a:t>
            </a:r>
            <a:r>
              <a:rPr lang="en-US" dirty="0"/>
              <a:t>Due to the high dimensionality of the data, I applied PCA for all classifiers except the CNN.</a:t>
            </a:r>
          </a:p>
          <a:p>
            <a:endParaRPr lang="en-US" dirty="0"/>
          </a:p>
        </p:txBody>
      </p:sp>
    </p:spTree>
    <p:extLst>
      <p:ext uri="{BB962C8B-B14F-4D97-AF65-F5344CB8AC3E}">
        <p14:creationId xmlns:p14="http://schemas.microsoft.com/office/powerpoint/2010/main" val="16311618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40635-B028-4562-B277-EB810B8F8637}"/>
              </a:ext>
            </a:extLst>
          </p:cNvPr>
          <p:cNvSpPr>
            <a:spLocks noGrp="1"/>
          </p:cNvSpPr>
          <p:nvPr>
            <p:ph type="title"/>
          </p:nvPr>
        </p:nvSpPr>
        <p:spPr/>
        <p:txBody>
          <a:bodyPr/>
          <a:lstStyle/>
          <a:p>
            <a:r>
              <a:rPr lang="en-US" dirty="0"/>
              <a:t>Task 2 - Experiments and Results</a:t>
            </a:r>
          </a:p>
        </p:txBody>
      </p:sp>
      <p:sp>
        <p:nvSpPr>
          <p:cNvPr id="3" name="Content Placeholder 2">
            <a:extLst>
              <a:ext uri="{FF2B5EF4-FFF2-40B4-BE49-F238E27FC236}">
                <a16:creationId xmlns:a16="http://schemas.microsoft.com/office/drawing/2014/main" id="{5D6A3C46-FDC1-4668-A716-10A9E03B9BD8}"/>
              </a:ext>
            </a:extLst>
          </p:cNvPr>
          <p:cNvSpPr>
            <a:spLocks noGrp="1"/>
          </p:cNvSpPr>
          <p:nvPr>
            <p:ph idx="1"/>
          </p:nvPr>
        </p:nvSpPr>
        <p:spPr/>
        <p:txBody>
          <a:bodyPr/>
          <a:lstStyle/>
          <a:p>
            <a:r>
              <a:rPr lang="en-US" dirty="0"/>
              <a:t>The dataset was </a:t>
            </a:r>
            <a:r>
              <a:rPr lang="en-US" dirty="0" err="1"/>
              <a:t>splitted</a:t>
            </a:r>
            <a:r>
              <a:rPr lang="en-US" dirty="0"/>
              <a:t> into 20% testing and the remaining 80% was </a:t>
            </a:r>
            <a:r>
              <a:rPr lang="en-US" dirty="0" err="1"/>
              <a:t>splitted</a:t>
            </a:r>
            <a:r>
              <a:rPr lang="en-US" dirty="0"/>
              <a:t> into 80% training and 20% validation. </a:t>
            </a:r>
          </a:p>
          <a:p>
            <a:endParaRPr lang="en-US" dirty="0"/>
          </a:p>
          <a:p>
            <a:r>
              <a:rPr lang="en-US" dirty="0"/>
              <a:t>Multiple classification techniques (Linear SVM, CNN, KNN, AB, and GB). </a:t>
            </a:r>
          </a:p>
          <a:p>
            <a:endParaRPr lang="en-US" dirty="0"/>
          </a:p>
        </p:txBody>
      </p:sp>
    </p:spTree>
    <p:extLst>
      <p:ext uri="{BB962C8B-B14F-4D97-AF65-F5344CB8AC3E}">
        <p14:creationId xmlns:p14="http://schemas.microsoft.com/office/powerpoint/2010/main" val="25623418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F04FE-CCB2-45CB-95C3-4E1AC78CE79E}"/>
              </a:ext>
            </a:extLst>
          </p:cNvPr>
          <p:cNvSpPr>
            <a:spLocks noGrp="1"/>
          </p:cNvSpPr>
          <p:nvPr>
            <p:ph type="title"/>
          </p:nvPr>
        </p:nvSpPr>
        <p:spPr>
          <a:xfrm>
            <a:off x="801935" y="272218"/>
            <a:ext cx="10515600" cy="1325563"/>
          </a:xfrm>
        </p:spPr>
        <p:txBody>
          <a:bodyPr/>
          <a:lstStyle/>
          <a:p>
            <a:r>
              <a:rPr lang="en-US" dirty="0"/>
              <a:t>Outline</a:t>
            </a:r>
          </a:p>
        </p:txBody>
      </p:sp>
      <p:sp>
        <p:nvSpPr>
          <p:cNvPr id="3" name="Content Placeholder 2">
            <a:extLst>
              <a:ext uri="{FF2B5EF4-FFF2-40B4-BE49-F238E27FC236}">
                <a16:creationId xmlns:a16="http://schemas.microsoft.com/office/drawing/2014/main" id="{77FB9C7C-2AEE-4C64-B9E7-823AAE2D8814}"/>
              </a:ext>
            </a:extLst>
          </p:cNvPr>
          <p:cNvSpPr>
            <a:spLocks noGrp="1"/>
          </p:cNvSpPr>
          <p:nvPr>
            <p:ph idx="1"/>
          </p:nvPr>
        </p:nvSpPr>
        <p:spPr>
          <a:xfrm>
            <a:off x="801935" y="1685798"/>
            <a:ext cx="11065299" cy="4486275"/>
          </a:xfrm>
        </p:spPr>
        <p:txBody>
          <a:bodyPr>
            <a:normAutofit fontScale="92500" lnSpcReduction="20000"/>
          </a:bodyPr>
          <a:lstStyle/>
          <a:p>
            <a:r>
              <a:rPr lang="en-US" dirty="0"/>
              <a:t>Background:</a:t>
            </a:r>
          </a:p>
          <a:p>
            <a:pPr lvl="1"/>
            <a:r>
              <a:rPr lang="en-US" dirty="0"/>
              <a:t>Over Sampling.</a:t>
            </a:r>
          </a:p>
          <a:p>
            <a:r>
              <a:rPr lang="en-US" dirty="0"/>
              <a:t>Task 1:</a:t>
            </a:r>
          </a:p>
          <a:p>
            <a:pPr lvl="1"/>
            <a:r>
              <a:rPr lang="en-US" dirty="0"/>
              <a:t>Data description.</a:t>
            </a:r>
          </a:p>
          <a:p>
            <a:pPr lvl="1"/>
            <a:r>
              <a:rPr lang="en-US" dirty="0"/>
              <a:t>Data preprocessing.</a:t>
            </a:r>
          </a:p>
          <a:p>
            <a:pPr lvl="1"/>
            <a:r>
              <a:rPr lang="en-US" dirty="0"/>
              <a:t>Experiments and Results.</a:t>
            </a:r>
          </a:p>
          <a:p>
            <a:pPr lvl="1"/>
            <a:r>
              <a:rPr lang="en-US" dirty="0"/>
              <a:t>Data Splitting.</a:t>
            </a:r>
          </a:p>
          <a:p>
            <a:r>
              <a:rPr lang="en-US" dirty="0"/>
              <a:t>Task 2:</a:t>
            </a:r>
          </a:p>
          <a:p>
            <a:pPr lvl="1"/>
            <a:r>
              <a:rPr lang="en-US" dirty="0"/>
              <a:t>Data description.</a:t>
            </a:r>
          </a:p>
          <a:p>
            <a:pPr lvl="1"/>
            <a:r>
              <a:rPr lang="en-US" dirty="0"/>
              <a:t>Data preprocessing.</a:t>
            </a:r>
          </a:p>
          <a:p>
            <a:pPr lvl="1"/>
            <a:r>
              <a:rPr lang="en-US" dirty="0"/>
              <a:t>Experiments and Results.</a:t>
            </a:r>
          </a:p>
          <a:p>
            <a:r>
              <a:rPr lang="en-US" dirty="0"/>
              <a:t>Conclusion.</a:t>
            </a:r>
          </a:p>
          <a:p>
            <a:r>
              <a:rPr lang="en-US" dirty="0"/>
              <a:t>References.</a:t>
            </a:r>
          </a:p>
          <a:p>
            <a:endParaRPr lang="en-US" b="1" dirty="0"/>
          </a:p>
          <a:p>
            <a:endParaRPr lang="en-US" dirty="0"/>
          </a:p>
        </p:txBody>
      </p:sp>
    </p:spTree>
    <p:extLst>
      <p:ext uri="{BB962C8B-B14F-4D97-AF65-F5344CB8AC3E}">
        <p14:creationId xmlns:p14="http://schemas.microsoft.com/office/powerpoint/2010/main" val="26848385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5EDA2E-31C9-4B14-999B-8402CDEF0A1C}"/>
              </a:ext>
            </a:extLst>
          </p:cNvPr>
          <p:cNvSpPr>
            <a:spLocks noGrp="1"/>
          </p:cNvSpPr>
          <p:nvPr>
            <p:ph type="title"/>
          </p:nvPr>
        </p:nvSpPr>
        <p:spPr/>
        <p:txBody>
          <a:bodyPr/>
          <a:lstStyle/>
          <a:p>
            <a:r>
              <a:rPr lang="en-US" dirty="0"/>
              <a:t>Task 2 – Experiments (CNN design)</a:t>
            </a:r>
          </a:p>
        </p:txBody>
      </p:sp>
      <p:pic>
        <p:nvPicPr>
          <p:cNvPr id="5" name="Content Placeholder 4">
            <a:extLst>
              <a:ext uri="{FF2B5EF4-FFF2-40B4-BE49-F238E27FC236}">
                <a16:creationId xmlns:a16="http://schemas.microsoft.com/office/drawing/2014/main" id="{46B42B55-E55E-4275-ABA4-6217D2A5FE2D}"/>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184364" y="1381270"/>
            <a:ext cx="9906000" cy="3048000"/>
          </a:xfrm>
          <a:prstGeom prst="rect">
            <a:avLst/>
          </a:prstGeom>
        </p:spPr>
      </p:pic>
      <p:sp>
        <p:nvSpPr>
          <p:cNvPr id="6" name="Rectangle 5">
            <a:extLst>
              <a:ext uri="{FF2B5EF4-FFF2-40B4-BE49-F238E27FC236}">
                <a16:creationId xmlns:a16="http://schemas.microsoft.com/office/drawing/2014/main" id="{921998D3-06CE-4687-A4CE-B1121753F9AA}"/>
              </a:ext>
            </a:extLst>
          </p:cNvPr>
          <p:cNvSpPr/>
          <p:nvPr/>
        </p:nvSpPr>
        <p:spPr>
          <a:xfrm>
            <a:off x="822035" y="4429270"/>
            <a:ext cx="10388398" cy="1887696"/>
          </a:xfrm>
          <a:prstGeom prst="rect">
            <a:avLst/>
          </a:prstGeom>
        </p:spPr>
        <p:txBody>
          <a:bodyPr wrap="square">
            <a:spAutoFit/>
          </a:bodyPr>
          <a:lstStyle/>
          <a:p>
            <a:pPr marL="228600" marR="0" algn="just">
              <a:lnSpc>
                <a:spcPct val="107000"/>
              </a:lnSpc>
              <a:spcBef>
                <a:spcPts val="0"/>
              </a:spcBef>
              <a:spcAft>
                <a:spcPts val="0"/>
              </a:spcAft>
            </a:pPr>
            <a:r>
              <a:rPr lang="en-US" sz="2200" dirty="0"/>
              <a:t>Where</a:t>
            </a:r>
          </a:p>
          <a:p>
            <a:pPr marL="342900" marR="0" lvl="0" indent="-342900" algn="just">
              <a:lnSpc>
                <a:spcPct val="107000"/>
              </a:lnSpc>
              <a:spcBef>
                <a:spcPts val="0"/>
              </a:spcBef>
              <a:spcAft>
                <a:spcPts val="0"/>
              </a:spcAft>
              <a:buFont typeface="+mj-lt"/>
              <a:buAutoNum type="romanUcPeriod"/>
            </a:pPr>
            <a:r>
              <a:rPr lang="en-US" sz="2200" dirty="0"/>
              <a:t>Convolution layers contain 3X3 kernels.</a:t>
            </a:r>
          </a:p>
          <a:p>
            <a:pPr marL="342900" marR="0" lvl="0" indent="-342900" algn="just">
              <a:lnSpc>
                <a:spcPct val="107000"/>
              </a:lnSpc>
              <a:spcBef>
                <a:spcPts val="0"/>
              </a:spcBef>
              <a:spcAft>
                <a:spcPts val="0"/>
              </a:spcAft>
              <a:buFont typeface="+mj-lt"/>
              <a:buAutoNum type="romanUcPeriod"/>
            </a:pPr>
            <a:r>
              <a:rPr lang="en-US" sz="2200" dirty="0"/>
              <a:t>Subsampling is done by 2X2 max pooling layers.</a:t>
            </a:r>
          </a:p>
          <a:p>
            <a:pPr marL="342900" marR="0" lvl="0" indent="-342900" algn="just">
              <a:lnSpc>
                <a:spcPct val="107000"/>
              </a:lnSpc>
              <a:spcBef>
                <a:spcPts val="0"/>
              </a:spcBef>
              <a:spcAft>
                <a:spcPts val="0"/>
              </a:spcAft>
              <a:buFont typeface="+mj-lt"/>
              <a:buAutoNum type="romanUcPeriod"/>
            </a:pPr>
            <a:r>
              <a:rPr lang="en-US" sz="2200" dirty="0"/>
              <a:t>The fully connected layer is to flatten the all the learned features and combine them. </a:t>
            </a:r>
          </a:p>
          <a:p>
            <a:pPr marL="342900" marR="0" lvl="0" indent="-342900" algn="just">
              <a:lnSpc>
                <a:spcPct val="107000"/>
              </a:lnSpc>
              <a:spcBef>
                <a:spcPts val="0"/>
              </a:spcBef>
              <a:spcAft>
                <a:spcPts val="800"/>
              </a:spcAft>
              <a:buFont typeface="+mj-lt"/>
              <a:buAutoNum type="romanUcPeriod"/>
            </a:pPr>
            <a:r>
              <a:rPr lang="en-US" sz="2200" dirty="0"/>
              <a:t> Then, flattened features are passed to a </a:t>
            </a:r>
            <a:r>
              <a:rPr lang="en-US" sz="2200" dirty="0" err="1"/>
              <a:t>softmax</a:t>
            </a:r>
            <a:r>
              <a:rPr lang="en-US" sz="2200" dirty="0"/>
              <a:t> to predict the label of the input data.</a:t>
            </a:r>
          </a:p>
        </p:txBody>
      </p:sp>
      <p:sp>
        <p:nvSpPr>
          <p:cNvPr id="7" name="Rectangle 6">
            <a:extLst>
              <a:ext uri="{FF2B5EF4-FFF2-40B4-BE49-F238E27FC236}">
                <a16:creationId xmlns:a16="http://schemas.microsoft.com/office/drawing/2014/main" id="{30D8AE5E-CC5F-4144-ACF4-FF0585D2BA6E}"/>
              </a:ext>
            </a:extLst>
          </p:cNvPr>
          <p:cNvSpPr/>
          <p:nvPr/>
        </p:nvSpPr>
        <p:spPr>
          <a:xfrm>
            <a:off x="-1229017" y="6391853"/>
            <a:ext cx="4572579" cy="373757"/>
          </a:xfrm>
          <a:prstGeom prst="rect">
            <a:avLst/>
          </a:prstGeom>
        </p:spPr>
        <p:txBody>
          <a:bodyPr wrap="square">
            <a:spAutoFit/>
          </a:bodyPr>
          <a:lstStyle/>
          <a:p>
            <a:pPr marL="228600" marR="0" algn="ctr">
              <a:lnSpc>
                <a:spcPct val="107000"/>
              </a:lnSpc>
              <a:spcBef>
                <a:spcPts val="0"/>
              </a:spcBef>
              <a:spcAft>
                <a:spcPts val="800"/>
              </a:spcAft>
            </a:pPr>
            <a:r>
              <a:rPr lang="en-US" u="sng" dirty="0">
                <a:solidFill>
                  <a:srgbClr val="0000FF"/>
                </a:solidFill>
                <a:latin typeface="Arial" panose="020B0604020202020204" pitchFamily="34" charset="0"/>
                <a:ea typeface="Calibri" panose="020F0502020204030204" pitchFamily="34" charset="0"/>
                <a:cs typeface="Arial" panose="020B0604020202020204" pitchFamily="34" charset="0"/>
                <a:hlinkClick r:id="rId3"/>
              </a:rPr>
              <a:t>Source</a:t>
            </a:r>
            <a:endParaRPr lang="en-US" sz="12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7935364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F3904-186D-4476-BF71-DA8A4250B095}"/>
              </a:ext>
            </a:extLst>
          </p:cNvPr>
          <p:cNvSpPr>
            <a:spLocks noGrp="1"/>
          </p:cNvSpPr>
          <p:nvPr>
            <p:ph type="title"/>
          </p:nvPr>
        </p:nvSpPr>
        <p:spPr/>
        <p:txBody>
          <a:bodyPr/>
          <a:lstStyle/>
          <a:p>
            <a:r>
              <a:rPr lang="en-US" dirty="0"/>
              <a:t>Task 2 – Experiments (CNN structure)</a:t>
            </a:r>
          </a:p>
        </p:txBody>
      </p:sp>
      <p:sp>
        <p:nvSpPr>
          <p:cNvPr id="3" name="Content Placeholder 2">
            <a:extLst>
              <a:ext uri="{FF2B5EF4-FFF2-40B4-BE49-F238E27FC236}">
                <a16:creationId xmlns:a16="http://schemas.microsoft.com/office/drawing/2014/main" id="{E241C559-974F-4147-9DE1-A5D4C86A6D81}"/>
              </a:ext>
            </a:extLst>
          </p:cNvPr>
          <p:cNvSpPr>
            <a:spLocks noGrp="1"/>
          </p:cNvSpPr>
          <p:nvPr>
            <p:ph idx="1"/>
          </p:nvPr>
        </p:nvSpPr>
        <p:spPr/>
        <p:txBody>
          <a:bodyPr>
            <a:normAutofit fontScale="77500" lnSpcReduction="20000"/>
          </a:bodyPr>
          <a:lstStyle/>
          <a:p>
            <a:pPr marL="514350" lvl="0" indent="-514350">
              <a:buFont typeface="+mj-lt"/>
              <a:buAutoNum type="arabicPeriod"/>
            </a:pPr>
            <a:r>
              <a:rPr lang="en-US" dirty="0"/>
              <a:t>Input layer 64X64X1.</a:t>
            </a:r>
          </a:p>
          <a:p>
            <a:pPr marL="514350" lvl="0" indent="-514350">
              <a:buFont typeface="+mj-lt"/>
              <a:buAutoNum type="arabicPeriod"/>
            </a:pPr>
            <a:r>
              <a:rPr lang="en-US" dirty="0"/>
              <a:t>Convolution layer 32- 3X3 kernel.</a:t>
            </a:r>
          </a:p>
          <a:p>
            <a:pPr marL="514350" lvl="0" indent="-514350">
              <a:buFont typeface="+mj-lt"/>
              <a:buAutoNum type="arabicPeriod"/>
            </a:pPr>
            <a:r>
              <a:rPr lang="en-US" dirty="0"/>
              <a:t>2X2 max pooling.</a:t>
            </a:r>
          </a:p>
          <a:p>
            <a:pPr marL="514350" lvl="0" indent="-514350">
              <a:buFont typeface="+mj-lt"/>
              <a:buAutoNum type="arabicPeriod"/>
            </a:pPr>
            <a:r>
              <a:rPr lang="en-US" dirty="0"/>
              <a:t>Convolution layer 64- 3X3 kernel.</a:t>
            </a:r>
          </a:p>
          <a:p>
            <a:pPr marL="514350" lvl="0" indent="-514350">
              <a:buFont typeface="+mj-lt"/>
              <a:buAutoNum type="arabicPeriod"/>
            </a:pPr>
            <a:r>
              <a:rPr lang="en-US" dirty="0"/>
              <a:t>2X2 max pooling.</a:t>
            </a:r>
          </a:p>
          <a:p>
            <a:pPr marL="514350" lvl="0" indent="-514350">
              <a:buFont typeface="+mj-lt"/>
              <a:buAutoNum type="arabicPeriod"/>
            </a:pPr>
            <a:r>
              <a:rPr lang="en-US" dirty="0"/>
              <a:t>Convolution layer 128- 3X3 kernel.</a:t>
            </a:r>
          </a:p>
          <a:p>
            <a:pPr marL="514350" lvl="0" indent="-514350">
              <a:buFont typeface="+mj-lt"/>
              <a:buAutoNum type="arabicPeriod"/>
            </a:pPr>
            <a:r>
              <a:rPr lang="en-US" dirty="0"/>
              <a:t>2X2 max pooling.</a:t>
            </a:r>
          </a:p>
          <a:p>
            <a:pPr marL="514350" lvl="0" indent="-514350">
              <a:buFont typeface="+mj-lt"/>
              <a:buAutoNum type="arabicPeriod"/>
            </a:pPr>
            <a:r>
              <a:rPr lang="en-US" dirty="0"/>
              <a:t>Convolution layer 256- 3X3 kernel.</a:t>
            </a:r>
          </a:p>
          <a:p>
            <a:pPr marL="514350" lvl="0" indent="-514350">
              <a:buFont typeface="+mj-lt"/>
              <a:buAutoNum type="arabicPeriod"/>
            </a:pPr>
            <a:r>
              <a:rPr lang="en-US" dirty="0"/>
              <a:t>2X2 max pooling.</a:t>
            </a:r>
          </a:p>
          <a:p>
            <a:pPr marL="514350" lvl="0" indent="-514350">
              <a:buFont typeface="+mj-lt"/>
              <a:buAutoNum type="arabicPeriod"/>
            </a:pPr>
            <a:r>
              <a:rPr lang="en-US" dirty="0"/>
              <a:t> Flatten layer.</a:t>
            </a:r>
          </a:p>
          <a:p>
            <a:pPr marL="514350" lvl="0" indent="-514350">
              <a:buFont typeface="+mj-lt"/>
              <a:buAutoNum type="arabicPeriod"/>
            </a:pPr>
            <a:r>
              <a:rPr lang="en-US" dirty="0"/>
              <a:t>Dense layer 256 units.</a:t>
            </a:r>
          </a:p>
          <a:p>
            <a:pPr marL="514350" lvl="0" indent="-514350">
              <a:buFont typeface="+mj-lt"/>
              <a:buAutoNum type="arabicPeriod"/>
            </a:pPr>
            <a:r>
              <a:rPr lang="en-US" dirty="0" err="1"/>
              <a:t>Softmax</a:t>
            </a:r>
            <a:r>
              <a:rPr lang="en-US" dirty="0"/>
              <a:t> 10 units.</a:t>
            </a:r>
          </a:p>
          <a:p>
            <a:endParaRPr lang="en-US" dirty="0"/>
          </a:p>
        </p:txBody>
      </p:sp>
    </p:spTree>
    <p:extLst>
      <p:ext uri="{BB962C8B-B14F-4D97-AF65-F5344CB8AC3E}">
        <p14:creationId xmlns:p14="http://schemas.microsoft.com/office/powerpoint/2010/main" val="23545856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3EB2EE-09D0-4C30-84E9-441401DC79E4}"/>
              </a:ext>
            </a:extLst>
          </p:cNvPr>
          <p:cNvSpPr>
            <a:spLocks noGrp="1"/>
          </p:cNvSpPr>
          <p:nvPr>
            <p:ph type="title"/>
          </p:nvPr>
        </p:nvSpPr>
        <p:spPr/>
        <p:txBody>
          <a:bodyPr/>
          <a:lstStyle/>
          <a:p>
            <a:r>
              <a:rPr lang="en-US" dirty="0"/>
              <a:t>Task 2 – Experiments (CNN training)</a:t>
            </a:r>
          </a:p>
        </p:txBody>
      </p:sp>
      <p:sp>
        <p:nvSpPr>
          <p:cNvPr id="3" name="Content Placeholder 2">
            <a:extLst>
              <a:ext uri="{FF2B5EF4-FFF2-40B4-BE49-F238E27FC236}">
                <a16:creationId xmlns:a16="http://schemas.microsoft.com/office/drawing/2014/main" id="{8C16D7D3-6DAD-43F2-A177-038F72F7D968}"/>
              </a:ext>
            </a:extLst>
          </p:cNvPr>
          <p:cNvSpPr>
            <a:spLocks noGrp="1"/>
          </p:cNvSpPr>
          <p:nvPr>
            <p:ph idx="1"/>
          </p:nvPr>
        </p:nvSpPr>
        <p:spPr/>
        <p:txBody>
          <a:bodyPr/>
          <a:lstStyle/>
          <a:p>
            <a:r>
              <a:rPr lang="en-US" dirty="0"/>
              <a:t>The network is trained using the Adam optimizer (</a:t>
            </a:r>
            <a:r>
              <a:rPr lang="en-US" dirty="0">
                <a:hlinkClick r:id="rId2"/>
              </a:rPr>
              <a:t>A Method for Stochastic Optimization</a:t>
            </a:r>
            <a:r>
              <a:rPr lang="en-US" dirty="0"/>
              <a:t>) [5] with categorical cross entropy as the loss function. Training was early stopped after a specific number of iterations to prevent overfitting. </a:t>
            </a:r>
          </a:p>
          <a:p>
            <a:endParaRPr lang="en-US" dirty="0"/>
          </a:p>
        </p:txBody>
      </p:sp>
    </p:spTree>
    <p:extLst>
      <p:ext uri="{BB962C8B-B14F-4D97-AF65-F5344CB8AC3E}">
        <p14:creationId xmlns:p14="http://schemas.microsoft.com/office/powerpoint/2010/main" val="113323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30A16-DC36-4888-BE34-917B990A53C9}"/>
              </a:ext>
            </a:extLst>
          </p:cNvPr>
          <p:cNvSpPr>
            <a:spLocks noGrp="1"/>
          </p:cNvSpPr>
          <p:nvPr>
            <p:ph type="title"/>
          </p:nvPr>
        </p:nvSpPr>
        <p:spPr/>
        <p:txBody>
          <a:bodyPr/>
          <a:lstStyle/>
          <a:p>
            <a:r>
              <a:rPr lang="en-US" dirty="0"/>
              <a:t>Task 2 - Experiments (parameter tuning )</a:t>
            </a:r>
          </a:p>
        </p:txBody>
      </p:sp>
      <p:sp>
        <p:nvSpPr>
          <p:cNvPr id="3" name="Content Placeholder 2">
            <a:extLst>
              <a:ext uri="{FF2B5EF4-FFF2-40B4-BE49-F238E27FC236}">
                <a16:creationId xmlns:a16="http://schemas.microsoft.com/office/drawing/2014/main" id="{4E60BC55-F274-43FE-A6F5-B02E18035EA2}"/>
              </a:ext>
            </a:extLst>
          </p:cNvPr>
          <p:cNvSpPr>
            <a:spLocks noGrp="1"/>
          </p:cNvSpPr>
          <p:nvPr>
            <p:ph idx="1"/>
          </p:nvPr>
        </p:nvSpPr>
        <p:spPr/>
        <p:txBody>
          <a:bodyPr>
            <a:normAutofit/>
          </a:bodyPr>
          <a:lstStyle/>
          <a:p>
            <a:pPr marL="0" indent="0">
              <a:buNone/>
            </a:pPr>
            <a:r>
              <a:rPr lang="en-US" dirty="0"/>
              <a:t>To obtain the highest possible accuracy I did a lot of parameter tuning including: </a:t>
            </a:r>
          </a:p>
          <a:p>
            <a:pPr lvl="0"/>
            <a:r>
              <a:rPr lang="en-US" sz="2400" dirty="0"/>
              <a:t>Selecting which levels of preprocessing to apply.</a:t>
            </a:r>
          </a:p>
          <a:p>
            <a:pPr lvl="0"/>
            <a:r>
              <a:rPr lang="en-US" sz="2400" dirty="0"/>
              <a:t>Tuning the parameters of each classifier: for KNN K is selected between {1,3,5,7,10,15}, for Linear SVM the slack constant C is selected between {1,.1,.2,2,5,10,20}, for both </a:t>
            </a:r>
            <a:r>
              <a:rPr lang="en-US" sz="2400" dirty="0" err="1"/>
              <a:t>GradientBoosting</a:t>
            </a:r>
            <a:r>
              <a:rPr lang="en-US" sz="2400" dirty="0"/>
              <a:t> and AdaBoost number of estimators is selected between {50,100,200}.</a:t>
            </a:r>
          </a:p>
          <a:p>
            <a:pPr lvl="0"/>
            <a:r>
              <a:rPr lang="en-US" sz="2400" dirty="0"/>
              <a:t>To prevent CNN overfitting, I used random Dropout with a varying percentage between layers also used early stopping by tuning the number of epochs.</a:t>
            </a:r>
          </a:p>
          <a:p>
            <a:endParaRPr lang="en-US" dirty="0"/>
          </a:p>
        </p:txBody>
      </p:sp>
    </p:spTree>
    <p:extLst>
      <p:ext uri="{BB962C8B-B14F-4D97-AF65-F5344CB8AC3E}">
        <p14:creationId xmlns:p14="http://schemas.microsoft.com/office/powerpoint/2010/main" val="36875689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05FB0-0C47-497F-8415-91F4ED905C04}"/>
              </a:ext>
            </a:extLst>
          </p:cNvPr>
          <p:cNvSpPr>
            <a:spLocks noGrp="1"/>
          </p:cNvSpPr>
          <p:nvPr>
            <p:ph type="title"/>
          </p:nvPr>
        </p:nvSpPr>
        <p:spPr/>
        <p:txBody>
          <a:bodyPr/>
          <a:lstStyle/>
          <a:p>
            <a:r>
              <a:rPr lang="en-US" dirty="0"/>
              <a:t>Task 2 - Results</a:t>
            </a:r>
          </a:p>
        </p:txBody>
      </p:sp>
      <p:graphicFrame>
        <p:nvGraphicFramePr>
          <p:cNvPr id="10" name="Content Placeholder 9">
            <a:extLst>
              <a:ext uri="{FF2B5EF4-FFF2-40B4-BE49-F238E27FC236}">
                <a16:creationId xmlns:a16="http://schemas.microsoft.com/office/drawing/2014/main" id="{0EBC0F0F-7A91-47CD-888F-82CA9758B0BA}"/>
              </a:ext>
            </a:extLst>
          </p:cNvPr>
          <p:cNvGraphicFramePr>
            <a:graphicFrameLocks noGrp="1"/>
          </p:cNvGraphicFramePr>
          <p:nvPr>
            <p:ph idx="1"/>
            <p:extLst>
              <p:ext uri="{D42A27DB-BD31-4B8C-83A1-F6EECF244321}">
                <p14:modId xmlns:p14="http://schemas.microsoft.com/office/powerpoint/2010/main" val="653408243"/>
              </p:ext>
            </p:extLst>
          </p:nvPr>
        </p:nvGraphicFramePr>
        <p:xfrm>
          <a:off x="838200" y="1825625"/>
          <a:ext cx="10515600" cy="4358767"/>
        </p:xfrm>
        <a:graphic>
          <a:graphicData uri="http://schemas.openxmlformats.org/drawingml/2006/table">
            <a:tbl>
              <a:tblPr firstRow="1" bandRow="1">
                <a:tableStyleId>{5C22544A-7EE6-4342-B048-85BDC9FD1C3A}</a:tableStyleId>
              </a:tblPr>
              <a:tblGrid>
                <a:gridCol w="3505200">
                  <a:extLst>
                    <a:ext uri="{9D8B030D-6E8A-4147-A177-3AD203B41FA5}">
                      <a16:colId xmlns:a16="http://schemas.microsoft.com/office/drawing/2014/main" val="1289446580"/>
                    </a:ext>
                  </a:extLst>
                </a:gridCol>
                <a:gridCol w="3505200">
                  <a:extLst>
                    <a:ext uri="{9D8B030D-6E8A-4147-A177-3AD203B41FA5}">
                      <a16:colId xmlns:a16="http://schemas.microsoft.com/office/drawing/2014/main" val="626155030"/>
                    </a:ext>
                  </a:extLst>
                </a:gridCol>
                <a:gridCol w="3505200">
                  <a:extLst>
                    <a:ext uri="{9D8B030D-6E8A-4147-A177-3AD203B41FA5}">
                      <a16:colId xmlns:a16="http://schemas.microsoft.com/office/drawing/2014/main" val="889925944"/>
                    </a:ext>
                  </a:extLst>
                </a:gridCol>
              </a:tblGrid>
              <a:tr h="370840">
                <a:tc>
                  <a:txBody>
                    <a:bodyPr/>
                    <a:lstStyle/>
                    <a:p>
                      <a:pPr marL="0" marR="0" algn="ctr">
                        <a:lnSpc>
                          <a:spcPct val="107000"/>
                        </a:lnSpc>
                        <a:spcBef>
                          <a:spcPts val="0"/>
                        </a:spcBef>
                        <a:spcAft>
                          <a:spcPts val="0"/>
                        </a:spcAft>
                      </a:pPr>
                      <a:r>
                        <a:rPr lang="en-US" sz="2800" b="1">
                          <a:effectLst/>
                          <a:latin typeface="Arial" panose="020B0604020202020204" pitchFamily="34" charset="0"/>
                          <a:ea typeface="Calibri" panose="020F0502020204030204" pitchFamily="34" charset="0"/>
                          <a:cs typeface="Arial" panose="020B0604020202020204" pitchFamily="34" charset="0"/>
                        </a:rPr>
                        <a:t>Train Accuracy %</a:t>
                      </a:r>
                      <a:endParaRPr lang="en-US" sz="2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2800" b="1">
                          <a:effectLst/>
                          <a:latin typeface="Arial" panose="020B0604020202020204" pitchFamily="34" charset="0"/>
                          <a:ea typeface="Calibri" panose="020F0502020204030204" pitchFamily="34" charset="0"/>
                          <a:cs typeface="Arial" panose="020B0604020202020204" pitchFamily="34" charset="0"/>
                        </a:rPr>
                        <a:t>Validation Accuracy %</a:t>
                      </a:r>
                      <a:endParaRPr lang="en-US" sz="2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2800" b="1">
                          <a:effectLst/>
                          <a:latin typeface="Arial" panose="020B0604020202020204" pitchFamily="34" charset="0"/>
                          <a:ea typeface="Calibri" panose="020F0502020204030204" pitchFamily="34" charset="0"/>
                          <a:cs typeface="Arial" panose="020B0604020202020204" pitchFamily="34" charset="0"/>
                        </a:rPr>
                        <a:t>Test Accuracy %</a:t>
                      </a:r>
                      <a:endParaRPr lang="en-US" sz="2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425040352"/>
                  </a:ext>
                </a:extLst>
              </a:tr>
              <a:tr h="370840">
                <a:tc>
                  <a:txBody>
                    <a:bodyPr/>
                    <a:lstStyle/>
                    <a:p>
                      <a:pPr marL="0" marR="0" algn="ctr">
                        <a:lnSpc>
                          <a:spcPct val="107000"/>
                        </a:lnSpc>
                        <a:spcBef>
                          <a:spcPts val="0"/>
                        </a:spcBef>
                        <a:spcAft>
                          <a:spcPts val="0"/>
                        </a:spcAft>
                      </a:pPr>
                      <a:r>
                        <a:rPr lang="en-US" sz="2800">
                          <a:effectLst/>
                          <a:latin typeface="Arial" panose="020B0604020202020204" pitchFamily="34" charset="0"/>
                          <a:ea typeface="Calibri" panose="020F0502020204030204" pitchFamily="34" charset="0"/>
                          <a:cs typeface="Arial" panose="020B0604020202020204" pitchFamily="34" charset="0"/>
                        </a:rPr>
                        <a:t>99.32</a:t>
                      </a:r>
                      <a:endParaRPr lang="en-US" sz="2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2800">
                          <a:effectLst/>
                          <a:latin typeface="Arial" panose="020B0604020202020204" pitchFamily="34" charset="0"/>
                          <a:ea typeface="Calibri" panose="020F0502020204030204" pitchFamily="34" charset="0"/>
                          <a:cs typeface="Arial" panose="020B0604020202020204" pitchFamily="34" charset="0"/>
                        </a:rPr>
                        <a:t>97.58</a:t>
                      </a:r>
                      <a:endParaRPr lang="en-US" sz="2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2800">
                          <a:effectLst/>
                          <a:latin typeface="Arial" panose="020B0604020202020204" pitchFamily="34" charset="0"/>
                          <a:ea typeface="Calibri" panose="020F0502020204030204" pitchFamily="34" charset="0"/>
                          <a:cs typeface="Arial" panose="020B0604020202020204" pitchFamily="34" charset="0"/>
                        </a:rPr>
                        <a:t>96.80</a:t>
                      </a:r>
                      <a:endParaRPr lang="en-US" sz="2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399582579"/>
                  </a:ext>
                </a:extLst>
              </a:tr>
              <a:tr h="370840">
                <a:tc>
                  <a:txBody>
                    <a:bodyPr/>
                    <a:lstStyle/>
                    <a:p>
                      <a:pPr marL="0" marR="0" algn="ctr">
                        <a:lnSpc>
                          <a:spcPct val="107000"/>
                        </a:lnSpc>
                        <a:spcBef>
                          <a:spcPts val="0"/>
                        </a:spcBef>
                        <a:spcAft>
                          <a:spcPts val="0"/>
                        </a:spcAft>
                      </a:pPr>
                      <a:r>
                        <a:rPr lang="en-US" sz="2800">
                          <a:effectLst/>
                          <a:latin typeface="Arial" panose="020B0604020202020204" pitchFamily="34" charset="0"/>
                          <a:ea typeface="Calibri" panose="020F0502020204030204" pitchFamily="34" charset="0"/>
                          <a:cs typeface="Arial" panose="020B0604020202020204" pitchFamily="34" charset="0"/>
                        </a:rPr>
                        <a:t>99.24</a:t>
                      </a:r>
                      <a:endParaRPr lang="en-US" sz="2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2800">
                          <a:effectLst/>
                          <a:latin typeface="Arial" panose="020B0604020202020204" pitchFamily="34" charset="0"/>
                          <a:ea typeface="Calibri" panose="020F0502020204030204" pitchFamily="34" charset="0"/>
                          <a:cs typeface="Arial" panose="020B0604020202020204" pitchFamily="34" charset="0"/>
                        </a:rPr>
                        <a:t>94.85</a:t>
                      </a:r>
                      <a:endParaRPr lang="en-US" sz="2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2800">
                          <a:effectLst/>
                          <a:latin typeface="Arial" panose="020B0604020202020204" pitchFamily="34" charset="0"/>
                          <a:ea typeface="Calibri" panose="020F0502020204030204" pitchFamily="34" charset="0"/>
                          <a:cs typeface="Arial" panose="020B0604020202020204" pitchFamily="34" charset="0"/>
                        </a:rPr>
                        <a:t>95.15</a:t>
                      </a:r>
                      <a:endParaRPr lang="en-US" sz="2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774383687"/>
                  </a:ext>
                </a:extLst>
              </a:tr>
              <a:tr h="370840">
                <a:tc>
                  <a:txBody>
                    <a:bodyPr/>
                    <a:lstStyle/>
                    <a:p>
                      <a:pPr marL="0" marR="0" algn="ctr">
                        <a:lnSpc>
                          <a:spcPct val="107000"/>
                        </a:lnSpc>
                        <a:spcBef>
                          <a:spcPts val="0"/>
                        </a:spcBef>
                        <a:spcAft>
                          <a:spcPts val="0"/>
                        </a:spcAft>
                      </a:pPr>
                      <a:r>
                        <a:rPr lang="en-US" sz="2800">
                          <a:effectLst/>
                          <a:latin typeface="Arial" panose="020B0604020202020204" pitchFamily="34" charset="0"/>
                          <a:ea typeface="Calibri" panose="020F0502020204030204" pitchFamily="34" charset="0"/>
                          <a:cs typeface="Arial" panose="020B0604020202020204" pitchFamily="34" charset="0"/>
                        </a:rPr>
                        <a:t>99.24</a:t>
                      </a:r>
                      <a:endParaRPr lang="en-US" sz="2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2800">
                          <a:effectLst/>
                          <a:latin typeface="Arial" panose="020B0604020202020204" pitchFamily="34" charset="0"/>
                          <a:ea typeface="Calibri" panose="020F0502020204030204" pitchFamily="34" charset="0"/>
                          <a:cs typeface="Arial" panose="020B0604020202020204" pitchFamily="34" charset="0"/>
                        </a:rPr>
                        <a:t>96.76</a:t>
                      </a:r>
                      <a:endParaRPr lang="en-US" sz="2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2800">
                          <a:effectLst/>
                          <a:latin typeface="Arial" panose="020B0604020202020204" pitchFamily="34" charset="0"/>
                          <a:ea typeface="Calibri" panose="020F0502020204030204" pitchFamily="34" charset="0"/>
                          <a:cs typeface="Arial" panose="020B0604020202020204" pitchFamily="34" charset="0"/>
                        </a:rPr>
                        <a:t>97.09</a:t>
                      </a:r>
                      <a:endParaRPr lang="en-US" sz="2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860721648"/>
                  </a:ext>
                </a:extLst>
              </a:tr>
              <a:tr h="370840">
                <a:tc>
                  <a:txBody>
                    <a:bodyPr/>
                    <a:lstStyle/>
                    <a:p>
                      <a:pPr marL="0" marR="0" algn="ctr">
                        <a:lnSpc>
                          <a:spcPct val="107000"/>
                        </a:lnSpc>
                        <a:spcBef>
                          <a:spcPts val="0"/>
                        </a:spcBef>
                        <a:spcAft>
                          <a:spcPts val="0"/>
                        </a:spcAft>
                      </a:pPr>
                      <a:r>
                        <a:rPr lang="en-US" sz="2800">
                          <a:effectLst/>
                          <a:latin typeface="Arial" panose="020B0604020202020204" pitchFamily="34" charset="0"/>
                          <a:ea typeface="Calibri" panose="020F0502020204030204" pitchFamily="34" charset="0"/>
                          <a:cs typeface="Arial" panose="020B0604020202020204" pitchFamily="34" charset="0"/>
                        </a:rPr>
                        <a:t>99.47</a:t>
                      </a:r>
                      <a:endParaRPr lang="en-US" sz="2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2800">
                          <a:effectLst/>
                          <a:latin typeface="Arial" panose="020B0604020202020204" pitchFamily="34" charset="0"/>
                          <a:ea typeface="Calibri" panose="020F0502020204030204" pitchFamily="34" charset="0"/>
                          <a:cs typeface="Arial" panose="020B0604020202020204" pitchFamily="34" charset="0"/>
                        </a:rPr>
                        <a:t>97.58</a:t>
                      </a:r>
                      <a:endParaRPr lang="en-US" sz="2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2800">
                          <a:effectLst/>
                          <a:latin typeface="Arial" panose="020B0604020202020204" pitchFamily="34" charset="0"/>
                          <a:ea typeface="Calibri" panose="020F0502020204030204" pitchFamily="34" charset="0"/>
                          <a:cs typeface="Arial" panose="020B0604020202020204" pitchFamily="34" charset="0"/>
                        </a:rPr>
                        <a:t>97.85</a:t>
                      </a:r>
                      <a:endParaRPr lang="en-US" sz="2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010485125"/>
                  </a:ext>
                </a:extLst>
              </a:tr>
              <a:tr h="370840">
                <a:tc>
                  <a:txBody>
                    <a:bodyPr/>
                    <a:lstStyle/>
                    <a:p>
                      <a:pPr marL="0" marR="0" algn="ctr">
                        <a:lnSpc>
                          <a:spcPct val="107000"/>
                        </a:lnSpc>
                        <a:spcBef>
                          <a:spcPts val="0"/>
                        </a:spcBef>
                        <a:spcAft>
                          <a:spcPts val="0"/>
                        </a:spcAft>
                      </a:pPr>
                      <a:r>
                        <a:rPr lang="en-US" sz="2800">
                          <a:effectLst/>
                          <a:latin typeface="Arial" panose="020B0604020202020204" pitchFamily="34" charset="0"/>
                          <a:ea typeface="Calibri" panose="020F0502020204030204" pitchFamily="34" charset="0"/>
                          <a:cs typeface="Arial" panose="020B0604020202020204" pitchFamily="34" charset="0"/>
                        </a:rPr>
                        <a:t>99.24</a:t>
                      </a:r>
                      <a:endParaRPr lang="en-US" sz="2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2800">
                          <a:effectLst/>
                          <a:latin typeface="Arial" panose="020B0604020202020204" pitchFamily="34" charset="0"/>
                          <a:ea typeface="Calibri" panose="020F0502020204030204" pitchFamily="34" charset="0"/>
                          <a:cs typeface="Arial" panose="020B0604020202020204" pitchFamily="34" charset="0"/>
                        </a:rPr>
                        <a:t>98.18</a:t>
                      </a:r>
                      <a:endParaRPr lang="en-US" sz="2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2800">
                          <a:effectLst/>
                          <a:latin typeface="Arial" panose="020B0604020202020204" pitchFamily="34" charset="0"/>
                          <a:ea typeface="Calibri" panose="020F0502020204030204" pitchFamily="34" charset="0"/>
                          <a:cs typeface="Arial" panose="020B0604020202020204" pitchFamily="34" charset="0"/>
                        </a:rPr>
                        <a:t>98.06</a:t>
                      </a:r>
                      <a:endParaRPr lang="en-US" sz="2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300081685"/>
                  </a:ext>
                </a:extLst>
              </a:tr>
              <a:tr h="370840">
                <a:tc>
                  <a:txBody>
                    <a:bodyPr/>
                    <a:lstStyle/>
                    <a:p>
                      <a:pPr marL="0" marR="0" algn="ctr">
                        <a:lnSpc>
                          <a:spcPct val="107000"/>
                        </a:lnSpc>
                        <a:spcBef>
                          <a:spcPts val="0"/>
                        </a:spcBef>
                        <a:spcAft>
                          <a:spcPts val="0"/>
                        </a:spcAft>
                      </a:pPr>
                      <a:r>
                        <a:rPr lang="en-US" sz="2800">
                          <a:effectLst/>
                          <a:latin typeface="Arial" panose="020B0604020202020204" pitchFamily="34" charset="0"/>
                          <a:ea typeface="Calibri" panose="020F0502020204030204" pitchFamily="34" charset="0"/>
                          <a:cs typeface="Arial" panose="020B0604020202020204" pitchFamily="34" charset="0"/>
                        </a:rPr>
                        <a:t>99.85</a:t>
                      </a:r>
                      <a:endParaRPr lang="en-US" sz="2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2800">
                          <a:effectLst/>
                          <a:latin typeface="Arial" panose="020B0604020202020204" pitchFamily="34" charset="0"/>
                          <a:ea typeface="Calibri" panose="020F0502020204030204" pitchFamily="34" charset="0"/>
                          <a:cs typeface="Arial" panose="020B0604020202020204" pitchFamily="34" charset="0"/>
                        </a:rPr>
                        <a:t>98.48</a:t>
                      </a:r>
                      <a:endParaRPr lang="en-US" sz="2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2800">
                          <a:effectLst/>
                          <a:latin typeface="Arial" panose="020B0604020202020204" pitchFamily="34" charset="0"/>
                          <a:ea typeface="Calibri" panose="020F0502020204030204" pitchFamily="34" charset="0"/>
                          <a:cs typeface="Arial" panose="020B0604020202020204" pitchFamily="34" charset="0"/>
                        </a:rPr>
                        <a:t>97.04</a:t>
                      </a:r>
                      <a:endParaRPr lang="en-US" sz="2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957389977"/>
                  </a:ext>
                </a:extLst>
              </a:tr>
              <a:tr h="370840">
                <a:tc>
                  <a:txBody>
                    <a:bodyPr/>
                    <a:lstStyle/>
                    <a:p>
                      <a:pPr marL="0" marR="0" algn="ctr">
                        <a:lnSpc>
                          <a:spcPct val="107000"/>
                        </a:lnSpc>
                        <a:spcBef>
                          <a:spcPts val="0"/>
                        </a:spcBef>
                        <a:spcAft>
                          <a:spcPts val="0"/>
                        </a:spcAft>
                      </a:pPr>
                      <a:r>
                        <a:rPr lang="en-US" sz="2800" b="1">
                          <a:effectLst/>
                          <a:latin typeface="Arial" panose="020B0604020202020204" pitchFamily="34" charset="0"/>
                          <a:ea typeface="Calibri" panose="020F0502020204030204" pitchFamily="34" charset="0"/>
                          <a:cs typeface="Arial" panose="020B0604020202020204" pitchFamily="34" charset="0"/>
                        </a:rPr>
                        <a:t>99.92</a:t>
                      </a:r>
                      <a:endParaRPr lang="en-US" sz="2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2800" b="1">
                          <a:effectLst/>
                          <a:latin typeface="Arial" panose="020B0604020202020204" pitchFamily="34" charset="0"/>
                          <a:ea typeface="Calibri" panose="020F0502020204030204" pitchFamily="34" charset="0"/>
                          <a:cs typeface="Arial" panose="020B0604020202020204" pitchFamily="34" charset="0"/>
                        </a:rPr>
                        <a:t>98.48</a:t>
                      </a:r>
                      <a:endParaRPr lang="en-US" sz="2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2800" b="1">
                          <a:effectLst/>
                          <a:latin typeface="Arial" panose="020B0604020202020204" pitchFamily="34" charset="0"/>
                          <a:ea typeface="Calibri" panose="020F0502020204030204" pitchFamily="34" charset="0"/>
                          <a:cs typeface="Arial" panose="020B0604020202020204" pitchFamily="34" charset="0"/>
                        </a:rPr>
                        <a:t>98.06</a:t>
                      </a:r>
                      <a:endParaRPr lang="en-US" sz="2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535175800"/>
                  </a:ext>
                </a:extLst>
              </a:tr>
              <a:tr h="370840">
                <a:tc>
                  <a:txBody>
                    <a:bodyPr/>
                    <a:lstStyle/>
                    <a:p>
                      <a:pPr marL="0" marR="0" algn="ctr">
                        <a:lnSpc>
                          <a:spcPct val="107000"/>
                        </a:lnSpc>
                        <a:spcBef>
                          <a:spcPts val="0"/>
                        </a:spcBef>
                        <a:spcAft>
                          <a:spcPts val="0"/>
                        </a:spcAft>
                      </a:pPr>
                      <a:r>
                        <a:rPr lang="en-US" sz="2800">
                          <a:effectLst/>
                          <a:latin typeface="Arial" panose="020B0604020202020204" pitchFamily="34" charset="0"/>
                          <a:ea typeface="Calibri" panose="020F0502020204030204" pitchFamily="34" charset="0"/>
                          <a:cs typeface="Arial" panose="020B0604020202020204" pitchFamily="34" charset="0"/>
                        </a:rPr>
                        <a:t>99.70</a:t>
                      </a:r>
                      <a:endParaRPr lang="en-US" sz="2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2800">
                          <a:effectLst/>
                          <a:latin typeface="Arial" panose="020B0604020202020204" pitchFamily="34" charset="0"/>
                          <a:ea typeface="Calibri" panose="020F0502020204030204" pitchFamily="34" charset="0"/>
                          <a:cs typeface="Arial" panose="020B0604020202020204" pitchFamily="34" charset="0"/>
                        </a:rPr>
                        <a:t>97.27</a:t>
                      </a:r>
                      <a:endParaRPr lang="en-US" sz="2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2800" dirty="0">
                          <a:effectLst/>
                          <a:latin typeface="Arial" panose="020B0604020202020204" pitchFamily="34" charset="0"/>
                          <a:ea typeface="Calibri" panose="020F0502020204030204" pitchFamily="34" charset="0"/>
                          <a:cs typeface="Arial" panose="020B0604020202020204" pitchFamily="34" charset="0"/>
                        </a:rPr>
                        <a:t>97.82</a:t>
                      </a:r>
                      <a:endParaRPr lang="en-US" sz="2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773766989"/>
                  </a:ext>
                </a:extLst>
              </a:tr>
            </a:tbl>
          </a:graphicData>
        </a:graphic>
      </p:graphicFrame>
      <p:sp>
        <p:nvSpPr>
          <p:cNvPr id="11" name="Rectangle 10">
            <a:extLst>
              <a:ext uri="{FF2B5EF4-FFF2-40B4-BE49-F238E27FC236}">
                <a16:creationId xmlns:a16="http://schemas.microsoft.com/office/drawing/2014/main" id="{36415F4A-8D55-4010-B63B-7F45BE6A2B46}"/>
              </a:ext>
            </a:extLst>
          </p:cNvPr>
          <p:cNvSpPr/>
          <p:nvPr/>
        </p:nvSpPr>
        <p:spPr>
          <a:xfrm>
            <a:off x="559907" y="1357996"/>
            <a:ext cx="11072185" cy="467629"/>
          </a:xfrm>
          <a:prstGeom prst="rect">
            <a:avLst/>
          </a:prstGeom>
        </p:spPr>
        <p:txBody>
          <a:bodyPr wrap="square">
            <a:spAutoFit/>
          </a:bodyPr>
          <a:lstStyle/>
          <a:p>
            <a:pPr algn="ctr">
              <a:lnSpc>
                <a:spcPct val="107000"/>
              </a:lnSpc>
              <a:spcAft>
                <a:spcPts val="800"/>
              </a:spcAft>
            </a:pPr>
            <a:r>
              <a:rPr lang="en-US" sz="2400" b="1" dirty="0">
                <a:latin typeface="Arial" panose="020B0604020202020204" pitchFamily="34" charset="0"/>
                <a:ea typeface="Calibri" panose="020F0502020204030204" pitchFamily="34" charset="0"/>
                <a:cs typeface="Arial" panose="020B0604020202020204" pitchFamily="34" charset="0"/>
              </a:rPr>
              <a:t>CNN accuracy on train, validation, and test data after 65 epochs for 8 runs</a:t>
            </a:r>
            <a:endParaRPr lang="en-US" sz="24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40285126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AA4EF-63F8-4D18-A62D-CDBDB08F2C6A}"/>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2D0F0D98-09B5-4DE7-9CCD-D54E7A3215A8}"/>
              </a:ext>
            </a:extLst>
          </p:cNvPr>
          <p:cNvSpPr>
            <a:spLocks noGrp="1"/>
          </p:cNvSpPr>
          <p:nvPr>
            <p:ph idx="1"/>
          </p:nvPr>
        </p:nvSpPr>
        <p:spPr>
          <a:xfrm>
            <a:off x="838200" y="1825625"/>
            <a:ext cx="10515600" cy="4351338"/>
          </a:xfrm>
        </p:spPr>
        <p:txBody>
          <a:bodyPr>
            <a:normAutofit fontScale="92500" lnSpcReduction="10000"/>
          </a:bodyPr>
          <a:lstStyle/>
          <a:p>
            <a:r>
              <a:rPr lang="en-US" dirty="0">
                <a:solidFill>
                  <a:srgbClr val="FF0000"/>
                </a:solidFill>
              </a:rPr>
              <a:t>Classification</a:t>
            </a:r>
            <a:r>
              <a:rPr lang="en-US" dirty="0"/>
              <a:t> techniques used: </a:t>
            </a:r>
            <a:r>
              <a:rPr lang="en-US" dirty="0">
                <a:solidFill>
                  <a:srgbClr val="00B050"/>
                </a:solidFill>
              </a:rPr>
              <a:t>Linear SVM</a:t>
            </a:r>
            <a:r>
              <a:rPr lang="en-US" dirty="0"/>
              <a:t>, </a:t>
            </a:r>
            <a:r>
              <a:rPr lang="en-US" dirty="0">
                <a:solidFill>
                  <a:srgbClr val="00B050"/>
                </a:solidFill>
              </a:rPr>
              <a:t>CNN</a:t>
            </a:r>
            <a:r>
              <a:rPr lang="en-US" dirty="0"/>
              <a:t>, </a:t>
            </a:r>
            <a:r>
              <a:rPr lang="en-US" dirty="0">
                <a:solidFill>
                  <a:srgbClr val="00B050"/>
                </a:solidFill>
              </a:rPr>
              <a:t>KNN</a:t>
            </a:r>
            <a:r>
              <a:rPr lang="en-US" dirty="0"/>
              <a:t>, </a:t>
            </a:r>
            <a:r>
              <a:rPr lang="en-US" dirty="0">
                <a:solidFill>
                  <a:srgbClr val="00B050"/>
                </a:solidFill>
              </a:rPr>
              <a:t>NB</a:t>
            </a:r>
            <a:r>
              <a:rPr lang="en-US" dirty="0"/>
              <a:t>, </a:t>
            </a:r>
            <a:r>
              <a:rPr lang="en-US" dirty="0">
                <a:solidFill>
                  <a:srgbClr val="00B050"/>
                </a:solidFill>
              </a:rPr>
              <a:t>AB</a:t>
            </a:r>
            <a:r>
              <a:rPr lang="en-US" dirty="0"/>
              <a:t>, and </a:t>
            </a:r>
            <a:r>
              <a:rPr lang="en-US" dirty="0">
                <a:solidFill>
                  <a:srgbClr val="00B050"/>
                </a:solidFill>
              </a:rPr>
              <a:t>GB</a:t>
            </a:r>
            <a:r>
              <a:rPr lang="en-US" dirty="0"/>
              <a:t>.</a:t>
            </a:r>
          </a:p>
          <a:p>
            <a:r>
              <a:rPr lang="en-US" dirty="0">
                <a:solidFill>
                  <a:srgbClr val="FF0000"/>
                </a:solidFill>
              </a:rPr>
              <a:t>Text feature extractors </a:t>
            </a:r>
            <a:r>
              <a:rPr lang="en-US" dirty="0"/>
              <a:t>used: </a:t>
            </a:r>
            <a:r>
              <a:rPr lang="en-US" dirty="0" err="1">
                <a:solidFill>
                  <a:srgbClr val="00B050"/>
                </a:solidFill>
              </a:rPr>
              <a:t>tf</a:t>
            </a:r>
            <a:r>
              <a:rPr lang="en-US" dirty="0"/>
              <a:t>, </a:t>
            </a:r>
            <a:r>
              <a:rPr lang="en-US" dirty="0" err="1">
                <a:solidFill>
                  <a:srgbClr val="00B050"/>
                </a:solidFill>
              </a:rPr>
              <a:t>tf-idf</a:t>
            </a:r>
            <a:r>
              <a:rPr lang="en-US" dirty="0"/>
              <a:t>, and </a:t>
            </a:r>
            <a:r>
              <a:rPr lang="en-US" dirty="0">
                <a:solidFill>
                  <a:srgbClr val="00B050"/>
                </a:solidFill>
              </a:rPr>
              <a:t>word2vec</a:t>
            </a:r>
            <a:r>
              <a:rPr lang="en-US" dirty="0"/>
              <a:t>.</a:t>
            </a:r>
          </a:p>
          <a:p>
            <a:r>
              <a:rPr lang="en-US" dirty="0"/>
              <a:t>Principal Component Analysis (</a:t>
            </a:r>
            <a:r>
              <a:rPr lang="en-US" dirty="0">
                <a:solidFill>
                  <a:srgbClr val="00B050"/>
                </a:solidFill>
              </a:rPr>
              <a:t>PCA</a:t>
            </a:r>
            <a:r>
              <a:rPr lang="en-US" dirty="0"/>
              <a:t>) have been used for </a:t>
            </a:r>
            <a:r>
              <a:rPr lang="en-US" dirty="0">
                <a:solidFill>
                  <a:srgbClr val="FF0000"/>
                </a:solidFill>
              </a:rPr>
              <a:t>dimensionality reduction</a:t>
            </a:r>
            <a:r>
              <a:rPr lang="en-US" dirty="0"/>
              <a:t>.</a:t>
            </a:r>
          </a:p>
          <a:p>
            <a:r>
              <a:rPr lang="en-US" dirty="0"/>
              <a:t>Three </a:t>
            </a:r>
            <a:r>
              <a:rPr lang="en-US" dirty="0">
                <a:solidFill>
                  <a:srgbClr val="FF0000"/>
                </a:solidFill>
              </a:rPr>
              <a:t>Over Sampling </a:t>
            </a:r>
            <a:r>
              <a:rPr lang="en-US" dirty="0"/>
              <a:t>techniques have been used: </a:t>
            </a:r>
            <a:r>
              <a:rPr lang="en-US" dirty="0">
                <a:solidFill>
                  <a:srgbClr val="00B050"/>
                </a:solidFill>
              </a:rPr>
              <a:t>Random oversampling</a:t>
            </a:r>
            <a:r>
              <a:rPr lang="en-US" dirty="0"/>
              <a:t>, Synthetic Minority Oversampling Technique (</a:t>
            </a:r>
            <a:r>
              <a:rPr lang="en-US" dirty="0">
                <a:solidFill>
                  <a:srgbClr val="00B050"/>
                </a:solidFill>
              </a:rPr>
              <a:t>SMOTE</a:t>
            </a:r>
            <a:r>
              <a:rPr lang="en-US" dirty="0"/>
              <a:t>), and The adaptive synthetic sampling approach (</a:t>
            </a:r>
            <a:r>
              <a:rPr lang="en-US" dirty="0">
                <a:solidFill>
                  <a:srgbClr val="00B050"/>
                </a:solidFill>
              </a:rPr>
              <a:t>ADASYN</a:t>
            </a:r>
            <a:r>
              <a:rPr lang="en-US" dirty="0"/>
              <a:t>).</a:t>
            </a:r>
          </a:p>
          <a:p>
            <a:r>
              <a:rPr lang="en-US" dirty="0"/>
              <a:t>For the sentiment analysis task, the best test accuracy obtained was </a:t>
            </a:r>
            <a:r>
              <a:rPr lang="en-US" dirty="0">
                <a:solidFill>
                  <a:srgbClr val="00B050"/>
                </a:solidFill>
              </a:rPr>
              <a:t>80.6%</a:t>
            </a:r>
            <a:r>
              <a:rPr lang="en-US" dirty="0"/>
              <a:t> and was obtained by SVM. On the other hand, the best classification test accuracy I got for the Turkish sign language dataset was </a:t>
            </a:r>
            <a:r>
              <a:rPr lang="en-US" dirty="0">
                <a:solidFill>
                  <a:srgbClr val="00B050"/>
                </a:solidFill>
              </a:rPr>
              <a:t>98.06%</a:t>
            </a:r>
            <a:r>
              <a:rPr lang="en-US" dirty="0"/>
              <a:t> and was obtained by Convolution Neural Networks.</a:t>
            </a:r>
          </a:p>
        </p:txBody>
      </p:sp>
    </p:spTree>
    <p:extLst>
      <p:ext uri="{BB962C8B-B14F-4D97-AF65-F5344CB8AC3E}">
        <p14:creationId xmlns:p14="http://schemas.microsoft.com/office/powerpoint/2010/main" val="22684359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6D12D2-C345-47F2-8F6A-290922EFFEAA}"/>
              </a:ext>
            </a:extLst>
          </p:cNvPr>
          <p:cNvSpPr>
            <a:spLocks noGrp="1"/>
          </p:cNvSpPr>
          <p:nvPr>
            <p:ph type="title"/>
          </p:nvPr>
        </p:nvSpPr>
        <p:spPr/>
        <p:txBody>
          <a:bodyPr/>
          <a:lstStyle/>
          <a:p>
            <a:r>
              <a:rPr lang="en-US" dirty="0" err="1"/>
              <a:t>Refrences</a:t>
            </a:r>
            <a:r>
              <a:rPr lang="en-US" dirty="0"/>
              <a:t>:</a:t>
            </a:r>
          </a:p>
        </p:txBody>
      </p:sp>
      <p:sp>
        <p:nvSpPr>
          <p:cNvPr id="3" name="Content Placeholder 2">
            <a:extLst>
              <a:ext uri="{FF2B5EF4-FFF2-40B4-BE49-F238E27FC236}">
                <a16:creationId xmlns:a16="http://schemas.microsoft.com/office/drawing/2014/main" id="{33ECBE9E-5EEB-4C5B-8F24-6737AE1C7F37}"/>
              </a:ext>
            </a:extLst>
          </p:cNvPr>
          <p:cNvSpPr>
            <a:spLocks noGrp="1"/>
          </p:cNvSpPr>
          <p:nvPr>
            <p:ph idx="1"/>
          </p:nvPr>
        </p:nvSpPr>
        <p:spPr/>
        <p:txBody>
          <a:bodyPr>
            <a:normAutofit lnSpcReduction="10000"/>
          </a:bodyPr>
          <a:lstStyle/>
          <a:p>
            <a:pPr marL="0" indent="0">
              <a:buNone/>
            </a:pPr>
            <a:r>
              <a:rPr lang="en-US" dirty="0"/>
              <a:t>[1] </a:t>
            </a:r>
            <a:r>
              <a:rPr lang="en-US" u="sng" dirty="0">
                <a:hlinkClick r:id="rId2"/>
              </a:rPr>
              <a:t>https://en.wikipedia.org/wiki/Oversampling_and_undersampling_in_data_analysis</a:t>
            </a:r>
            <a:endParaRPr lang="en-US" dirty="0"/>
          </a:p>
          <a:p>
            <a:pPr marL="0" indent="0">
              <a:buNone/>
            </a:pPr>
            <a:r>
              <a:rPr lang="en-US" dirty="0"/>
              <a:t>[2] </a:t>
            </a:r>
            <a:r>
              <a:rPr lang="en-US" u="sng" dirty="0">
                <a:hlinkClick r:id="rId3"/>
              </a:rPr>
              <a:t>https://www.cs.cmu.edu/afs/cs/project/jair/pub/volume16/chawla02a-html/chawla2002.html</a:t>
            </a:r>
            <a:endParaRPr lang="en-US" dirty="0"/>
          </a:p>
          <a:p>
            <a:pPr marL="0" indent="0">
              <a:buNone/>
            </a:pPr>
            <a:r>
              <a:rPr lang="en-US" dirty="0"/>
              <a:t>[3] </a:t>
            </a:r>
            <a:r>
              <a:rPr lang="en-US" u="sng" dirty="0">
                <a:hlinkClick r:id="rId4"/>
              </a:rPr>
              <a:t>http://sci2s.ugr.es/keel/pdf/algorithm/congreso/2008-He-ieee.pdf</a:t>
            </a:r>
            <a:endParaRPr lang="en-US" dirty="0"/>
          </a:p>
          <a:p>
            <a:pPr marL="0" indent="0">
              <a:buNone/>
            </a:pPr>
            <a:r>
              <a:rPr lang="en-US" dirty="0"/>
              <a:t>[4]</a:t>
            </a:r>
            <a:r>
              <a:rPr lang="en-US" u="sng" dirty="0">
                <a:hlinkClick r:id="rId5"/>
              </a:rPr>
              <a:t>https://www.researchgate.net/publication/315643035_Online_Social_Media-based_Sentiment_Analysis_for_US_Airline_companies</a:t>
            </a:r>
            <a:endParaRPr lang="en-US" dirty="0"/>
          </a:p>
          <a:p>
            <a:pPr marL="0" indent="0">
              <a:buNone/>
            </a:pPr>
            <a:r>
              <a:rPr lang="en-US" dirty="0"/>
              <a:t>[5] </a:t>
            </a:r>
            <a:r>
              <a:rPr lang="en-US" u="sng" dirty="0">
                <a:hlinkClick r:id="rId2"/>
              </a:rPr>
              <a:t>https://arxiv.org/abs/1412.6980</a:t>
            </a:r>
            <a:endParaRPr lang="en-US" u="sng" dirty="0"/>
          </a:p>
          <a:p>
            <a:endParaRPr lang="en-US" dirty="0"/>
          </a:p>
        </p:txBody>
      </p:sp>
    </p:spTree>
    <p:extLst>
      <p:ext uri="{BB962C8B-B14F-4D97-AF65-F5344CB8AC3E}">
        <p14:creationId xmlns:p14="http://schemas.microsoft.com/office/powerpoint/2010/main" val="25000588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F04FE-CCB2-45CB-95C3-4E1AC78CE79E}"/>
              </a:ext>
            </a:extLst>
          </p:cNvPr>
          <p:cNvSpPr>
            <a:spLocks noGrp="1"/>
          </p:cNvSpPr>
          <p:nvPr>
            <p:ph type="title"/>
          </p:nvPr>
        </p:nvSpPr>
        <p:spPr>
          <a:xfrm>
            <a:off x="801935" y="272218"/>
            <a:ext cx="10515600" cy="1325563"/>
          </a:xfrm>
        </p:spPr>
        <p:txBody>
          <a:bodyPr/>
          <a:lstStyle/>
          <a:p>
            <a:r>
              <a:rPr lang="en-US" dirty="0"/>
              <a:t>Outline</a:t>
            </a:r>
          </a:p>
        </p:txBody>
      </p:sp>
      <p:sp>
        <p:nvSpPr>
          <p:cNvPr id="3" name="Content Placeholder 2">
            <a:extLst>
              <a:ext uri="{FF2B5EF4-FFF2-40B4-BE49-F238E27FC236}">
                <a16:creationId xmlns:a16="http://schemas.microsoft.com/office/drawing/2014/main" id="{77FB9C7C-2AEE-4C64-B9E7-823AAE2D8814}"/>
              </a:ext>
            </a:extLst>
          </p:cNvPr>
          <p:cNvSpPr>
            <a:spLocks noGrp="1"/>
          </p:cNvSpPr>
          <p:nvPr>
            <p:ph idx="1"/>
          </p:nvPr>
        </p:nvSpPr>
        <p:spPr>
          <a:xfrm>
            <a:off x="801935" y="1685798"/>
            <a:ext cx="11065299" cy="4486275"/>
          </a:xfrm>
        </p:spPr>
        <p:txBody>
          <a:bodyPr>
            <a:normAutofit fontScale="92500" lnSpcReduction="20000"/>
          </a:bodyPr>
          <a:lstStyle/>
          <a:p>
            <a:r>
              <a:rPr lang="en-US" dirty="0">
                <a:solidFill>
                  <a:srgbClr val="FF0000"/>
                </a:solidFill>
              </a:rPr>
              <a:t>Background</a:t>
            </a:r>
            <a:r>
              <a:rPr lang="en-US" dirty="0"/>
              <a:t>:</a:t>
            </a:r>
          </a:p>
          <a:p>
            <a:pPr lvl="1"/>
            <a:r>
              <a:rPr lang="en-US" dirty="0"/>
              <a:t>Over Sampling.</a:t>
            </a:r>
          </a:p>
          <a:p>
            <a:r>
              <a:rPr lang="en-US" dirty="0"/>
              <a:t>Task 1:</a:t>
            </a:r>
          </a:p>
          <a:p>
            <a:pPr lvl="1"/>
            <a:r>
              <a:rPr lang="en-US" dirty="0"/>
              <a:t>Data description.</a:t>
            </a:r>
          </a:p>
          <a:p>
            <a:pPr lvl="1"/>
            <a:r>
              <a:rPr lang="en-US" dirty="0"/>
              <a:t>Data preprocessing.</a:t>
            </a:r>
          </a:p>
          <a:p>
            <a:pPr lvl="1"/>
            <a:r>
              <a:rPr lang="en-US" dirty="0"/>
              <a:t>Experiments and Results.</a:t>
            </a:r>
          </a:p>
          <a:p>
            <a:pPr lvl="1"/>
            <a:r>
              <a:rPr lang="en-US" dirty="0"/>
              <a:t>Data Splitting.</a:t>
            </a:r>
          </a:p>
          <a:p>
            <a:r>
              <a:rPr lang="en-US" dirty="0"/>
              <a:t>Task 2:</a:t>
            </a:r>
          </a:p>
          <a:p>
            <a:pPr lvl="1"/>
            <a:r>
              <a:rPr lang="en-US" dirty="0"/>
              <a:t>Data description.</a:t>
            </a:r>
          </a:p>
          <a:p>
            <a:pPr lvl="1"/>
            <a:r>
              <a:rPr lang="en-US" dirty="0"/>
              <a:t>Data preprocessing.</a:t>
            </a:r>
          </a:p>
          <a:p>
            <a:pPr lvl="1"/>
            <a:r>
              <a:rPr lang="en-US" dirty="0"/>
              <a:t>Experiments and Results.</a:t>
            </a:r>
          </a:p>
          <a:p>
            <a:r>
              <a:rPr lang="en-US" dirty="0"/>
              <a:t>Conclusion.</a:t>
            </a:r>
          </a:p>
          <a:p>
            <a:r>
              <a:rPr lang="en-US" dirty="0"/>
              <a:t>References.</a:t>
            </a:r>
          </a:p>
          <a:p>
            <a:endParaRPr lang="en-US" dirty="0"/>
          </a:p>
          <a:p>
            <a:endParaRPr lang="en-US" b="1" dirty="0"/>
          </a:p>
          <a:p>
            <a:endParaRPr lang="en-US" dirty="0"/>
          </a:p>
        </p:txBody>
      </p:sp>
    </p:spTree>
    <p:extLst>
      <p:ext uri="{BB962C8B-B14F-4D97-AF65-F5344CB8AC3E}">
        <p14:creationId xmlns:p14="http://schemas.microsoft.com/office/powerpoint/2010/main" val="28132196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663BA-875D-4788-88B5-13A512939E25}"/>
              </a:ext>
            </a:extLst>
          </p:cNvPr>
          <p:cNvSpPr>
            <a:spLocks noGrp="1"/>
          </p:cNvSpPr>
          <p:nvPr>
            <p:ph type="title"/>
          </p:nvPr>
        </p:nvSpPr>
        <p:spPr/>
        <p:txBody>
          <a:bodyPr/>
          <a:lstStyle/>
          <a:p>
            <a:r>
              <a:rPr lang="en-US" dirty="0"/>
              <a:t>Over Sampling</a:t>
            </a:r>
          </a:p>
        </p:txBody>
      </p:sp>
      <p:sp>
        <p:nvSpPr>
          <p:cNvPr id="3" name="Content Placeholder 2">
            <a:extLst>
              <a:ext uri="{FF2B5EF4-FFF2-40B4-BE49-F238E27FC236}">
                <a16:creationId xmlns:a16="http://schemas.microsoft.com/office/drawing/2014/main" id="{B5574526-129A-44D7-952A-BAF73E609939}"/>
              </a:ext>
            </a:extLst>
          </p:cNvPr>
          <p:cNvSpPr>
            <a:spLocks noGrp="1"/>
          </p:cNvSpPr>
          <p:nvPr>
            <p:ph idx="1"/>
          </p:nvPr>
        </p:nvSpPr>
        <p:spPr/>
        <p:txBody>
          <a:bodyPr/>
          <a:lstStyle/>
          <a:p>
            <a:r>
              <a:rPr lang="en-US" dirty="0"/>
              <a:t>Oversampling [1] is a bias correction technique that is used to adjust the class distribution of a given classification dataset.</a:t>
            </a:r>
            <a:endParaRPr lang="en-US" b="1" dirty="0"/>
          </a:p>
          <a:p>
            <a:r>
              <a:rPr lang="en-US" dirty="0"/>
              <a:t>For example, assume that we toss a fair coin for 100 times out of which we got 70 heads. To adjust our dataset to represent the fact that tails must come up to 50% of the times we use over sampling.</a:t>
            </a:r>
            <a:endParaRPr lang="en-US" b="1" dirty="0"/>
          </a:p>
        </p:txBody>
      </p:sp>
      <p:pic>
        <p:nvPicPr>
          <p:cNvPr id="5" name="Picture 4">
            <a:extLst>
              <a:ext uri="{FF2B5EF4-FFF2-40B4-BE49-F238E27FC236}">
                <a16:creationId xmlns:a16="http://schemas.microsoft.com/office/drawing/2014/main" id="{F45F5937-77BA-4864-AB65-814AF8CEAA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03422" y="3979940"/>
            <a:ext cx="5334000" cy="2683994"/>
          </a:xfrm>
          <a:prstGeom prst="rect">
            <a:avLst/>
          </a:prstGeom>
        </p:spPr>
      </p:pic>
    </p:spTree>
    <p:extLst>
      <p:ext uri="{BB962C8B-B14F-4D97-AF65-F5344CB8AC3E}">
        <p14:creationId xmlns:p14="http://schemas.microsoft.com/office/powerpoint/2010/main" val="37417097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500484-FC15-4F82-BEC1-307EE474339A}"/>
              </a:ext>
            </a:extLst>
          </p:cNvPr>
          <p:cNvSpPr>
            <a:spLocks noGrp="1"/>
          </p:cNvSpPr>
          <p:nvPr>
            <p:ph type="title"/>
          </p:nvPr>
        </p:nvSpPr>
        <p:spPr/>
        <p:txBody>
          <a:bodyPr/>
          <a:lstStyle/>
          <a:p>
            <a:r>
              <a:rPr lang="en-US" dirty="0"/>
              <a:t>Over Sampling Algorithms</a:t>
            </a:r>
          </a:p>
        </p:txBody>
      </p:sp>
      <p:sp>
        <p:nvSpPr>
          <p:cNvPr id="3" name="Content Placeholder 2">
            <a:extLst>
              <a:ext uri="{FF2B5EF4-FFF2-40B4-BE49-F238E27FC236}">
                <a16:creationId xmlns:a16="http://schemas.microsoft.com/office/drawing/2014/main" id="{0893C8B6-FAE2-4917-852D-75219A09D006}"/>
              </a:ext>
            </a:extLst>
          </p:cNvPr>
          <p:cNvSpPr>
            <a:spLocks noGrp="1"/>
          </p:cNvSpPr>
          <p:nvPr>
            <p:ph idx="1"/>
          </p:nvPr>
        </p:nvSpPr>
        <p:spPr>
          <a:xfrm>
            <a:off x="838200" y="1825625"/>
            <a:ext cx="10515600" cy="4351338"/>
          </a:xfrm>
        </p:spPr>
        <p:txBody>
          <a:bodyPr/>
          <a:lstStyle/>
          <a:p>
            <a:pPr marL="514350" indent="-514350">
              <a:buFont typeface="+mj-lt"/>
              <a:buAutoNum type="arabicPeriod"/>
            </a:pPr>
            <a:r>
              <a:rPr lang="en-US" dirty="0"/>
              <a:t>Simple or Random oversampling: sample with replacement from the misrepresented class until we have a balanced dataset.</a:t>
            </a:r>
          </a:p>
          <a:p>
            <a:pPr marL="514350" indent="-514350">
              <a:buFont typeface="+mj-lt"/>
              <a:buAutoNum type="arabicPeriod"/>
            </a:pPr>
            <a:r>
              <a:rPr lang="en-US" dirty="0"/>
              <a:t>Synthetic Minority Oversampling Technique (SMOTE) [2]: instead of repeating already exiting data points, SMOTE generate new samples by sampling a datapoint from the misrepresented class then find it’s k nearest neighbor from the same class and generate their weighted average as the new datapoint.</a:t>
            </a:r>
          </a:p>
          <a:p>
            <a:pPr marL="514350" indent="-514350">
              <a:buFont typeface="+mj-lt"/>
              <a:buAutoNum type="arabicPeriod"/>
            </a:pPr>
            <a:r>
              <a:rPr lang="en-US" dirty="0"/>
              <a:t>The adaptive synthetic sampling approach (ADASYN) [3]: same as SMOTE, however, they are different on how they select the weights when finding the average.</a:t>
            </a:r>
          </a:p>
          <a:p>
            <a:pPr marL="514350" indent="-514350">
              <a:buFont typeface="+mj-lt"/>
              <a:buAutoNum type="arabicPeriod"/>
            </a:pPr>
            <a:endParaRPr lang="en-US" dirty="0"/>
          </a:p>
        </p:txBody>
      </p:sp>
    </p:spTree>
    <p:extLst>
      <p:ext uri="{BB962C8B-B14F-4D97-AF65-F5344CB8AC3E}">
        <p14:creationId xmlns:p14="http://schemas.microsoft.com/office/powerpoint/2010/main" val="24034807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A53F2F-EC08-4A7D-A7B2-DEA767E0A27B}"/>
              </a:ext>
            </a:extLst>
          </p:cNvPr>
          <p:cNvSpPr>
            <a:spLocks noGrp="1"/>
          </p:cNvSpPr>
          <p:nvPr>
            <p:ph type="title"/>
          </p:nvPr>
        </p:nvSpPr>
        <p:spPr/>
        <p:txBody>
          <a:bodyPr/>
          <a:lstStyle/>
          <a:p>
            <a:r>
              <a:rPr lang="en-US" dirty="0"/>
              <a:t>Over Sampling Algorithms (Cont.)</a:t>
            </a:r>
          </a:p>
        </p:txBody>
      </p:sp>
      <p:pic>
        <p:nvPicPr>
          <p:cNvPr id="5" name="Content Placeholder 4">
            <a:extLst>
              <a:ext uri="{FF2B5EF4-FFF2-40B4-BE49-F238E27FC236}">
                <a16:creationId xmlns:a16="http://schemas.microsoft.com/office/drawing/2014/main" id="{D4DB2404-25B9-4DF1-A467-EF6508A7588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18371" y="1825624"/>
            <a:ext cx="10900437" cy="4798265"/>
          </a:xfrm>
        </p:spPr>
      </p:pic>
      <p:sp>
        <p:nvSpPr>
          <p:cNvPr id="6" name="TextBox 5">
            <a:extLst>
              <a:ext uri="{FF2B5EF4-FFF2-40B4-BE49-F238E27FC236}">
                <a16:creationId xmlns:a16="http://schemas.microsoft.com/office/drawing/2014/main" id="{320E3BCD-C785-43F9-802C-14A72B0869A9}"/>
              </a:ext>
            </a:extLst>
          </p:cNvPr>
          <p:cNvSpPr txBox="1"/>
          <p:nvPr/>
        </p:nvSpPr>
        <p:spPr>
          <a:xfrm>
            <a:off x="232302" y="6439223"/>
            <a:ext cx="1113125" cy="461665"/>
          </a:xfrm>
          <a:prstGeom prst="rect">
            <a:avLst/>
          </a:prstGeom>
          <a:noFill/>
        </p:spPr>
        <p:txBody>
          <a:bodyPr wrap="none" rtlCol="0">
            <a:spAutoFit/>
          </a:bodyPr>
          <a:lstStyle/>
          <a:p>
            <a:r>
              <a:rPr lang="en-US" sz="2400" dirty="0">
                <a:hlinkClick r:id="rId3"/>
              </a:rPr>
              <a:t>Source.</a:t>
            </a:r>
            <a:endParaRPr lang="en-US" sz="2400" dirty="0"/>
          </a:p>
        </p:txBody>
      </p:sp>
    </p:spTree>
    <p:extLst>
      <p:ext uri="{BB962C8B-B14F-4D97-AF65-F5344CB8AC3E}">
        <p14:creationId xmlns:p14="http://schemas.microsoft.com/office/powerpoint/2010/main" val="35654514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F04FE-CCB2-45CB-95C3-4E1AC78CE79E}"/>
              </a:ext>
            </a:extLst>
          </p:cNvPr>
          <p:cNvSpPr>
            <a:spLocks noGrp="1"/>
          </p:cNvSpPr>
          <p:nvPr>
            <p:ph type="title"/>
          </p:nvPr>
        </p:nvSpPr>
        <p:spPr>
          <a:xfrm>
            <a:off x="801935" y="272218"/>
            <a:ext cx="10515600" cy="1325563"/>
          </a:xfrm>
        </p:spPr>
        <p:txBody>
          <a:bodyPr/>
          <a:lstStyle/>
          <a:p>
            <a:r>
              <a:rPr lang="en-US" dirty="0"/>
              <a:t>Outline</a:t>
            </a:r>
          </a:p>
        </p:txBody>
      </p:sp>
      <p:sp>
        <p:nvSpPr>
          <p:cNvPr id="3" name="Content Placeholder 2">
            <a:extLst>
              <a:ext uri="{FF2B5EF4-FFF2-40B4-BE49-F238E27FC236}">
                <a16:creationId xmlns:a16="http://schemas.microsoft.com/office/drawing/2014/main" id="{77FB9C7C-2AEE-4C64-B9E7-823AAE2D8814}"/>
              </a:ext>
            </a:extLst>
          </p:cNvPr>
          <p:cNvSpPr>
            <a:spLocks noGrp="1"/>
          </p:cNvSpPr>
          <p:nvPr>
            <p:ph idx="1"/>
          </p:nvPr>
        </p:nvSpPr>
        <p:spPr>
          <a:xfrm>
            <a:off x="801935" y="1685798"/>
            <a:ext cx="11065299" cy="4486275"/>
          </a:xfrm>
        </p:spPr>
        <p:txBody>
          <a:bodyPr>
            <a:normAutofit fontScale="92500" lnSpcReduction="20000"/>
          </a:bodyPr>
          <a:lstStyle/>
          <a:p>
            <a:r>
              <a:rPr lang="en-US" dirty="0"/>
              <a:t>Background:</a:t>
            </a:r>
          </a:p>
          <a:p>
            <a:pPr lvl="1"/>
            <a:r>
              <a:rPr lang="en-US" dirty="0"/>
              <a:t>Over Sampling.</a:t>
            </a:r>
          </a:p>
          <a:p>
            <a:r>
              <a:rPr lang="en-US" dirty="0">
                <a:solidFill>
                  <a:srgbClr val="FF0000"/>
                </a:solidFill>
              </a:rPr>
              <a:t>Task 1:</a:t>
            </a:r>
          </a:p>
          <a:p>
            <a:pPr lvl="1"/>
            <a:r>
              <a:rPr lang="en-US" dirty="0"/>
              <a:t>Data description.</a:t>
            </a:r>
          </a:p>
          <a:p>
            <a:pPr lvl="1"/>
            <a:r>
              <a:rPr lang="en-US" dirty="0"/>
              <a:t>Data preprocessing.</a:t>
            </a:r>
          </a:p>
          <a:p>
            <a:pPr lvl="1"/>
            <a:r>
              <a:rPr lang="en-US" dirty="0"/>
              <a:t>Experiments and Results.</a:t>
            </a:r>
          </a:p>
          <a:p>
            <a:pPr lvl="1"/>
            <a:r>
              <a:rPr lang="en-US" dirty="0"/>
              <a:t>Data Splitting.</a:t>
            </a:r>
          </a:p>
          <a:p>
            <a:r>
              <a:rPr lang="en-US" dirty="0"/>
              <a:t>Task 2:</a:t>
            </a:r>
          </a:p>
          <a:p>
            <a:pPr lvl="1"/>
            <a:r>
              <a:rPr lang="en-US" dirty="0"/>
              <a:t>Data description.</a:t>
            </a:r>
          </a:p>
          <a:p>
            <a:pPr lvl="1"/>
            <a:r>
              <a:rPr lang="en-US" dirty="0"/>
              <a:t>Data preprocessing.</a:t>
            </a:r>
          </a:p>
          <a:p>
            <a:pPr lvl="1"/>
            <a:r>
              <a:rPr lang="en-US" dirty="0"/>
              <a:t>Experiments and Results.</a:t>
            </a:r>
          </a:p>
          <a:p>
            <a:r>
              <a:rPr lang="en-US" dirty="0"/>
              <a:t>Conclusion.</a:t>
            </a:r>
          </a:p>
          <a:p>
            <a:r>
              <a:rPr lang="en-US" dirty="0"/>
              <a:t>References.</a:t>
            </a:r>
          </a:p>
          <a:p>
            <a:endParaRPr lang="en-US" dirty="0"/>
          </a:p>
          <a:p>
            <a:endParaRPr lang="en-US" b="1" dirty="0"/>
          </a:p>
          <a:p>
            <a:endParaRPr lang="en-US" dirty="0"/>
          </a:p>
        </p:txBody>
      </p:sp>
    </p:spTree>
    <p:extLst>
      <p:ext uri="{BB962C8B-B14F-4D97-AF65-F5344CB8AC3E}">
        <p14:creationId xmlns:p14="http://schemas.microsoft.com/office/powerpoint/2010/main" val="5547534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F29434-A194-46F0-974C-03A20BA1EEDD}"/>
              </a:ext>
            </a:extLst>
          </p:cNvPr>
          <p:cNvSpPr>
            <a:spLocks noGrp="1"/>
          </p:cNvSpPr>
          <p:nvPr>
            <p:ph type="title"/>
          </p:nvPr>
        </p:nvSpPr>
        <p:spPr>
          <a:xfrm>
            <a:off x="838200" y="365125"/>
            <a:ext cx="10515600" cy="1325563"/>
          </a:xfrm>
        </p:spPr>
        <p:txBody>
          <a:bodyPr/>
          <a:lstStyle/>
          <a:p>
            <a:r>
              <a:rPr lang="en-US" dirty="0"/>
              <a:t>Task 1 (Data description)</a:t>
            </a:r>
          </a:p>
        </p:txBody>
      </p:sp>
      <p:sp>
        <p:nvSpPr>
          <p:cNvPr id="3" name="Content Placeholder 2">
            <a:extLst>
              <a:ext uri="{FF2B5EF4-FFF2-40B4-BE49-F238E27FC236}">
                <a16:creationId xmlns:a16="http://schemas.microsoft.com/office/drawing/2014/main" id="{659FB1DB-E0D8-4238-901D-571EF1784BE7}"/>
              </a:ext>
            </a:extLst>
          </p:cNvPr>
          <p:cNvSpPr>
            <a:spLocks noGrp="1"/>
          </p:cNvSpPr>
          <p:nvPr>
            <p:ph idx="1"/>
          </p:nvPr>
        </p:nvSpPr>
        <p:spPr>
          <a:xfrm>
            <a:off x="838200" y="1825625"/>
            <a:ext cx="10515600" cy="4351338"/>
          </a:xfrm>
        </p:spPr>
        <p:txBody>
          <a:bodyPr/>
          <a:lstStyle/>
          <a:p>
            <a:r>
              <a:rPr lang="en-US" dirty="0"/>
              <a:t>The dataset contains tweets about six US airline companies, each of which is labelled as: positive, negative, and neutral. The total number of tweets is 14,640 and label distribution is given as follows:</a:t>
            </a:r>
          </a:p>
          <a:p>
            <a:endParaRPr lang="en-US" dirty="0"/>
          </a:p>
        </p:txBody>
      </p:sp>
      <p:pic>
        <p:nvPicPr>
          <p:cNvPr id="5" name="Picture 4">
            <a:extLst>
              <a:ext uri="{FF2B5EF4-FFF2-40B4-BE49-F238E27FC236}">
                <a16:creationId xmlns:a16="http://schemas.microsoft.com/office/drawing/2014/main" id="{4A1D7082-AE80-4B70-A0E1-EB587EDD7B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93676" y="2989705"/>
            <a:ext cx="6016398" cy="4274695"/>
          </a:xfrm>
          <a:prstGeom prst="rect">
            <a:avLst/>
          </a:prstGeom>
        </p:spPr>
      </p:pic>
    </p:spTree>
    <p:extLst>
      <p:ext uri="{BB962C8B-B14F-4D97-AF65-F5344CB8AC3E}">
        <p14:creationId xmlns:p14="http://schemas.microsoft.com/office/powerpoint/2010/main" val="33239535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30A16-DC36-4888-BE34-917B990A53C9}"/>
              </a:ext>
            </a:extLst>
          </p:cNvPr>
          <p:cNvSpPr>
            <a:spLocks noGrp="1"/>
          </p:cNvSpPr>
          <p:nvPr>
            <p:ph type="title"/>
          </p:nvPr>
        </p:nvSpPr>
        <p:spPr/>
        <p:txBody>
          <a:bodyPr/>
          <a:lstStyle/>
          <a:p>
            <a:r>
              <a:rPr lang="en-US" dirty="0"/>
              <a:t>Task 1 (Data preprocessing)</a:t>
            </a:r>
          </a:p>
        </p:txBody>
      </p:sp>
      <p:sp>
        <p:nvSpPr>
          <p:cNvPr id="3" name="Content Placeholder 2">
            <a:extLst>
              <a:ext uri="{FF2B5EF4-FFF2-40B4-BE49-F238E27FC236}">
                <a16:creationId xmlns:a16="http://schemas.microsoft.com/office/drawing/2014/main" id="{4E60BC55-F274-43FE-A6F5-B02E18035EA2}"/>
              </a:ext>
            </a:extLst>
          </p:cNvPr>
          <p:cNvSpPr>
            <a:spLocks noGrp="1"/>
          </p:cNvSpPr>
          <p:nvPr>
            <p:ph idx="1"/>
          </p:nvPr>
        </p:nvSpPr>
        <p:spPr/>
        <p:txBody>
          <a:bodyPr>
            <a:normAutofit/>
          </a:bodyPr>
          <a:lstStyle/>
          <a:p>
            <a:pPr marL="0" indent="0">
              <a:buNone/>
            </a:pPr>
            <a:r>
              <a:rPr lang="en-US" dirty="0"/>
              <a:t>Data preprocessing was </a:t>
            </a:r>
            <a:r>
              <a:rPr lang="en-US" dirty="0" err="1"/>
              <a:t>splitted</a:t>
            </a:r>
            <a:r>
              <a:rPr lang="en-US" dirty="0"/>
              <a:t> into 4 levels:</a:t>
            </a:r>
          </a:p>
          <a:p>
            <a:r>
              <a:rPr lang="en-US" sz="2400" b="1" dirty="0"/>
              <a:t>Level 1</a:t>
            </a:r>
            <a:r>
              <a:rPr lang="en-US" sz="2400" dirty="0"/>
              <a:t>: cleaning tweets by removing stop words, converting all words into lower case, stemming all words, and optionally removing (special characters, mentions, hashtags, and links).</a:t>
            </a:r>
          </a:p>
          <a:p>
            <a:r>
              <a:rPr lang="en-US" sz="2400" b="1" dirty="0"/>
              <a:t>Level 2</a:t>
            </a:r>
            <a:r>
              <a:rPr lang="en-US" sz="2400" dirty="0"/>
              <a:t>: extract features either using term frequency (</a:t>
            </a:r>
            <a:r>
              <a:rPr lang="en-US" sz="2400" dirty="0" err="1"/>
              <a:t>tf</a:t>
            </a:r>
            <a:r>
              <a:rPr lang="en-US" sz="2400" dirty="0"/>
              <a:t>), </a:t>
            </a:r>
            <a:r>
              <a:rPr lang="en-US" sz="2400" dirty="0" err="1"/>
              <a:t>tf-idf</a:t>
            </a:r>
            <a:r>
              <a:rPr lang="en-US" sz="2400" dirty="0"/>
              <a:t> or word2vec.</a:t>
            </a:r>
          </a:p>
          <a:p>
            <a:r>
              <a:rPr lang="en-US" sz="2400" b="1" dirty="0"/>
              <a:t>Level 3</a:t>
            </a:r>
            <a:r>
              <a:rPr lang="en-US" sz="2400" dirty="0"/>
              <a:t>: use Principal component analysis for dimensionality reduction.</a:t>
            </a:r>
          </a:p>
          <a:p>
            <a:r>
              <a:rPr lang="en-US" sz="2400" b="1" dirty="0"/>
              <a:t>Level 4</a:t>
            </a:r>
            <a:r>
              <a:rPr lang="en-US" sz="2400" dirty="0"/>
              <a:t>: use over sampling to adjust the class distribution, because of the imbalanced nature of the dataset.</a:t>
            </a:r>
          </a:p>
          <a:p>
            <a:endParaRPr lang="en-US" dirty="0"/>
          </a:p>
        </p:txBody>
      </p:sp>
    </p:spTree>
    <p:extLst>
      <p:ext uri="{BB962C8B-B14F-4D97-AF65-F5344CB8AC3E}">
        <p14:creationId xmlns:p14="http://schemas.microsoft.com/office/powerpoint/2010/main" val="38705356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295</TotalTime>
  <Words>1666</Words>
  <Application>Microsoft Office PowerPoint</Application>
  <PresentationFormat>Widescreen</PresentationFormat>
  <Paragraphs>287</Paragraphs>
  <Slides>26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Calibri</vt:lpstr>
      <vt:lpstr>Calibri Light</vt:lpstr>
      <vt:lpstr>Office Theme</vt:lpstr>
      <vt:lpstr>Classification Technical Report </vt:lpstr>
      <vt:lpstr>Outline</vt:lpstr>
      <vt:lpstr>Outline</vt:lpstr>
      <vt:lpstr>Over Sampling</vt:lpstr>
      <vt:lpstr>Over Sampling Algorithms</vt:lpstr>
      <vt:lpstr>Over Sampling Algorithms (Cont.)</vt:lpstr>
      <vt:lpstr>Outline</vt:lpstr>
      <vt:lpstr>Task 1 (Data description)</vt:lpstr>
      <vt:lpstr>Task 1 (Data preprocessing)</vt:lpstr>
      <vt:lpstr>Task 1 (Experiments and Results)</vt:lpstr>
      <vt:lpstr>Task 1 - Experiments (parameter tuning )</vt:lpstr>
      <vt:lpstr>Task 1 - Results</vt:lpstr>
      <vt:lpstr>Task 1 – Results (Cont.)</vt:lpstr>
      <vt:lpstr>Task 1 – Results (Cont.)</vt:lpstr>
      <vt:lpstr>Task 1 - Data Splitting (different approach)</vt:lpstr>
      <vt:lpstr>Outline</vt:lpstr>
      <vt:lpstr>Task 2 - Data description</vt:lpstr>
      <vt:lpstr>Task 2 - Data preprocessing</vt:lpstr>
      <vt:lpstr>Task 2 - Experiments and Results</vt:lpstr>
      <vt:lpstr>Task 2 – Experiments (CNN design)</vt:lpstr>
      <vt:lpstr>Task 2 – Experiments (CNN structure)</vt:lpstr>
      <vt:lpstr>Task 2 – Experiments (CNN training)</vt:lpstr>
      <vt:lpstr>Task 2 - Experiments (parameter tuning )</vt:lpstr>
      <vt:lpstr>Task 2 - Results</vt:lpstr>
      <vt:lpstr>Conclusion</vt:lpstr>
      <vt:lpstr>Refrences: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Classification Technical Report</dc:title>
  <dc:creator>Ahmed Abdelatty</dc:creator>
  <cp:lastModifiedBy>Ahmed Abdelatty</cp:lastModifiedBy>
  <cp:revision>43</cp:revision>
  <dcterms:created xsi:type="dcterms:W3CDTF">2018-06-19T14:25:12Z</dcterms:created>
  <dcterms:modified xsi:type="dcterms:W3CDTF">2018-06-19T19:21:07Z</dcterms:modified>
</cp:coreProperties>
</file>