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8" r:id="rId17"/>
    <p:sldId id="272" r:id="rId18"/>
    <p:sldId id="273" r:id="rId19"/>
    <p:sldId id="274" r:id="rId20"/>
    <p:sldId id="275" r:id="rId21"/>
    <p:sldId id="276" r:id="rId22"/>
    <p:sldId id="280" r:id="rId23"/>
    <p:sldId id="281" r:id="rId2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2" name="Shape 19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Since the reformulated learning objective is not convex, we propose the following block coordinate ascent based algorithm</a:t>
            </a:r>
          </a:p>
          <a:p>
            <a:endParaRPr/>
          </a:p>
          <a:p>
            <a:r>
              <a:t>The algorithm alternates between:</a:t>
            </a:r>
          </a:p>
          <a:p>
            <a:r>
              <a:t>	1. maximize the likelihood given clustering assignments</a:t>
            </a:r>
          </a:p>
          <a:p>
            <a:r>
              <a:t>	2. find optimal clustering given updated (learned) parameter values</a:t>
            </a:r>
          </a:p>
          <a:p>
            <a:endParaRPr/>
          </a:p>
          <a:p>
            <a:pPr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Remarks on APT algorithm</a:t>
            </a:r>
          </a:p>
          <a:p>
            <a:pPr marL="971550" lvl="1" indent="-514350">
              <a:spcBef>
                <a:spcPts val="2000"/>
              </a:spcBef>
              <a:buSzPct val="100000"/>
              <a:buAutoNum type="arabicPeriod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Returns soft clustering; but can also handle hard clustering</a:t>
            </a:r>
          </a:p>
          <a:p>
            <a:pPr marL="971550" lvl="1" indent="-514350">
              <a:spcBef>
                <a:spcPts val="2000"/>
              </a:spcBef>
              <a:buSzPct val="100000"/>
              <a:buAutoNum type="arabicPeriod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Objective function is bounded above; guaranteed to converge to local maxima</a:t>
            </a:r>
          </a:p>
          <a:p>
            <a:pPr marL="971550" lvl="1" indent="-514350">
              <a:spcBef>
                <a:spcPts val="2000"/>
              </a:spcBef>
              <a:buSzPct val="100000"/>
              <a:buAutoNum type="arabicPeriod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Requires inference; use (mini-batch) gradient ascent and pseudo likelihood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91423" tIns="91423" rIns="91423" bIns="91423"/>
          <a:lstStyle/>
          <a:p>
            <a:r>
              <a:t>Title Text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3" tIns="91423" rIns="91423" bIns="91423"/>
          <a:lstStyle>
            <a:lvl1pPr marL="457200" indent="-431800">
              <a:spcBef>
                <a:spcPts val="600"/>
              </a:spcBef>
              <a:buClr>
                <a:srgbClr val="000000"/>
              </a:buClr>
              <a:buSzPts val="3200"/>
            </a:lvl1pPr>
            <a:lvl2pPr marL="972457" indent="-464457">
              <a:spcBef>
                <a:spcPts val="600"/>
              </a:spcBef>
              <a:buClr>
                <a:srgbClr val="000000"/>
              </a:buClr>
              <a:buSzPts val="3200"/>
            </a:lvl2pPr>
            <a:lvl3pPr marL="1498600" indent="-508000">
              <a:spcBef>
                <a:spcPts val="600"/>
              </a:spcBef>
              <a:buClr>
                <a:srgbClr val="000000"/>
              </a:buClr>
              <a:buSzPts val="3200"/>
            </a:lvl3pPr>
            <a:lvl4pPr marL="2042160" indent="-568960">
              <a:spcBef>
                <a:spcPts val="600"/>
              </a:spcBef>
              <a:buClr>
                <a:srgbClr val="000000"/>
              </a:buClr>
              <a:buSzPts val="3200"/>
            </a:lvl4pPr>
            <a:lvl5pPr marL="2499360" indent="-568960">
              <a:spcBef>
                <a:spcPts val="600"/>
              </a:spcBef>
              <a:buClr>
                <a:srgbClr val="000000"/>
              </a:buClr>
              <a:buSzPts val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60" y="6404313"/>
            <a:ext cx="263941" cy="269199"/>
          </a:xfrm>
          <a:prstGeom prst="rect">
            <a:avLst/>
          </a:prstGeom>
        </p:spPr>
        <p:txBody>
          <a:bodyPr lIns="45699" tIns="45699" rIns="45699" bIns="45699"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Structure Learning Using Forced Pruning </a:t>
            </a:r>
            <a:endParaRPr dirty="0"/>
          </a:p>
        </p:txBody>
      </p:sp>
      <p:sp>
        <p:nvSpPr>
          <p:cNvPr id="122" name="Subtitle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Pracheta</a:t>
            </a:r>
            <a:r>
              <a:rPr dirty="0"/>
              <a:t> </a:t>
            </a:r>
            <a:r>
              <a:rPr dirty="0" err="1"/>
              <a:t>Sahoo</a:t>
            </a:r>
            <a:r>
              <a:rPr dirty="0"/>
              <a:t>, </a:t>
            </a:r>
            <a:r>
              <a:rPr dirty="0" err="1"/>
              <a:t>Chiradeep</a:t>
            </a:r>
            <a:r>
              <a:rPr dirty="0"/>
              <a:t> Roy, Ahmed </a:t>
            </a:r>
            <a:r>
              <a:rPr dirty="0" err="1"/>
              <a:t>Abdelatty</a:t>
            </a:r>
            <a:endParaRPr dirty="0"/>
          </a:p>
        </p:txBody>
      </p:sp>
      <p:sp>
        <p:nvSpPr>
          <p:cNvPr id="12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502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t>Our Approach</a:t>
            </a:r>
          </a:p>
        </p:txBody>
      </p:sp>
      <p:sp>
        <p:nvSpPr>
          <p:cNvPr id="16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10</a:t>
            </a:fld>
            <a:endParaRPr/>
          </a:p>
        </p:txBody>
      </p:sp>
      <p:pic>
        <p:nvPicPr>
          <p:cNvPr id="164" name="Picture 5" descr="Picture 5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990600" y="2667000"/>
            <a:ext cx="6629400" cy="2368446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526103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rgbClr val="000000"/>
              </a:buClr>
              <a:buSzTx/>
              <a:buNone/>
              <a:defRPr sz="2400"/>
            </a:pPr>
            <a:r>
              <a:t>Define a fixed number of edges </a:t>
            </a:r>
            <a:r>
              <a:rPr b="1"/>
              <a:t>M</a:t>
            </a:r>
            <a:r>
              <a:t> and select the best model that has only </a:t>
            </a:r>
            <a:r>
              <a:rPr b="1"/>
              <a:t>M</a:t>
            </a:r>
            <a:r>
              <a:t> edges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rgbClr val="000000"/>
              </a:buClr>
              <a:buSzTx/>
              <a:buNone/>
              <a:defRPr sz="2400"/>
            </a:pPr>
            <a:endParaRPr/>
          </a:p>
          <a:p>
            <a:pPr>
              <a:lnSpc>
                <a:spcPct val="80000"/>
              </a:lnSpc>
              <a:spcBef>
                <a:spcPts val="300"/>
              </a:spcBef>
              <a:buClr>
                <a:srgbClr val="000000"/>
              </a:buClr>
              <a:buSzTx/>
              <a:buNone/>
              <a:defRPr sz="2400"/>
            </a:pPr>
            <a:endParaRPr/>
          </a:p>
          <a:p>
            <a:pPr>
              <a:lnSpc>
                <a:spcPct val="80000"/>
              </a:lnSpc>
              <a:spcBef>
                <a:spcPts val="300"/>
              </a:spcBef>
              <a:buClr>
                <a:srgbClr val="000000"/>
              </a:buClr>
              <a:buSzTx/>
              <a:buNone/>
              <a:defRPr sz="2400"/>
            </a:pPr>
            <a:endParaRPr/>
          </a:p>
          <a:p>
            <a:pPr>
              <a:lnSpc>
                <a:spcPct val="80000"/>
              </a:lnSpc>
              <a:spcBef>
                <a:spcPts val="300"/>
              </a:spcBef>
              <a:buClr>
                <a:srgbClr val="000000"/>
              </a:buClr>
              <a:buSzTx/>
              <a:buNone/>
              <a:defRPr sz="2400"/>
            </a:pPr>
            <a:endParaRPr/>
          </a:p>
          <a:p>
            <a:pPr>
              <a:lnSpc>
                <a:spcPct val="80000"/>
              </a:lnSpc>
              <a:spcBef>
                <a:spcPts val="300"/>
              </a:spcBef>
              <a:buClr>
                <a:srgbClr val="000000"/>
              </a:buClr>
              <a:buSzTx/>
              <a:buNone/>
              <a:defRPr sz="2400"/>
            </a:pPr>
            <a:endParaRPr/>
          </a:p>
          <a:p>
            <a:pPr>
              <a:lnSpc>
                <a:spcPct val="80000"/>
              </a:lnSpc>
              <a:spcBef>
                <a:spcPts val="300"/>
              </a:spcBef>
              <a:buClr>
                <a:srgbClr val="000000"/>
              </a:buClr>
              <a:buSzTx/>
              <a:buNone/>
              <a:defRPr sz="2400"/>
            </a:pPr>
            <a:endParaRPr/>
          </a:p>
          <a:p>
            <a:pPr>
              <a:lnSpc>
                <a:spcPct val="80000"/>
              </a:lnSpc>
              <a:spcBef>
                <a:spcPts val="300"/>
              </a:spcBef>
              <a:buClr>
                <a:srgbClr val="000000"/>
              </a:buClr>
              <a:buSzTx/>
              <a:buNone/>
              <a:defRPr sz="2400"/>
            </a:pPr>
            <a:endParaRPr/>
          </a:p>
          <a:p>
            <a:pPr>
              <a:lnSpc>
                <a:spcPct val="80000"/>
              </a:lnSpc>
              <a:spcBef>
                <a:spcPts val="300"/>
              </a:spcBef>
              <a:buClr>
                <a:srgbClr val="000000"/>
              </a:buClr>
              <a:buSzTx/>
              <a:buNone/>
              <a:defRPr sz="2400"/>
            </a:pPr>
            <a:endParaRPr/>
          </a:p>
          <a:p>
            <a:pPr>
              <a:lnSpc>
                <a:spcPct val="80000"/>
              </a:lnSpc>
              <a:spcBef>
                <a:spcPts val="300"/>
              </a:spcBef>
              <a:buClr>
                <a:srgbClr val="000000"/>
              </a:buClr>
              <a:buSzTx/>
              <a:buNone/>
              <a:defRPr sz="2400"/>
            </a:pPr>
            <a:endParaRPr/>
          </a:p>
          <a:p>
            <a:pPr>
              <a:lnSpc>
                <a:spcPct val="80000"/>
              </a:lnSpc>
              <a:spcBef>
                <a:spcPts val="300"/>
              </a:spcBef>
              <a:buClr>
                <a:srgbClr val="000000"/>
              </a:buClr>
              <a:buSzTx/>
              <a:buNone/>
              <a:defRPr sz="2400"/>
            </a:pPr>
            <a:endParaRPr/>
          </a:p>
          <a:p>
            <a:pPr>
              <a:lnSpc>
                <a:spcPct val="80000"/>
              </a:lnSpc>
              <a:spcBef>
                <a:spcPts val="300"/>
              </a:spcBef>
              <a:buClr>
                <a:srgbClr val="000000"/>
              </a:buClr>
              <a:buSzTx/>
              <a:buNone/>
              <a:defRPr sz="2400"/>
            </a:pPr>
            <a:r>
              <a:t>The number of such models is </a:t>
            </a:r>
          </a:p>
        </p:txBody>
      </p:sp>
      <p:pic>
        <p:nvPicPr>
          <p:cNvPr id="166" name="equation.pdf" descr="equation.pdf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4670878" y="5427719"/>
            <a:ext cx="383525" cy="4582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 sz="3900" b="1">
                <a:solidFill>
                  <a:srgbClr val="FF0000"/>
                </a:solidFill>
              </a:defRPr>
            </a:lvl1pPr>
          </a:lstStyle>
          <a:p>
            <a:r>
              <a:t>Our Approach (contd.)</a:t>
            </a:r>
          </a:p>
        </p:txBody>
      </p:sp>
      <p:sp>
        <p:nvSpPr>
          <p:cNvPr id="169" name="Shape 135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526103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342900" indent="-342900">
              <a:lnSpc>
                <a:spcPct val="80000"/>
              </a:lnSpc>
              <a:spcBef>
                <a:spcPts val="300"/>
              </a:spcBef>
              <a:buSzTx/>
              <a:buNone/>
              <a:defRPr sz="2400"/>
            </a:pPr>
            <a:endParaRPr/>
          </a:p>
          <a:p>
            <a:pPr marL="342900" indent="-342900">
              <a:lnSpc>
                <a:spcPct val="80000"/>
              </a:lnSpc>
              <a:spcBef>
                <a:spcPts val="300"/>
              </a:spcBef>
              <a:buSzTx/>
              <a:buNone/>
              <a:defRPr sz="2400"/>
            </a:pPr>
            <a:r>
              <a:t>We use an algorithm that is similar to the greedy template</a:t>
            </a:r>
          </a:p>
          <a:p>
            <a:pPr marL="342900" indent="-342900">
              <a:lnSpc>
                <a:spcPct val="80000"/>
              </a:lnSpc>
              <a:spcBef>
                <a:spcPts val="300"/>
              </a:spcBef>
              <a:buSzTx/>
              <a:buNone/>
              <a:defRPr sz="2400"/>
            </a:pPr>
            <a:r>
              <a:t>shown in the last slide:</a:t>
            </a:r>
          </a:p>
          <a:p>
            <a:pPr marL="342900" indent="-342900">
              <a:lnSpc>
                <a:spcPct val="80000"/>
              </a:lnSpc>
              <a:spcBef>
                <a:spcPts val="300"/>
              </a:spcBef>
              <a:buSzTx/>
              <a:buNone/>
              <a:defRPr sz="2400"/>
            </a:pPr>
            <a:endParaRPr/>
          </a:p>
          <a:p>
            <a:pPr indent="-381000">
              <a:lnSpc>
                <a:spcPct val="80000"/>
              </a:lnSpc>
              <a:spcBef>
                <a:spcPts val="300"/>
              </a:spcBef>
              <a:buSzPts val="2400"/>
              <a:buFontTx/>
              <a:buAutoNum type="arabicPeriod"/>
              <a:defRPr sz="2400"/>
            </a:pPr>
            <a:r>
              <a:t>Start with a complete graph</a:t>
            </a:r>
          </a:p>
          <a:p>
            <a:pPr indent="-381000">
              <a:lnSpc>
                <a:spcPct val="80000"/>
              </a:lnSpc>
              <a:spcBef>
                <a:spcPts val="0"/>
              </a:spcBef>
              <a:buSzPts val="2400"/>
              <a:buFontTx/>
              <a:buAutoNum type="arabicPeriod"/>
              <a:defRPr sz="2400"/>
            </a:pPr>
            <a:r>
              <a:t>Generate a Chow-Liu Tree</a:t>
            </a:r>
          </a:p>
          <a:p>
            <a:pPr indent="-381000">
              <a:lnSpc>
                <a:spcPct val="80000"/>
              </a:lnSpc>
              <a:spcBef>
                <a:spcPts val="0"/>
              </a:spcBef>
              <a:buSzPts val="2400"/>
              <a:buFontTx/>
              <a:buAutoNum type="arabicPeriod"/>
              <a:defRPr sz="2400"/>
            </a:pPr>
            <a:r>
              <a:t>Add </a:t>
            </a:r>
            <a:r>
              <a:rPr b="1"/>
              <a:t>m</a:t>
            </a:r>
            <a:r>
              <a:t> (=M-N+1) edges to the given tree and use parameter estimation</a:t>
            </a:r>
          </a:p>
          <a:p>
            <a:pPr indent="-381000">
              <a:lnSpc>
                <a:spcPct val="80000"/>
              </a:lnSpc>
              <a:spcBef>
                <a:spcPts val="0"/>
              </a:spcBef>
              <a:buSzPts val="2400"/>
              <a:buFontTx/>
              <a:buAutoNum type="arabicPeriod"/>
              <a:defRPr sz="2400"/>
            </a:pPr>
            <a:r>
              <a:t>Keep removing and adding </a:t>
            </a:r>
            <a:r>
              <a:rPr b="1"/>
              <a:t>K</a:t>
            </a:r>
            <a:r>
              <a:t> edges such that the delta-gain keeps increasing</a:t>
            </a:r>
          </a:p>
        </p:txBody>
      </p:sp>
      <p:sp>
        <p:nvSpPr>
          <p:cNvPr id="170" name="Shape 136"/>
          <p:cNvSpPr txBox="1">
            <a:spLocks noGrp="1"/>
          </p:cNvSpPr>
          <p:nvPr>
            <p:ph type="sldNum" sz="quarter" idx="4294967295"/>
          </p:nvPr>
        </p:nvSpPr>
        <p:spPr>
          <a:xfrm>
            <a:off x="8422861" y="6404301"/>
            <a:ext cx="263940" cy="2691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/>
          <a:lstStyle/>
          <a:p>
            <a:fld id="{86CB4B4D-7CA3-9044-876B-883B54F8677D}" type="slidenum">
              <a:rPr/>
              <a:pPr/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 sz="3900" b="1">
                <a:solidFill>
                  <a:srgbClr val="FF0000"/>
                </a:solidFill>
              </a:defRPr>
            </a:lvl1pPr>
          </a:lstStyle>
          <a:p>
            <a:r>
              <a:t>Our Approach (contd.)</a:t>
            </a:r>
          </a:p>
        </p:txBody>
      </p:sp>
      <p:sp>
        <p:nvSpPr>
          <p:cNvPr id="173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526103"/>
          </a:xfrm>
          <a:prstGeom prst="rect">
            <a:avLst/>
          </a:prstGeom>
        </p:spPr>
        <p:txBody>
          <a:bodyPr lIns="45699" tIns="45699" rIns="45699" bIns="45699"/>
          <a:lstStyle/>
          <a:p>
            <a:pPr indent="-381000">
              <a:lnSpc>
                <a:spcPct val="80000"/>
              </a:lnSpc>
              <a:spcBef>
                <a:spcPts val="300"/>
              </a:spcBef>
              <a:buSzPts val="2400"/>
              <a:buFontTx/>
              <a:buAutoNum type="arabicPeriod"/>
              <a:defRPr sz="2400" b="1"/>
            </a:pPr>
            <a:r>
              <a:t>Parameter-Learning Step</a:t>
            </a:r>
            <a:br/>
            <a:r>
              <a:rPr b="0"/>
              <a:t>We are maximizing over the pseudo-log likelihood (PLL) of the data with Automatic Parameter Tying (more on this later) instead of L2 regularization.</a:t>
            </a:r>
            <a:br>
              <a:rPr b="0"/>
            </a:br>
            <a:endParaRPr b="0"/>
          </a:p>
          <a:p>
            <a:pPr indent="-381000">
              <a:lnSpc>
                <a:spcPct val="80000"/>
              </a:lnSpc>
              <a:spcBef>
                <a:spcPts val="0"/>
              </a:spcBef>
              <a:buSzPts val="2400"/>
              <a:buFontTx/>
              <a:buAutoNum type="arabicPeriod"/>
              <a:defRPr sz="2400" b="1"/>
            </a:pPr>
            <a:r>
              <a:t>Structure-Selection Step</a:t>
            </a:r>
            <a:br/>
            <a:r>
              <a:rPr b="0"/>
              <a:t>We are choosing the </a:t>
            </a:r>
            <a:r>
              <a:t>K</a:t>
            </a:r>
            <a:r>
              <a:rPr b="0"/>
              <a:t> edges that result in the maximal increase of the PLL score. We are using APT in this step as well.</a:t>
            </a:r>
          </a:p>
        </p:txBody>
      </p:sp>
      <p:sp>
        <p:nvSpPr>
          <p:cNvPr id="174" name="Shape 143"/>
          <p:cNvSpPr txBox="1">
            <a:spLocks noGrp="1"/>
          </p:cNvSpPr>
          <p:nvPr>
            <p:ph type="sldNum" sz="quarter" idx="4294967295"/>
          </p:nvPr>
        </p:nvSpPr>
        <p:spPr>
          <a:xfrm>
            <a:off x="8422861" y="6404301"/>
            <a:ext cx="263940" cy="2691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/>
          <a:lstStyle/>
          <a:p>
            <a:fld id="{86CB4B4D-7CA3-9044-876B-883B54F8677D}" type="slidenum">
              <a:rPr/>
              <a:pPr/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832104">
              <a:defRPr sz="3549" b="1">
                <a:solidFill>
                  <a:srgbClr val="FF0000"/>
                </a:solidFill>
              </a:defRPr>
            </a:pPr>
            <a:r>
              <a:t>Automatic Parameter Tying </a:t>
            </a:r>
            <a:br/>
            <a:endParaRPr/>
          </a:p>
        </p:txBody>
      </p:sp>
      <p:sp>
        <p:nvSpPr>
          <p:cNvPr id="17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Achieve compression</a:t>
            </a:r>
            <a:endParaRPr sz="1500"/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Ability to express the data using very few parameters or clusters</a:t>
            </a:r>
            <a:endParaRPr sz="1500"/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Maximization of likelihood</a:t>
            </a:r>
            <a:endParaRPr sz="1500"/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Regularization is used as a penalty term if the weight deviates from what it has to be then it gives a penalized score to the model</a:t>
            </a:r>
            <a:endParaRPr sz="1500"/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We use regularization penalty to overcome overfitting in MLE and MPLE models</a:t>
            </a:r>
            <a:endParaRPr sz="1500"/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MLE is a concave function, so gradient ascent can optimize it but computing log partition function is intractable. So we use PLL.</a:t>
            </a:r>
          </a:p>
        </p:txBody>
      </p:sp>
      <p:sp>
        <p:nvSpPr>
          <p:cNvPr id="17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13</a:t>
            </a:fld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FF0000"/>
                </a:solidFill>
              </a:defRPr>
            </a:pPr>
            <a:r>
              <a:t>APT Algorithm</a:t>
            </a:r>
            <a:br/>
            <a:r>
              <a:rPr sz="1800"/>
              <a:t>(Slide Courtesy Li Chou)</a:t>
            </a:r>
          </a:p>
        </p:txBody>
      </p:sp>
      <p:pic>
        <p:nvPicPr>
          <p:cNvPr id="181" name="Content Placeholder 5" descr="Content Placeholder 5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938608" y="1514458"/>
            <a:ext cx="5289539" cy="19453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Picture 6" descr="Picture 6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326210" y="4395656"/>
            <a:ext cx="4298413" cy="14173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Picture 7" descr="Picture 7"/>
          <p:cNvPicPr>
            <a:picLocks noChangeAspect="1"/>
          </p:cNvPicPr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4862226" y="3975930"/>
            <a:ext cx="4076656" cy="21250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Picture 8" descr="Picture 8"/>
          <p:cNvPicPr>
            <a:picLocks noChangeAspect="1"/>
          </p:cNvPicPr>
          <p:nvPr/>
        </p:nvPicPr>
        <p:blipFill>
          <a:blip r:embed="rId6" cstate="print">
            <a:extLst/>
          </a:blip>
          <a:stretch>
            <a:fillRect/>
          </a:stretch>
        </p:blipFill>
        <p:spPr>
          <a:xfrm>
            <a:off x="6029793" y="6370403"/>
            <a:ext cx="2574562" cy="381417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Arc 9"/>
          <p:cNvSpPr/>
          <p:nvPr/>
        </p:nvSpPr>
        <p:spPr>
          <a:xfrm>
            <a:off x="2049740" y="5926649"/>
            <a:ext cx="3261164" cy="6214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29" extrusionOk="0">
                <a:moveTo>
                  <a:pt x="21600" y="7014"/>
                </a:moveTo>
                <a:lnTo>
                  <a:pt x="21600" y="7014"/>
                </a:lnTo>
                <a:cubicBezTo>
                  <a:pt x="17600" y="18960"/>
                  <a:pt x="9898" y="21600"/>
                  <a:pt x="4398" y="12911"/>
                </a:cubicBezTo>
                <a:cubicBezTo>
                  <a:pt x="2358" y="9688"/>
                  <a:pt x="822" y="5181"/>
                  <a:pt x="0" y="0"/>
                </a:cubicBezTo>
              </a:path>
            </a:pathLst>
          </a:custGeom>
          <a:ln w="63500">
            <a:solidFill>
              <a:srgbClr val="376092"/>
            </a:solidFill>
            <a:headEnd type="stealth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86" name="Rectangle 10"/>
          <p:cNvSpPr/>
          <p:nvPr/>
        </p:nvSpPr>
        <p:spPr>
          <a:xfrm>
            <a:off x="250282" y="4343401"/>
            <a:ext cx="4370704" cy="1518557"/>
          </a:xfrm>
          <a:prstGeom prst="rect">
            <a:avLst/>
          </a:prstGeom>
          <a:solidFill>
            <a:schemeClr val="accent1">
              <a:alpha val="8000"/>
            </a:schemeClr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Rectangle 11"/>
          <p:cNvSpPr/>
          <p:nvPr/>
        </p:nvSpPr>
        <p:spPr>
          <a:xfrm>
            <a:off x="4819605" y="3954724"/>
            <a:ext cx="4082144" cy="2139044"/>
          </a:xfrm>
          <a:prstGeom prst="rect">
            <a:avLst/>
          </a:prstGeom>
          <a:solidFill>
            <a:srgbClr val="E46C0A">
              <a:alpha val="12000"/>
            </a:srgbClr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TextBox 12"/>
          <p:cNvSpPr txBox="1"/>
          <p:nvPr/>
        </p:nvSpPr>
        <p:spPr>
          <a:xfrm>
            <a:off x="134911" y="6390895"/>
            <a:ext cx="2800907" cy="396241"/>
          </a:xfrm>
          <a:prstGeom prst="rect">
            <a:avLst/>
          </a:prstGeom>
          <a:solidFill>
            <a:srgbClr val="B3A2C7">
              <a:alpha val="64999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Block coordinate ascent</a:t>
            </a:r>
          </a:p>
        </p:txBody>
      </p:sp>
      <p:sp>
        <p:nvSpPr>
          <p:cNvPr id="189" name="Arc 13"/>
          <p:cNvSpPr/>
          <p:nvPr/>
        </p:nvSpPr>
        <p:spPr>
          <a:xfrm>
            <a:off x="1888868" y="3696357"/>
            <a:ext cx="3533232" cy="6008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9671"/>
                  <a:pt x="5535" y="0"/>
                  <a:pt x="12363" y="0"/>
                </a:cubicBezTo>
                <a:cubicBezTo>
                  <a:pt x="15893" y="0"/>
                  <a:pt x="19254" y="2636"/>
                  <a:pt x="21600" y="7244"/>
                </a:cubicBezTo>
              </a:path>
            </a:pathLst>
          </a:custGeom>
          <a:ln w="63500">
            <a:solidFill>
              <a:srgbClr val="E46C0A"/>
            </a:solidFill>
            <a:headEnd type="stealth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90" name="Slide Number Placeholder 14"/>
          <p:cNvSpPr txBox="1"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832104">
              <a:defRPr sz="3549" b="1">
                <a:solidFill>
                  <a:srgbClr val="FF0000"/>
                </a:solidFill>
              </a:defRPr>
            </a:pPr>
            <a:r>
              <a:t>Structure Learning of Markov Network</a:t>
            </a:r>
            <a:br/>
            <a:endParaRPr/>
          </a:p>
        </p:txBody>
      </p:sp>
      <p:sp>
        <p:nvSpPr>
          <p:cNvPr id="19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This project is very interesting because we first learn the structure of a Markov net and then we estimate the parameters (incremental feature selection)</a:t>
            </a:r>
          </a:p>
          <a:p>
            <a:pPr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objective function needs to be maximized and there are some heuristics which are taken into account to choose the edges/ features which can maximize the likelihood objective</a:t>
            </a:r>
          </a:p>
          <a:p>
            <a:pPr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We also cluster our parameters in order to learn a structure. This is also a form of constrained learning. </a:t>
            </a:r>
          </a:p>
        </p:txBody>
      </p:sp>
      <p:sp>
        <p:nvSpPr>
          <p:cNvPr id="19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Results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 descr="loglikehoodvs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143000"/>
            <a:ext cx="8763000" cy="4191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8B1383-2452-4433-9B7C-AF54852D169C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t>Baudio (cluster=5)</a:t>
            </a:r>
          </a:p>
        </p:txBody>
      </p:sp>
      <p:pic>
        <p:nvPicPr>
          <p:cNvPr id="203" name="Content Placeholder 3" descr="Content Placeholder 3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66800" y="1600200"/>
            <a:ext cx="6934200" cy="4525963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17</a:t>
            </a:fld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t>Budio (cluster=10)</a:t>
            </a:r>
          </a:p>
        </p:txBody>
      </p:sp>
      <p:pic>
        <p:nvPicPr>
          <p:cNvPr id="207" name="Content Placeholder 3" descr="Content Placeholder 3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554690" y="1600200"/>
            <a:ext cx="6034620" cy="4525963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18</a:t>
            </a:fld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t>Baudio (cluster=25)</a:t>
            </a:r>
          </a:p>
        </p:txBody>
      </p:sp>
      <p:pic>
        <p:nvPicPr>
          <p:cNvPr id="211" name="Content Placeholder 3" descr="Content Placeholder 3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554690" y="1600200"/>
            <a:ext cx="6034620" cy="4525963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19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9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 sz="3900" b="1">
                <a:solidFill>
                  <a:srgbClr val="FF0000"/>
                </a:solidFill>
              </a:defRPr>
            </a:lvl1pPr>
          </a:lstStyle>
          <a:p>
            <a:r>
              <a:rPr dirty="0"/>
              <a:t>Structure Learning</a:t>
            </a:r>
          </a:p>
        </p:txBody>
      </p:sp>
      <p:sp>
        <p:nvSpPr>
          <p:cNvPr id="12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699" tIns="45699" rIns="45699" bIns="45699"/>
          <a:lstStyle>
            <a:lvl1pPr marL="0" indent="457200">
              <a:lnSpc>
                <a:spcPct val="80000"/>
              </a:lnSpc>
              <a:spcBef>
                <a:spcPts val="300"/>
              </a:spcBef>
              <a:buSzTx/>
              <a:buNone/>
              <a:defRPr sz="2400"/>
            </a:lvl1pPr>
          </a:lstStyle>
          <a:p>
            <a:r>
              <a:t>It is simply the task of learning the structure of the network from data.</a:t>
            </a:r>
          </a:p>
        </p:txBody>
      </p:sp>
      <p:sp>
        <p:nvSpPr>
          <p:cNvPr id="127" name="Shape 97"/>
          <p:cNvSpPr txBox="1">
            <a:spLocks noGrp="1"/>
          </p:cNvSpPr>
          <p:nvPr>
            <p:ph type="sldNum" sz="quarter" idx="4294967295"/>
          </p:nvPr>
        </p:nvSpPr>
        <p:spPr>
          <a:xfrm>
            <a:off x="8502778" y="6404311"/>
            <a:ext cx="184020" cy="2691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pic>
        <p:nvPicPr>
          <p:cNvPr id="128" name="Shape 98" descr="Shape 98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4737100" y="3243750"/>
            <a:ext cx="3949700" cy="2679702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29" name="Shape 99"/>
          <p:cNvGraphicFramePr/>
          <p:nvPr/>
        </p:nvGraphicFramePr>
        <p:xfrm>
          <a:off x="901575" y="3210199"/>
          <a:ext cx="3148000" cy="277347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29600"/>
                <a:gridCol w="629600"/>
                <a:gridCol w="629600"/>
                <a:gridCol w="646575"/>
                <a:gridCol w="612625"/>
              </a:tblGrid>
              <a:tr h="33307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330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330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330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330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330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330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0" name="Shape 100"/>
          <p:cNvSpPr/>
          <p:nvPr/>
        </p:nvSpPr>
        <p:spPr>
          <a:xfrm>
            <a:off x="4294749" y="4583324"/>
            <a:ext cx="628202" cy="28860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FEFEF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t>Baudio (cluster=50)</a:t>
            </a:r>
          </a:p>
        </p:txBody>
      </p:sp>
      <p:pic>
        <p:nvPicPr>
          <p:cNvPr id="215" name="Content Placeholder 3" descr="Content Placeholder 3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554690" y="1600200"/>
            <a:ext cx="6034620" cy="4525963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20</a:t>
            </a:fld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t>Baudio (cluster=100)</a:t>
            </a:r>
          </a:p>
        </p:txBody>
      </p:sp>
      <p:pic>
        <p:nvPicPr>
          <p:cNvPr id="219" name="Content Placeholder 3" descr="Content Placeholder 3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554690" y="1600200"/>
            <a:ext cx="6034620" cy="4525963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21</a:t>
            </a:fld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Future Work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investigate better ways to prune the edges instead of using </a:t>
            </a:r>
            <a:r>
              <a:rPr lang="en-US" b="1" dirty="0" smtClean="0"/>
              <a:t>m</a:t>
            </a:r>
            <a:r>
              <a:rPr lang="en-US" dirty="0" smtClean="0"/>
              <a:t> and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en-US" dirty="0" err="1" smtClean="0"/>
              <a:t>hyperparameters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can perform the experiments in </a:t>
            </a:r>
            <a:r>
              <a:rPr lang="en-US" dirty="0" err="1" smtClean="0"/>
              <a:t>featurespace</a:t>
            </a:r>
            <a:r>
              <a:rPr lang="en-US" dirty="0" smtClean="0"/>
              <a:t> </a:t>
            </a:r>
            <a:r>
              <a:rPr lang="en-US" dirty="0" smtClean="0"/>
              <a:t>instead of </a:t>
            </a:r>
            <a:r>
              <a:rPr lang="en-US" dirty="0" err="1" smtClean="0"/>
              <a:t>edgespace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9600" b="1" dirty="0" smtClean="0">
                <a:solidFill>
                  <a:srgbClr val="FF0000"/>
                </a:solidFill>
              </a:rPr>
              <a:t>Thank you!!!!!</a:t>
            </a:r>
            <a:endParaRPr lang="en-US" sz="9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Structure </a:t>
            </a:r>
            <a:r>
              <a:rPr lang="en-US" dirty="0" smtClean="0"/>
              <a:t>Learning (contd.)</a:t>
            </a:r>
            <a:endParaRPr dirty="0"/>
          </a:p>
        </p:txBody>
      </p:sp>
      <p:sp>
        <p:nvSpPr>
          <p:cNvPr id="13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7561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/>
            </a:pPr>
            <a:r>
              <a:t>There are many approaches for learning Markov Networks structures:</a:t>
            </a:r>
          </a:p>
          <a:p>
            <a:pPr marL="742950" lvl="1" indent="-285750">
              <a:spcBef>
                <a:spcPts val="500"/>
              </a:spcBef>
              <a:defRPr sz="2400"/>
            </a:pPr>
            <a:r>
              <a:t>Solving global search problem. </a:t>
            </a:r>
            <a:endParaRPr sz="2800"/>
          </a:p>
          <a:p>
            <a:pPr marL="742950" lvl="1" indent="-285750">
              <a:spcBef>
                <a:spcPts val="500"/>
              </a:spcBef>
              <a:defRPr sz="2400"/>
            </a:pPr>
            <a:r>
              <a:t>Learning a set of local models and then combining them into a global model. </a:t>
            </a:r>
          </a:p>
        </p:txBody>
      </p:sp>
      <p:sp>
        <p:nvSpPr>
          <p:cNvPr id="13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502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t>Challenges</a:t>
            </a:r>
          </a:p>
        </p:txBody>
      </p:sp>
      <p:sp>
        <p:nvSpPr>
          <p:cNvPr id="13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2400"/>
            </a:pPr>
            <a:r>
              <a:t>As we know fully connected networks are the best structure we can learn.</a:t>
            </a:r>
          </a:p>
          <a:p>
            <a:pPr>
              <a:defRPr sz="2400"/>
            </a:pPr>
            <a:endParaRPr/>
          </a:p>
          <a:p>
            <a:pPr>
              <a:defRPr sz="2400"/>
            </a:pPr>
            <a:endParaRPr/>
          </a:p>
          <a:p>
            <a:pPr marL="0" indent="0">
              <a:buSzTx/>
              <a:buNone/>
              <a:defRPr sz="2400"/>
            </a:pPr>
            <a:endParaRPr/>
          </a:p>
          <a:p>
            <a:pPr>
              <a:defRPr sz="2400"/>
            </a:pPr>
            <a:endParaRPr/>
          </a:p>
          <a:p>
            <a:pPr>
              <a:defRPr sz="2400"/>
            </a:pPr>
            <a:endParaRPr/>
          </a:p>
          <a:p>
            <a:pPr>
              <a:defRPr sz="2400"/>
            </a:pPr>
            <a:endParaRPr/>
          </a:p>
          <a:p>
            <a:pPr>
              <a:spcBef>
                <a:spcPts val="500"/>
              </a:spcBef>
              <a:defRPr sz="2400"/>
            </a:pPr>
            <a:r>
              <a:t>However, the model will overfit the training data and we will need a huge storage space.</a:t>
            </a:r>
          </a:p>
        </p:txBody>
      </p:sp>
      <p:sp>
        <p:nvSpPr>
          <p:cNvPr id="13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502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  <p:pic>
        <p:nvPicPr>
          <p:cNvPr id="139" name="Picture 5" descr="Picture 5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819400" y="2529345"/>
            <a:ext cx="2696005" cy="24998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0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 sz="3900" b="1">
                <a:solidFill>
                  <a:srgbClr val="FF0000"/>
                </a:solidFill>
              </a:defRPr>
            </a:lvl1pPr>
          </a:lstStyle>
          <a:p>
            <a:r>
              <a:t>Challenges (contd.)</a:t>
            </a:r>
          </a:p>
        </p:txBody>
      </p:sp>
      <p:sp>
        <p:nvSpPr>
          <p:cNvPr id="142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526103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342900" indent="-342900">
              <a:lnSpc>
                <a:spcPct val="80000"/>
              </a:lnSpc>
              <a:spcBef>
                <a:spcPts val="300"/>
              </a:spcBef>
              <a:buSzTx/>
              <a:buNone/>
              <a:defRPr sz="2400"/>
            </a:pPr>
            <a:r>
              <a:t>Structure learning is generally a very hard problem. Some of the reasons for this are:</a:t>
            </a:r>
          </a:p>
          <a:p>
            <a:pPr marL="342900" indent="-342900">
              <a:lnSpc>
                <a:spcPct val="80000"/>
              </a:lnSpc>
              <a:spcBef>
                <a:spcPts val="300"/>
              </a:spcBef>
              <a:buSzTx/>
              <a:buNone/>
              <a:defRPr sz="2400"/>
            </a:pPr>
            <a:endParaRPr/>
          </a:p>
          <a:p>
            <a:pPr indent="-381000">
              <a:lnSpc>
                <a:spcPct val="80000"/>
              </a:lnSpc>
              <a:spcBef>
                <a:spcPts val="300"/>
              </a:spcBef>
              <a:buSzPts val="2400"/>
              <a:buFontTx/>
              <a:buAutoNum type="arabicPeriod"/>
              <a:defRPr sz="2400" b="1"/>
            </a:pPr>
            <a:r>
              <a:t>Finding the best possible I-Map</a:t>
            </a:r>
            <a:br/>
            <a:r>
              <a:rPr b="0"/>
              <a:t>We need to find a network H that incorporates as many of the original independencies of the original distribution P</a:t>
            </a:r>
            <a:br>
              <a:rPr b="0"/>
            </a:br>
            <a:endParaRPr b="0"/>
          </a:p>
          <a:p>
            <a:pPr indent="-381000">
              <a:lnSpc>
                <a:spcPct val="80000"/>
              </a:lnSpc>
              <a:spcBef>
                <a:spcPts val="300"/>
              </a:spcBef>
              <a:buSzPts val="2400"/>
              <a:buFontTx/>
              <a:buAutoNum type="arabicPeriod"/>
              <a:defRPr sz="2400" b="1"/>
            </a:pPr>
            <a:r>
              <a:t>Data Fragmentation</a:t>
            </a:r>
            <a:br/>
            <a:r>
              <a:rPr b="0"/>
              <a:t>The number of samples needed to learn the data might be very large when the true model has nodes with a large number of dependencies</a:t>
            </a:r>
          </a:p>
        </p:txBody>
      </p:sp>
      <p:sp>
        <p:nvSpPr>
          <p:cNvPr id="143" name="Shape 107"/>
          <p:cNvSpPr txBox="1">
            <a:spLocks noGrp="1"/>
          </p:cNvSpPr>
          <p:nvPr>
            <p:ph type="sldNum" sz="quarter" idx="4294967295"/>
          </p:nvPr>
        </p:nvSpPr>
        <p:spPr>
          <a:xfrm>
            <a:off x="8502778" y="6404300"/>
            <a:ext cx="184020" cy="2691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 sz="3900" b="1">
                <a:solidFill>
                  <a:srgbClr val="FF0000"/>
                </a:solidFill>
              </a:defRPr>
            </a:lvl1pPr>
          </a:lstStyle>
          <a:p>
            <a:r>
              <a:t>Types of Approaches</a:t>
            </a:r>
          </a:p>
        </p:txBody>
      </p:sp>
      <p:sp>
        <p:nvSpPr>
          <p:cNvPr id="146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526103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342900" indent="-342900">
              <a:lnSpc>
                <a:spcPct val="80000"/>
              </a:lnSpc>
              <a:spcBef>
                <a:spcPts val="300"/>
              </a:spcBef>
              <a:buSzTx/>
              <a:buNone/>
              <a:defRPr sz="2300"/>
            </a:pPr>
            <a:r>
              <a:t>Generally, there are two kinds of approaches that can be used in theory:</a:t>
            </a:r>
          </a:p>
          <a:p>
            <a:pPr marL="342900" indent="-342900">
              <a:lnSpc>
                <a:spcPct val="80000"/>
              </a:lnSpc>
              <a:spcBef>
                <a:spcPts val="300"/>
              </a:spcBef>
              <a:buSzTx/>
              <a:buNone/>
              <a:defRPr sz="2300"/>
            </a:pPr>
            <a:endParaRPr/>
          </a:p>
          <a:p>
            <a:pPr indent="-355600">
              <a:lnSpc>
                <a:spcPct val="80000"/>
              </a:lnSpc>
              <a:spcBef>
                <a:spcPts val="300"/>
              </a:spcBef>
              <a:buSzPts val="2300"/>
              <a:buFontTx/>
              <a:buAutoNum type="arabicPeriod"/>
              <a:defRPr sz="2300" b="1"/>
            </a:pPr>
            <a:r>
              <a:t>Constraint-based approaches</a:t>
            </a:r>
            <a:br/>
            <a:r>
              <a:rPr b="0"/>
              <a:t>Search for a graph H that is a perfect map of P and encodes all its independencies.</a:t>
            </a:r>
            <a:br>
              <a:rPr b="0"/>
            </a:br>
            <a:endParaRPr b="0"/>
          </a:p>
          <a:p>
            <a:pPr indent="-355600">
              <a:lnSpc>
                <a:spcPct val="80000"/>
              </a:lnSpc>
              <a:spcBef>
                <a:spcPts val="300"/>
              </a:spcBef>
              <a:buSzPts val="2300"/>
              <a:buFontTx/>
              <a:buAutoNum type="arabicPeriod"/>
              <a:defRPr sz="2300" b="1"/>
            </a:pPr>
            <a:r>
              <a:t>Score-based approaches</a:t>
            </a:r>
            <a:br/>
            <a:r>
              <a:rPr b="0"/>
              <a:t>Define objective function to score models and prefer higher scoring models to lower scoring ones.</a:t>
            </a:r>
          </a:p>
          <a:p>
            <a:pPr marL="342900" indent="-342900">
              <a:lnSpc>
                <a:spcPct val="80000"/>
              </a:lnSpc>
              <a:spcBef>
                <a:spcPts val="300"/>
              </a:spcBef>
              <a:buSzTx/>
              <a:buNone/>
              <a:defRPr sz="2300"/>
            </a:pPr>
            <a:endParaRPr/>
          </a:p>
          <a:p>
            <a:pPr marL="342900" indent="-342900">
              <a:lnSpc>
                <a:spcPct val="80000"/>
              </a:lnSpc>
              <a:spcBef>
                <a:spcPts val="300"/>
              </a:spcBef>
              <a:buSzTx/>
              <a:buNone/>
              <a:defRPr sz="2300"/>
            </a:pPr>
            <a:r>
              <a:t>In this presentation, we will focus on score-based approaches of learning Markov Networks greedily from fully observable data.</a:t>
            </a:r>
          </a:p>
        </p:txBody>
      </p:sp>
      <p:sp>
        <p:nvSpPr>
          <p:cNvPr id="147" name="Shape 114"/>
          <p:cNvSpPr txBox="1">
            <a:spLocks noGrp="1"/>
          </p:cNvSpPr>
          <p:nvPr>
            <p:ph type="sldNum" sz="quarter" idx="4294967295"/>
          </p:nvPr>
        </p:nvSpPr>
        <p:spPr>
          <a:xfrm>
            <a:off x="8502778" y="6404300"/>
            <a:ext cx="184020" cy="2691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 sz="3900" b="1">
                <a:solidFill>
                  <a:srgbClr val="FF0000"/>
                </a:solidFill>
              </a:defRPr>
            </a:lvl1pPr>
          </a:lstStyle>
          <a:p>
            <a:r>
              <a:t>Greedy Structure Learning</a:t>
            </a:r>
          </a:p>
        </p:txBody>
      </p:sp>
      <p:sp>
        <p:nvSpPr>
          <p:cNvPr id="15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526103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342900" indent="-342900">
              <a:lnSpc>
                <a:spcPct val="80000"/>
              </a:lnSpc>
              <a:spcBef>
                <a:spcPts val="300"/>
              </a:spcBef>
              <a:buSzTx/>
              <a:buNone/>
              <a:defRPr sz="2400"/>
            </a:pPr>
            <a:r>
              <a:t>The basic premise of this kind of structure learning is</a:t>
            </a:r>
          </a:p>
          <a:p>
            <a:pPr marL="342900" indent="-342900">
              <a:lnSpc>
                <a:spcPct val="80000"/>
              </a:lnSpc>
              <a:spcBef>
                <a:spcPts val="300"/>
              </a:spcBef>
              <a:buSzTx/>
              <a:buNone/>
              <a:defRPr sz="2400"/>
            </a:pPr>
            <a:endParaRPr/>
          </a:p>
          <a:p>
            <a:pPr indent="-381000">
              <a:lnSpc>
                <a:spcPct val="80000"/>
              </a:lnSpc>
              <a:spcBef>
                <a:spcPts val="300"/>
              </a:spcBef>
              <a:buSzPts val="2400"/>
              <a:buFontTx/>
              <a:buAutoNum type="arabicPeriod"/>
              <a:defRPr sz="2400"/>
            </a:pPr>
            <a:r>
              <a:t>Start out with a basic model</a:t>
            </a:r>
          </a:p>
          <a:p>
            <a:pPr indent="-381000">
              <a:lnSpc>
                <a:spcPct val="80000"/>
              </a:lnSpc>
              <a:spcBef>
                <a:spcPts val="0"/>
              </a:spcBef>
              <a:buSzPts val="2400"/>
              <a:buFontTx/>
              <a:buAutoNum type="arabicPeriod"/>
              <a:defRPr sz="2400"/>
            </a:pPr>
            <a:r>
              <a:t>Do parameter estimation for the current model</a:t>
            </a:r>
          </a:p>
          <a:p>
            <a:pPr indent="-381000">
              <a:lnSpc>
                <a:spcPct val="80000"/>
              </a:lnSpc>
              <a:spcBef>
                <a:spcPts val="0"/>
              </a:spcBef>
              <a:buSzPts val="2400"/>
              <a:buFontTx/>
              <a:buAutoNum type="arabicPeriod"/>
              <a:defRPr sz="2400"/>
            </a:pPr>
            <a:r>
              <a:t>Do greedy local search by slightly changing the current model by applying a series of operators</a:t>
            </a:r>
          </a:p>
          <a:p>
            <a:pPr indent="-381000">
              <a:lnSpc>
                <a:spcPct val="80000"/>
              </a:lnSpc>
              <a:spcBef>
                <a:spcPts val="0"/>
              </a:spcBef>
              <a:buSzPts val="2400"/>
              <a:buFontTx/>
              <a:buAutoNum type="arabicPeriod"/>
              <a:defRPr sz="2400"/>
            </a:pPr>
            <a:r>
              <a:t>Keep repeating steps 2. and 3. until termination condition is met</a:t>
            </a:r>
          </a:p>
        </p:txBody>
      </p:sp>
      <p:sp>
        <p:nvSpPr>
          <p:cNvPr id="151" name="Shape 121"/>
          <p:cNvSpPr txBox="1">
            <a:spLocks noGrp="1"/>
          </p:cNvSpPr>
          <p:nvPr>
            <p:ph type="sldNum" sz="quarter" idx="4294967295"/>
          </p:nvPr>
        </p:nvSpPr>
        <p:spPr>
          <a:xfrm>
            <a:off x="8502778" y="6404300"/>
            <a:ext cx="184020" cy="2691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/>
          <a:lstStyle/>
          <a:p>
            <a:fld id="{86CB4B4D-7CA3-9044-876B-883B54F8677D}" type="slidenum">
              <a:rPr/>
              <a:pPr/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 lIns="45699" tIns="45699" rIns="45699" bIns="45699"/>
          <a:lstStyle>
            <a:lvl1pPr defTabSz="905255">
              <a:defRPr sz="3800" b="1">
                <a:solidFill>
                  <a:srgbClr val="FF0000"/>
                </a:solidFill>
              </a:defRPr>
            </a:lvl1pPr>
          </a:lstStyle>
          <a:p>
            <a:r>
              <a:rPr dirty="0"/>
              <a:t>Greedy Structure Learning </a:t>
            </a:r>
            <a:r>
              <a:rPr dirty="0" smtClean="0"/>
              <a:t>(</a:t>
            </a:r>
            <a:r>
              <a:rPr lang="en-US" dirty="0" smtClean="0"/>
              <a:t>contd.</a:t>
            </a:r>
            <a:r>
              <a:rPr dirty="0" smtClean="0"/>
              <a:t>)</a:t>
            </a:r>
            <a:endParaRPr dirty="0"/>
          </a:p>
        </p:txBody>
      </p:sp>
      <p:sp>
        <p:nvSpPr>
          <p:cNvPr id="154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526103"/>
          </a:xfrm>
          <a:prstGeom prst="rect">
            <a:avLst/>
          </a:prstGeom>
        </p:spPr>
        <p:txBody>
          <a:bodyPr lIns="45699" tIns="45699" rIns="45699" bIns="45699"/>
          <a:lstStyle>
            <a:lvl1pPr marL="0" indent="0">
              <a:lnSpc>
                <a:spcPct val="80000"/>
              </a:lnSpc>
              <a:spcBef>
                <a:spcPts val="300"/>
              </a:spcBef>
              <a:buSzTx/>
              <a:buNone/>
              <a:defRPr sz="2400"/>
            </a:lvl1pPr>
          </a:lstStyle>
          <a:p>
            <a:r>
              <a:t> </a:t>
            </a:r>
          </a:p>
        </p:txBody>
      </p:sp>
      <p:sp>
        <p:nvSpPr>
          <p:cNvPr id="155" name="Shape 128"/>
          <p:cNvSpPr txBox="1">
            <a:spLocks noGrp="1"/>
          </p:cNvSpPr>
          <p:nvPr>
            <p:ph type="sldNum" sz="quarter" idx="4294967295"/>
          </p:nvPr>
        </p:nvSpPr>
        <p:spPr>
          <a:xfrm>
            <a:off x="8502778" y="6404300"/>
            <a:ext cx="184020" cy="2691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/>
          <a:lstStyle/>
          <a:p>
            <a:fld id="{86CB4B4D-7CA3-9044-876B-883B54F8677D}" type="slidenum">
              <a:rPr/>
              <a:pPr/>
              <a:t>8</a:t>
            </a:fld>
            <a:endParaRPr dirty="0"/>
          </a:p>
        </p:txBody>
      </p:sp>
      <p:pic>
        <p:nvPicPr>
          <p:cNvPr id="156" name="Shape 129" descr="Shape 129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287904" y="1315778"/>
            <a:ext cx="6804708" cy="493870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Rectangle 5"/>
          <p:cNvSpPr/>
          <p:nvPr/>
        </p:nvSpPr>
        <p:spPr>
          <a:xfrm>
            <a:off x="1066800" y="6153836"/>
            <a:ext cx="6858000" cy="64632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Taken from pg. 986 Probabilistic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Graphical Models (Principles and Techniques) by Daphne </a:t>
            </a:r>
            <a:r>
              <a:rPr kumimoji="0" lang="en-US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Koller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and </a:t>
            </a:r>
            <a:r>
              <a:rPr kumimoji="0" lang="en-US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Nir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Friedman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000" b="1">
                <a:solidFill>
                  <a:srgbClr val="FF0000"/>
                </a:solidFill>
              </a:defRPr>
            </a:pPr>
            <a:r>
              <a:t>State-of-the-art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t>Solution</a:t>
            </a:r>
          </a:p>
        </p:txBody>
      </p:sp>
      <p:sp>
        <p:nvSpPr>
          <p:cNvPr id="15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2400"/>
            </a:pPr>
            <a:r>
              <a:rPr lang="en-US" dirty="0" smtClean="0"/>
              <a:t>Some </a:t>
            </a:r>
            <a:r>
              <a:rPr lang="en-US" dirty="0" smtClean="0"/>
              <a:t>s</a:t>
            </a:r>
            <a:r>
              <a:rPr dirty="0" smtClean="0"/>
              <a:t>tate-of-the-art </a:t>
            </a:r>
            <a:r>
              <a:rPr dirty="0"/>
              <a:t>algorithms uses L1-Regularization to force many of the parameters to be zero.</a:t>
            </a:r>
          </a:p>
          <a:p>
            <a:pPr>
              <a:spcBef>
                <a:spcPts val="500"/>
              </a:spcBef>
              <a:defRPr sz="2400"/>
            </a:pPr>
            <a:r>
              <a:rPr dirty="0"/>
              <a:t>We can then delete edges with associated parameters equal to zero.</a:t>
            </a:r>
          </a:p>
          <a:p>
            <a:pPr>
              <a:spcBef>
                <a:spcPts val="500"/>
              </a:spcBef>
              <a:defRPr sz="2400"/>
            </a:pPr>
            <a:r>
              <a:rPr dirty="0"/>
              <a:t>However, they have no criteria to define the number of pruned edges.</a:t>
            </a:r>
          </a:p>
        </p:txBody>
      </p:sp>
      <p:sp>
        <p:nvSpPr>
          <p:cNvPr id="16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502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658</Words>
  <Application>Microsoft Office PowerPoint</Application>
  <PresentationFormat>On-screen Show (4:3)</PresentationFormat>
  <Paragraphs>159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Structure Learning Using Forced Pruning </vt:lpstr>
      <vt:lpstr>Structure Learning</vt:lpstr>
      <vt:lpstr>Structure Learning (contd.)</vt:lpstr>
      <vt:lpstr>Challenges</vt:lpstr>
      <vt:lpstr>Challenges (contd.)</vt:lpstr>
      <vt:lpstr>Types of Approaches</vt:lpstr>
      <vt:lpstr>Greedy Structure Learning</vt:lpstr>
      <vt:lpstr>Greedy Structure Learning (contd.)</vt:lpstr>
      <vt:lpstr>State-of-the-art Solution</vt:lpstr>
      <vt:lpstr>Our Approach</vt:lpstr>
      <vt:lpstr>Our Approach (contd.)</vt:lpstr>
      <vt:lpstr>Our Approach (contd.)</vt:lpstr>
      <vt:lpstr>Automatic Parameter Tying  </vt:lpstr>
      <vt:lpstr>APT Algorithm (Slide Courtesy Li Chou)</vt:lpstr>
      <vt:lpstr>Structure Learning of Markov Network </vt:lpstr>
      <vt:lpstr>Results</vt:lpstr>
      <vt:lpstr>Baudio (cluster=5)</vt:lpstr>
      <vt:lpstr>Budio (cluster=10)</vt:lpstr>
      <vt:lpstr>Baudio (cluster=25)</vt:lpstr>
      <vt:lpstr>Baudio (cluster=50)</vt:lpstr>
      <vt:lpstr>Baudio (cluster=100)</vt:lpstr>
      <vt:lpstr>Future Work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Learning on Markov Networks </dc:title>
  <cp:lastModifiedBy>Microsoft</cp:lastModifiedBy>
  <cp:revision>10</cp:revision>
  <dcterms:modified xsi:type="dcterms:W3CDTF">2018-04-22T21:36:12Z</dcterms:modified>
</cp:coreProperties>
</file>