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1"/>
  </p:notesMasterIdLst>
  <p:sldIdLst>
    <p:sldId id="256" r:id="rId2"/>
    <p:sldId id="258" r:id="rId3"/>
    <p:sldId id="259" r:id="rId4"/>
    <p:sldId id="261" r:id="rId5"/>
    <p:sldId id="287" r:id="rId6"/>
    <p:sldId id="262" r:id="rId7"/>
    <p:sldId id="288" r:id="rId8"/>
    <p:sldId id="289" r:id="rId9"/>
    <p:sldId id="263" r:id="rId10"/>
    <p:sldId id="290" r:id="rId11"/>
    <p:sldId id="265" r:id="rId12"/>
    <p:sldId id="275" r:id="rId13"/>
    <p:sldId id="291" r:id="rId14"/>
    <p:sldId id="292" r:id="rId15"/>
    <p:sldId id="293" r:id="rId16"/>
    <p:sldId id="294" r:id="rId17"/>
    <p:sldId id="295" r:id="rId18"/>
    <p:sldId id="284" r:id="rId19"/>
    <p:sldId id="296" r:id="rId20"/>
  </p:sldIdLst>
  <p:sldSz cx="9144000" cy="5143500" type="screen16x9"/>
  <p:notesSz cx="6858000" cy="9144000"/>
  <p:embeddedFontLst>
    <p:embeddedFont>
      <p:font typeface="Fjalla One" panose="020B0604020202020204" charset="0"/>
      <p:regular r:id="rId22"/>
    </p:embeddedFont>
    <p:embeddedFont>
      <p:font typeface="Barlow Semi Condensed" panose="020B0604020202020204" charset="0"/>
      <p:regular r:id="rId23"/>
      <p:bold r:id="rId24"/>
      <p:italic r:id="rId25"/>
      <p:boldItalic r:id="rId26"/>
    </p:embeddedFont>
    <p:embeddedFont>
      <p:font typeface="Barlow Semi Condensed Medium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C5C088-7EB2-4953-93F6-9122F433E791}">
  <a:tblStyle styleId="{59C5C088-7EB2-4953-93F6-9122F433E7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651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g8714a43093_3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8" name="Google Shape;3158;g8714a43093_3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698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5105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749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334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85686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560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352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0678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834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5" r:id="rId10"/>
    <p:sldLayoutId id="2147483668" r:id="rId11"/>
    <p:sldLayoutId id="2147483673" r:id="rId12"/>
    <p:sldLayoutId id="2147483674" r:id="rId13"/>
    <p:sldLayoutId id="2147483675" r:id="rId14"/>
    <p:sldLayoutId id="214748367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124190" y="2002536"/>
            <a:ext cx="3388766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>
                <a:solidFill>
                  <a:schemeClr val="dk2"/>
                </a:solidFill>
              </a:rPr>
              <a:t>BigData case study</a:t>
            </a:r>
            <a:endParaRPr sz="5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854648" y="1097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Challenges 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919521" y="1897543"/>
            <a:ext cx="7367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spark-streaming-kafka-0-10_2.12:2.4.3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spark-sql-kafka-0-10_2.11:2.4.3 </a:t>
            </a:r>
            <a:endParaRPr lang="en-US" dirty="0"/>
          </a:p>
        </p:txBody>
      </p:sp>
      <p:pic>
        <p:nvPicPr>
          <p:cNvPr id="4098" name="Picture 2" descr="https://lh5.googleusercontent.com/E5U9auAykRg1bzwYV1YdsFsugxBWnGevGhILHP2BiRsKGiDjEyGhsCangLPp8Cat_Rjj8gWZatcoLrVXAMyAMTeLHApuAALUAGeQMluQ-JNIuxA02BaWCplP483R287ncNK98p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9" b="82614"/>
          <a:stretch/>
        </p:blipFill>
        <p:spPr bwMode="auto">
          <a:xfrm>
            <a:off x="919521" y="1117172"/>
            <a:ext cx="7367154" cy="65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7804"/>
          <a:stretch/>
        </p:blipFill>
        <p:spPr>
          <a:xfrm>
            <a:off x="919521" y="3054927"/>
            <a:ext cx="7367154" cy="4654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9521" y="2676581"/>
            <a:ext cx="7367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option("path", "</a:t>
            </a:r>
            <a:r>
              <a:rPr lang="en-US" dirty="0" err="1"/>
              <a:t>hdfs</a:t>
            </a:r>
            <a:r>
              <a:rPr lang="en-US" dirty="0" smtClean="0"/>
              <a:t>:///</a:t>
            </a:r>
            <a:r>
              <a:rPr lang="en-US" dirty="0" err="1"/>
              <a:t>CaseStudy</a:t>
            </a:r>
            <a:r>
              <a:rPr lang="en-US" dirty="0"/>
              <a:t>/</a:t>
            </a:r>
            <a:r>
              <a:rPr lang="en-US" dirty="0" err="1"/>
              <a:t>OutputStream</a:t>
            </a:r>
            <a:r>
              <a:rPr lang="en-US" dirty="0"/>
              <a:t>")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9521" y="3566062"/>
            <a:ext cx="7367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option("path", "</a:t>
            </a:r>
            <a:r>
              <a:rPr lang="en-US" dirty="0" err="1"/>
              <a:t>hdfs</a:t>
            </a:r>
            <a:r>
              <a:rPr lang="en-US" dirty="0"/>
              <a:t>://sandbox-hdp.hortonworks.com:8020/</a:t>
            </a:r>
            <a:r>
              <a:rPr lang="en-US" dirty="0" err="1"/>
              <a:t>CaseStudy</a:t>
            </a:r>
            <a:r>
              <a:rPr lang="en-US" dirty="0"/>
              <a:t>/</a:t>
            </a:r>
            <a:r>
              <a:rPr lang="en-US" dirty="0" err="1"/>
              <a:t>OutputStream</a:t>
            </a:r>
            <a:r>
              <a:rPr lang="en-US" dirty="0"/>
              <a:t>")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9912" y="4134098"/>
            <a:ext cx="7367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 err="1"/>
              <a:t>tweepy.error.TweepError</a:t>
            </a:r>
            <a:r>
              <a:rPr lang="en-US" dirty="0"/>
              <a:t>: Twitter error response: status code = </a:t>
            </a:r>
            <a:r>
              <a:rPr lang="en-US" dirty="0" smtClean="0"/>
              <a:t>401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6221" y="4441875"/>
            <a:ext cx="6627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timedatectl</a:t>
            </a:r>
            <a:r>
              <a:rPr lang="en-US" dirty="0"/>
              <a:t> set-</a:t>
            </a:r>
            <a:r>
              <a:rPr lang="en-US" dirty="0" err="1"/>
              <a:t>timezone</a:t>
            </a:r>
            <a:r>
              <a:rPr lang="en-US" dirty="0"/>
              <a:t> </a:t>
            </a:r>
            <a:r>
              <a:rPr lang="en-US" dirty="0" smtClean="0"/>
              <a:t>Africa/Cairo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date </a:t>
            </a:r>
            <a:r>
              <a:rPr lang="en-US" dirty="0"/>
              <a:t>-s "02 MAY 2021 15:30:00"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85959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6" name="Google Shape;2326;p44"/>
          <p:cNvGrpSpPr/>
          <p:nvPr/>
        </p:nvGrpSpPr>
        <p:grpSpPr>
          <a:xfrm>
            <a:off x="4578358" y="1151638"/>
            <a:ext cx="3879489" cy="3879489"/>
            <a:chOff x="4522050" y="622650"/>
            <a:chExt cx="3898200" cy="3898200"/>
          </a:xfrm>
        </p:grpSpPr>
        <p:sp>
          <p:nvSpPr>
            <p:cNvPr id="2327" name="Google Shape;2327;p44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4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0" name="Google Shape;2330;p44"/>
          <p:cNvSpPr txBox="1">
            <a:spLocks noGrp="1"/>
          </p:cNvSpPr>
          <p:nvPr>
            <p:ph type="subTitle" idx="1"/>
          </p:nvPr>
        </p:nvSpPr>
        <p:spPr>
          <a:xfrm>
            <a:off x="804672" y="1797209"/>
            <a:ext cx="3291900" cy="19435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Using </a:t>
            </a:r>
            <a:r>
              <a:rPr lang="en-US" dirty="0" smtClean="0"/>
              <a:t>streaming </a:t>
            </a:r>
            <a:r>
              <a:rPr lang="en-US" dirty="0"/>
              <a:t>Tweepy </a:t>
            </a:r>
            <a:r>
              <a:rPr lang="en-US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API function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Creating my own sentiment analysis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Enhance some function in my code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331" name="Google Shape;2331;p44"/>
          <p:cNvPicPr preferRelativeResize="0"/>
          <p:nvPr/>
        </p:nvPicPr>
        <p:blipFill rotWithShape="1">
          <a:blip r:embed="rId3">
            <a:alphaModFix/>
          </a:blip>
          <a:srcRect l="34985" r="2674"/>
          <a:stretch/>
        </p:blipFill>
        <p:spPr>
          <a:xfrm>
            <a:off x="4936362" y="1514746"/>
            <a:ext cx="3144600" cy="3153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" name="Google Shape;2138;p37"/>
          <p:cNvSpPr txBox="1">
            <a:spLocks/>
          </p:cNvSpPr>
          <p:nvPr/>
        </p:nvSpPr>
        <p:spPr>
          <a:xfrm>
            <a:off x="5465862" y="294270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>
              <a:buClr>
                <a:schemeClr val="dk2"/>
              </a:buClr>
              <a:buSzPts val="2800"/>
            </a:pPr>
            <a:r>
              <a:rPr lang="en-US" sz="3200" dirty="0" smtClean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Future work</a:t>
            </a:r>
            <a:endParaRPr lang="en-US" sz="3200" dirty="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1" name="Google Shape;3161;p54"/>
          <p:cNvSpPr txBox="1">
            <a:spLocks noGrp="1"/>
          </p:cNvSpPr>
          <p:nvPr>
            <p:ph type="title"/>
          </p:nvPr>
        </p:nvSpPr>
        <p:spPr>
          <a:xfrm>
            <a:off x="2208175" y="140894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Lesson learnt</a:t>
            </a:r>
            <a:endParaRPr dirty="0"/>
          </a:p>
        </p:txBody>
      </p:sp>
      <p:sp>
        <p:nvSpPr>
          <p:cNvPr id="3162" name="Google Shape;3162;p54"/>
          <p:cNvSpPr txBox="1">
            <a:spLocks noGrp="1"/>
          </p:cNvSpPr>
          <p:nvPr>
            <p:ph type="subTitle" idx="1"/>
          </p:nvPr>
        </p:nvSpPr>
        <p:spPr>
          <a:xfrm>
            <a:off x="5555325" y="2659471"/>
            <a:ext cx="2038500" cy="1201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>
                    <a:lumMod val="75000"/>
                  </a:schemeClr>
                </a:solidFill>
              </a:rPr>
              <a:t>Learn how to scrapping data from Social media platform as Twitter 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63" name="Google Shape;3163;p54"/>
          <p:cNvSpPr txBox="1">
            <a:spLocks noGrp="1"/>
          </p:cNvSpPr>
          <p:nvPr>
            <p:ph type="subTitle" idx="2"/>
          </p:nvPr>
        </p:nvSpPr>
        <p:spPr>
          <a:xfrm>
            <a:off x="3639325" y="1533471"/>
            <a:ext cx="1865400" cy="13160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>
                    <a:lumMod val="75000"/>
                  </a:schemeClr>
                </a:solidFill>
              </a:rPr>
              <a:t>Work on Big case study and learn how too integrate many tool together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64" name="Google Shape;3164;p54"/>
          <p:cNvSpPr txBox="1">
            <a:spLocks noGrp="1"/>
          </p:cNvSpPr>
          <p:nvPr>
            <p:ph type="subTitle" idx="3"/>
          </p:nvPr>
        </p:nvSpPr>
        <p:spPr>
          <a:xfrm>
            <a:off x="1636776" y="2329305"/>
            <a:ext cx="1865400" cy="1078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" dirty="0" smtClean="0">
                <a:solidFill>
                  <a:schemeClr val="accent1">
                    <a:lumMod val="75000"/>
                  </a:schemeClr>
                </a:solidFill>
              </a:rPr>
              <a:t>earn how to use spark streaming on Kafka topic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65" name="Google Shape;3165;p54"/>
          <p:cNvSpPr/>
          <p:nvPr/>
        </p:nvSpPr>
        <p:spPr>
          <a:xfrm>
            <a:off x="3770875" y="2765825"/>
            <a:ext cx="1602300" cy="23778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6" name="Google Shape;3166;p54"/>
          <p:cNvSpPr/>
          <p:nvPr/>
        </p:nvSpPr>
        <p:spPr>
          <a:xfrm>
            <a:off x="5775650" y="3873425"/>
            <a:ext cx="1602300" cy="12702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7" name="Google Shape;3167;p54"/>
          <p:cNvSpPr/>
          <p:nvPr/>
        </p:nvSpPr>
        <p:spPr>
          <a:xfrm>
            <a:off x="1766100" y="3386650"/>
            <a:ext cx="1602300" cy="17571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8" name="Google Shape;3168;p54"/>
          <p:cNvGrpSpPr/>
          <p:nvPr/>
        </p:nvGrpSpPr>
        <p:grpSpPr>
          <a:xfrm>
            <a:off x="2379456" y="2014854"/>
            <a:ext cx="375591" cy="374060"/>
            <a:chOff x="-42062025" y="2316000"/>
            <a:chExt cx="319000" cy="317700"/>
          </a:xfrm>
        </p:grpSpPr>
        <p:sp>
          <p:nvSpPr>
            <p:cNvPr id="3169" name="Google Shape;3169;p54"/>
            <p:cNvSpPr/>
            <p:nvPr/>
          </p:nvSpPr>
          <p:spPr>
            <a:xfrm>
              <a:off x="-41965150" y="2477075"/>
              <a:ext cx="124475" cy="112675"/>
            </a:xfrm>
            <a:custGeom>
              <a:avLst/>
              <a:gdLst/>
              <a:ahLst/>
              <a:cxnLst/>
              <a:rect l="l" t="t" r="r" b="b"/>
              <a:pathLst>
                <a:path w="4979" h="4507" extrusionOk="0">
                  <a:moveTo>
                    <a:pt x="2521" y="1371"/>
                  </a:moveTo>
                  <a:lnTo>
                    <a:pt x="2773" y="1812"/>
                  </a:lnTo>
                  <a:cubicBezTo>
                    <a:pt x="2836" y="1938"/>
                    <a:pt x="2931" y="2001"/>
                    <a:pt x="3088" y="2064"/>
                  </a:cubicBezTo>
                  <a:lnTo>
                    <a:pt x="3592" y="2127"/>
                  </a:lnTo>
                  <a:lnTo>
                    <a:pt x="3151" y="2473"/>
                  </a:lnTo>
                  <a:cubicBezTo>
                    <a:pt x="3088" y="2568"/>
                    <a:pt x="2994" y="2725"/>
                    <a:pt x="3057" y="2851"/>
                  </a:cubicBezTo>
                  <a:lnTo>
                    <a:pt x="3120" y="3355"/>
                  </a:lnTo>
                  <a:lnTo>
                    <a:pt x="2679" y="3103"/>
                  </a:lnTo>
                  <a:cubicBezTo>
                    <a:pt x="2631" y="3072"/>
                    <a:pt x="2568" y="3056"/>
                    <a:pt x="2501" y="3056"/>
                  </a:cubicBezTo>
                  <a:cubicBezTo>
                    <a:pt x="2434" y="3056"/>
                    <a:pt x="2364" y="3072"/>
                    <a:pt x="2301" y="3103"/>
                  </a:cubicBezTo>
                  <a:lnTo>
                    <a:pt x="1860" y="3355"/>
                  </a:lnTo>
                  <a:lnTo>
                    <a:pt x="1954" y="2851"/>
                  </a:lnTo>
                  <a:cubicBezTo>
                    <a:pt x="1986" y="2725"/>
                    <a:pt x="1891" y="2568"/>
                    <a:pt x="1828" y="2473"/>
                  </a:cubicBezTo>
                  <a:lnTo>
                    <a:pt x="1481" y="2127"/>
                  </a:lnTo>
                  <a:lnTo>
                    <a:pt x="1986" y="2064"/>
                  </a:lnTo>
                  <a:cubicBezTo>
                    <a:pt x="2112" y="2064"/>
                    <a:pt x="2206" y="1938"/>
                    <a:pt x="2301" y="1812"/>
                  </a:cubicBezTo>
                  <a:lnTo>
                    <a:pt x="2521" y="1371"/>
                  </a:lnTo>
                  <a:close/>
                  <a:moveTo>
                    <a:pt x="2474" y="0"/>
                  </a:moveTo>
                  <a:cubicBezTo>
                    <a:pt x="2332" y="0"/>
                    <a:pt x="2190" y="79"/>
                    <a:pt x="2112" y="236"/>
                  </a:cubicBezTo>
                  <a:lnTo>
                    <a:pt x="1576" y="1276"/>
                  </a:lnTo>
                  <a:lnTo>
                    <a:pt x="473" y="1434"/>
                  </a:lnTo>
                  <a:cubicBezTo>
                    <a:pt x="127" y="1465"/>
                    <a:pt x="1" y="1906"/>
                    <a:pt x="253" y="2127"/>
                  </a:cubicBezTo>
                  <a:lnTo>
                    <a:pt x="1040" y="2914"/>
                  </a:lnTo>
                  <a:lnTo>
                    <a:pt x="851" y="4017"/>
                  </a:lnTo>
                  <a:cubicBezTo>
                    <a:pt x="802" y="4291"/>
                    <a:pt x="1028" y="4506"/>
                    <a:pt x="1249" y="4506"/>
                  </a:cubicBezTo>
                  <a:cubicBezTo>
                    <a:pt x="1308" y="4506"/>
                    <a:pt x="1366" y="4491"/>
                    <a:pt x="1418" y="4458"/>
                  </a:cubicBezTo>
                  <a:lnTo>
                    <a:pt x="2427" y="3954"/>
                  </a:lnTo>
                  <a:lnTo>
                    <a:pt x="3403" y="4458"/>
                  </a:lnTo>
                  <a:cubicBezTo>
                    <a:pt x="3465" y="4489"/>
                    <a:pt x="3528" y="4503"/>
                    <a:pt x="3589" y="4503"/>
                  </a:cubicBezTo>
                  <a:cubicBezTo>
                    <a:pt x="3839" y="4503"/>
                    <a:pt x="4052" y="4270"/>
                    <a:pt x="4002" y="4017"/>
                  </a:cubicBezTo>
                  <a:lnTo>
                    <a:pt x="3781" y="2914"/>
                  </a:lnTo>
                  <a:lnTo>
                    <a:pt x="4569" y="2127"/>
                  </a:lnTo>
                  <a:cubicBezTo>
                    <a:pt x="4978" y="1906"/>
                    <a:pt x="4821" y="1465"/>
                    <a:pt x="4474" y="1434"/>
                  </a:cubicBezTo>
                  <a:lnTo>
                    <a:pt x="3372" y="1276"/>
                  </a:lnTo>
                  <a:lnTo>
                    <a:pt x="2836" y="236"/>
                  </a:lnTo>
                  <a:cubicBezTo>
                    <a:pt x="2757" y="79"/>
                    <a:pt x="2616" y="0"/>
                    <a:pt x="24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54"/>
            <p:cNvSpPr/>
            <p:nvPr/>
          </p:nvSpPr>
          <p:spPr>
            <a:xfrm>
              <a:off x="-42062025" y="2316000"/>
              <a:ext cx="319000" cy="317700"/>
            </a:xfrm>
            <a:custGeom>
              <a:avLst/>
              <a:gdLst/>
              <a:ahLst/>
              <a:cxnLst/>
              <a:rect l="l" t="t" r="r" b="b"/>
              <a:pathLst>
                <a:path w="12760" h="12708" extrusionOk="0">
                  <a:moveTo>
                    <a:pt x="9610" y="851"/>
                  </a:moveTo>
                  <a:lnTo>
                    <a:pt x="8129" y="2615"/>
                  </a:lnTo>
                  <a:cubicBezTo>
                    <a:pt x="8097" y="2584"/>
                    <a:pt x="8034" y="2584"/>
                    <a:pt x="7940" y="2584"/>
                  </a:cubicBezTo>
                  <a:lnTo>
                    <a:pt x="4821" y="2584"/>
                  </a:lnTo>
                  <a:cubicBezTo>
                    <a:pt x="4758" y="2584"/>
                    <a:pt x="4726" y="2584"/>
                    <a:pt x="4632" y="2615"/>
                  </a:cubicBezTo>
                  <a:lnTo>
                    <a:pt x="3183" y="851"/>
                  </a:lnTo>
                  <a:close/>
                  <a:moveTo>
                    <a:pt x="7530" y="3371"/>
                  </a:moveTo>
                  <a:lnTo>
                    <a:pt x="6396" y="4726"/>
                  </a:lnTo>
                  <a:lnTo>
                    <a:pt x="5293" y="3371"/>
                  </a:lnTo>
                  <a:close/>
                  <a:moveTo>
                    <a:pt x="10555" y="1009"/>
                  </a:moveTo>
                  <a:lnTo>
                    <a:pt x="11783" y="2237"/>
                  </a:lnTo>
                  <a:lnTo>
                    <a:pt x="8759" y="5923"/>
                  </a:lnTo>
                  <a:cubicBezTo>
                    <a:pt x="8255" y="5545"/>
                    <a:pt x="7719" y="5262"/>
                    <a:pt x="7121" y="5136"/>
                  </a:cubicBezTo>
                  <a:lnTo>
                    <a:pt x="10555" y="1009"/>
                  </a:lnTo>
                  <a:close/>
                  <a:moveTo>
                    <a:pt x="2269" y="1040"/>
                  </a:moveTo>
                  <a:lnTo>
                    <a:pt x="5703" y="5199"/>
                  </a:lnTo>
                  <a:cubicBezTo>
                    <a:pt x="5104" y="5293"/>
                    <a:pt x="4506" y="5545"/>
                    <a:pt x="4033" y="5986"/>
                  </a:cubicBezTo>
                  <a:cubicBezTo>
                    <a:pt x="3214" y="4947"/>
                    <a:pt x="1040" y="2269"/>
                    <a:pt x="1040" y="2269"/>
                  </a:cubicBezTo>
                  <a:lnTo>
                    <a:pt x="2269" y="1040"/>
                  </a:lnTo>
                  <a:close/>
                  <a:moveTo>
                    <a:pt x="6349" y="5978"/>
                  </a:moveTo>
                  <a:cubicBezTo>
                    <a:pt x="7097" y="5978"/>
                    <a:pt x="7845" y="6254"/>
                    <a:pt x="8412" y="6805"/>
                  </a:cubicBezTo>
                  <a:lnTo>
                    <a:pt x="8538" y="6932"/>
                  </a:lnTo>
                  <a:cubicBezTo>
                    <a:pt x="8633" y="7026"/>
                    <a:pt x="8727" y="7152"/>
                    <a:pt x="8822" y="7278"/>
                  </a:cubicBezTo>
                  <a:cubicBezTo>
                    <a:pt x="9452" y="8097"/>
                    <a:pt x="9484" y="9168"/>
                    <a:pt x="9137" y="10082"/>
                  </a:cubicBezTo>
                  <a:cubicBezTo>
                    <a:pt x="8662" y="11199"/>
                    <a:pt x="7524" y="11885"/>
                    <a:pt x="6358" y="11885"/>
                  </a:cubicBezTo>
                  <a:cubicBezTo>
                    <a:pt x="5978" y="11885"/>
                    <a:pt x="5595" y="11812"/>
                    <a:pt x="5230" y="11657"/>
                  </a:cubicBezTo>
                  <a:cubicBezTo>
                    <a:pt x="3340" y="10870"/>
                    <a:pt x="2805" y="8412"/>
                    <a:pt x="4159" y="6932"/>
                  </a:cubicBezTo>
                  <a:lnTo>
                    <a:pt x="4285" y="6805"/>
                  </a:lnTo>
                  <a:cubicBezTo>
                    <a:pt x="4852" y="6254"/>
                    <a:pt x="5601" y="5978"/>
                    <a:pt x="6349" y="5978"/>
                  </a:cubicBezTo>
                  <a:close/>
                  <a:moveTo>
                    <a:pt x="2269" y="0"/>
                  </a:moveTo>
                  <a:cubicBezTo>
                    <a:pt x="2143" y="0"/>
                    <a:pt x="2048" y="32"/>
                    <a:pt x="1954" y="95"/>
                  </a:cubicBezTo>
                  <a:lnTo>
                    <a:pt x="158" y="1922"/>
                  </a:lnTo>
                  <a:cubicBezTo>
                    <a:pt x="1" y="2080"/>
                    <a:pt x="1" y="2300"/>
                    <a:pt x="95" y="2458"/>
                  </a:cubicBezTo>
                  <a:lnTo>
                    <a:pt x="3372" y="6522"/>
                  </a:lnTo>
                  <a:cubicBezTo>
                    <a:pt x="1985" y="8255"/>
                    <a:pt x="2395" y="10807"/>
                    <a:pt x="4254" y="12035"/>
                  </a:cubicBezTo>
                  <a:cubicBezTo>
                    <a:pt x="4911" y="12489"/>
                    <a:pt x="5659" y="12708"/>
                    <a:pt x="6397" y="12708"/>
                  </a:cubicBezTo>
                  <a:cubicBezTo>
                    <a:pt x="7606" y="12708"/>
                    <a:pt x="8791" y="12122"/>
                    <a:pt x="9515" y="11027"/>
                  </a:cubicBezTo>
                  <a:cubicBezTo>
                    <a:pt x="10429" y="9641"/>
                    <a:pt x="10397" y="7814"/>
                    <a:pt x="9326" y="6522"/>
                  </a:cubicBezTo>
                  <a:lnTo>
                    <a:pt x="12634" y="2458"/>
                  </a:lnTo>
                  <a:cubicBezTo>
                    <a:pt x="12760" y="2300"/>
                    <a:pt x="12760" y="2080"/>
                    <a:pt x="12603" y="1922"/>
                  </a:cubicBezTo>
                  <a:lnTo>
                    <a:pt x="10775" y="95"/>
                  </a:lnTo>
                  <a:cubicBezTo>
                    <a:pt x="10712" y="32"/>
                    <a:pt x="10555" y="0"/>
                    <a:pt x="10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1" name="Google Shape;3171;p54"/>
          <p:cNvGrpSpPr/>
          <p:nvPr/>
        </p:nvGrpSpPr>
        <p:grpSpPr>
          <a:xfrm>
            <a:off x="4384259" y="1187129"/>
            <a:ext cx="375591" cy="372824"/>
            <a:chOff x="-40171725" y="2705875"/>
            <a:chExt cx="319000" cy="316650"/>
          </a:xfrm>
        </p:grpSpPr>
        <p:sp>
          <p:nvSpPr>
            <p:cNvPr id="3172" name="Google Shape;3172;p54"/>
            <p:cNvSpPr/>
            <p:nvPr/>
          </p:nvSpPr>
          <p:spPr>
            <a:xfrm>
              <a:off x="-40068550" y="2788575"/>
              <a:ext cx="48075" cy="58775"/>
            </a:xfrm>
            <a:custGeom>
              <a:avLst/>
              <a:gdLst/>
              <a:ahLst/>
              <a:cxnLst/>
              <a:rect l="l" t="t" r="r" b="b"/>
              <a:pathLst>
                <a:path w="1923" h="2351" extrusionOk="0">
                  <a:moveTo>
                    <a:pt x="442" y="0"/>
                  </a:moveTo>
                  <a:cubicBezTo>
                    <a:pt x="190" y="0"/>
                    <a:pt x="1" y="158"/>
                    <a:pt x="32" y="410"/>
                  </a:cubicBezTo>
                  <a:cubicBezTo>
                    <a:pt x="32" y="1261"/>
                    <a:pt x="505" y="1985"/>
                    <a:pt x="1261" y="2300"/>
                  </a:cubicBezTo>
                  <a:cubicBezTo>
                    <a:pt x="1322" y="2335"/>
                    <a:pt x="1386" y="2351"/>
                    <a:pt x="1448" y="2351"/>
                  </a:cubicBezTo>
                  <a:cubicBezTo>
                    <a:pt x="1607" y="2351"/>
                    <a:pt x="1751" y="2247"/>
                    <a:pt x="1796" y="2111"/>
                  </a:cubicBezTo>
                  <a:cubicBezTo>
                    <a:pt x="1922" y="1891"/>
                    <a:pt x="1796" y="1639"/>
                    <a:pt x="1607" y="1576"/>
                  </a:cubicBezTo>
                  <a:cubicBezTo>
                    <a:pt x="1135" y="1355"/>
                    <a:pt x="851" y="945"/>
                    <a:pt x="851" y="410"/>
                  </a:cubicBezTo>
                  <a:cubicBezTo>
                    <a:pt x="851" y="189"/>
                    <a:pt x="662" y="0"/>
                    <a:pt x="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54"/>
            <p:cNvSpPr/>
            <p:nvPr/>
          </p:nvSpPr>
          <p:spPr>
            <a:xfrm>
              <a:off x="-40171725" y="2705875"/>
              <a:ext cx="319000" cy="316650"/>
            </a:xfrm>
            <a:custGeom>
              <a:avLst/>
              <a:gdLst/>
              <a:ahLst/>
              <a:cxnLst/>
              <a:rect l="l" t="t" r="r" b="b"/>
              <a:pathLst>
                <a:path w="12760" h="12666" extrusionOk="0">
                  <a:moveTo>
                    <a:pt x="2489" y="1639"/>
                  </a:moveTo>
                  <a:lnTo>
                    <a:pt x="2489" y="3718"/>
                  </a:lnTo>
                  <a:cubicBezTo>
                    <a:pt x="2489" y="4127"/>
                    <a:pt x="2552" y="4506"/>
                    <a:pt x="2678" y="4884"/>
                  </a:cubicBezTo>
                  <a:cubicBezTo>
                    <a:pt x="1639" y="4600"/>
                    <a:pt x="820" y="3623"/>
                    <a:pt x="820" y="2458"/>
                  </a:cubicBezTo>
                  <a:lnTo>
                    <a:pt x="820" y="2048"/>
                  </a:lnTo>
                  <a:cubicBezTo>
                    <a:pt x="820" y="1796"/>
                    <a:pt x="1009" y="1639"/>
                    <a:pt x="1261" y="1639"/>
                  </a:cubicBezTo>
                  <a:close/>
                  <a:moveTo>
                    <a:pt x="11500" y="1639"/>
                  </a:moveTo>
                  <a:cubicBezTo>
                    <a:pt x="11720" y="1639"/>
                    <a:pt x="11878" y="1828"/>
                    <a:pt x="11878" y="2048"/>
                  </a:cubicBezTo>
                  <a:lnTo>
                    <a:pt x="11878" y="2426"/>
                  </a:lnTo>
                  <a:cubicBezTo>
                    <a:pt x="11878" y="3623"/>
                    <a:pt x="11090" y="4569"/>
                    <a:pt x="10019" y="4884"/>
                  </a:cubicBezTo>
                  <a:cubicBezTo>
                    <a:pt x="10145" y="4506"/>
                    <a:pt x="10240" y="4127"/>
                    <a:pt x="10240" y="3718"/>
                  </a:cubicBezTo>
                  <a:lnTo>
                    <a:pt x="10240" y="1639"/>
                  </a:lnTo>
                  <a:close/>
                  <a:moveTo>
                    <a:pt x="9389" y="788"/>
                  </a:moveTo>
                  <a:lnTo>
                    <a:pt x="9389" y="3686"/>
                  </a:lnTo>
                  <a:cubicBezTo>
                    <a:pt x="9389" y="4789"/>
                    <a:pt x="8759" y="5860"/>
                    <a:pt x="7656" y="6333"/>
                  </a:cubicBezTo>
                  <a:cubicBezTo>
                    <a:pt x="7247" y="6522"/>
                    <a:pt x="6932" y="6963"/>
                    <a:pt x="6932" y="7467"/>
                  </a:cubicBezTo>
                  <a:cubicBezTo>
                    <a:pt x="6932" y="7467"/>
                    <a:pt x="6932" y="7908"/>
                    <a:pt x="7026" y="8507"/>
                  </a:cubicBezTo>
                  <a:cubicBezTo>
                    <a:pt x="7121" y="8759"/>
                    <a:pt x="7247" y="9074"/>
                    <a:pt x="7341" y="9357"/>
                  </a:cubicBezTo>
                  <a:lnTo>
                    <a:pt x="5356" y="9357"/>
                  </a:lnTo>
                  <a:cubicBezTo>
                    <a:pt x="5671" y="8759"/>
                    <a:pt x="5766" y="8066"/>
                    <a:pt x="5766" y="7498"/>
                  </a:cubicBezTo>
                  <a:cubicBezTo>
                    <a:pt x="5766" y="6994"/>
                    <a:pt x="5451" y="6553"/>
                    <a:pt x="5041" y="6364"/>
                  </a:cubicBezTo>
                  <a:cubicBezTo>
                    <a:pt x="4569" y="6144"/>
                    <a:pt x="4128" y="5766"/>
                    <a:pt x="3813" y="5293"/>
                  </a:cubicBezTo>
                  <a:cubicBezTo>
                    <a:pt x="3498" y="4821"/>
                    <a:pt x="3340" y="4285"/>
                    <a:pt x="3340" y="3686"/>
                  </a:cubicBezTo>
                  <a:lnTo>
                    <a:pt x="3340" y="788"/>
                  </a:lnTo>
                  <a:close/>
                  <a:moveTo>
                    <a:pt x="8696" y="10176"/>
                  </a:moveTo>
                  <a:lnTo>
                    <a:pt x="9263" y="11846"/>
                  </a:lnTo>
                  <a:lnTo>
                    <a:pt x="3498" y="11846"/>
                  </a:lnTo>
                  <a:lnTo>
                    <a:pt x="4033" y="10176"/>
                  </a:lnTo>
                  <a:close/>
                  <a:moveTo>
                    <a:pt x="2930" y="0"/>
                  </a:moveTo>
                  <a:cubicBezTo>
                    <a:pt x="2710" y="0"/>
                    <a:pt x="2552" y="189"/>
                    <a:pt x="2552" y="410"/>
                  </a:cubicBezTo>
                  <a:lnTo>
                    <a:pt x="2552" y="851"/>
                  </a:lnTo>
                  <a:lnTo>
                    <a:pt x="1324" y="851"/>
                  </a:lnTo>
                  <a:cubicBezTo>
                    <a:pt x="1302" y="850"/>
                    <a:pt x="1280" y="850"/>
                    <a:pt x="1258" y="850"/>
                  </a:cubicBezTo>
                  <a:cubicBezTo>
                    <a:pt x="506" y="850"/>
                    <a:pt x="1" y="1374"/>
                    <a:pt x="1" y="2048"/>
                  </a:cubicBezTo>
                  <a:lnTo>
                    <a:pt x="1" y="2426"/>
                  </a:lnTo>
                  <a:cubicBezTo>
                    <a:pt x="1" y="4190"/>
                    <a:pt x="1355" y="5608"/>
                    <a:pt x="3088" y="5766"/>
                  </a:cubicBezTo>
                  <a:cubicBezTo>
                    <a:pt x="3498" y="6364"/>
                    <a:pt x="4033" y="6837"/>
                    <a:pt x="4726" y="7120"/>
                  </a:cubicBezTo>
                  <a:cubicBezTo>
                    <a:pt x="4884" y="7183"/>
                    <a:pt x="4947" y="7309"/>
                    <a:pt x="4947" y="7498"/>
                  </a:cubicBezTo>
                  <a:cubicBezTo>
                    <a:pt x="4947" y="8097"/>
                    <a:pt x="4726" y="8885"/>
                    <a:pt x="4348" y="9357"/>
                  </a:cubicBezTo>
                  <a:lnTo>
                    <a:pt x="3718" y="9357"/>
                  </a:lnTo>
                  <a:cubicBezTo>
                    <a:pt x="3529" y="9357"/>
                    <a:pt x="3372" y="9483"/>
                    <a:pt x="3340" y="9641"/>
                  </a:cubicBezTo>
                  <a:lnTo>
                    <a:pt x="2521" y="12130"/>
                  </a:lnTo>
                  <a:cubicBezTo>
                    <a:pt x="2426" y="12382"/>
                    <a:pt x="2615" y="12665"/>
                    <a:pt x="2899" y="12665"/>
                  </a:cubicBezTo>
                  <a:lnTo>
                    <a:pt x="9799" y="12665"/>
                  </a:lnTo>
                  <a:cubicBezTo>
                    <a:pt x="10082" y="12665"/>
                    <a:pt x="10271" y="12382"/>
                    <a:pt x="10177" y="12130"/>
                  </a:cubicBezTo>
                  <a:lnTo>
                    <a:pt x="9357" y="9641"/>
                  </a:lnTo>
                  <a:cubicBezTo>
                    <a:pt x="9326" y="9483"/>
                    <a:pt x="9168" y="9357"/>
                    <a:pt x="8979" y="9357"/>
                  </a:cubicBezTo>
                  <a:lnTo>
                    <a:pt x="8349" y="9357"/>
                  </a:lnTo>
                  <a:cubicBezTo>
                    <a:pt x="7971" y="8885"/>
                    <a:pt x="7751" y="8097"/>
                    <a:pt x="7751" y="7498"/>
                  </a:cubicBezTo>
                  <a:cubicBezTo>
                    <a:pt x="7751" y="7341"/>
                    <a:pt x="7877" y="7183"/>
                    <a:pt x="7971" y="7152"/>
                  </a:cubicBezTo>
                  <a:cubicBezTo>
                    <a:pt x="8601" y="6868"/>
                    <a:pt x="9200" y="6396"/>
                    <a:pt x="9610" y="5829"/>
                  </a:cubicBezTo>
                  <a:cubicBezTo>
                    <a:pt x="10901" y="5734"/>
                    <a:pt x="12004" y="4947"/>
                    <a:pt x="12476" y="3781"/>
                  </a:cubicBezTo>
                  <a:cubicBezTo>
                    <a:pt x="12760" y="3056"/>
                    <a:pt x="12760" y="2552"/>
                    <a:pt x="12760" y="2080"/>
                  </a:cubicBezTo>
                  <a:cubicBezTo>
                    <a:pt x="12760" y="1435"/>
                    <a:pt x="12221" y="850"/>
                    <a:pt x="11581" y="850"/>
                  </a:cubicBezTo>
                  <a:cubicBezTo>
                    <a:pt x="11565" y="850"/>
                    <a:pt x="11548" y="850"/>
                    <a:pt x="11531" y="851"/>
                  </a:cubicBezTo>
                  <a:lnTo>
                    <a:pt x="10271" y="851"/>
                  </a:lnTo>
                  <a:lnTo>
                    <a:pt x="10271" y="410"/>
                  </a:lnTo>
                  <a:cubicBezTo>
                    <a:pt x="10271" y="189"/>
                    <a:pt x="10082" y="0"/>
                    <a:pt x="98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4" name="Google Shape;3174;p54"/>
          <p:cNvGrpSpPr/>
          <p:nvPr/>
        </p:nvGrpSpPr>
        <p:grpSpPr>
          <a:xfrm>
            <a:off x="6406789" y="2367589"/>
            <a:ext cx="340034" cy="341579"/>
            <a:chOff x="-12199250" y="2530225"/>
            <a:chExt cx="352075" cy="353675"/>
          </a:xfrm>
        </p:grpSpPr>
        <p:sp>
          <p:nvSpPr>
            <p:cNvPr id="3175" name="Google Shape;3175;p54"/>
            <p:cNvSpPr/>
            <p:nvPr/>
          </p:nvSpPr>
          <p:spPr>
            <a:xfrm>
              <a:off x="-12055900" y="2530225"/>
              <a:ext cx="63025" cy="62250"/>
            </a:xfrm>
            <a:custGeom>
              <a:avLst/>
              <a:gdLst/>
              <a:ahLst/>
              <a:cxnLst/>
              <a:rect l="l" t="t" r="r" b="b"/>
              <a:pathLst>
                <a:path w="2521" h="2490" extrusionOk="0">
                  <a:moveTo>
                    <a:pt x="1292" y="883"/>
                  </a:moveTo>
                  <a:cubicBezTo>
                    <a:pt x="1512" y="883"/>
                    <a:pt x="1733" y="1072"/>
                    <a:pt x="1733" y="1292"/>
                  </a:cubicBezTo>
                  <a:cubicBezTo>
                    <a:pt x="1701" y="1513"/>
                    <a:pt x="1544" y="1702"/>
                    <a:pt x="1292" y="1702"/>
                  </a:cubicBezTo>
                  <a:cubicBezTo>
                    <a:pt x="1071" y="1702"/>
                    <a:pt x="914" y="1513"/>
                    <a:pt x="914" y="1292"/>
                  </a:cubicBezTo>
                  <a:cubicBezTo>
                    <a:pt x="914" y="1072"/>
                    <a:pt x="1103" y="883"/>
                    <a:pt x="1292" y="883"/>
                  </a:cubicBezTo>
                  <a:close/>
                  <a:moveTo>
                    <a:pt x="1260" y="1"/>
                  </a:moveTo>
                  <a:cubicBezTo>
                    <a:pt x="567" y="1"/>
                    <a:pt x="0" y="568"/>
                    <a:pt x="0" y="1261"/>
                  </a:cubicBezTo>
                  <a:cubicBezTo>
                    <a:pt x="0" y="1923"/>
                    <a:pt x="567" y="2490"/>
                    <a:pt x="1260" y="2490"/>
                  </a:cubicBezTo>
                  <a:cubicBezTo>
                    <a:pt x="1985" y="2490"/>
                    <a:pt x="2520" y="1923"/>
                    <a:pt x="2520" y="1261"/>
                  </a:cubicBezTo>
                  <a:cubicBezTo>
                    <a:pt x="2520" y="599"/>
                    <a:pt x="1985" y="1"/>
                    <a:pt x="12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54"/>
            <p:cNvSpPr/>
            <p:nvPr/>
          </p:nvSpPr>
          <p:spPr>
            <a:xfrm>
              <a:off x="-12116550" y="2592450"/>
              <a:ext cx="185900" cy="291450"/>
            </a:xfrm>
            <a:custGeom>
              <a:avLst/>
              <a:gdLst/>
              <a:ahLst/>
              <a:cxnLst/>
              <a:rect l="l" t="t" r="r" b="b"/>
              <a:pathLst>
                <a:path w="7436" h="11658" extrusionOk="0">
                  <a:moveTo>
                    <a:pt x="5135" y="851"/>
                  </a:moveTo>
                  <a:cubicBezTo>
                    <a:pt x="5388" y="1324"/>
                    <a:pt x="5419" y="1891"/>
                    <a:pt x="5230" y="2395"/>
                  </a:cubicBezTo>
                  <a:lnTo>
                    <a:pt x="3938" y="1765"/>
                  </a:lnTo>
                  <a:cubicBezTo>
                    <a:pt x="3875" y="1749"/>
                    <a:pt x="3812" y="1741"/>
                    <a:pt x="3749" y="1741"/>
                  </a:cubicBezTo>
                  <a:cubicBezTo>
                    <a:pt x="3686" y="1741"/>
                    <a:pt x="3623" y="1749"/>
                    <a:pt x="3560" y="1765"/>
                  </a:cubicBezTo>
                  <a:lnTo>
                    <a:pt x="2269" y="2395"/>
                  </a:lnTo>
                  <a:cubicBezTo>
                    <a:pt x="2048" y="1891"/>
                    <a:pt x="2080" y="1324"/>
                    <a:pt x="2300" y="851"/>
                  </a:cubicBezTo>
                  <a:close/>
                  <a:moveTo>
                    <a:pt x="4159" y="2742"/>
                  </a:moveTo>
                  <a:lnTo>
                    <a:pt x="4946" y="3151"/>
                  </a:lnTo>
                  <a:lnTo>
                    <a:pt x="4253" y="7530"/>
                  </a:lnTo>
                  <a:lnTo>
                    <a:pt x="3308" y="7530"/>
                  </a:lnTo>
                  <a:lnTo>
                    <a:pt x="2552" y="3151"/>
                  </a:lnTo>
                  <a:lnTo>
                    <a:pt x="3340" y="2742"/>
                  </a:lnTo>
                  <a:lnTo>
                    <a:pt x="3340" y="4569"/>
                  </a:lnTo>
                  <a:cubicBezTo>
                    <a:pt x="3340" y="4789"/>
                    <a:pt x="3529" y="5010"/>
                    <a:pt x="3718" y="5010"/>
                  </a:cubicBezTo>
                  <a:cubicBezTo>
                    <a:pt x="3970" y="5010"/>
                    <a:pt x="4159" y="4789"/>
                    <a:pt x="4159" y="4569"/>
                  </a:cubicBezTo>
                  <a:lnTo>
                    <a:pt x="4159" y="2742"/>
                  </a:lnTo>
                  <a:close/>
                  <a:moveTo>
                    <a:pt x="5388" y="8318"/>
                  </a:moveTo>
                  <a:cubicBezTo>
                    <a:pt x="5608" y="8318"/>
                    <a:pt x="5766" y="8507"/>
                    <a:pt x="5766" y="8727"/>
                  </a:cubicBezTo>
                  <a:lnTo>
                    <a:pt x="5766" y="9169"/>
                  </a:lnTo>
                  <a:lnTo>
                    <a:pt x="1638" y="9169"/>
                  </a:lnTo>
                  <a:lnTo>
                    <a:pt x="1638" y="8727"/>
                  </a:lnTo>
                  <a:cubicBezTo>
                    <a:pt x="1638" y="8507"/>
                    <a:pt x="1827" y="8318"/>
                    <a:pt x="2080" y="8318"/>
                  </a:cubicBezTo>
                  <a:close/>
                  <a:moveTo>
                    <a:pt x="6207" y="9956"/>
                  </a:moveTo>
                  <a:cubicBezTo>
                    <a:pt x="6459" y="9956"/>
                    <a:pt x="6616" y="10145"/>
                    <a:pt x="6616" y="10397"/>
                  </a:cubicBezTo>
                  <a:lnTo>
                    <a:pt x="6616" y="10838"/>
                  </a:lnTo>
                  <a:lnTo>
                    <a:pt x="819" y="10838"/>
                  </a:lnTo>
                  <a:lnTo>
                    <a:pt x="819" y="10397"/>
                  </a:lnTo>
                  <a:cubicBezTo>
                    <a:pt x="819" y="10145"/>
                    <a:pt x="1008" y="9956"/>
                    <a:pt x="1260" y="9956"/>
                  </a:cubicBezTo>
                  <a:close/>
                  <a:moveTo>
                    <a:pt x="2080" y="1"/>
                  </a:moveTo>
                  <a:cubicBezTo>
                    <a:pt x="1922" y="1"/>
                    <a:pt x="1796" y="64"/>
                    <a:pt x="1733" y="190"/>
                  </a:cubicBezTo>
                  <a:cubicBezTo>
                    <a:pt x="1134" y="1040"/>
                    <a:pt x="1134" y="2143"/>
                    <a:pt x="1670" y="3057"/>
                  </a:cubicBezTo>
                  <a:lnTo>
                    <a:pt x="2426" y="7530"/>
                  </a:lnTo>
                  <a:lnTo>
                    <a:pt x="2080" y="7530"/>
                  </a:lnTo>
                  <a:cubicBezTo>
                    <a:pt x="1418" y="7530"/>
                    <a:pt x="819" y="8066"/>
                    <a:pt x="819" y="8759"/>
                  </a:cubicBezTo>
                  <a:lnTo>
                    <a:pt x="819" y="9232"/>
                  </a:lnTo>
                  <a:cubicBezTo>
                    <a:pt x="347" y="9389"/>
                    <a:pt x="0" y="9862"/>
                    <a:pt x="0" y="10429"/>
                  </a:cubicBezTo>
                  <a:lnTo>
                    <a:pt x="0" y="11248"/>
                  </a:lnTo>
                  <a:cubicBezTo>
                    <a:pt x="0" y="11500"/>
                    <a:pt x="189" y="11657"/>
                    <a:pt x="378" y="11657"/>
                  </a:cubicBezTo>
                  <a:lnTo>
                    <a:pt x="6994" y="11657"/>
                  </a:lnTo>
                  <a:cubicBezTo>
                    <a:pt x="7246" y="11657"/>
                    <a:pt x="7435" y="11437"/>
                    <a:pt x="7435" y="11248"/>
                  </a:cubicBezTo>
                  <a:lnTo>
                    <a:pt x="7435" y="10429"/>
                  </a:lnTo>
                  <a:cubicBezTo>
                    <a:pt x="7435" y="9862"/>
                    <a:pt x="7089" y="9452"/>
                    <a:pt x="6616" y="9232"/>
                  </a:cubicBezTo>
                  <a:lnTo>
                    <a:pt x="6616" y="8759"/>
                  </a:lnTo>
                  <a:cubicBezTo>
                    <a:pt x="6616" y="8066"/>
                    <a:pt x="6049" y="7530"/>
                    <a:pt x="5388" y="7530"/>
                  </a:cubicBezTo>
                  <a:lnTo>
                    <a:pt x="5041" y="7530"/>
                  </a:lnTo>
                  <a:lnTo>
                    <a:pt x="5766" y="3057"/>
                  </a:lnTo>
                  <a:cubicBezTo>
                    <a:pt x="6333" y="2206"/>
                    <a:pt x="6301" y="1072"/>
                    <a:pt x="5734" y="190"/>
                  </a:cubicBezTo>
                  <a:cubicBezTo>
                    <a:pt x="5671" y="64"/>
                    <a:pt x="5545" y="1"/>
                    <a:pt x="5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54"/>
            <p:cNvSpPr/>
            <p:nvPr/>
          </p:nvSpPr>
          <p:spPr>
            <a:xfrm>
              <a:off x="-11950375" y="2633400"/>
              <a:ext cx="103200" cy="102425"/>
            </a:xfrm>
            <a:custGeom>
              <a:avLst/>
              <a:gdLst/>
              <a:ahLst/>
              <a:cxnLst/>
              <a:rect l="l" t="t" r="r" b="b"/>
              <a:pathLst>
                <a:path w="4128" h="4097" extrusionOk="0">
                  <a:moveTo>
                    <a:pt x="2017" y="1324"/>
                  </a:moveTo>
                  <a:lnTo>
                    <a:pt x="2206" y="1671"/>
                  </a:lnTo>
                  <a:cubicBezTo>
                    <a:pt x="2238" y="1734"/>
                    <a:pt x="2332" y="1828"/>
                    <a:pt x="2395" y="1860"/>
                  </a:cubicBezTo>
                  <a:lnTo>
                    <a:pt x="2742" y="2049"/>
                  </a:lnTo>
                  <a:lnTo>
                    <a:pt x="2395" y="2269"/>
                  </a:lnTo>
                  <a:cubicBezTo>
                    <a:pt x="2332" y="2301"/>
                    <a:pt x="2238" y="2364"/>
                    <a:pt x="2206" y="2458"/>
                  </a:cubicBezTo>
                  <a:lnTo>
                    <a:pt x="2017" y="2805"/>
                  </a:lnTo>
                  <a:lnTo>
                    <a:pt x="1797" y="2458"/>
                  </a:lnTo>
                  <a:cubicBezTo>
                    <a:pt x="1765" y="2364"/>
                    <a:pt x="1702" y="2301"/>
                    <a:pt x="1607" y="2269"/>
                  </a:cubicBezTo>
                  <a:lnTo>
                    <a:pt x="1261" y="2049"/>
                  </a:lnTo>
                  <a:lnTo>
                    <a:pt x="1607" y="1860"/>
                  </a:lnTo>
                  <a:cubicBezTo>
                    <a:pt x="1702" y="1828"/>
                    <a:pt x="1765" y="1734"/>
                    <a:pt x="1797" y="1671"/>
                  </a:cubicBezTo>
                  <a:lnTo>
                    <a:pt x="2017" y="1324"/>
                  </a:lnTo>
                  <a:close/>
                  <a:moveTo>
                    <a:pt x="2049" y="1"/>
                  </a:moveTo>
                  <a:cubicBezTo>
                    <a:pt x="1891" y="1"/>
                    <a:pt x="1734" y="95"/>
                    <a:pt x="1702" y="253"/>
                  </a:cubicBezTo>
                  <a:lnTo>
                    <a:pt x="1229" y="1230"/>
                  </a:lnTo>
                  <a:lnTo>
                    <a:pt x="221" y="1702"/>
                  </a:lnTo>
                  <a:cubicBezTo>
                    <a:pt x="64" y="1797"/>
                    <a:pt x="1" y="1891"/>
                    <a:pt x="1" y="2049"/>
                  </a:cubicBezTo>
                  <a:cubicBezTo>
                    <a:pt x="1" y="2206"/>
                    <a:pt x="64" y="2364"/>
                    <a:pt x="221" y="2427"/>
                  </a:cubicBezTo>
                  <a:lnTo>
                    <a:pt x="1229" y="2899"/>
                  </a:lnTo>
                  <a:lnTo>
                    <a:pt x="1702" y="3876"/>
                  </a:lnTo>
                  <a:cubicBezTo>
                    <a:pt x="1765" y="4034"/>
                    <a:pt x="1891" y="4097"/>
                    <a:pt x="2049" y="4097"/>
                  </a:cubicBezTo>
                  <a:cubicBezTo>
                    <a:pt x="2206" y="4097"/>
                    <a:pt x="2364" y="4034"/>
                    <a:pt x="2395" y="3876"/>
                  </a:cubicBezTo>
                  <a:lnTo>
                    <a:pt x="2868" y="2899"/>
                  </a:lnTo>
                  <a:lnTo>
                    <a:pt x="3907" y="2427"/>
                  </a:lnTo>
                  <a:cubicBezTo>
                    <a:pt x="4065" y="2332"/>
                    <a:pt x="4128" y="2206"/>
                    <a:pt x="4128" y="2049"/>
                  </a:cubicBezTo>
                  <a:cubicBezTo>
                    <a:pt x="4128" y="1891"/>
                    <a:pt x="4065" y="1734"/>
                    <a:pt x="3907" y="1702"/>
                  </a:cubicBezTo>
                  <a:lnTo>
                    <a:pt x="2868" y="1230"/>
                  </a:lnTo>
                  <a:lnTo>
                    <a:pt x="2395" y="253"/>
                  </a:lnTo>
                  <a:cubicBezTo>
                    <a:pt x="2332" y="95"/>
                    <a:pt x="2206" y="1"/>
                    <a:pt x="2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54"/>
            <p:cNvSpPr/>
            <p:nvPr/>
          </p:nvSpPr>
          <p:spPr>
            <a:xfrm>
              <a:off x="-12199250" y="2633400"/>
              <a:ext cx="103200" cy="102425"/>
            </a:xfrm>
            <a:custGeom>
              <a:avLst/>
              <a:gdLst/>
              <a:ahLst/>
              <a:cxnLst/>
              <a:rect l="l" t="t" r="r" b="b"/>
              <a:pathLst>
                <a:path w="4128" h="4097" extrusionOk="0">
                  <a:moveTo>
                    <a:pt x="2048" y="1324"/>
                  </a:moveTo>
                  <a:lnTo>
                    <a:pt x="2237" y="1671"/>
                  </a:lnTo>
                  <a:cubicBezTo>
                    <a:pt x="2269" y="1734"/>
                    <a:pt x="2363" y="1828"/>
                    <a:pt x="2426" y="1860"/>
                  </a:cubicBezTo>
                  <a:lnTo>
                    <a:pt x="2804" y="2049"/>
                  </a:lnTo>
                  <a:lnTo>
                    <a:pt x="2426" y="2269"/>
                  </a:lnTo>
                  <a:cubicBezTo>
                    <a:pt x="2363" y="2301"/>
                    <a:pt x="2269" y="2364"/>
                    <a:pt x="2237" y="2458"/>
                  </a:cubicBezTo>
                  <a:lnTo>
                    <a:pt x="2048" y="2805"/>
                  </a:lnTo>
                  <a:lnTo>
                    <a:pt x="1859" y="2458"/>
                  </a:lnTo>
                  <a:cubicBezTo>
                    <a:pt x="1796" y="2364"/>
                    <a:pt x="1733" y="2301"/>
                    <a:pt x="1638" y="2269"/>
                  </a:cubicBezTo>
                  <a:lnTo>
                    <a:pt x="1292" y="2049"/>
                  </a:lnTo>
                  <a:lnTo>
                    <a:pt x="1638" y="1860"/>
                  </a:lnTo>
                  <a:cubicBezTo>
                    <a:pt x="1733" y="1828"/>
                    <a:pt x="1796" y="1734"/>
                    <a:pt x="1859" y="1671"/>
                  </a:cubicBezTo>
                  <a:lnTo>
                    <a:pt x="2048" y="1324"/>
                  </a:lnTo>
                  <a:close/>
                  <a:moveTo>
                    <a:pt x="2079" y="1"/>
                  </a:moveTo>
                  <a:cubicBezTo>
                    <a:pt x="1922" y="1"/>
                    <a:pt x="1764" y="95"/>
                    <a:pt x="1733" y="253"/>
                  </a:cubicBezTo>
                  <a:lnTo>
                    <a:pt x="1260" y="1230"/>
                  </a:lnTo>
                  <a:lnTo>
                    <a:pt x="221" y="1702"/>
                  </a:lnTo>
                  <a:cubicBezTo>
                    <a:pt x="63" y="1797"/>
                    <a:pt x="0" y="1891"/>
                    <a:pt x="0" y="2049"/>
                  </a:cubicBezTo>
                  <a:cubicBezTo>
                    <a:pt x="0" y="2206"/>
                    <a:pt x="63" y="2364"/>
                    <a:pt x="221" y="2427"/>
                  </a:cubicBezTo>
                  <a:lnTo>
                    <a:pt x="1260" y="2899"/>
                  </a:lnTo>
                  <a:lnTo>
                    <a:pt x="1733" y="3876"/>
                  </a:lnTo>
                  <a:cubicBezTo>
                    <a:pt x="1796" y="4034"/>
                    <a:pt x="1922" y="4097"/>
                    <a:pt x="2079" y="4097"/>
                  </a:cubicBezTo>
                  <a:cubicBezTo>
                    <a:pt x="2237" y="4097"/>
                    <a:pt x="2395" y="4034"/>
                    <a:pt x="2426" y="3876"/>
                  </a:cubicBezTo>
                  <a:lnTo>
                    <a:pt x="2899" y="2899"/>
                  </a:lnTo>
                  <a:lnTo>
                    <a:pt x="3907" y="2427"/>
                  </a:lnTo>
                  <a:cubicBezTo>
                    <a:pt x="4033" y="2364"/>
                    <a:pt x="4127" y="2206"/>
                    <a:pt x="4127" y="2049"/>
                  </a:cubicBezTo>
                  <a:cubicBezTo>
                    <a:pt x="4127" y="1891"/>
                    <a:pt x="4033" y="1734"/>
                    <a:pt x="3907" y="1702"/>
                  </a:cubicBezTo>
                  <a:lnTo>
                    <a:pt x="2899" y="1230"/>
                  </a:lnTo>
                  <a:lnTo>
                    <a:pt x="2426" y="253"/>
                  </a:lnTo>
                  <a:cubicBezTo>
                    <a:pt x="2363" y="95"/>
                    <a:pt x="2237" y="1"/>
                    <a:pt x="20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1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>
              <a:lnSpc>
                <a:spcPct val="115000"/>
              </a:lnSpc>
            </a:pPr>
            <a:r>
              <a:rPr lang="en-US" sz="4800" dirty="0" smtClean="0"/>
              <a:t>Final result </a:t>
            </a:r>
            <a:endParaRPr lang="en-US" sz="48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89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854648" y="1097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Dashboards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9318"/>
            <a:ext cx="9144000" cy="43641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"/>
            <a:ext cx="3647209" cy="7793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52656" y="-1"/>
            <a:ext cx="3491344" cy="7793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782" y="0"/>
            <a:ext cx="2109355" cy="779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3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101436" y="109728"/>
            <a:ext cx="66397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What are count Tweet ID per each Message?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" y="1"/>
            <a:ext cx="1246908" cy="7793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491845" y="-1"/>
            <a:ext cx="1652154" cy="7793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9318"/>
            <a:ext cx="9144000" cy="435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6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091045" y="109728"/>
            <a:ext cx="71127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What are count Tweet ID per location &amp; Message?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1215736" cy="7793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084127" y="-1"/>
            <a:ext cx="1059872" cy="7793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2155"/>
            <a:ext cx="9144000" cy="435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3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091045" y="109728"/>
            <a:ext cx="71127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Top 10 Countries have tweets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1215736" cy="7793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084127" y="-1"/>
            <a:ext cx="1059872" cy="7793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92155"/>
            <a:ext cx="9143999" cy="434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1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05425" y="1797211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chemeClr val="accent1">
                    <a:lumMod val="75000"/>
                  </a:schemeClr>
                </a:solidFill>
              </a:rPr>
              <a:t>Demo</a:t>
            </a:r>
            <a:endParaRPr sz="7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05425" y="3117273"/>
            <a:ext cx="4937700" cy="15898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05425" y="1797211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>
                    <a:lumMod val="75000"/>
                  </a:schemeClr>
                </a:solidFill>
              </a:rPr>
              <a:t>Thanks!</a:t>
            </a:r>
            <a:endParaRPr sz="7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05425" y="3117273"/>
            <a:ext cx="4937700" cy="15898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5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7982" y="636739"/>
            <a:ext cx="2615100" cy="488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124" y="1569027"/>
            <a:ext cx="2615100" cy="11592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Architecture / Data format</a:t>
            </a:r>
            <a:endParaRPr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123" y="2680271"/>
            <a:ext cx="2689667" cy="960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</a:pPr>
            <a:r>
              <a:rPr lang="en" sz="2400" dirty="0">
                <a:solidFill>
                  <a:schemeClr val="accent1">
                    <a:lumMod val="75000"/>
                  </a:schemeClr>
                </a:solidFill>
              </a:rPr>
              <a:t>Configurations &amp; Challenges</a:t>
            </a:r>
            <a:endParaRPr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580317" y="3917871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</a:pPr>
            <a:r>
              <a:rPr lang="en" sz="2400" dirty="0">
                <a:solidFill>
                  <a:schemeClr val="accent1">
                    <a:lumMod val="75000"/>
                  </a:schemeClr>
                </a:solidFill>
              </a:rPr>
              <a:t>Final Result</a:t>
            </a:r>
            <a:endParaRPr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1026" name="Picture 2" descr="Introduction to Data Analytics | Courser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3" r="-297" b="22150"/>
          <a:stretch/>
        </p:blipFill>
        <p:spPr bwMode="auto">
          <a:xfrm>
            <a:off x="4576601" y="1494125"/>
            <a:ext cx="4173991" cy="280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 smtClean="0"/>
              <a:t>Introduction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1189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>
                    <a:lumMod val="75000"/>
                  </a:schemeClr>
                </a:solidFill>
              </a:rPr>
              <a:t>Streaming Data &amp; transformation using spark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1189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>
                    <a:lumMod val="75000"/>
                  </a:schemeClr>
                </a:solidFill>
              </a:rPr>
              <a:t>Fetching Data from Twitter to Kafka topic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1189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>
                    <a:lumMod val="75000"/>
                  </a:schemeClr>
                </a:solidFill>
              </a:rPr>
              <a:t>Creating DashBoards using PowerBI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202" name="Google Shape;2202;p40"/>
          <p:cNvGrpSpPr/>
          <p:nvPr/>
        </p:nvGrpSpPr>
        <p:grpSpPr>
          <a:xfrm>
            <a:off x="1696099" y="1908349"/>
            <a:ext cx="420796" cy="370732"/>
            <a:chOff x="-3137650" y="2067900"/>
            <a:chExt cx="291450" cy="256775"/>
          </a:xfrm>
        </p:grpSpPr>
        <p:sp>
          <p:nvSpPr>
            <p:cNvPr id="2203" name="Google Shape;2203;p40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06" name="Google Shape;2206;p40"/>
          <p:cNvGrpSpPr/>
          <p:nvPr/>
        </p:nvGrpSpPr>
        <p:grpSpPr>
          <a:xfrm>
            <a:off x="4361602" y="1908360"/>
            <a:ext cx="420796" cy="421770"/>
            <a:chOff x="-3137650" y="2408950"/>
            <a:chExt cx="291450" cy="292125"/>
          </a:xfrm>
        </p:grpSpPr>
        <p:sp>
          <p:nvSpPr>
            <p:cNvPr id="2207" name="Google Shape;2207;p40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12" name="Google Shape;2212;p40"/>
          <p:cNvGrpSpPr/>
          <p:nvPr/>
        </p:nvGrpSpPr>
        <p:grpSpPr>
          <a:xfrm>
            <a:off x="7027102" y="1909371"/>
            <a:ext cx="421914" cy="420759"/>
            <a:chOff x="-2571737" y="2403625"/>
            <a:chExt cx="292225" cy="291425"/>
          </a:xfrm>
        </p:grpSpPr>
        <p:sp>
          <p:nvSpPr>
            <p:cNvPr id="2213" name="Google Shape;2213;p4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1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 smtClean="0"/>
              <a:t>Architecture / Data format</a:t>
            </a:r>
            <a:endParaRPr sz="44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612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691664" y="53472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Pipline</a:t>
            </a:r>
            <a:endParaRPr dirty="0"/>
          </a:p>
        </p:txBody>
      </p:sp>
      <p:pic>
        <p:nvPicPr>
          <p:cNvPr id="2050" name="Picture 2" descr="Twitter Disables the Tweet Count Feature? - Say Dail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28" y="2067302"/>
            <a:ext cx="917081" cy="77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6" r="23654"/>
          <a:stretch/>
        </p:blipFill>
        <p:spPr>
          <a:xfrm>
            <a:off x="1914623" y="1860269"/>
            <a:ext cx="1404294" cy="1192817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2050" idx="3"/>
            <a:endCxn id="10" idx="1"/>
          </p:cNvCxnSpPr>
          <p:nvPr/>
        </p:nvCxnSpPr>
        <p:spPr>
          <a:xfrm flipV="1">
            <a:off x="1054809" y="2456678"/>
            <a:ext cx="859814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4" name="Picture 6" descr="Download Python Logo Png - Osquery Logo PNG Image with No Background -  PNGkey.com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60"/>
          <a:stretch/>
        </p:blipFill>
        <p:spPr bwMode="auto">
          <a:xfrm>
            <a:off x="1253494" y="2067302"/>
            <a:ext cx="358751" cy="35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park Streaming (Batch &amp; Streaming processing ) - Diego Calv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787" y="2016326"/>
            <a:ext cx="1396235" cy="88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/>
          <p:cNvCxnSpPr>
            <a:stCxn id="10" idx="3"/>
            <a:endCxn id="2056" idx="1"/>
          </p:cNvCxnSpPr>
          <p:nvPr/>
        </p:nvCxnSpPr>
        <p:spPr>
          <a:xfrm flipV="1">
            <a:off x="3318917" y="2456677"/>
            <a:ext cx="57387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8" name="Picture 10" descr="Do Delta and Parquet Files Refresh Automatically When Appending New Data to  Them? | by Amany Abdelhalim | The Startup | Medium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r="60792"/>
          <a:stretch/>
        </p:blipFill>
        <p:spPr bwMode="auto">
          <a:xfrm>
            <a:off x="3318917" y="3552157"/>
            <a:ext cx="876247" cy="95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Straight Arrow Connector 47"/>
          <p:cNvCxnSpPr>
            <a:stCxn id="2056" idx="2"/>
            <a:endCxn id="2058" idx="0"/>
          </p:cNvCxnSpPr>
          <p:nvPr/>
        </p:nvCxnSpPr>
        <p:spPr>
          <a:xfrm flipH="1">
            <a:off x="3757041" y="2897028"/>
            <a:ext cx="833864" cy="655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60" name="Picture 12" descr="SentText - Abou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659" y="3635285"/>
            <a:ext cx="1676966" cy="59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/>
          <p:cNvCxnSpPr>
            <a:stCxn id="2056" idx="2"/>
            <a:endCxn id="2060" idx="0"/>
          </p:cNvCxnSpPr>
          <p:nvPr/>
        </p:nvCxnSpPr>
        <p:spPr>
          <a:xfrm>
            <a:off x="4590905" y="2897028"/>
            <a:ext cx="914237" cy="738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62" name="Picture 14" descr="Load Data to Hive Table | My Big Data Worl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263" y="1963784"/>
            <a:ext cx="1365769" cy="98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Straight Arrow Connector 73"/>
          <p:cNvCxnSpPr>
            <a:stCxn id="2056" idx="3"/>
            <a:endCxn id="2062" idx="1"/>
          </p:cNvCxnSpPr>
          <p:nvPr/>
        </p:nvCxnSpPr>
        <p:spPr>
          <a:xfrm>
            <a:off x="5289022" y="2456677"/>
            <a:ext cx="4322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64" name="Picture 16" descr="BI Developer - PROART Consulti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368" y="1914834"/>
            <a:ext cx="1083686" cy="108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/>
          <p:cNvCxnSpPr>
            <a:stCxn id="2062" idx="3"/>
            <a:endCxn id="2064" idx="1"/>
          </p:cNvCxnSpPr>
          <p:nvPr/>
        </p:nvCxnSpPr>
        <p:spPr>
          <a:xfrm>
            <a:off x="7087032" y="2456677"/>
            <a:ext cx="604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691664" y="53472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format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70164" y="1600203"/>
            <a:ext cx="8801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/>
              <a:t>tweet_id</a:t>
            </a:r>
            <a:r>
              <a:rPr lang="en-US" sz="1600" dirty="0"/>
              <a:t> = </a:t>
            </a:r>
            <a:r>
              <a:rPr lang="en-US" sz="1600" dirty="0" err="1"/>
              <a:t>tweet.id_str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text </a:t>
            </a:r>
            <a:r>
              <a:rPr lang="en-US" sz="1600" dirty="0"/>
              <a:t>= </a:t>
            </a:r>
            <a:r>
              <a:rPr lang="en-US" sz="1600" dirty="0" err="1"/>
              <a:t>tweet.text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 smtClean="0"/>
              <a:t>created_at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/>
              <a:t>normalize_timestamp</a:t>
            </a:r>
            <a:r>
              <a:rPr lang="en-US" sz="1600" dirty="0"/>
              <a:t>(</a:t>
            </a:r>
            <a:r>
              <a:rPr lang="en-US" sz="1600" dirty="0" err="1"/>
              <a:t>str</a:t>
            </a:r>
            <a:r>
              <a:rPr lang="en-US" sz="1600" dirty="0"/>
              <a:t>(</a:t>
            </a:r>
            <a:r>
              <a:rPr lang="en-US" sz="1600" dirty="0" err="1"/>
              <a:t>tweet.created_at</a:t>
            </a:r>
            <a:r>
              <a:rPr lang="en-US" sz="1600" dirty="0"/>
              <a:t>))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 smtClean="0"/>
              <a:t>followers_count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/>
              <a:t>tweet.user.followers_count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 smtClean="0"/>
              <a:t>user_location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/>
              <a:t>tweet.user.location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 smtClean="0"/>
              <a:t>favorite_count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/>
              <a:t>tweet.favorite_count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 smtClean="0"/>
              <a:t>retweet_count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 smtClean="0"/>
              <a:t>tweet.retweet_count</a:t>
            </a:r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1390575207107158021;1 million postal votes already cast in Scotland and counting starts in 11 </a:t>
            </a:r>
            <a:r>
              <a:rPr lang="en-US" sz="1600" dirty="0" err="1"/>
              <a:t>mins</a:t>
            </a:r>
            <a:r>
              <a:rPr lang="en-US" sz="1600" dirty="0"/>
              <a:t> because of #COVID21 </a:t>
            </a:r>
            <a:r>
              <a:rPr lang="en-US" sz="1600" dirty="0" err="1"/>
              <a:t>Yeha</a:t>
            </a:r>
            <a:r>
              <a:rPr lang="en-US" sz="1600" dirty="0"/>
              <a:t> I am </a:t>
            </a:r>
            <a:r>
              <a:rPr lang="en-US" sz="1600" dirty="0" smtClean="0"/>
              <a:t>sure;2021-05-07 07:52:19;687;Glasgow;1;0;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Message = result of Sentiment analysis process in spark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885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1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>
              <a:lnSpc>
                <a:spcPct val="115000"/>
              </a:lnSpc>
            </a:pPr>
            <a:r>
              <a:rPr lang="en-US" sz="4000" dirty="0" smtClean="0"/>
              <a:t>Configurations </a:t>
            </a:r>
            <a:r>
              <a:rPr lang="en-US" sz="4000" dirty="0"/>
              <a:t>&amp; Challenges</a:t>
            </a:r>
            <a:endParaRPr lang="en-US" sz="40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1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854648" y="1097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Configurations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955964" y="1143001"/>
            <a:ext cx="73671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API Tweepy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u="sng" dirty="0" smtClean="0"/>
          </a:p>
          <a:p>
            <a:pPr marL="285750" lvl="8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consumer_key</a:t>
            </a:r>
            <a:r>
              <a:rPr lang="en-US" dirty="0"/>
              <a:t> = 'vKxYzdyW3jQtwRyfSC5NHItF5'</a:t>
            </a:r>
          </a:p>
          <a:p>
            <a:pPr marL="285750" lvl="6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consumer_secret</a:t>
            </a:r>
            <a:r>
              <a:rPr lang="en-US" dirty="0"/>
              <a:t> = '01W4YmQbmzscKNj7FNDNDxBSSuLx9rW6BWh7jyYcoc4PtYp9TP'</a:t>
            </a:r>
          </a:p>
          <a:p>
            <a:pPr marL="285750" lvl="6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access_token</a:t>
            </a:r>
            <a:r>
              <a:rPr lang="en-US" dirty="0"/>
              <a:t> = '1385704300891058187-4jStql55dprbl9tahjE4c0OeRWCj9V'</a:t>
            </a:r>
          </a:p>
          <a:p>
            <a:pPr marL="285750" lvl="6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access_token_secret</a:t>
            </a:r>
            <a:r>
              <a:rPr lang="en-US" dirty="0"/>
              <a:t> = 'qmGwuJV2OF2KfcS2HiZ4MUtPW1JfojsXgY9cYHrsEaHOw</a:t>
            </a:r>
            <a:r>
              <a:rPr lang="en-US" dirty="0" smtClean="0"/>
              <a:t>'</a:t>
            </a:r>
            <a:endParaRPr lang="en-US" dirty="0"/>
          </a:p>
          <a:p>
            <a:pPr marL="285750" lvl="6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auth</a:t>
            </a:r>
            <a:r>
              <a:rPr lang="en-US" dirty="0"/>
              <a:t> = </a:t>
            </a:r>
            <a:r>
              <a:rPr lang="en-US" dirty="0" err="1"/>
              <a:t>tw.OAuthHandler</a:t>
            </a:r>
            <a:r>
              <a:rPr lang="en-US" dirty="0"/>
              <a:t>(</a:t>
            </a:r>
            <a:r>
              <a:rPr lang="en-US" dirty="0" err="1"/>
              <a:t>consumer_key</a:t>
            </a:r>
            <a:r>
              <a:rPr lang="en-US" dirty="0"/>
              <a:t>, </a:t>
            </a:r>
            <a:r>
              <a:rPr lang="en-US" dirty="0" err="1"/>
              <a:t>consumer_secret</a:t>
            </a:r>
            <a:r>
              <a:rPr lang="en-US" dirty="0"/>
              <a:t>)</a:t>
            </a:r>
          </a:p>
          <a:p>
            <a:pPr marL="285750" lvl="6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auth.set_access_token</a:t>
            </a:r>
            <a:r>
              <a:rPr lang="en-US" dirty="0"/>
              <a:t>(</a:t>
            </a:r>
            <a:r>
              <a:rPr lang="en-US" dirty="0" err="1"/>
              <a:t>access_token</a:t>
            </a:r>
            <a:r>
              <a:rPr lang="en-US" dirty="0"/>
              <a:t>, </a:t>
            </a:r>
            <a:r>
              <a:rPr lang="en-US" dirty="0" err="1"/>
              <a:t>access_token_secret</a:t>
            </a:r>
            <a:r>
              <a:rPr lang="en-US" dirty="0" smtClean="0"/>
              <a:t>)</a:t>
            </a:r>
            <a:endParaRPr lang="en-US" dirty="0"/>
          </a:p>
          <a:p>
            <a:pPr marL="285750" lvl="6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api</a:t>
            </a:r>
            <a:r>
              <a:rPr lang="en-US" dirty="0"/>
              <a:t> = </a:t>
            </a:r>
            <a:r>
              <a:rPr lang="en-US" dirty="0" err="1" smtClean="0"/>
              <a:t>tw.API</a:t>
            </a:r>
            <a:r>
              <a:rPr lang="en-US" dirty="0" smtClean="0"/>
              <a:t>(</a:t>
            </a:r>
            <a:r>
              <a:rPr lang="en-US" dirty="0" err="1" smtClean="0"/>
              <a:t>auth</a:t>
            </a:r>
            <a:r>
              <a:rPr lang="en-US" dirty="0" smtClean="0"/>
              <a:t>)</a:t>
            </a:r>
          </a:p>
          <a:p>
            <a:pPr marL="285750" lvl="6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lvl="6" indent="-285750">
              <a:buFont typeface="Wingdings" panose="05000000000000000000" pitchFamily="2" charset="2"/>
              <a:buChar char="v"/>
            </a:pPr>
            <a:r>
              <a:rPr lang="en-US" dirty="0" smtClean="0"/>
              <a:t>Python environment to use python 3 instead of python 2 on machine.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282</Words>
  <Application>Microsoft Office PowerPoint</Application>
  <PresentationFormat>On-screen Show (16:9)</PresentationFormat>
  <Paragraphs>68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Wingdings</vt:lpstr>
      <vt:lpstr>Fjalla One</vt:lpstr>
      <vt:lpstr>Barlow Semi Condensed</vt:lpstr>
      <vt:lpstr>Arial</vt:lpstr>
      <vt:lpstr>Barlow Semi Condensed Medium</vt:lpstr>
      <vt:lpstr>Technology Consulting by Slidesgo</vt:lpstr>
      <vt:lpstr>BigData case study</vt:lpstr>
      <vt:lpstr>Table of Contents</vt:lpstr>
      <vt:lpstr>Introduction</vt:lpstr>
      <vt:lpstr>PowerPoint Presentation</vt:lpstr>
      <vt:lpstr>Architecture / Data format</vt:lpstr>
      <vt:lpstr>Data Pipline</vt:lpstr>
      <vt:lpstr>Data format</vt:lpstr>
      <vt:lpstr>Configurations &amp; Challenges</vt:lpstr>
      <vt:lpstr>Configurations</vt:lpstr>
      <vt:lpstr>Challenges </vt:lpstr>
      <vt:lpstr>PowerPoint Presentation</vt:lpstr>
      <vt:lpstr>Lesson learnt</vt:lpstr>
      <vt:lpstr>Final result </vt:lpstr>
      <vt:lpstr>Dashboards</vt:lpstr>
      <vt:lpstr>What are count Tweet ID per each Message?</vt:lpstr>
      <vt:lpstr>What are count Tweet ID per location &amp; Message?</vt:lpstr>
      <vt:lpstr>Top 10 Countries have tweets</vt:lpstr>
      <vt:lpstr>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</dc:title>
  <dc:creator>Ahmed</dc:creator>
  <cp:lastModifiedBy>Ahmed</cp:lastModifiedBy>
  <cp:revision>26</cp:revision>
  <dcterms:modified xsi:type="dcterms:W3CDTF">2021-05-07T17:57:46Z</dcterms:modified>
</cp:coreProperties>
</file>