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86" r:id="rId2"/>
  </p:sldMasterIdLst>
  <p:notesMasterIdLst>
    <p:notesMasterId r:id="rId16"/>
  </p:notesMasterIdLst>
  <p:sldIdLst>
    <p:sldId id="277" r:id="rId3"/>
    <p:sldId id="257" r:id="rId4"/>
    <p:sldId id="258" r:id="rId5"/>
    <p:sldId id="259" r:id="rId6"/>
    <p:sldId id="267" r:id="rId7"/>
    <p:sldId id="268" r:id="rId8"/>
    <p:sldId id="273" r:id="rId9"/>
    <p:sldId id="271" r:id="rId10"/>
    <p:sldId id="278" r:id="rId11"/>
    <p:sldId id="283" r:id="rId12"/>
    <p:sldId id="282" r:id="rId13"/>
    <p:sldId id="272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3B5"/>
    <a:srgbClr val="3EBCE6"/>
    <a:srgbClr val="2F9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D54C9-BD44-4FB5-6B02-95C8B59BDC5E}" v="332" dt="2022-08-26T22:32:16.943"/>
    <p1510:client id="{0AD3D444-A67A-55D0-63A3-1297609A31A5}" v="264" dt="2022-08-27T21:11:24.564"/>
    <p1510:client id="{0DB0A4B0-4044-2CE3-EA18-983BC38A5C73}" v="839" dt="2022-08-25T15:42:20.598"/>
    <p1510:client id="{144E96B9-87A8-C3C5-9E0F-F9DDCF48EFED}" v="126" dt="2022-08-25T12:36:07.369"/>
    <p1510:client id="{1B6646C4-D446-4146-A8BA-9B246C9DEA21}" v="137" dt="2022-08-23T17:06:45.553"/>
    <p1510:client id="{3164D33E-8390-BAC7-8A2E-088F033E686E}" v="760" dt="2022-08-27T21:24:07.560"/>
    <p1510:client id="{32E3DB58-5492-4C68-4F0D-9D29E9BD10FC}" v="38" dt="2022-08-27T20:57:55.780"/>
    <p1510:client id="{37A101E6-61D6-9304-6AA9-E17DBCA83B8C}" v="2316" dt="2022-08-27T02:34:51.301"/>
    <p1510:client id="{55D9679F-87A1-E4A9-4301-0A377A51DE1F}" v="269" dt="2022-08-26T20:58:56.282"/>
    <p1510:client id="{69398451-A4C1-6CCF-6542-DD7509A88997}" v="1569" dt="2022-08-24T05:09:45.720"/>
    <p1510:client id="{6A3B7E1F-22B5-78A8-C771-95EF4BC6D031}" v="397" dt="2022-08-24T01:40:17.163"/>
    <p1510:client id="{7A4C1062-A3B7-2D1E-5CEA-2F199C71376C}" v="334" dt="2022-08-24T10:44:10.257"/>
    <p1510:client id="{7CBE1310-CC8F-EDC3-18DC-25831EF0E9D2}" v="194" dt="2022-08-26T21:08:41.883"/>
    <p1510:client id="{7D4DA449-914D-1AC6-ACD0-65E050B93A6B}" v="42" dt="2022-08-24T04:39:57.453"/>
    <p1510:client id="{7FDF26D2-0D07-E69B-7298-F364FDFA7B38}" v="224" dt="2022-08-24T00:48:40.765"/>
    <p1510:client id="{8373DBFB-690E-0075-A874-2BFC018CFB98}" v="11" dt="2022-08-25T16:09:22.449"/>
    <p1510:client id="{8FE79B21-3313-DB61-4AF7-EB42F9EFB8F0}" v="628" dt="2022-08-27T02:36:15.161"/>
    <p1510:client id="{9075B8C1-16AD-C5FE-87F6-9D5DC5AC23E1}" v="4" dt="2022-08-24T04:29:06.620"/>
    <p1510:client id="{98795020-669C-6E33-955F-E3587A8B8053}" v="4" dt="2022-08-26T16:00:58.495"/>
    <p1510:client id="{B3160B8A-0142-DF9B-CF2E-C312700A5A9A}" v="185" dt="2022-08-27T01:34:06.954"/>
    <p1510:client id="{D76844A5-3988-2484-52F8-1BCE90E1F3E1}" v="150" dt="2022-08-27T08:09:35.515"/>
    <p1510:client id="{D9F725CD-F2D3-A99A-9F7B-AA2CC7F17397}" v="254" dt="2022-08-25T23:28:11.761"/>
    <p1510:client id="{DC2248DA-5078-7109-447C-A20E54F36FC2}" v="1768" dt="2022-08-26T19:50:38.646"/>
    <p1510:client id="{EF8A429C-4CF3-484B-8C36-D22EC4821862}" v="83" dt="2022-08-24T04:26:14.863"/>
    <p1510:client id="{F64D53A4-2911-3F37-6AAB-22FC949CDC2B}" v="24" dt="2022-08-24T04:48:11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445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34143-EA7A-4E7B-8025-A7A20469D0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B0AA78-A458-43B0-8C54-D8F68C07C36B}">
      <dgm:prSet/>
      <dgm:spPr/>
      <dgm:t>
        <a:bodyPr/>
        <a:lstStyle/>
        <a:p>
          <a:pPr rtl="0"/>
          <a:r>
            <a:rPr lang="en-US" dirty="0"/>
            <a:t>1.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Problem Definition</a:t>
          </a:r>
        </a:p>
      </dgm:t>
    </dgm:pt>
    <dgm:pt modelId="{F6E6FFD2-8F51-44D3-A426-FD5251F59A4A}" type="parTrans" cxnId="{E8A14DF1-D4A8-4821-8FD6-748902007ACE}">
      <dgm:prSet/>
      <dgm:spPr/>
      <dgm:t>
        <a:bodyPr/>
        <a:lstStyle/>
        <a:p>
          <a:endParaRPr lang="en-US"/>
        </a:p>
      </dgm:t>
    </dgm:pt>
    <dgm:pt modelId="{FBD6811E-EE15-4B7C-A2D0-62E87083EFFA}" type="sibTrans" cxnId="{E8A14DF1-D4A8-4821-8FD6-748902007ACE}">
      <dgm:prSet/>
      <dgm:spPr/>
      <dgm:t>
        <a:bodyPr/>
        <a:lstStyle/>
        <a:p>
          <a:endParaRPr lang="en-US"/>
        </a:p>
      </dgm:t>
    </dgm:pt>
    <dgm:pt modelId="{76FAF23F-670B-4A08-BC9E-EC031E3C9C7C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2</a:t>
          </a:r>
          <a:r>
            <a:rPr lang="en-US" dirty="0"/>
            <a:t>. Proposed solution/Methodology</a:t>
          </a:r>
        </a:p>
      </dgm:t>
    </dgm:pt>
    <dgm:pt modelId="{D0BE4A26-F81C-4109-A01D-D573625B65D3}" type="parTrans" cxnId="{29B6DD12-D05D-4F0F-A3F2-13DFFBD39738}">
      <dgm:prSet/>
      <dgm:spPr/>
      <dgm:t>
        <a:bodyPr/>
        <a:lstStyle/>
        <a:p>
          <a:endParaRPr lang="en-US"/>
        </a:p>
      </dgm:t>
    </dgm:pt>
    <dgm:pt modelId="{2DC5E8FE-BFB0-4DF9-85B4-A4DDE062EB74}" type="sibTrans" cxnId="{29B6DD12-D05D-4F0F-A3F2-13DFFBD39738}">
      <dgm:prSet/>
      <dgm:spPr/>
      <dgm:t>
        <a:bodyPr/>
        <a:lstStyle/>
        <a:p>
          <a:endParaRPr lang="en-US"/>
        </a:p>
      </dgm:t>
    </dgm:pt>
    <dgm:pt modelId="{E2B45F5F-98F5-44A4-A6D3-0F978E019D8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3</a:t>
          </a:r>
          <a:r>
            <a:rPr lang="en-US" dirty="0"/>
            <a:t>. Data/Testing Plan</a:t>
          </a:r>
        </a:p>
      </dgm:t>
    </dgm:pt>
    <dgm:pt modelId="{03363864-2943-407D-8212-80E3D2F6E3D2}" type="parTrans" cxnId="{A9CD30CB-9164-4C76-8632-D0E7FCAF9DF1}">
      <dgm:prSet/>
      <dgm:spPr/>
      <dgm:t>
        <a:bodyPr/>
        <a:lstStyle/>
        <a:p>
          <a:endParaRPr lang="en-US"/>
        </a:p>
      </dgm:t>
    </dgm:pt>
    <dgm:pt modelId="{51AF971F-DD9D-4E68-8E5C-33D5D8F7424E}" type="sibTrans" cxnId="{A9CD30CB-9164-4C76-8632-D0E7FCAF9DF1}">
      <dgm:prSet/>
      <dgm:spPr/>
      <dgm:t>
        <a:bodyPr/>
        <a:lstStyle/>
        <a:p>
          <a:endParaRPr lang="en-US"/>
        </a:p>
      </dgm:t>
    </dgm:pt>
    <dgm:pt modelId="{911F7631-1878-452B-AE53-B0E7BEE968F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5</a:t>
          </a:r>
          <a:r>
            <a:rPr lang="en-US" dirty="0"/>
            <a:t>. Time plan.</a:t>
          </a:r>
        </a:p>
      </dgm:t>
    </dgm:pt>
    <dgm:pt modelId="{2AC96226-68A3-4BCC-9E9A-34583D90ADE4}" type="parTrans" cxnId="{17B92526-5B07-4960-8F6F-889B7DB65102}">
      <dgm:prSet/>
      <dgm:spPr/>
      <dgm:t>
        <a:bodyPr/>
        <a:lstStyle/>
        <a:p>
          <a:endParaRPr lang="en-US"/>
        </a:p>
      </dgm:t>
    </dgm:pt>
    <dgm:pt modelId="{A1B7ABCD-8016-4F29-B8EE-EC00C385CF2D}" type="sibTrans" cxnId="{17B92526-5B07-4960-8F6F-889B7DB65102}">
      <dgm:prSet/>
      <dgm:spPr/>
      <dgm:t>
        <a:bodyPr/>
        <a:lstStyle/>
        <a:p>
          <a:endParaRPr lang="en-US"/>
        </a:p>
      </dgm:t>
    </dgm:pt>
    <dgm:pt modelId="{436A285E-5F4D-427F-A468-059902FAA6B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4.Project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Context</a:t>
          </a:r>
        </a:p>
      </dgm:t>
    </dgm:pt>
    <dgm:pt modelId="{66C7C207-07D8-40A4-8E2A-1B403F26EE1C}" type="parTrans" cxnId="{7C4ECA03-C6DD-4C3A-AA1B-08520A8A801F}">
      <dgm:prSet/>
      <dgm:spPr/>
      <dgm:t>
        <a:bodyPr/>
        <a:lstStyle/>
        <a:p>
          <a:endParaRPr lang="en-US"/>
        </a:p>
      </dgm:t>
    </dgm:pt>
    <dgm:pt modelId="{08ECEA28-D26F-4E4D-A73D-2BB483A51B4A}" type="sibTrans" cxnId="{7C4ECA03-C6DD-4C3A-AA1B-08520A8A801F}">
      <dgm:prSet/>
      <dgm:spPr/>
      <dgm:t>
        <a:bodyPr/>
        <a:lstStyle/>
        <a:p>
          <a:endParaRPr lang="en-US"/>
        </a:p>
      </dgm:t>
    </dgm:pt>
    <dgm:pt modelId="{FCCE0981-F0C2-40E1-8B85-B57A120412B5}" type="pres">
      <dgm:prSet presAssocID="{70334143-EA7A-4E7B-8025-A7A20469D0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3B3752-6C02-4DFD-8B19-6E4DC6A48BDB}" type="pres">
      <dgm:prSet presAssocID="{11B0AA78-A458-43B0-8C54-D8F68C07C36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5690D-3E20-4644-AB86-A497AFB97E31}" type="pres">
      <dgm:prSet presAssocID="{FBD6811E-EE15-4B7C-A2D0-62E87083EFFA}" presName="spacer" presStyleCnt="0"/>
      <dgm:spPr/>
    </dgm:pt>
    <dgm:pt modelId="{F19F697C-8F68-4623-9885-84CA51B92A80}" type="pres">
      <dgm:prSet presAssocID="{76FAF23F-670B-4A08-BC9E-EC031E3C9C7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8FD8E-C917-4B17-B33F-D69730EB2B99}" type="pres">
      <dgm:prSet presAssocID="{2DC5E8FE-BFB0-4DF9-85B4-A4DDE062EB74}" presName="spacer" presStyleCnt="0"/>
      <dgm:spPr/>
    </dgm:pt>
    <dgm:pt modelId="{422EF8F0-090F-4866-B93D-7F8637E4397B}" type="pres">
      <dgm:prSet presAssocID="{E2B45F5F-98F5-44A4-A6D3-0F978E019D8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6CF71-5A65-4DEF-AE1D-BBEB87CFA984}" type="pres">
      <dgm:prSet presAssocID="{51AF971F-DD9D-4E68-8E5C-33D5D8F7424E}" presName="spacer" presStyleCnt="0"/>
      <dgm:spPr/>
    </dgm:pt>
    <dgm:pt modelId="{E0548DA6-3F8D-4B7A-B02B-D988EB745FE5}" type="pres">
      <dgm:prSet presAssocID="{436A285E-5F4D-427F-A468-059902FAA6B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757BB-4E13-4EC2-9C32-98D37EA35945}" type="pres">
      <dgm:prSet presAssocID="{08ECEA28-D26F-4E4D-A73D-2BB483A51B4A}" presName="spacer" presStyleCnt="0"/>
      <dgm:spPr/>
    </dgm:pt>
    <dgm:pt modelId="{19143B1D-4AD5-466F-856A-8F47BBECB924}" type="pres">
      <dgm:prSet presAssocID="{911F7631-1878-452B-AE53-B0E7BEE968F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BE3C2E-6443-4438-AF06-6DC16BAEB40D}" type="presOf" srcId="{E2B45F5F-98F5-44A4-A6D3-0F978E019D8C}" destId="{422EF8F0-090F-4866-B93D-7F8637E4397B}" srcOrd="0" destOrd="0" presId="urn:microsoft.com/office/officeart/2005/8/layout/vList2"/>
    <dgm:cxn modelId="{17B92526-5B07-4960-8F6F-889B7DB65102}" srcId="{70334143-EA7A-4E7B-8025-A7A20469D076}" destId="{911F7631-1878-452B-AE53-B0E7BEE968F5}" srcOrd="4" destOrd="0" parTransId="{2AC96226-68A3-4BCC-9E9A-34583D90ADE4}" sibTransId="{A1B7ABCD-8016-4F29-B8EE-EC00C385CF2D}"/>
    <dgm:cxn modelId="{A9CD30CB-9164-4C76-8632-D0E7FCAF9DF1}" srcId="{70334143-EA7A-4E7B-8025-A7A20469D076}" destId="{E2B45F5F-98F5-44A4-A6D3-0F978E019D8C}" srcOrd="2" destOrd="0" parTransId="{03363864-2943-407D-8212-80E3D2F6E3D2}" sibTransId="{51AF971F-DD9D-4E68-8E5C-33D5D8F7424E}"/>
    <dgm:cxn modelId="{5A2121E8-AACB-4D3B-970B-C9A8F441B766}" type="presOf" srcId="{70334143-EA7A-4E7B-8025-A7A20469D076}" destId="{FCCE0981-F0C2-40E1-8B85-B57A120412B5}" srcOrd="0" destOrd="0" presId="urn:microsoft.com/office/officeart/2005/8/layout/vList2"/>
    <dgm:cxn modelId="{29B6DD12-D05D-4F0F-A3F2-13DFFBD39738}" srcId="{70334143-EA7A-4E7B-8025-A7A20469D076}" destId="{76FAF23F-670B-4A08-BC9E-EC031E3C9C7C}" srcOrd="1" destOrd="0" parTransId="{D0BE4A26-F81C-4109-A01D-D573625B65D3}" sibTransId="{2DC5E8FE-BFB0-4DF9-85B4-A4DDE062EB74}"/>
    <dgm:cxn modelId="{CF93EC8F-4C5D-4BF8-B0C0-005E4BC240C4}" type="presOf" srcId="{436A285E-5F4D-427F-A468-059902FAA6B8}" destId="{E0548DA6-3F8D-4B7A-B02B-D988EB745FE5}" srcOrd="0" destOrd="0" presId="urn:microsoft.com/office/officeart/2005/8/layout/vList2"/>
    <dgm:cxn modelId="{F153BE41-E8A0-4B34-9031-58AC66A1D7EF}" type="presOf" srcId="{76FAF23F-670B-4A08-BC9E-EC031E3C9C7C}" destId="{F19F697C-8F68-4623-9885-84CA51B92A80}" srcOrd="0" destOrd="0" presId="urn:microsoft.com/office/officeart/2005/8/layout/vList2"/>
    <dgm:cxn modelId="{E8A14DF1-D4A8-4821-8FD6-748902007ACE}" srcId="{70334143-EA7A-4E7B-8025-A7A20469D076}" destId="{11B0AA78-A458-43B0-8C54-D8F68C07C36B}" srcOrd="0" destOrd="0" parTransId="{F6E6FFD2-8F51-44D3-A426-FD5251F59A4A}" sibTransId="{FBD6811E-EE15-4B7C-A2D0-62E87083EFFA}"/>
    <dgm:cxn modelId="{7C4ECA03-C6DD-4C3A-AA1B-08520A8A801F}" srcId="{70334143-EA7A-4E7B-8025-A7A20469D076}" destId="{436A285E-5F4D-427F-A468-059902FAA6B8}" srcOrd="3" destOrd="0" parTransId="{66C7C207-07D8-40A4-8E2A-1B403F26EE1C}" sibTransId="{08ECEA28-D26F-4E4D-A73D-2BB483A51B4A}"/>
    <dgm:cxn modelId="{3E043C24-1ADB-4C62-A553-149690AEA3E4}" type="presOf" srcId="{911F7631-1878-452B-AE53-B0E7BEE968F5}" destId="{19143B1D-4AD5-466F-856A-8F47BBECB924}" srcOrd="0" destOrd="0" presId="urn:microsoft.com/office/officeart/2005/8/layout/vList2"/>
    <dgm:cxn modelId="{EC319E6F-B0EC-459C-AF86-E786E768FD9C}" type="presOf" srcId="{11B0AA78-A458-43B0-8C54-D8F68C07C36B}" destId="{9E3B3752-6C02-4DFD-8B19-6E4DC6A48BDB}" srcOrd="0" destOrd="0" presId="urn:microsoft.com/office/officeart/2005/8/layout/vList2"/>
    <dgm:cxn modelId="{D850B189-5FA1-466F-A98A-98873857602E}" type="presParOf" srcId="{FCCE0981-F0C2-40E1-8B85-B57A120412B5}" destId="{9E3B3752-6C02-4DFD-8B19-6E4DC6A48BDB}" srcOrd="0" destOrd="0" presId="urn:microsoft.com/office/officeart/2005/8/layout/vList2"/>
    <dgm:cxn modelId="{2B48A3C7-8D41-401D-BD85-D256BC52AB31}" type="presParOf" srcId="{FCCE0981-F0C2-40E1-8B85-B57A120412B5}" destId="{7C25690D-3E20-4644-AB86-A497AFB97E31}" srcOrd="1" destOrd="0" presId="urn:microsoft.com/office/officeart/2005/8/layout/vList2"/>
    <dgm:cxn modelId="{9499DA39-77C7-4F12-99B4-03C0834221E9}" type="presParOf" srcId="{FCCE0981-F0C2-40E1-8B85-B57A120412B5}" destId="{F19F697C-8F68-4623-9885-84CA51B92A80}" srcOrd="2" destOrd="0" presId="urn:microsoft.com/office/officeart/2005/8/layout/vList2"/>
    <dgm:cxn modelId="{DC772E70-9133-4C43-973A-BBE76303C5FB}" type="presParOf" srcId="{FCCE0981-F0C2-40E1-8B85-B57A120412B5}" destId="{DCA8FD8E-C917-4B17-B33F-D69730EB2B99}" srcOrd="3" destOrd="0" presId="urn:microsoft.com/office/officeart/2005/8/layout/vList2"/>
    <dgm:cxn modelId="{39F85CA9-0A28-445C-95E7-724F115B8C0E}" type="presParOf" srcId="{FCCE0981-F0C2-40E1-8B85-B57A120412B5}" destId="{422EF8F0-090F-4866-B93D-7F8637E4397B}" srcOrd="4" destOrd="0" presId="urn:microsoft.com/office/officeart/2005/8/layout/vList2"/>
    <dgm:cxn modelId="{E8083D7B-A37C-4E32-908F-D5F4BF858CA5}" type="presParOf" srcId="{FCCE0981-F0C2-40E1-8B85-B57A120412B5}" destId="{7F06CF71-5A65-4DEF-AE1D-BBEB87CFA984}" srcOrd="5" destOrd="0" presId="urn:microsoft.com/office/officeart/2005/8/layout/vList2"/>
    <dgm:cxn modelId="{E244A718-494B-4C70-ABB6-4442D69D83AF}" type="presParOf" srcId="{FCCE0981-F0C2-40E1-8B85-B57A120412B5}" destId="{E0548DA6-3F8D-4B7A-B02B-D988EB745FE5}" srcOrd="6" destOrd="0" presId="urn:microsoft.com/office/officeart/2005/8/layout/vList2"/>
    <dgm:cxn modelId="{A61AAFC4-9E18-45CF-933F-89B785E73CC0}" type="presParOf" srcId="{FCCE0981-F0C2-40E1-8B85-B57A120412B5}" destId="{A7D757BB-4E13-4EC2-9C32-98D37EA35945}" srcOrd="7" destOrd="0" presId="urn:microsoft.com/office/officeart/2005/8/layout/vList2"/>
    <dgm:cxn modelId="{451C1124-ED3F-4915-AB94-841A19D26531}" type="presParOf" srcId="{FCCE0981-F0C2-40E1-8B85-B57A120412B5}" destId="{19143B1D-4AD5-466F-856A-8F47BBECB9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B3752-6C02-4DFD-8B19-6E4DC6A48BDB}">
      <dsp:nvSpPr>
        <dsp:cNvPr id="0" name=""/>
        <dsp:cNvSpPr/>
      </dsp:nvSpPr>
      <dsp:spPr>
        <a:xfrm>
          <a:off x="0" y="402060"/>
          <a:ext cx="6900512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1.</a:t>
          </a:r>
          <a:r>
            <a:rPr lang="en-US" sz="3600" kern="1200" dirty="0">
              <a:latin typeface="Calibri Light" panose="020F0302020204030204"/>
            </a:rPr>
            <a:t> </a:t>
          </a:r>
          <a:r>
            <a:rPr lang="en-US" sz="3600" kern="1200" dirty="0"/>
            <a:t>Problem Definition</a:t>
          </a:r>
        </a:p>
      </dsp:txBody>
      <dsp:txXfrm>
        <a:off x="42151" y="444211"/>
        <a:ext cx="6816210" cy="779158"/>
      </dsp:txXfrm>
    </dsp:sp>
    <dsp:sp modelId="{F19F697C-8F68-4623-9885-84CA51B92A80}">
      <dsp:nvSpPr>
        <dsp:cNvPr id="0" name=""/>
        <dsp:cNvSpPr/>
      </dsp:nvSpPr>
      <dsp:spPr>
        <a:xfrm>
          <a:off x="0" y="1369200"/>
          <a:ext cx="6900512" cy="8634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latin typeface="Calibri Light" panose="020F0302020204030204"/>
            </a:rPr>
            <a:t>2</a:t>
          </a:r>
          <a:r>
            <a:rPr lang="en-US" sz="3600" kern="1200" dirty="0"/>
            <a:t>. Proposed solution/Methodology</a:t>
          </a:r>
        </a:p>
      </dsp:txBody>
      <dsp:txXfrm>
        <a:off x="42151" y="1411351"/>
        <a:ext cx="6816210" cy="779158"/>
      </dsp:txXfrm>
    </dsp:sp>
    <dsp:sp modelId="{422EF8F0-090F-4866-B93D-7F8637E4397B}">
      <dsp:nvSpPr>
        <dsp:cNvPr id="0" name=""/>
        <dsp:cNvSpPr/>
      </dsp:nvSpPr>
      <dsp:spPr>
        <a:xfrm>
          <a:off x="0" y="2336340"/>
          <a:ext cx="6900512" cy="8634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latin typeface="Calibri Light" panose="020F0302020204030204"/>
            </a:rPr>
            <a:t>3</a:t>
          </a:r>
          <a:r>
            <a:rPr lang="en-US" sz="3600" kern="1200" dirty="0"/>
            <a:t>. Data/Testing Plan</a:t>
          </a:r>
        </a:p>
      </dsp:txBody>
      <dsp:txXfrm>
        <a:off x="42151" y="2378491"/>
        <a:ext cx="6816210" cy="779158"/>
      </dsp:txXfrm>
    </dsp:sp>
    <dsp:sp modelId="{E0548DA6-3F8D-4B7A-B02B-D988EB745FE5}">
      <dsp:nvSpPr>
        <dsp:cNvPr id="0" name=""/>
        <dsp:cNvSpPr/>
      </dsp:nvSpPr>
      <dsp:spPr>
        <a:xfrm>
          <a:off x="0" y="3303480"/>
          <a:ext cx="6900512" cy="8634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latin typeface="Calibri Light" panose="020F0302020204030204"/>
            </a:rPr>
            <a:t>4.Project</a:t>
          </a:r>
          <a:r>
            <a:rPr lang="en-US" sz="3600" kern="1200" dirty="0"/>
            <a:t> </a:t>
          </a:r>
          <a:r>
            <a:rPr lang="en-US" sz="3600" kern="1200" dirty="0">
              <a:latin typeface="Calibri Light" panose="020F0302020204030204"/>
            </a:rPr>
            <a:t>Context</a:t>
          </a:r>
        </a:p>
      </dsp:txBody>
      <dsp:txXfrm>
        <a:off x="42151" y="3345631"/>
        <a:ext cx="6816210" cy="779158"/>
      </dsp:txXfrm>
    </dsp:sp>
    <dsp:sp modelId="{19143B1D-4AD5-466F-856A-8F47BBECB924}">
      <dsp:nvSpPr>
        <dsp:cNvPr id="0" name=""/>
        <dsp:cNvSpPr/>
      </dsp:nvSpPr>
      <dsp:spPr>
        <a:xfrm>
          <a:off x="0" y="4270620"/>
          <a:ext cx="6900512" cy="863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latin typeface="Calibri Light" panose="020F0302020204030204"/>
            </a:rPr>
            <a:t>5</a:t>
          </a:r>
          <a:r>
            <a:rPr lang="en-US" sz="3600" kern="1200" dirty="0"/>
            <a:t>. Time plan.</a:t>
          </a:r>
        </a:p>
      </dsp:txBody>
      <dsp:txXfrm>
        <a:off x="42151" y="4312771"/>
        <a:ext cx="6816210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FE53-6639-41E5-A140-6EB17FCD3496}" type="datetimeFigureOut"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B1ED8-DBA2-4B21-BD68-85D7994C75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“The limits of my language mean the limits of my world.”  </a:t>
            </a:r>
          </a:p>
          <a:p>
            <a:r>
              <a:rPr lang="en-US"/>
              <a:t>— Ludwig Wittgenstein   </a:t>
            </a:r>
            <a:endParaRPr lang="en-US">
              <a:cs typeface="Calibri" panose="020F0502020204030204"/>
            </a:endParaRPr>
          </a:p>
          <a:p>
            <a:r>
              <a:rPr lang="en-US"/>
              <a:t>Based on the cultural diversity among people of the same language  and The big Developing in AI technologies it is a must to make communication between people from different cultures with different languages much easier   </a:t>
            </a:r>
            <a:endParaRPr lang="en-US">
              <a:cs typeface="Calibri" panose="020F0502020204030204"/>
            </a:endParaRPr>
          </a:p>
          <a:p>
            <a:r>
              <a:rPr lang="en-US"/>
              <a:t>Speech recognition, also known as automatic speech recognition (ASR): </a:t>
            </a:r>
            <a:endParaRPr lang="en-US">
              <a:cs typeface="Calibri" panose="020F0502020204030204"/>
            </a:endParaRPr>
          </a:p>
          <a:p>
            <a:r>
              <a:rPr lang="en-US"/>
              <a:t> is a capability which enables a program to process human speech into </a:t>
            </a:r>
          </a:p>
          <a:p>
            <a:r>
              <a:rPr lang="en-US"/>
              <a:t>a written format.</a:t>
            </a:r>
          </a:p>
          <a:p>
            <a:pPr marL="342900" indent="-342900">
              <a:buAutoNum type="arabicPeriod"/>
            </a:pPr>
            <a:r>
              <a:rPr lang="en-US"/>
              <a:t>analyze the audio;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/>
              <a:t>break it into parts;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/>
              <a:t>digitize it into a computer-readable format; and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/>
              <a:t>use an algorithm to match it to the most suitable text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B1ED8-DBA2-4B21-BD68-85D7994C754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4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B1ED8-DBA2-4B21-BD68-85D7994C754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017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4677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822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7634604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39750" y="2564904"/>
            <a:ext cx="4512501" cy="13976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4800">
                <a:ea typeface="맑은 고딕" pitchFamily="50" charset="-127"/>
              </a:rPr>
              <a:t>FREE PPT TEMPLATES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39552" y="4005064"/>
            <a:ext cx="4512501" cy="641571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INSTERT THE TITLE OF YOUR </a:t>
            </a:r>
          </a:p>
          <a:p>
            <a:pPr lvl="0"/>
            <a:r>
              <a:rPr lang="en-US" altLang="ko-KR"/>
              <a:t>PRESENTATION HERE</a:t>
            </a:r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3972264" y="1328267"/>
            <a:ext cx="4320480" cy="432048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1745966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440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358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96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890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183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5737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45755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205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35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851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1589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9846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765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519708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4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494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77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93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585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387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3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4" r:id="rId6"/>
    <p:sldLayoutId id="2147483679" r:id="rId7"/>
    <p:sldLayoutId id="2147483675" r:id="rId8"/>
    <p:sldLayoutId id="2147483676" r:id="rId9"/>
    <p:sldLayoutId id="2147483677" r:id="rId10"/>
    <p:sldLayoutId id="2147483678" r:id="rId11"/>
    <p:sldLayoutId id="2147483680" r:id="rId12"/>
    <p:sldLayoutId id="2147483687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7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31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doi.org/10.1109/ICASSP.2019.8682700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hyperlink" Target="https://doi.org/10.1109/ICITEED.2018.8534807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rdcu.be/cUty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www.researchgate.net/publication/347356900_Audio_Pre-Processing_For_Deep_Learning" TargetMode="External"/><Relationship Id="rId5" Type="http://schemas.openxmlformats.org/officeDocument/2006/relationships/image" Target="../media/image10.png"/><Relationship Id="rId15" Type="http://schemas.openxmlformats.org/officeDocument/2006/relationships/hyperlink" Target="https://doi.org/10.1109/ICICS49469.2020.239505" TargetMode="External"/><Relationship Id="rId10" Type="http://schemas.openxmlformats.org/officeDocument/2006/relationships/image" Target="../media/image16.sv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hyperlink" Target="https://distill.pub/2017/ctc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3"/><Relationship Id="rId7" Type="http://schemas.openxmlformats.org/officeDocument/2006/relationships/image" Target="../media/image19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2" y="2254186"/>
            <a:ext cx="12204387" cy="1426410"/>
          </a:xfrm>
          <a:solidFill>
            <a:schemeClr val="bg1"/>
          </a:solidFill>
        </p:spPr>
        <p:txBody>
          <a:bodyPr vert="horz" lIns="121920" tIns="60960" rIns="121920" bIns="60960" rtlCol="0" anchor="ctr">
            <a:normAutofit fontScale="92500" lnSpcReduction="10000"/>
          </a:bodyPr>
          <a:lstStyle/>
          <a:p>
            <a:r>
              <a:rPr lang="en-US" b="0">
                <a:solidFill>
                  <a:schemeClr val="tx1"/>
                </a:solidFill>
                <a:ea typeface="+mn-lt"/>
                <a:cs typeface="+mn-lt"/>
              </a:rPr>
              <a:t>End-to-End Translation of Contemporary Egyptian Arabic Dialect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9647" y="4017621"/>
            <a:ext cx="4512501" cy="64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>
                <a:ea typeface="+mn-lt"/>
                <a:cs typeface="+mn-lt"/>
              </a:rPr>
              <a:t>Project ID: AI_Microsoft1_May2022</a:t>
            </a:r>
          </a:p>
          <a:p>
            <a:r>
              <a:rPr lang="en-US" b="0">
                <a:cs typeface="Calibri"/>
              </a:rPr>
              <a:t>Team ID: AI-5</a:t>
            </a:r>
          </a:p>
          <a:p>
            <a:endParaRPr lang="en-US" b="0">
              <a:cs typeface="Calibri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5A00C7CE-68DF-85C6-7E24-32C0AC55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618" y="5405829"/>
            <a:ext cx="1516829" cy="612623"/>
          </a:xfrm>
          <a:prstGeom prst="rect">
            <a:avLst/>
          </a:prstGeom>
        </p:spPr>
      </p:pic>
      <p:sp>
        <p:nvSpPr>
          <p:cNvPr id="8" name="Google Shape;70;p12">
            <a:extLst>
              <a:ext uri="{FF2B5EF4-FFF2-40B4-BE49-F238E27FC236}">
                <a16:creationId xmlns:a16="http://schemas.microsoft.com/office/drawing/2014/main" xmlns="" id="{A3AFEEDA-146D-E1A4-78BB-5BF5130F0E9B}"/>
              </a:ext>
            </a:extLst>
          </p:cNvPr>
          <p:cNvSpPr txBox="1">
            <a:spLocks/>
          </p:cNvSpPr>
          <p:nvPr/>
        </p:nvSpPr>
        <p:spPr>
          <a:xfrm>
            <a:off x="2593261" y="5929356"/>
            <a:ext cx="7205923" cy="92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chemeClr val="bg1"/>
                </a:solidFill>
              </a:rPr>
              <a:t>Supervised by</a:t>
            </a:r>
          </a:p>
          <a:p>
            <a:pPr algn="ctr"/>
            <a:r>
              <a:rPr lang="en-US" sz="1800" b="1">
                <a:solidFill>
                  <a:schemeClr val="bg1"/>
                </a:solidFill>
                <a:ea typeface="Calibri" panose="020F0502020204030204" pitchFamily="34" charset="0"/>
              </a:rPr>
              <a:t>Dr</a:t>
            </a:r>
            <a:r>
              <a:rPr lang="en-US" sz="1800" b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en-US" sz="1800" b="1">
                <a:solidFill>
                  <a:schemeClr val="bg1"/>
                </a:solidFill>
                <a:ea typeface="Calibri" panose="020F0502020204030204" pitchFamily="34" charset="0"/>
              </a:rPr>
              <a:t>Soha </a:t>
            </a:r>
            <a:r>
              <a:rPr lang="en-US" sz="1800" b="1" err="1">
                <a:solidFill>
                  <a:schemeClr val="bg1"/>
                </a:solidFill>
                <a:ea typeface="Calibri" panose="020F0502020204030204" pitchFamily="34" charset="0"/>
              </a:rPr>
              <a:t>Makady</a:t>
            </a:r>
            <a:r>
              <a:rPr lang="en-US" sz="1800" b="1">
                <a:solidFill>
                  <a:schemeClr val="bg1"/>
                </a:solidFill>
                <a:ea typeface="Calibri" panose="020F0502020204030204" pitchFamily="34" charset="0"/>
              </a:rPr>
              <a:t>          DR. Wail </a:t>
            </a:r>
            <a:r>
              <a:rPr lang="en-US" sz="1800" b="1" err="1">
                <a:solidFill>
                  <a:schemeClr val="bg1"/>
                </a:solidFill>
                <a:ea typeface="Calibri" panose="020F0502020204030204" pitchFamily="34" charset="0"/>
              </a:rPr>
              <a:t>Mardidni</a:t>
            </a:r>
            <a:endParaRPr lang="en-US" sz="1800" b="1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algn="ctr"/>
            <a:endParaRPr lang="en-US" sz="180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09FFE91E-BA87-14E7-40F1-BEBD0BB4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385" y="6226279"/>
            <a:ext cx="2247900" cy="517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E77AE0-A55B-BE13-D74B-14D4F3991A9C}"/>
              </a:ext>
            </a:extLst>
          </p:cNvPr>
          <p:cNvSpPr txBox="1"/>
          <p:nvPr/>
        </p:nvSpPr>
        <p:spPr>
          <a:xfrm>
            <a:off x="1121297" y="4943354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96DE26-2A81-FBC8-C5D8-714C7B04F4D6}"/>
              </a:ext>
            </a:extLst>
          </p:cNvPr>
          <p:cNvSpPr txBox="1"/>
          <p:nvPr/>
        </p:nvSpPr>
        <p:spPr>
          <a:xfrm>
            <a:off x="41539" y="3770325"/>
            <a:ext cx="372560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Presented by: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Eman Ahmed Abdelaziz Mohamed, 300327227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Alaa Tohamy Mohamed Abdelwahab, 300327217</a:t>
            </a:r>
          </a:p>
          <a:p>
            <a:r>
              <a:rPr lang="en-US">
                <a:ea typeface="+mn-lt"/>
                <a:cs typeface="+mn-lt"/>
              </a:rPr>
              <a:t>Sondos Mohammed Hussein Ali, 300327219</a:t>
            </a:r>
          </a:p>
          <a:p>
            <a:r>
              <a:rPr lang="en-US">
                <a:ea typeface="+mn-lt"/>
                <a:cs typeface="+mn-lt"/>
              </a:rPr>
              <a:t>Ahmed Abdo Amin Abdo, 300327219</a:t>
            </a:r>
          </a:p>
          <a:p>
            <a:r>
              <a:rPr lang="en-US">
                <a:ea typeface="+mn-lt"/>
                <a:cs typeface="+mn-lt"/>
              </a:rPr>
              <a:t>Youmna Mohamed Sayed, 300327306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1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BD76824-8638-E623-8211-0ED3E2E5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474" y="6339725"/>
            <a:ext cx="1902844" cy="431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AD1023-20F3-B02F-7219-30B1C126CD9B}"/>
              </a:ext>
            </a:extLst>
          </p:cNvPr>
          <p:cNvSpPr txBox="1"/>
          <p:nvPr/>
        </p:nvSpPr>
        <p:spPr>
          <a:xfrm>
            <a:off x="473242" y="939560"/>
            <a:ext cx="10994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</a:rPr>
              <a:t>We Will Create a Website To Interface With User</a:t>
            </a:r>
            <a:r>
              <a:rPr lang="en-US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4DF995-1E30-0379-562D-334E23980485}"/>
              </a:ext>
            </a:extLst>
          </p:cNvPr>
          <p:cNvSpPr txBox="1"/>
          <p:nvPr/>
        </p:nvSpPr>
        <p:spPr>
          <a:xfrm>
            <a:off x="6117946" y="3076078"/>
            <a:ext cx="5356706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cap="all">
                <a:latin typeface="Calibri Light"/>
              </a:rPr>
              <a:t>TOOLS</a:t>
            </a:r>
            <a:r>
              <a:rPr lang="en-US" b="1" cap="all">
                <a:latin typeface="Arial"/>
              </a:rPr>
              <a:t>:</a:t>
            </a:r>
          </a:p>
          <a:p>
            <a:r>
              <a:rPr lang="en-US" cap="all">
                <a:ea typeface="+mn-lt"/>
                <a:cs typeface="+mn-lt"/>
              </a:rPr>
              <a:t>  Microsoft </a:t>
            </a:r>
            <a:r>
              <a:rPr lang="en-US" cap="all" err="1">
                <a:ea typeface="+mn-lt"/>
                <a:cs typeface="+mn-lt"/>
              </a:rPr>
              <a:t>.net</a:t>
            </a:r>
            <a:r>
              <a:rPr lang="en-US" cap="all">
                <a:ea typeface="+mn-lt"/>
                <a:cs typeface="+mn-lt"/>
              </a:rPr>
              <a:t> C#, HTML, CSS, and JavaScript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6E7FCF6-44D8-1736-A030-E0A5ADB58A43}"/>
              </a:ext>
            </a:extLst>
          </p:cNvPr>
          <p:cNvSpPr txBox="1"/>
          <p:nvPr/>
        </p:nvSpPr>
        <p:spPr>
          <a:xfrm>
            <a:off x="6269008" y="941328"/>
            <a:ext cx="1163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cap="all">
                <a:latin typeface="Calibri Light"/>
              </a:rPr>
              <a:t>Output</a:t>
            </a:r>
            <a:r>
              <a:rPr lang="en-US" b="1" cap="all">
                <a:latin typeface="Arial"/>
              </a:rPr>
              <a:t>:</a:t>
            </a:r>
            <a:endParaRPr lang="en-US"/>
          </a:p>
        </p:txBody>
      </p:sp>
      <p:pic>
        <p:nvPicPr>
          <p:cNvPr id="4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C2563DE0-7680-E611-E36F-1CCEBA3C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6" y="1461859"/>
            <a:ext cx="4618121" cy="2466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26B64EF-AE6F-1B9F-0541-C89F453FE009}"/>
              </a:ext>
            </a:extLst>
          </p:cNvPr>
          <p:cNvSpPr/>
          <p:nvPr/>
        </p:nvSpPr>
        <p:spPr>
          <a:xfrm>
            <a:off x="911098" y="3450114"/>
            <a:ext cx="1229698" cy="299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F0F223DC-2C44-B710-F323-63C571E01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734" y="1512132"/>
            <a:ext cx="5350042" cy="11336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345615F-F9DA-CE47-FFFF-8A340A5B65AA}"/>
              </a:ext>
            </a:extLst>
          </p:cNvPr>
          <p:cNvCxnSpPr/>
          <p:nvPr/>
        </p:nvCxnSpPr>
        <p:spPr>
          <a:xfrm flipV="1">
            <a:off x="2156425" y="2295850"/>
            <a:ext cx="7922205" cy="1358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0B892B-937F-D32B-9389-19E48EBDF8A0}"/>
              </a:ext>
            </a:extLst>
          </p:cNvPr>
          <p:cNvSpPr txBox="1"/>
          <p:nvPr/>
        </p:nvSpPr>
        <p:spPr>
          <a:xfrm>
            <a:off x="200197" y="4934397"/>
            <a:ext cx="80000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Angsana New"/>
              </a:rPr>
              <a:t>The end user:</a:t>
            </a:r>
            <a:r>
              <a:rPr lang="en-US">
                <a:latin typeface="Calibri Light"/>
                <a:ea typeface="+mn-lt"/>
                <a:cs typeface="Angsana New"/>
              </a:rPr>
              <a:t> A</a:t>
            </a:r>
            <a:r>
              <a:rPr lang="en-US">
                <a:latin typeface="Calibri Light"/>
                <a:ea typeface="+mn-lt"/>
                <a:cs typeface="+mn-lt"/>
              </a:rPr>
              <a:t>nyone who Arabic </a:t>
            </a:r>
            <a:r>
              <a:rPr lang="en-US">
                <a:latin typeface="Calibri Light"/>
                <a:ea typeface="+mn-lt"/>
                <a:cs typeface="Calibri Light"/>
              </a:rPr>
              <a:t>is not its native language</a:t>
            </a:r>
            <a:r>
              <a:rPr lang="en-US">
                <a:latin typeface="Calibri Light"/>
                <a:ea typeface="+mn-lt"/>
                <a:cs typeface="+mn-lt"/>
              </a:rPr>
              <a:t> and the Egyptian dialect speaker, needs to communicate with its speakers without studying the entire language e.g.:  tourists</a:t>
            </a:r>
            <a:r>
              <a:rPr lang="en-US" cap="all">
                <a:latin typeface="Angsana New"/>
                <a:ea typeface="+mn-lt"/>
                <a:cs typeface="+mn-lt"/>
              </a:rPr>
              <a:t> </a:t>
            </a:r>
            <a:endParaRPr lang="en-US" cap="all">
              <a:latin typeface="Angsana New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Calibri Light"/>
              </a:rPr>
              <a:t>Anyone can open our simple web page and record the sentences in Egyptian dialect then the English translation text will appear.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68D287-AFC8-F90A-5FED-645984923EC5}"/>
              </a:ext>
            </a:extLst>
          </p:cNvPr>
          <p:cNvSpPr txBox="1"/>
          <p:nvPr/>
        </p:nvSpPr>
        <p:spPr>
          <a:xfrm>
            <a:off x="9413849" y="49766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 Light"/>
              <a:cs typeface="Calibri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A420375-F025-883B-9257-2EF7BC1129A7}"/>
              </a:ext>
            </a:extLst>
          </p:cNvPr>
          <p:cNvSpPr txBox="1"/>
          <p:nvPr/>
        </p:nvSpPr>
        <p:spPr>
          <a:xfrm>
            <a:off x="285310" y="4255455"/>
            <a:ext cx="65644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Calibri Light"/>
              </a:rPr>
              <a:t>We will communicate with speech team in Microsoft to guide us with some technical tools and methods.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1B8D38D-6256-F380-6F38-E60D16024F0A}"/>
              </a:ext>
            </a:extLst>
          </p:cNvPr>
          <p:cNvSpPr txBox="1"/>
          <p:nvPr/>
        </p:nvSpPr>
        <p:spPr>
          <a:xfrm>
            <a:off x="407" y="-4865"/>
            <a:ext cx="1219293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 u="sng" cap="all" dirty="0">
              <a:latin typeface="Calibri Light"/>
              <a:cs typeface="Calibri Light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xmlns="" id="{76430293-2396-4A91-433C-FD52E544B730}"/>
              </a:ext>
            </a:extLst>
          </p:cNvPr>
          <p:cNvSpPr txBox="1"/>
          <p:nvPr/>
        </p:nvSpPr>
        <p:spPr>
          <a:xfrm rot="-10800000" flipV="1">
            <a:off x="122321" y="-3375"/>
            <a:ext cx="447775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cap="all" dirty="0">
                <a:latin typeface="+mj-lt"/>
                <a:ea typeface="+mj-lt"/>
                <a:cs typeface="+mj-lt"/>
              </a:rPr>
              <a:t>PROJECT CONTEXT</a:t>
            </a:r>
            <a:r>
              <a:rPr lang="en-US" dirty="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988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498B5-5B7E-3AE6-3592-98745C98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338" y="1297436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3200" b="1" cap="all">
                <a:ea typeface="+mn-lt"/>
                <a:cs typeface="+mn-lt"/>
              </a:rPr>
              <a:t>Time 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BD76824-8638-E623-8211-0ED3E2E5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871" y="6339725"/>
            <a:ext cx="1629674" cy="51758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66D2776-3DE9-A3D6-42EF-22D50BAA5A00}"/>
              </a:ext>
            </a:extLst>
          </p:cNvPr>
          <p:cNvSpPr/>
          <p:nvPr/>
        </p:nvSpPr>
        <p:spPr>
          <a:xfrm>
            <a:off x="742297" y="1352781"/>
            <a:ext cx="10978547" cy="4392713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A5B5B44-4C63-8B68-00E6-68139C3E183C}"/>
              </a:ext>
            </a:extLst>
          </p:cNvPr>
          <p:cNvSpPr>
            <a:spLocks noGrp="1"/>
          </p:cNvSpPr>
          <p:nvPr/>
        </p:nvSpPr>
        <p:spPr>
          <a:xfrm>
            <a:off x="1153618" y="1239927"/>
            <a:ext cx="4008586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ea typeface="Calibri Light"/>
                <a:cs typeface="Calibri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4248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36209" y="4642635"/>
            <a:ext cx="960107" cy="960107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Oval 9"/>
          <p:cNvSpPr/>
          <p:nvPr/>
        </p:nvSpPr>
        <p:spPr>
          <a:xfrm>
            <a:off x="4520236" y="3490507"/>
            <a:ext cx="960107" cy="960107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Oval 10"/>
          <p:cNvSpPr/>
          <p:nvPr/>
        </p:nvSpPr>
        <p:spPr>
          <a:xfrm>
            <a:off x="6604263" y="2338379"/>
            <a:ext cx="960107" cy="960107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Oval 11"/>
          <p:cNvSpPr/>
          <p:nvPr/>
        </p:nvSpPr>
        <p:spPr>
          <a:xfrm>
            <a:off x="8688288" y="1186251"/>
            <a:ext cx="960107" cy="960107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Oval 7"/>
          <p:cNvSpPr/>
          <p:nvPr/>
        </p:nvSpPr>
        <p:spPr>
          <a:xfrm>
            <a:off x="2580225" y="4786651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5" name="Oval 14"/>
          <p:cNvSpPr/>
          <p:nvPr/>
        </p:nvSpPr>
        <p:spPr>
          <a:xfrm>
            <a:off x="4664252" y="3634523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6" name="Oval 15"/>
          <p:cNvSpPr/>
          <p:nvPr/>
        </p:nvSpPr>
        <p:spPr>
          <a:xfrm>
            <a:off x="6748279" y="2482395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7" name="Oval 16"/>
          <p:cNvSpPr/>
          <p:nvPr/>
        </p:nvSpPr>
        <p:spPr>
          <a:xfrm>
            <a:off x="8832305" y="1330267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8" name="직사각형 1"/>
          <p:cNvSpPr/>
          <p:nvPr/>
        </p:nvSpPr>
        <p:spPr>
          <a:xfrm>
            <a:off x="960708" y="4222729"/>
            <a:ext cx="2084260" cy="60475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650" b="1">
                <a:solidFill>
                  <a:schemeClr val="tx1"/>
                </a:solidFill>
                <a:ea typeface="맑은 고딕"/>
                <a:cs typeface="Arial"/>
              </a:rPr>
              <a:t>September</a:t>
            </a:r>
            <a:r>
              <a:rPr lang="en-US" altLang="ko-KR" sz="2000" b="1">
                <a:solidFill>
                  <a:schemeClr val="tx1"/>
                </a:solidFill>
                <a:ea typeface="맑은 고딕"/>
                <a:cs typeface="Arial"/>
              </a:rPr>
              <a:t> </a:t>
            </a:r>
            <a:endParaRPr lang="en-US" altLang="ko-KR" sz="2000" b="1" err="1">
              <a:solidFill>
                <a:schemeClr val="tx1"/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8" y="1748539"/>
            <a:ext cx="4312163" cy="283154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Project Proposal and Presentation</a:t>
            </a:r>
            <a:endParaRPr lang="en-US" dirty="0">
              <a:cs typeface="Calibri"/>
            </a:endParaRPr>
          </a:p>
          <a:p>
            <a:r>
              <a:rPr lang="en-US" dirty="0">
                <a:ea typeface="맑은 고딕"/>
                <a:cs typeface="Arial"/>
              </a:rPr>
              <a:t>Development Environment (Tools and Resources)</a:t>
            </a:r>
          </a:p>
          <a:p>
            <a:r>
              <a:rPr lang="en-US" dirty="0">
                <a:ea typeface="맑은 고딕"/>
                <a:cs typeface="Arial"/>
              </a:rPr>
              <a:t>Datasets and  Environment</a:t>
            </a:r>
          </a:p>
          <a:p>
            <a:r>
              <a:rPr lang="en-US" dirty="0">
                <a:ea typeface="맑은 고딕"/>
                <a:cs typeface="Arial"/>
              </a:rPr>
              <a:t>Definition of Methodology, Algorithms, Models, …etc.</a:t>
            </a:r>
          </a:p>
          <a:p>
            <a:r>
              <a:rPr lang="en-US" dirty="0">
                <a:ea typeface="맑은 고딕"/>
                <a:cs typeface="Arial"/>
              </a:rPr>
              <a:t>Detailed expected Project</a:t>
            </a:r>
          </a:p>
          <a:p>
            <a:r>
              <a:rPr lang="en-US" dirty="0">
                <a:ea typeface="맑은 고딕"/>
                <a:cs typeface="Arial"/>
              </a:rPr>
              <a:t> Plan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맑은 고딕"/>
                <a:cs typeface="Arial"/>
              </a:rPr>
              <a:t>57 H/student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맑은 고딕"/>
              <a:cs typeface="Arial" pitchFamily="34" charset="0"/>
            </a:endParaRPr>
          </a:p>
          <a:p>
            <a:endParaRPr lang="en-US" altLang="ko-KR" sz="1600">
              <a:ea typeface="맑은 고딕"/>
              <a:cs typeface="Arial" pitchFamily="34" charset="0"/>
            </a:endParaRPr>
          </a:p>
        </p:txBody>
      </p:sp>
      <p:sp>
        <p:nvSpPr>
          <p:cNvPr id="22" name="직사각형 1"/>
          <p:cNvSpPr/>
          <p:nvPr/>
        </p:nvSpPr>
        <p:spPr>
          <a:xfrm>
            <a:off x="5277590" y="1888745"/>
            <a:ext cx="1997996" cy="56162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650" b="1">
                <a:solidFill>
                  <a:schemeClr val="tx1"/>
                </a:solidFill>
                <a:ea typeface="맑은 고딕"/>
                <a:cs typeface="Arial"/>
              </a:rPr>
              <a:t>November</a:t>
            </a:r>
            <a:endParaRPr lang="ko-KR" altLang="en-US" sz="2667" b="1">
              <a:solidFill>
                <a:schemeClr val="tx1"/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4048" y="148699"/>
            <a:ext cx="3507031" cy="206210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Beta Release Version</a:t>
            </a:r>
            <a:endParaRPr lang="en-US" sz="1600" b="1" dirty="0">
              <a:ea typeface="맑은 고딕"/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Beta Demo </a:t>
            </a:r>
            <a:endParaRPr lang="en-US" dirty="0"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Test Results</a:t>
            </a:r>
            <a:endParaRPr lang="en-US" dirty="0">
              <a:cs typeface="Calibri" panose="020F0502020204030204"/>
            </a:endParaRPr>
          </a:p>
          <a:p>
            <a:r>
              <a:rPr lang="en-US" sz="1600" dirty="0">
                <a:ea typeface="맑은 고딕"/>
                <a:cs typeface="Calibri"/>
              </a:rPr>
              <a:t> Evaluation </a:t>
            </a:r>
            <a:endParaRPr lang="en-US" dirty="0">
              <a:cs typeface="Calibri" panose="020F0502020204030204"/>
            </a:endParaRPr>
          </a:p>
          <a:p>
            <a:r>
              <a:rPr lang="en-US" sz="1600" dirty="0">
                <a:ea typeface="맑은 고딕"/>
                <a:cs typeface="Calibri"/>
              </a:rPr>
              <a:t>Get sponsored Validation</a:t>
            </a:r>
            <a:endParaRPr lang="en-US" dirty="0">
              <a:solidFill>
                <a:srgbClr val="C55A11"/>
              </a:solidFill>
              <a:ea typeface="맑은 고딕"/>
              <a:cs typeface="Calibri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ea typeface="맑은 고딕"/>
                <a:cs typeface="Calibri"/>
              </a:rPr>
              <a:t>93 H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/student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algn="just"/>
            <a:endParaRPr lang="en-US" sz="1600">
              <a:ea typeface="맑은 고딕"/>
              <a:cs typeface="Calibri"/>
            </a:endParaRPr>
          </a:p>
          <a:p>
            <a:r>
              <a:rPr lang="en-US" altLang="ko-KR" sz="1600" dirty="0">
                <a:ea typeface="맑은 고딕"/>
                <a:cs typeface="Arial"/>
              </a:rPr>
              <a:t>  </a:t>
            </a:r>
            <a:endParaRPr lang="en-US" altLang="ko-KR" sz="1600" dirty="0">
              <a:ea typeface="맑은 고딕"/>
              <a:cs typeface="Arial" pitchFamily="34" charset="0"/>
            </a:endParaRPr>
          </a:p>
        </p:txBody>
      </p:sp>
      <p:sp>
        <p:nvSpPr>
          <p:cNvPr id="26" name="직사각형 1"/>
          <p:cNvSpPr/>
          <p:nvPr/>
        </p:nvSpPr>
        <p:spPr>
          <a:xfrm>
            <a:off x="5512978" y="4119660"/>
            <a:ext cx="1767958" cy="57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650" b="1">
                <a:solidFill>
                  <a:schemeClr val="tx1"/>
                </a:solidFill>
                <a:ea typeface="맑은 고딕"/>
                <a:cs typeface="Arial"/>
              </a:rPr>
              <a:t>October</a:t>
            </a:r>
            <a:endParaRPr lang="en-US" altLang="ko-KR" sz="2650" b="1">
              <a:solidFill>
                <a:schemeClr val="tx1"/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6261" y="4478662"/>
            <a:ext cx="2299333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>
              <a:ea typeface="맑은 고딕"/>
              <a:cs typeface="Arial"/>
            </a:endParaRPr>
          </a:p>
          <a:p>
            <a:r>
              <a:rPr lang="en-US" dirty="0">
                <a:ea typeface="맑은 고딕"/>
                <a:cs typeface="Arial"/>
              </a:rPr>
              <a:t>Minimum Viable Prototype Presentation 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맑은 고딕"/>
                <a:cs typeface="Calibri"/>
              </a:rPr>
              <a:t>82 H/student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9513558" y="1958208"/>
            <a:ext cx="2443694" cy="57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650" b="1">
                <a:solidFill>
                  <a:schemeClr val="tx1"/>
                </a:solidFill>
                <a:ea typeface="맑은 고딕"/>
                <a:cs typeface="Arial"/>
              </a:rPr>
              <a:t>December</a:t>
            </a:r>
            <a:endParaRPr lang="ko-KR" altLang="en-US" sz="2650" b="1">
              <a:solidFill>
                <a:schemeClr val="tx1"/>
              </a:solidFill>
              <a:ea typeface="맑은 고딕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71899" y="2528633"/>
            <a:ext cx="2630012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1600" b="1" dirty="0">
                <a:ea typeface="맑은 고딕"/>
                <a:cs typeface="Arial"/>
              </a:rPr>
              <a:t>Release </a:t>
            </a:r>
            <a:r>
              <a:rPr lang="en-US" sz="1600" b="1" dirty="0">
                <a:ea typeface="맑은 고딕"/>
                <a:cs typeface="Calibri"/>
              </a:rPr>
              <a:t>Final </a:t>
            </a:r>
            <a:r>
              <a:rPr lang="en-US" sz="1600" b="1" dirty="0">
                <a:ea typeface="+mn-lt"/>
                <a:cs typeface="+mn-lt"/>
              </a:rPr>
              <a:t>Report, Internship Evaluation, (Team Peer Review) </a:t>
            </a:r>
            <a:endParaRPr lang="en-US" sz="1600" b="1" dirty="0">
              <a:ea typeface="맑은 고딕"/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Final Release</a:t>
            </a:r>
            <a:endParaRPr lang="en-US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Deployment of Technology and Handoff of Documentation</a:t>
            </a:r>
            <a:endParaRPr lang="en-US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Evaluation 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ea typeface="맑은 고딕"/>
                <a:cs typeface="Calibri" panose="020F0502020204030204"/>
              </a:rPr>
              <a:t>68 H/student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>
              <a:ea typeface="맑은 고딕"/>
              <a:cs typeface="Calibri" panose="020F0502020204030204"/>
            </a:endParaRP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4769772" y="3753109"/>
            <a:ext cx="463912" cy="46778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37" name="Rounded Rectangle 7"/>
          <p:cNvSpPr/>
          <p:nvPr/>
        </p:nvSpPr>
        <p:spPr>
          <a:xfrm>
            <a:off x="8988504" y="1496239"/>
            <a:ext cx="394133" cy="34013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pic>
        <p:nvPicPr>
          <p:cNvPr id="7" name="Graphic 12" descr="Database with solid fill">
            <a:extLst>
              <a:ext uri="{FF2B5EF4-FFF2-40B4-BE49-F238E27FC236}">
                <a16:creationId xmlns:a16="http://schemas.microsoft.com/office/drawing/2014/main" xmlns="" id="{05A99DD4-7D86-2E64-E015-52B576737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05178" y="4783346"/>
            <a:ext cx="641231" cy="684363"/>
          </a:xfrm>
          <a:prstGeom prst="rect">
            <a:avLst/>
          </a:prstGeom>
        </p:spPr>
      </p:pic>
      <p:pic>
        <p:nvPicPr>
          <p:cNvPr id="13" name="Graphic 13" descr="Travel outline">
            <a:extLst>
              <a:ext uri="{FF2B5EF4-FFF2-40B4-BE49-F238E27FC236}">
                <a16:creationId xmlns:a16="http://schemas.microsoft.com/office/drawing/2014/main" xmlns="" id="{30E2E9A4-DE90-1326-DD03-359BDFC46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31479" y="2454215"/>
            <a:ext cx="727494" cy="713117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28BA538D-31B8-7808-7F54-42AF1C731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4435" y="6502819"/>
            <a:ext cx="1557787" cy="359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9DBF49-0499-A316-C72D-422E3C743C16}"/>
              </a:ext>
            </a:extLst>
          </p:cNvPr>
          <p:cNvSpPr txBox="1"/>
          <p:nvPr/>
        </p:nvSpPr>
        <p:spPr>
          <a:xfrm>
            <a:off x="9273994" y="5857875"/>
            <a:ext cx="2867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Total Hours For each student: 300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0D4853-7325-E57A-BB54-3F33DC8A72F3}"/>
              </a:ext>
            </a:extLst>
          </p:cNvPr>
          <p:cNvSpPr txBox="1"/>
          <p:nvPr/>
        </p:nvSpPr>
        <p:spPr>
          <a:xfrm>
            <a:off x="-9619" y="-4865"/>
            <a:ext cx="4312250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+mj-lt"/>
                <a:ea typeface="+mj-lt"/>
                <a:cs typeface="+mj-lt"/>
              </a:rPr>
              <a:t>TIME PLAN</a:t>
            </a:r>
            <a:endParaRPr lang="en-US" sz="3600" cap="all" dirty="0">
              <a:latin typeface="Calibri" panose="020F0502020204030204"/>
              <a:ea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6236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D079512-38A1-2C54-BEA7-DA0E6FCD5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3133" y="2321243"/>
            <a:ext cx="4615133" cy="15875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Calibri Light"/>
                <a:cs typeface="Arial"/>
              </a:rPr>
              <a:t>Thank You, Any Questions ?</a:t>
            </a:r>
          </a:p>
          <a:p>
            <a:endParaRPr lang="en-US">
              <a:solidFill>
                <a:srgbClr val="000000"/>
              </a:solidFill>
              <a:ea typeface="Calibri Light"/>
            </a:endParaRPr>
          </a:p>
        </p:txBody>
      </p:sp>
      <p:pic>
        <p:nvPicPr>
          <p:cNvPr id="5" name="Graphic 5" descr="Voice outline">
            <a:extLst>
              <a:ext uri="{FF2B5EF4-FFF2-40B4-BE49-F238E27FC236}">
                <a16:creationId xmlns:a16="http://schemas.microsoft.com/office/drawing/2014/main" xmlns="" id="{F5A589E4-D570-B461-6D55-2FC1B8545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2272" y="1764102"/>
            <a:ext cx="2725947" cy="2237116"/>
          </a:xfrm>
          <a:prstGeom prst="rect">
            <a:avLst/>
          </a:prstGeom>
        </p:spPr>
      </p:pic>
      <p:pic>
        <p:nvPicPr>
          <p:cNvPr id="9" name="Graphic 9" descr="A brushstroke">
            <a:extLst>
              <a:ext uri="{FF2B5EF4-FFF2-40B4-BE49-F238E27FC236}">
                <a16:creationId xmlns:a16="http://schemas.microsoft.com/office/drawing/2014/main" xmlns="" id="{21E8B81A-E629-217F-B424-E3BF7EE97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11925" y="3975340"/>
            <a:ext cx="3450567" cy="2875473"/>
          </a:xfrm>
          <a:prstGeom prst="rect">
            <a:avLst/>
          </a:prstGeom>
        </p:spPr>
      </p:pic>
      <p:pic>
        <p:nvPicPr>
          <p:cNvPr id="10" name="Graphic 9" descr="A brushstroke">
            <a:extLst>
              <a:ext uri="{FF2B5EF4-FFF2-40B4-BE49-F238E27FC236}">
                <a16:creationId xmlns:a16="http://schemas.microsoft.com/office/drawing/2014/main" xmlns="" id="{70F5C04A-7DAB-9D7C-962B-7AE8DB8B9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51208" y="3472132"/>
            <a:ext cx="4572000" cy="28754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CB13A6A-F2BD-18E6-C390-714D4D576312}"/>
              </a:ext>
            </a:extLst>
          </p:cNvPr>
          <p:cNvCxnSpPr/>
          <p:nvPr/>
        </p:nvCxnSpPr>
        <p:spPr>
          <a:xfrm>
            <a:off x="3050877" y="2871158"/>
            <a:ext cx="1273833" cy="2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DD52D24-CB06-52CB-6702-7EBDED55EC23}"/>
              </a:ext>
            </a:extLst>
          </p:cNvPr>
          <p:cNvCxnSpPr/>
          <p:nvPr/>
        </p:nvCxnSpPr>
        <p:spPr>
          <a:xfrm>
            <a:off x="6860876" y="2871158"/>
            <a:ext cx="1503871" cy="2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C3ABD2F1-0760-83DF-2FFF-D0CC7317F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912" y="1571625"/>
            <a:ext cx="2400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4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xmlns="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2C61F-E6FB-204C-43AD-3D437C08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Agenda 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xmlns="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xmlns="" id="{6197EC89-8D18-5372-1F42-D62BF7C7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85" y="6226279"/>
            <a:ext cx="2247900" cy="51758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D128151-147F-7693-5CAE-7728D45E9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887409"/>
              </p:ext>
            </p:extLst>
          </p:nvPr>
        </p:nvGraphicFramePr>
        <p:xfrm>
          <a:off x="4489867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8530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xmlns="" id="{A7895A40-19A4-42D6-9D30-DBC1E8002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02F429C4-ABC9-46FC-818A-B5429CDE4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xmlns="" id="{2CEF98E4-3709-4952-8F42-2305CCE34F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xmlns="" id="{F10BCCF5-D685-47FF-B675-647EAEB72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98D31-ACB6-2AB5-AAF7-E7E1B84C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498B5-5B7E-3AE6-3592-98745C98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88" y="1553518"/>
            <a:ext cx="5553956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rgbClr val="4472C4"/>
                </a:solidFill>
                <a:ea typeface="+mn-lt"/>
                <a:cs typeface="+mn-lt"/>
              </a:rPr>
              <a:t>Problem</a:t>
            </a:r>
            <a:r>
              <a:rPr lang="en-US" sz="3600" cap="all">
                <a:solidFill>
                  <a:srgbClr val="4472C4"/>
                </a:solidFill>
                <a:ea typeface="+mn-lt"/>
                <a:cs typeface="+mn-lt"/>
              </a:rPr>
              <a:t> </a:t>
            </a:r>
            <a:r>
              <a:rPr lang="en-US" sz="3200" cap="all">
                <a:solidFill>
                  <a:srgbClr val="4472C4"/>
                </a:solidFill>
                <a:ea typeface="+mn-lt"/>
                <a:cs typeface="+mn-lt"/>
              </a:rPr>
              <a:t>Definition</a:t>
            </a:r>
            <a:endParaRPr lang="en-US" sz="3200"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0EE8A42-107A-4D4C-8D56-BBAE95C7F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193A333B-00A0-238C-4A89-B9864D3D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48" y="1025253"/>
            <a:ext cx="4954857" cy="5039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12ACFA-C2C8-0668-9E4B-6D071DAD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385" y="6226279"/>
            <a:ext cx="2247900" cy="5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95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xmlns="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2">
            <a:extLst>
              <a:ext uri="{FF2B5EF4-FFF2-40B4-BE49-F238E27FC236}">
                <a16:creationId xmlns:a16="http://schemas.microsoft.com/office/drawing/2014/main" xmlns="" id="{B63C2D82-D4FA-4A37-BB01-1E7B21E4F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C94E7FEF-0CE9-4AC2-94BB-02230C6DC0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xmlns="" id="{EB546CC0-C1BC-48D2-8DA9-4B60283165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Freeform 5">
            <a:extLst>
              <a:ext uri="{FF2B5EF4-FFF2-40B4-BE49-F238E27FC236}">
                <a16:creationId xmlns:a16="http://schemas.microsoft.com/office/drawing/2014/main" xmlns="" id="{BD2BFF02-DF78-4F07-B176-52514E131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0DB06EAB-7D8C-403A-86C5-B5FD79A13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raphic 4" descr="Two speech bubbles">
            <a:extLst>
              <a:ext uri="{FF2B5EF4-FFF2-40B4-BE49-F238E27FC236}">
                <a16:creationId xmlns:a16="http://schemas.microsoft.com/office/drawing/2014/main" xmlns="" id="{C72E0721-C3FF-A17B-0768-54D91DA01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50833" y="724398"/>
            <a:ext cx="1673942" cy="1673942"/>
          </a:xfrm>
          <a:prstGeom prst="rect">
            <a:avLst/>
          </a:prstGeom>
        </p:spPr>
      </p:pic>
      <p:pic>
        <p:nvPicPr>
          <p:cNvPr id="6" name="Graphic 6" descr="Radio microphone outline">
            <a:extLst>
              <a:ext uri="{FF2B5EF4-FFF2-40B4-BE49-F238E27FC236}">
                <a16:creationId xmlns:a16="http://schemas.microsoft.com/office/drawing/2014/main" xmlns="" id="{3C19B412-779E-6CE9-E72C-D5CE70234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513980" y="2149477"/>
            <a:ext cx="1150931" cy="1157119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761FF903-2131-C58D-CBDC-59AAEC2D9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8385" y="6226279"/>
            <a:ext cx="2247900" cy="517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C0ACDA-F18D-E249-3A3F-8D10B6BCBD3A}"/>
              </a:ext>
            </a:extLst>
          </p:cNvPr>
          <p:cNvSpPr txBox="1"/>
          <p:nvPr/>
        </p:nvSpPr>
        <p:spPr>
          <a:xfrm>
            <a:off x="85212" y="2094636"/>
            <a:ext cx="46578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Egyptian </a:t>
            </a:r>
            <a:r>
              <a:rPr lang="en-US" sz="2000">
                <a:ea typeface="+mn-lt"/>
                <a:cs typeface="+mn-lt"/>
              </a:rPr>
              <a:t>Dialect</a:t>
            </a:r>
            <a:r>
              <a:rPr lang="en-US" sz="2000" dirty="0">
                <a:ea typeface="+mn-lt"/>
                <a:cs typeface="+mn-lt"/>
              </a:rPr>
              <a:t> is not popular </a:t>
            </a:r>
            <a:r>
              <a:rPr lang="en-US" sz="2000">
                <a:ea typeface="+mn-lt"/>
                <a:cs typeface="+mn-lt"/>
              </a:rPr>
              <a:t>between </a:t>
            </a:r>
            <a:r>
              <a:rPr lang="en-US" sz="2000" dirty="0">
                <a:ea typeface="+mn-lt"/>
                <a:cs typeface="+mn-lt"/>
              </a:rPr>
              <a:t> other languages. So, we need to make the communication </a:t>
            </a:r>
            <a:r>
              <a:rPr lang="en-US" sz="2000" err="1">
                <a:ea typeface="+mn-lt"/>
                <a:cs typeface="+mn-lt"/>
              </a:rPr>
              <a:t>betweenEgyptian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and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other people </a:t>
            </a:r>
            <a:r>
              <a:rPr lang="en-US" sz="2000" dirty="0">
                <a:ea typeface="+mn-lt"/>
                <a:cs typeface="+mn-lt"/>
              </a:rPr>
              <a:t>easier.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230FF3-FB3A-BEE1-C68F-DF3741C5E8C4}"/>
              </a:ext>
            </a:extLst>
          </p:cNvPr>
          <p:cNvSpPr txBox="1"/>
          <p:nvPr/>
        </p:nvSpPr>
        <p:spPr>
          <a:xfrm>
            <a:off x="38618" y="5208106"/>
            <a:ext cx="822142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Sponsor/Users:  organizations , </a:t>
            </a:r>
            <a:r>
              <a:rPr lang="en" sz="2000" dirty="0">
                <a:latin typeface="Calibri"/>
                <a:ea typeface="+mn-lt"/>
                <a:cs typeface="+mn-lt"/>
              </a:rPr>
              <a:t>Tourists</a:t>
            </a:r>
            <a:endParaRPr lang="en-US" sz="2000" dirty="0">
              <a:latin typeface="Calibri"/>
              <a:cs typeface="Calibri"/>
            </a:endParaRPr>
          </a:p>
          <a:p>
            <a:r>
              <a:rPr lang="en" sz="2000" dirty="0">
                <a:latin typeface="Calibri"/>
                <a:ea typeface="+mn-lt"/>
                <a:cs typeface="+mn-lt"/>
              </a:rPr>
              <a:t>Benefits:</a:t>
            </a:r>
            <a:r>
              <a:rPr lang="en" sz="2000" dirty="0">
                <a:latin typeface="Consolas"/>
                <a:ea typeface="+mn-lt"/>
                <a:cs typeface="+mn-lt"/>
              </a:rPr>
              <a:t> </a:t>
            </a:r>
          </a:p>
          <a:p>
            <a:r>
              <a:rPr lang="en-US" sz="2000" dirty="0">
                <a:ea typeface="+mn-lt"/>
                <a:cs typeface="+mn-lt"/>
              </a:rPr>
              <a:t>• A  simple web interface to be used by all users</a:t>
            </a:r>
            <a:endParaRPr lang="en-US" sz="2000" baseline="30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• People can communicate easily without studying the entire language 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• companies can offer training and other eLearning in a multilingual format </a:t>
            </a:r>
            <a:endParaRPr lang="en-US" sz="2000" baseline="30000" dirty="0">
              <a:cs typeface="Calibri"/>
            </a:endParaRP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5D70BC-33EB-2379-4DF2-B47F18989ACC}"/>
              </a:ext>
            </a:extLst>
          </p:cNvPr>
          <p:cNvSpPr txBox="1"/>
          <p:nvPr/>
        </p:nvSpPr>
        <p:spPr>
          <a:xfrm>
            <a:off x="8323034" y="2413212"/>
            <a:ext cx="272487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Project Mentor: 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•</a:t>
            </a:r>
            <a:r>
              <a:rPr lang="en-US">
                <a:latin typeface="Arial"/>
                <a:ea typeface="+mn-lt"/>
                <a:cs typeface="Arial"/>
              </a:rPr>
              <a:t>Dr. Soha </a:t>
            </a:r>
            <a:r>
              <a:rPr lang="en-US" err="1">
                <a:latin typeface="Arial"/>
                <a:ea typeface="+mn-lt"/>
                <a:cs typeface="Arial"/>
              </a:rPr>
              <a:t>Makady</a:t>
            </a:r>
            <a:endParaRPr lang="en-US" err="1"/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Project Sponsor: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•Dr. Ahmed Tawfik</a:t>
            </a:r>
            <a:endParaRPr lang="en-US" err="1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Project uOttawa Suppor</a:t>
            </a:r>
            <a:r>
              <a:rPr lang="en-US">
                <a:ea typeface="+mn-lt"/>
                <a:cs typeface="+mn-lt"/>
              </a:rPr>
              <a:t>t: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•</a:t>
            </a:r>
            <a:r>
              <a:rPr lang="en-US">
                <a:latin typeface="Arial"/>
                <a:ea typeface="+mn-lt"/>
                <a:cs typeface="Arial"/>
              </a:rPr>
              <a:t>Dr. Wail </a:t>
            </a:r>
            <a:r>
              <a:rPr lang="en-US" err="1">
                <a:latin typeface="Arial"/>
                <a:ea typeface="+mn-lt"/>
                <a:cs typeface="Arial"/>
              </a:rPr>
              <a:t>Mardidni</a:t>
            </a:r>
            <a:endParaRPr lang="en-US" err="1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470310-94E6-B62E-DAC9-A588DB73BEA5}"/>
              </a:ext>
            </a:extLst>
          </p:cNvPr>
          <p:cNvSpPr txBox="1"/>
          <p:nvPr/>
        </p:nvSpPr>
        <p:spPr>
          <a:xfrm>
            <a:off x="2005" y="42111"/>
            <a:ext cx="45780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 cap="all" dirty="0">
              <a:latin typeface="+mj-lt"/>
              <a:ea typeface="+mj-lt"/>
              <a:cs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E0A663-DCA0-6895-F3D1-C7638C4FE0FE}"/>
              </a:ext>
            </a:extLst>
          </p:cNvPr>
          <p:cNvSpPr txBox="1"/>
          <p:nvPr/>
        </p:nvSpPr>
        <p:spPr>
          <a:xfrm>
            <a:off x="-9619" y="-75049"/>
            <a:ext cx="1219293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+mj-lt"/>
                <a:ea typeface="+mj-lt"/>
                <a:cs typeface="+mj-lt"/>
              </a:rPr>
              <a:t>PROBLEM DEFINITION </a:t>
            </a:r>
            <a:endParaRPr lang="en-US" sz="3600" cap="all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D26ECC-752A-22A4-BC9E-722AC45296AE}"/>
              </a:ext>
            </a:extLst>
          </p:cNvPr>
          <p:cNvSpPr txBox="1"/>
          <p:nvPr/>
        </p:nvSpPr>
        <p:spPr>
          <a:xfrm>
            <a:off x="52137" y="4092743"/>
            <a:ext cx="56408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Machine</a:t>
            </a:r>
            <a:r>
              <a:rPr lang="en-US" dirty="0"/>
              <a:t> translation systems based on deep learning techniques</a:t>
            </a:r>
            <a:r>
              <a:rPr lang="en-US"/>
              <a:t> allows users to translate from Egyptian Dialect to English.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0AAC011-AE52-D623-0F2A-DBB792BF249A}"/>
              </a:ext>
            </a:extLst>
          </p:cNvPr>
          <p:cNvSpPr txBox="1"/>
          <p:nvPr/>
        </p:nvSpPr>
        <p:spPr>
          <a:xfrm>
            <a:off x="-8021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Soultion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35DB403-0DD1-D27D-8A3C-03FE0F6B9E17}"/>
              </a:ext>
            </a:extLst>
          </p:cNvPr>
          <p:cNvSpPr txBox="1"/>
          <p:nvPr/>
        </p:nvSpPr>
        <p:spPr>
          <a:xfrm>
            <a:off x="-8021" y="17766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62757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095C1F4-AE7F-44E4-8693-40D3D68311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734DDD3-F723-4DD3-8ABE-EC0B2AC87D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F7C8EA93-3210-4C62-99E9-153C275E3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EB7D2A2-F448-44D4-938C-DC84CBCB3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71AEA07-1E14-44B4-8E55-64EF049CD6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98D31-ACB6-2AB5-AAF7-E7E1B84C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12" y="889920"/>
            <a:ext cx="11004176" cy="358276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cap="all">
                <a:latin typeface="Calibri"/>
                <a:cs typeface="Calibri"/>
              </a:rPr>
              <a:t>Proposed solution/Methodology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498B5-5B7E-3AE6-3592-98745C98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113" y="4686016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cs typeface="Calibri"/>
              </a:rPr>
              <a:t>2</a:t>
            </a:r>
            <a:endParaRPr lang="en-US" kern="1200" cap="all" dirty="0">
              <a:solidFill>
                <a:schemeClr val="tx1"/>
              </a:solidFill>
              <a:latin typeface="+mn-lt"/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A4825FA5-8135-EBAF-85E1-96509155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85" y="6226279"/>
            <a:ext cx="2247900" cy="5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7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A119C6-F203-8E3D-6B6E-47C91A298D0E}"/>
              </a:ext>
            </a:extLst>
          </p:cNvPr>
          <p:cNvSpPr txBox="1"/>
          <p:nvPr/>
        </p:nvSpPr>
        <p:spPr>
          <a:xfrm>
            <a:off x="407" y="-4865"/>
            <a:ext cx="1219293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+mj-lt"/>
                <a:ea typeface="+mj-lt"/>
                <a:cs typeface="+mj-lt"/>
              </a:rPr>
              <a:t>Methodology</a:t>
            </a:r>
          </a:p>
        </p:txBody>
      </p:sp>
      <p:pic>
        <p:nvPicPr>
          <p:cNvPr id="17" name="Picture 17" descr="Shape, rectangle&#10;&#10;Description automatically generated">
            <a:extLst>
              <a:ext uri="{FF2B5EF4-FFF2-40B4-BE49-F238E27FC236}">
                <a16:creationId xmlns:a16="http://schemas.microsoft.com/office/drawing/2014/main" xmlns="" id="{DA6E54F7-DA8A-B1E9-7FCD-D993E574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53" y="1626632"/>
            <a:ext cx="600138" cy="476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575F698-A5A4-D561-0828-B393D0F08476}"/>
              </a:ext>
            </a:extLst>
          </p:cNvPr>
          <p:cNvSpPr txBox="1"/>
          <p:nvPr/>
        </p:nvSpPr>
        <p:spPr>
          <a:xfrm>
            <a:off x="4583848" y="25750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+mj-lt"/>
                <a:ea typeface="+mj-lt"/>
                <a:cs typeface="+mj-lt"/>
              </a:rPr>
              <a:t>Speech Recognition</a:t>
            </a:r>
          </a:p>
        </p:txBody>
      </p:sp>
      <p:pic>
        <p:nvPicPr>
          <p:cNvPr id="21" name="Picture 17" descr="Shape, rectangle&#10;&#10;Description automatically generated">
            <a:extLst>
              <a:ext uri="{FF2B5EF4-FFF2-40B4-BE49-F238E27FC236}">
                <a16:creationId xmlns:a16="http://schemas.microsoft.com/office/drawing/2014/main" xmlns="" id="{EF4109F0-2C04-3AEE-5954-C45929968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741" y="1626632"/>
            <a:ext cx="590112" cy="476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2B6200D-AFC1-A006-60CC-6C40138DC750}"/>
              </a:ext>
            </a:extLst>
          </p:cNvPr>
          <p:cNvSpPr txBox="1"/>
          <p:nvPr/>
        </p:nvSpPr>
        <p:spPr>
          <a:xfrm>
            <a:off x="8054415" y="2576829"/>
            <a:ext cx="1850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+mj-lt"/>
                <a:ea typeface="+mj-lt"/>
                <a:cs typeface="+mj-lt"/>
              </a:rPr>
              <a:t>Translation (Text)</a:t>
            </a:r>
          </a:p>
        </p:txBody>
      </p:sp>
      <p:pic>
        <p:nvPicPr>
          <p:cNvPr id="26" name="Picture 17" descr="Shape, rectangle&#10;&#10;Description automatically generated">
            <a:extLst>
              <a:ext uri="{FF2B5EF4-FFF2-40B4-BE49-F238E27FC236}">
                <a16:creationId xmlns:a16="http://schemas.microsoft.com/office/drawing/2014/main" xmlns="" id="{D8CFCECD-81A1-4846-A3D6-2F2AEAC8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230" y="1626220"/>
            <a:ext cx="669360" cy="47625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xmlns="" id="{C118EEAC-7CD3-CE1D-585A-4A4420766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852" y="1626634"/>
            <a:ext cx="600138" cy="476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530427A-2BDB-29B9-82D8-DA5E5FC4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609" y="1626633"/>
            <a:ext cx="650269" cy="476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C92E4C96-FEB8-8A38-C4CD-C90A3E07F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228" y="1626220"/>
            <a:ext cx="669361" cy="476250"/>
          </a:xfrm>
          <a:prstGeom prst="rect">
            <a:avLst/>
          </a:prstGeom>
        </p:spPr>
      </p:pic>
      <p:pic>
        <p:nvPicPr>
          <p:cNvPr id="31" name="Picture 31" descr="Logo, icon&#10;&#10;Description automatically generated">
            <a:extLst>
              <a:ext uri="{FF2B5EF4-FFF2-40B4-BE49-F238E27FC236}">
                <a16:creationId xmlns:a16="http://schemas.microsoft.com/office/drawing/2014/main" xmlns="" id="{5CBDE3C4-2F96-F30A-388D-C40411BE5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8194" y="1185893"/>
            <a:ext cx="2096022" cy="14700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003A649-4907-5FBD-F186-B3812F4DD979}"/>
              </a:ext>
            </a:extLst>
          </p:cNvPr>
          <p:cNvSpPr txBox="1"/>
          <p:nvPr/>
        </p:nvSpPr>
        <p:spPr>
          <a:xfrm>
            <a:off x="10756860" y="2621668"/>
            <a:ext cx="1588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+mj-lt"/>
                <a:ea typeface="+mj-lt"/>
                <a:cs typeface="+mj-lt"/>
              </a:rPr>
              <a:t>Deployment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E314128-C7AD-1FE9-4E19-E3F21D569B3B}"/>
              </a:ext>
            </a:extLst>
          </p:cNvPr>
          <p:cNvSpPr txBox="1"/>
          <p:nvPr/>
        </p:nvSpPr>
        <p:spPr>
          <a:xfrm>
            <a:off x="10640489" y="3135003"/>
            <a:ext cx="1695449" cy="1738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cap="all">
                <a:latin typeface="Calibri Light"/>
                <a:ea typeface="+mn-lt"/>
                <a:cs typeface="Arial"/>
              </a:rPr>
              <a:t>Tool</a:t>
            </a:r>
            <a:r>
              <a:rPr lang="en-US" sz="1500">
                <a:latin typeface="Calibri Light"/>
                <a:ea typeface="+mj-lt"/>
                <a:cs typeface="Calibri Light"/>
              </a:rPr>
              <a:t>: Visual Studio IDE with </a:t>
            </a:r>
            <a:endParaRPr lang="en-US">
              <a:latin typeface="Calibri" panose="020F0502020204030204"/>
              <a:ea typeface="+mj-lt"/>
              <a:cs typeface="Calibri"/>
            </a:endParaRPr>
          </a:p>
          <a:p>
            <a:r>
              <a:rPr lang="en-US" sz="1500">
                <a:latin typeface="Calibri Light"/>
                <a:ea typeface="+mj-lt"/>
                <a:cs typeface="Calibri Light"/>
              </a:rPr>
              <a:t>Microsoft  </a:t>
            </a:r>
            <a:r>
              <a:rPr lang="en-US" sz="1500" err="1">
                <a:latin typeface="Calibri Light"/>
                <a:ea typeface="+mj-lt"/>
                <a:cs typeface="Calibri Light"/>
              </a:rPr>
              <a:t>.Net</a:t>
            </a:r>
            <a:r>
              <a:rPr lang="en-US" sz="1500">
                <a:latin typeface="Calibri Light"/>
                <a:ea typeface="+mj-lt"/>
                <a:cs typeface="Calibri Light"/>
              </a:rPr>
              <a:t> C#.</a:t>
            </a:r>
            <a:endParaRPr lang="en-US">
              <a:cs typeface="Calibri"/>
            </a:endParaRPr>
          </a:p>
          <a:p>
            <a:r>
              <a:rPr lang="en-US" sz="1600" b="1" cap="all">
                <a:latin typeface="Calibri Light"/>
                <a:ea typeface="+mn-lt"/>
                <a:cs typeface="Arial"/>
              </a:rPr>
              <a:t>Reason</a:t>
            </a:r>
            <a:r>
              <a:rPr lang="en-US" sz="1500">
                <a:latin typeface="Calibri Light"/>
                <a:ea typeface="+mj-lt"/>
                <a:cs typeface="Calibri Light"/>
              </a:rPr>
              <a:t>: Display Result Of </a:t>
            </a:r>
            <a:endParaRPr lang="en-US">
              <a:latin typeface="Calibri" panose="020F0502020204030204"/>
              <a:ea typeface="+mj-lt"/>
              <a:cs typeface="Calibri" panose="020F0502020204030204"/>
            </a:endParaRPr>
          </a:p>
          <a:p>
            <a:r>
              <a:rPr lang="en-US" sz="1500">
                <a:latin typeface="Calibri Light"/>
                <a:ea typeface="+mj-lt"/>
                <a:cs typeface="Calibri Light"/>
              </a:rPr>
              <a:t>translation.</a:t>
            </a:r>
            <a:endParaRPr lang="en-US">
              <a:cs typeface="Calibri"/>
            </a:endParaRPr>
          </a:p>
          <a:p>
            <a:endParaRPr lang="en-US" sz="1500">
              <a:latin typeface="Calibri Light"/>
              <a:ea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C012AB-0123-FDE4-D19F-5FFAADE4D27D}"/>
              </a:ext>
            </a:extLst>
          </p:cNvPr>
          <p:cNvSpPr txBox="1"/>
          <p:nvPr/>
        </p:nvSpPr>
        <p:spPr>
          <a:xfrm>
            <a:off x="573505" y="2572084"/>
            <a:ext cx="3388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+mj-lt"/>
                <a:ea typeface="+mj-lt"/>
                <a:cs typeface="+mj-lt"/>
              </a:rPr>
              <a:t>Data Collection</a:t>
            </a:r>
            <a:r>
              <a:rPr lang="en-US" b="1">
                <a:latin typeface="Arial"/>
              </a:rPr>
              <a:t> &amp; </a:t>
            </a:r>
            <a:r>
              <a:rPr lang="en-US" b="1">
                <a:latin typeface="+mj-lt"/>
                <a:ea typeface="+mj-lt"/>
                <a:cs typeface="+mj-lt"/>
              </a:rPr>
              <a:t>Preprocessing</a:t>
            </a:r>
          </a:p>
        </p:txBody>
      </p:sp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xmlns="" id="{57C38BAA-DC60-8F5D-B788-3577521D7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76" y="964067"/>
            <a:ext cx="2743200" cy="1611745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4B82BA45-98DA-FE5F-D4B4-07DC9EB50F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8385" y="6226279"/>
            <a:ext cx="2247900" cy="51758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DAE3127-F040-D609-8290-AC1DC9E3C6B1}"/>
              </a:ext>
            </a:extLst>
          </p:cNvPr>
          <p:cNvSpPr txBox="1"/>
          <p:nvPr/>
        </p:nvSpPr>
        <p:spPr>
          <a:xfrm>
            <a:off x="179636" y="2892970"/>
            <a:ext cx="40766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cap="all" dirty="0">
                <a:latin typeface="Calibri Light"/>
                <a:ea typeface="+mn-lt"/>
                <a:cs typeface="Arial"/>
              </a:rPr>
              <a:t>Input</a:t>
            </a:r>
            <a:r>
              <a:rPr lang="en-US" sz="1600" b="1" cap="all" dirty="0">
                <a:latin typeface="Arial"/>
                <a:ea typeface="+mj-lt"/>
                <a:cs typeface="Arial"/>
              </a:rPr>
              <a:t>: </a:t>
            </a:r>
            <a:r>
              <a:rPr lang="en-US" sz="1600" i="1" dirty="0">
                <a:latin typeface="Calibri"/>
                <a:ea typeface="Calibri"/>
                <a:cs typeface="Calibri"/>
              </a:rPr>
              <a:t>Speech With Noise</a:t>
            </a:r>
            <a:endParaRPr lang="en-US" sz="1600" cap="all" dirty="0">
              <a:ea typeface="+mn-lt"/>
              <a:cs typeface="+mn-lt"/>
            </a:endParaRPr>
          </a:p>
          <a:p>
            <a:r>
              <a:rPr lang="en-US" sz="1600" b="1" cap="all" dirty="0">
                <a:latin typeface="Calibri Light"/>
                <a:ea typeface="+mn-lt"/>
                <a:cs typeface="Arial"/>
              </a:rPr>
              <a:t>Tools</a:t>
            </a:r>
            <a:r>
              <a:rPr lang="en-US" sz="1600" b="1" cap="all" dirty="0">
                <a:latin typeface="Arial"/>
                <a:ea typeface="+mj-lt"/>
                <a:cs typeface="Arial"/>
              </a:rPr>
              <a:t>:</a:t>
            </a:r>
            <a:r>
              <a:rPr lang="en-US" sz="1600" b="1" cap="all" dirty="0">
                <a:latin typeface="Calibri Light"/>
                <a:cs typeface="Calibri Light"/>
              </a:rPr>
              <a:t>[1]</a:t>
            </a:r>
          </a:p>
          <a:p>
            <a:r>
              <a:rPr lang="en-US" sz="1500" b="1" cap="all" dirty="0" err="1">
                <a:latin typeface="Calibri Light"/>
                <a:ea typeface="+mn-lt"/>
                <a:cs typeface="Arial"/>
              </a:rPr>
              <a:t>stft</a:t>
            </a:r>
            <a:r>
              <a:rPr lang="en-US" sz="1500" b="1" dirty="0">
                <a:latin typeface="Calibri Light"/>
                <a:cs typeface="Calibri Light"/>
              </a:rPr>
              <a:t> </a:t>
            </a:r>
            <a:r>
              <a:rPr lang="en-US" sz="1600" dirty="0">
                <a:latin typeface="ff1"/>
              </a:rPr>
              <a:t>(</a:t>
            </a:r>
            <a:r>
              <a:rPr lang="en-US" sz="1400" dirty="0">
                <a:latin typeface="+mj-lt"/>
                <a:ea typeface="+mj-lt"/>
                <a:cs typeface="+mj-lt"/>
              </a:rPr>
              <a:t>Short-Time Fourier Transform</a:t>
            </a:r>
            <a:r>
              <a:rPr lang="en-US" sz="1600" dirty="0">
                <a:latin typeface="ff1"/>
              </a:rPr>
              <a:t>)</a:t>
            </a:r>
            <a:endParaRPr lang="en-US" sz="1600" dirty="0">
              <a:latin typeface="ff1"/>
              <a:ea typeface="Calibri Light"/>
              <a:cs typeface="Calibri Light"/>
            </a:endParaRPr>
          </a:p>
          <a:p>
            <a:r>
              <a:rPr lang="en-US" sz="1600" err="1">
                <a:latin typeface="Calibri Light"/>
                <a:ea typeface="Calibri Light"/>
                <a:cs typeface="Calibri Light"/>
              </a:rPr>
              <a:t>Librosa.stft</a:t>
            </a:r>
            <a:endParaRPr lang="en-US" sz="1600">
              <a:latin typeface="Calibri Light"/>
              <a:ea typeface="Calibri Light"/>
              <a:cs typeface="Calibri Light"/>
            </a:endParaRPr>
          </a:p>
          <a:p>
            <a:r>
              <a:rPr lang="en-US" sz="1500" b="1" cap="all" dirty="0">
                <a:latin typeface="Calibri Light"/>
                <a:ea typeface="Calibri Light"/>
                <a:cs typeface="Calibri Light"/>
              </a:rPr>
              <a:t>MFCC </a:t>
            </a:r>
            <a:r>
              <a:rPr lang="en-US" sz="1600" b="1" cap="all" dirty="0">
                <a:latin typeface="Calibri Light"/>
                <a:ea typeface="Calibri Light"/>
                <a:cs typeface="Calibri Light"/>
              </a:rPr>
              <a:t>(</a:t>
            </a:r>
            <a:r>
              <a:rPr lang="en-US" sz="1400" dirty="0">
                <a:latin typeface="Calibri Light"/>
                <a:ea typeface="Calibri Light"/>
                <a:cs typeface="Calibri Light"/>
              </a:rPr>
              <a:t>Mel Frequency Cepstral Coefﬁcient</a:t>
            </a:r>
            <a:r>
              <a:rPr lang="en-US" sz="1600" b="1" cap="all" dirty="0">
                <a:latin typeface="Calibri Light"/>
                <a:ea typeface="Calibri Light"/>
                <a:cs typeface="Calibri Light"/>
              </a:rPr>
              <a:t>)[2]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latin typeface="Calibri Light"/>
                <a:ea typeface="Calibri Light"/>
                <a:cs typeface="Calibri Light"/>
              </a:rPr>
              <a:t>python_speech_features.mfcc</a:t>
            </a:r>
            <a:r>
              <a:rPr lang="en-US" sz="1600" dirty="0">
                <a:latin typeface="Calibri Light"/>
                <a:ea typeface="Calibri Light"/>
                <a:cs typeface="Calibri Light"/>
              </a:rPr>
              <a:t>()</a:t>
            </a:r>
          </a:p>
          <a:p>
            <a:r>
              <a:rPr lang="en-US" sz="1600" b="1" cap="all" dirty="0">
                <a:latin typeface="Calibri Light"/>
                <a:ea typeface="+mn-lt"/>
                <a:cs typeface="Arial"/>
              </a:rPr>
              <a:t>Reason: </a:t>
            </a:r>
            <a:r>
              <a:rPr lang="en-US" sz="1600" dirty="0">
                <a:latin typeface="Calibri Light"/>
                <a:cs typeface="Calibri Light"/>
              </a:rPr>
              <a:t>capturing the information </a:t>
            </a:r>
          </a:p>
          <a:p>
            <a:r>
              <a:rPr lang="en-US" sz="1600" dirty="0">
                <a:latin typeface="Calibri Light"/>
                <a:cs typeface="Calibri Light"/>
              </a:rPr>
              <a:t>and the differences sound.</a:t>
            </a:r>
          </a:p>
          <a:p>
            <a:r>
              <a:rPr lang="en-US" sz="1600" b="1" cap="all" dirty="0">
                <a:latin typeface="Calibri Light"/>
                <a:ea typeface="+mn-lt"/>
                <a:cs typeface="Arial"/>
              </a:rPr>
              <a:t>Output</a:t>
            </a:r>
            <a:r>
              <a:rPr lang="en-US" sz="1600" b="1" cap="all" dirty="0">
                <a:latin typeface="Arial"/>
                <a:ea typeface="+mj-lt"/>
                <a:cs typeface="Arial"/>
              </a:rPr>
              <a:t>: </a:t>
            </a:r>
            <a:r>
              <a:rPr lang="en-US" sz="1600" i="1" dirty="0">
                <a:latin typeface="Calibri"/>
                <a:cs typeface="Calibri"/>
              </a:rPr>
              <a:t>Denoised speech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1FD365-A0F3-3A3A-D66C-029F06759D0F}"/>
              </a:ext>
            </a:extLst>
          </p:cNvPr>
          <p:cNvSpPr txBox="1"/>
          <p:nvPr/>
        </p:nvSpPr>
        <p:spPr>
          <a:xfrm>
            <a:off x="2005" y="50215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cap="all">
                <a:ea typeface="+mn-lt"/>
                <a:cs typeface="+mn-lt"/>
              </a:rPr>
              <a:t>references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930B57-723A-0612-2021-A29060748666}"/>
              </a:ext>
            </a:extLst>
          </p:cNvPr>
          <p:cNvSpPr txBox="1"/>
          <p:nvPr/>
        </p:nvSpPr>
        <p:spPr>
          <a:xfrm>
            <a:off x="4299243" y="2892607"/>
            <a:ext cx="31894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cap="all">
                <a:latin typeface="Calibri Light"/>
                <a:ea typeface="+mn-lt"/>
                <a:cs typeface="Arial"/>
              </a:rPr>
              <a:t>Input</a:t>
            </a:r>
            <a:r>
              <a:rPr lang="en-US" sz="1600" b="1" cap="all">
                <a:latin typeface="Arial"/>
                <a:ea typeface="+mj-lt"/>
                <a:cs typeface="Arial"/>
              </a:rPr>
              <a:t>:</a:t>
            </a:r>
            <a:r>
              <a:rPr lang="en-US" sz="1600" b="1" cap="all">
                <a:latin typeface="Arial"/>
                <a:cs typeface="Arial"/>
              </a:rPr>
              <a:t> </a:t>
            </a:r>
            <a:r>
              <a:rPr lang="en-US" sz="1600" i="1">
                <a:latin typeface="Calibri"/>
                <a:cs typeface="Calibri"/>
              </a:rPr>
              <a:t>Denoised speech</a:t>
            </a:r>
            <a:endParaRPr lang="en-US">
              <a:cs typeface="Calibri" panose="020F0502020204030204"/>
            </a:endParaRPr>
          </a:p>
          <a:p>
            <a:r>
              <a:rPr lang="en-US" sz="1600" b="1" cap="all">
                <a:latin typeface="Calibri Light"/>
                <a:ea typeface="+mn-lt"/>
                <a:cs typeface="Arial"/>
              </a:rPr>
              <a:t>algorithms</a:t>
            </a:r>
            <a:r>
              <a:rPr lang="en-US" sz="1600" b="1" cap="all">
                <a:latin typeface="Arial"/>
                <a:ea typeface="+mj-lt"/>
                <a:cs typeface="Arial"/>
              </a:rPr>
              <a:t>: </a:t>
            </a:r>
            <a:endParaRPr lang="en-US" sz="1600">
              <a:latin typeface="ff1"/>
              <a:ea typeface="+mj-lt"/>
              <a:cs typeface="+mj-lt"/>
            </a:endParaRPr>
          </a:p>
          <a:p>
            <a:r>
              <a:rPr lang="en-US" sz="1500" b="1" cap="all">
                <a:latin typeface="Calibri Light"/>
                <a:ea typeface="+mn-lt"/>
                <a:cs typeface="Arial"/>
              </a:rPr>
              <a:t> Sequence Modeling With CTC </a:t>
            </a:r>
            <a:r>
              <a:rPr lang="en-US" sz="1600" b="1" cap="all">
                <a:latin typeface="Calibri Light"/>
                <a:cs typeface="Calibri Light"/>
              </a:rPr>
              <a:t>[3]</a:t>
            </a:r>
            <a:endParaRPr lang="en-US" sz="1600" b="1" cap="all">
              <a:latin typeface="Calibri Light"/>
              <a:ea typeface="Calibri Light"/>
              <a:cs typeface="Calibri Light"/>
            </a:endParaRPr>
          </a:p>
          <a:p>
            <a:r>
              <a:rPr lang="en-US" sz="1500" b="1" cap="all">
                <a:latin typeface="Calibri Light"/>
                <a:ea typeface="+mn-lt"/>
                <a:cs typeface="Arial"/>
              </a:rPr>
              <a:t> CNN AND BIGRU (</a:t>
            </a:r>
            <a:r>
              <a:rPr lang="en-US" sz="1600" err="1">
                <a:latin typeface="Calibri Light"/>
                <a:ea typeface="+mn-lt"/>
                <a:cs typeface="Calibri Light"/>
              </a:rPr>
              <a:t>Tensorflow</a:t>
            </a:r>
            <a:r>
              <a:rPr lang="en-US" sz="1600" err="1">
                <a:latin typeface="Calibri Light"/>
                <a:ea typeface="+mj-lt"/>
                <a:cs typeface="Calibri Light"/>
              </a:rPr>
              <a:t>.keras</a:t>
            </a:r>
            <a:r>
              <a:rPr lang="en-US" sz="1600">
                <a:latin typeface="Calibri Light"/>
                <a:ea typeface="+mj-lt"/>
                <a:cs typeface="Calibri Light"/>
              </a:rPr>
              <a:t>)</a:t>
            </a:r>
            <a:endParaRPr lang="en-US" sz="1600">
              <a:latin typeface="Calibri Light"/>
              <a:ea typeface="+mn-lt"/>
              <a:cs typeface="Calibri Light"/>
            </a:endParaRPr>
          </a:p>
          <a:p>
            <a:r>
              <a:rPr lang="en-US" sz="1600" b="1" cap="all">
                <a:latin typeface="Calibri Light"/>
                <a:ea typeface="+mn-lt"/>
                <a:cs typeface="Calibri Light"/>
              </a:rPr>
              <a:t>Reason: </a:t>
            </a:r>
            <a:r>
              <a:rPr lang="en-US" sz="1600">
                <a:latin typeface="Calibri Light"/>
                <a:ea typeface="+mj-lt"/>
                <a:cs typeface="Calibri Light"/>
              </a:rPr>
              <a:t>complex data and (CTC) makes Deep Learning model to understand alignments between inputs and outputs.</a:t>
            </a:r>
            <a:r>
              <a:rPr lang="en-US" sz="1600" b="1" cap="all">
                <a:latin typeface="Calibri Light"/>
                <a:cs typeface="Calibri Light"/>
              </a:rPr>
              <a:t>[4]</a:t>
            </a:r>
            <a:endParaRPr lang="en-US" sz="1600" b="1" cap="all">
              <a:latin typeface="Calibri Light"/>
              <a:ea typeface="Calibri Light"/>
              <a:cs typeface="Calibri Light"/>
            </a:endParaRPr>
          </a:p>
          <a:p>
            <a:r>
              <a:rPr lang="en-US" sz="1600" b="1" cap="all">
                <a:latin typeface="Calibri Light"/>
                <a:ea typeface="+mn-lt"/>
                <a:cs typeface="Arial"/>
              </a:rPr>
              <a:t>Output</a:t>
            </a:r>
            <a:r>
              <a:rPr lang="en-US" sz="1600" b="1" cap="all">
                <a:latin typeface="Arial"/>
                <a:ea typeface="+mj-lt"/>
                <a:cs typeface="Arial"/>
              </a:rPr>
              <a:t>: </a:t>
            </a:r>
            <a:r>
              <a:rPr lang="en-US" sz="1600" i="1">
                <a:latin typeface="Calibri"/>
                <a:cs typeface="Calibri"/>
              </a:rPr>
              <a:t>Text</a:t>
            </a:r>
            <a:endParaRPr lang="en-US" sz="1600" i="1">
              <a:latin typeface="Calibri"/>
              <a:ea typeface="Calibri"/>
              <a:cs typeface="Calibri"/>
            </a:endParaRPr>
          </a:p>
        </p:txBody>
      </p:sp>
      <p:pic>
        <p:nvPicPr>
          <p:cNvPr id="30" name="Picture 34">
            <a:extLst>
              <a:ext uri="{FF2B5EF4-FFF2-40B4-BE49-F238E27FC236}">
                <a16:creationId xmlns:a16="http://schemas.microsoft.com/office/drawing/2014/main" xmlns="" id="{30432978-246E-C51C-0087-7E273612C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594" y="2412081"/>
            <a:ext cx="228600" cy="2695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FF62FF57-8805-0468-852A-BCB070A89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182" y="2412081"/>
            <a:ext cx="228600" cy="2695575"/>
          </a:xfrm>
          <a:prstGeom prst="rect">
            <a:avLst/>
          </a:prstGeom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xmlns="" id="{3FD9442E-D682-88AD-92E6-4BFC09C1F3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201125" y="1227113"/>
            <a:ext cx="2909992" cy="11326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D96ED66-054D-0ECD-AA14-965D9A085BC5}"/>
              </a:ext>
            </a:extLst>
          </p:cNvPr>
          <p:cNvSpPr txBox="1"/>
          <p:nvPr/>
        </p:nvSpPr>
        <p:spPr>
          <a:xfrm>
            <a:off x="7695776" y="2893372"/>
            <a:ext cx="2982753" cy="3370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cap="all" dirty="0">
                <a:latin typeface="Calibri Light"/>
                <a:ea typeface="+mn-lt"/>
                <a:cs typeface="Arial"/>
              </a:rPr>
              <a:t>Input</a:t>
            </a:r>
            <a:r>
              <a:rPr lang="en-US" sz="1600" b="1" cap="all" dirty="0">
                <a:latin typeface="Arial"/>
                <a:ea typeface="+mj-lt"/>
                <a:cs typeface="Arial"/>
              </a:rPr>
              <a:t>: </a:t>
            </a:r>
            <a:endParaRPr lang="en-US" sz="1600" i="1" dirty="0">
              <a:latin typeface="Calibri"/>
              <a:ea typeface="+mj-lt"/>
              <a:cs typeface="Calibri"/>
            </a:endParaRPr>
          </a:p>
          <a:p>
            <a:r>
              <a:rPr lang="en-US" sz="1600" b="1" cap="all" dirty="0">
                <a:latin typeface="Arial"/>
                <a:cs typeface="Arial"/>
              </a:rPr>
              <a:t>(</a:t>
            </a:r>
            <a:r>
              <a:rPr lang="en-US" sz="1600" i="1" dirty="0">
                <a:latin typeface="Calibri"/>
                <a:cs typeface="Calibri"/>
              </a:rPr>
              <a:t>Egyptian dialect</a:t>
            </a:r>
            <a:r>
              <a:rPr lang="en-US" sz="1600" i="1" dirty="0">
                <a:latin typeface="Calibri"/>
                <a:ea typeface="+mj-lt"/>
                <a:cs typeface="Calibri"/>
              </a:rPr>
              <a:t> or </a:t>
            </a:r>
            <a:r>
              <a:rPr lang="en-US" sz="1600" i="1" dirty="0">
                <a:ea typeface="+mn-lt"/>
                <a:cs typeface="+mn-lt"/>
              </a:rPr>
              <a:t>English </a:t>
            </a:r>
            <a:r>
              <a:rPr lang="en-US" sz="1600" b="1" cap="all" dirty="0">
                <a:latin typeface="Arial"/>
                <a:ea typeface="+mn-lt"/>
                <a:cs typeface="Arial"/>
              </a:rPr>
              <a:t>) </a:t>
            </a:r>
            <a:r>
              <a:rPr lang="en-US" sz="1600" i="1" dirty="0">
                <a:latin typeface="Calibri"/>
                <a:cs typeface="Calibri"/>
              </a:rPr>
              <a:t>Text</a:t>
            </a:r>
          </a:p>
          <a:p>
            <a:r>
              <a:rPr lang="en-US" sz="1600" b="1" cap="all" dirty="0">
                <a:latin typeface="Calibri Light"/>
                <a:ea typeface="+mn-lt"/>
                <a:cs typeface="Arial"/>
              </a:rPr>
              <a:t>algorithms</a:t>
            </a:r>
            <a:r>
              <a:rPr lang="en-US" sz="1600" b="1" cap="all" dirty="0">
                <a:latin typeface="Arial"/>
                <a:ea typeface="+mj-lt"/>
                <a:cs typeface="Arial"/>
              </a:rPr>
              <a:t>: </a:t>
            </a:r>
            <a:r>
              <a:rPr lang="en-US" sz="1600" b="1" cap="all" dirty="0">
                <a:latin typeface="Calibri Light"/>
                <a:cs typeface="Calibri Light"/>
              </a:rPr>
              <a:t>[5][6]</a:t>
            </a:r>
          </a:p>
          <a:p>
            <a:r>
              <a:rPr lang="en-US" sz="1400" b="1" dirty="0" err="1">
                <a:latin typeface="+mj-lt"/>
                <a:ea typeface="+mj-lt"/>
                <a:cs typeface="+mj-lt"/>
              </a:rPr>
              <a:t>FastText</a:t>
            </a:r>
            <a:r>
              <a:rPr lang="en-US" sz="1400" b="1" dirty="0">
                <a:latin typeface="+mj-lt"/>
                <a:ea typeface="+mj-lt"/>
                <a:cs typeface="+mj-lt"/>
              </a:rPr>
              <a:t> Model </a:t>
            </a:r>
            <a:r>
              <a:rPr lang="en-US" sz="1500" b="1" dirty="0">
                <a:latin typeface="Calibri Light"/>
                <a:ea typeface="+mn-lt"/>
                <a:cs typeface="Calibri Light"/>
              </a:rPr>
              <a:t>(</a:t>
            </a:r>
            <a:r>
              <a:rPr lang="en-US" sz="1600" dirty="0" err="1">
                <a:latin typeface="Calibri Light"/>
                <a:ea typeface="+mn-lt"/>
                <a:cs typeface="Calibri Light"/>
              </a:rPr>
              <a:t>fasttext.util</a:t>
            </a:r>
            <a:r>
              <a:rPr lang="en-US" sz="1600" dirty="0">
                <a:latin typeface="Calibri Light"/>
                <a:ea typeface="+mn-lt"/>
                <a:cs typeface="Calibri Light"/>
              </a:rPr>
              <a:t>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400" b="1" cap="all" dirty="0">
                <a:latin typeface="Calibri Light"/>
                <a:ea typeface="+mn-lt"/>
                <a:cs typeface="Calibri Light"/>
              </a:rPr>
              <a:t>CNN, BIGRU, AND ATTENTION MODEL</a:t>
            </a:r>
            <a:endParaRPr lang="en-US" sz="1400" cap="all" dirty="0">
              <a:ea typeface="+mn-lt"/>
              <a:cs typeface="+mn-lt"/>
            </a:endParaRPr>
          </a:p>
          <a:p>
            <a:r>
              <a:rPr lang="en-US" sz="1500" err="1">
                <a:latin typeface="Calibri Light"/>
                <a:ea typeface="+mj-lt"/>
                <a:cs typeface="Calibri Light"/>
              </a:rPr>
              <a:t>Tensorflow.keras</a:t>
            </a:r>
            <a:endParaRPr lang="en-US" sz="1500">
              <a:latin typeface="Calibri Light"/>
              <a:ea typeface="+mj-lt"/>
              <a:cs typeface="Calibri Light"/>
            </a:endParaRPr>
          </a:p>
          <a:p>
            <a:r>
              <a:rPr lang="en-US" sz="1500" b="1" cap="all" dirty="0">
                <a:latin typeface="Calibri Light"/>
                <a:ea typeface="+mn-lt"/>
                <a:cs typeface="Calibri Light"/>
              </a:rPr>
              <a:t>REASON: </a:t>
            </a:r>
            <a:r>
              <a:rPr lang="en-US" sz="1500" dirty="0">
                <a:latin typeface="Calibri Light"/>
                <a:ea typeface="+mn-lt"/>
                <a:cs typeface="Calibri Light"/>
              </a:rPr>
              <a:t>complex data</a:t>
            </a:r>
            <a:endParaRPr lang="en-US" dirty="0"/>
          </a:p>
          <a:p>
            <a:r>
              <a:rPr lang="en-US" sz="1600" b="1" cap="all" dirty="0">
                <a:latin typeface="Calibri Light"/>
                <a:ea typeface="+mn-lt"/>
                <a:cs typeface="Arial"/>
              </a:rPr>
              <a:t>Evaluation</a:t>
            </a:r>
            <a:r>
              <a:rPr lang="en-US" sz="1600" dirty="0">
                <a:latin typeface="Calibri Light"/>
                <a:ea typeface="+mn-lt"/>
                <a:cs typeface="Calibri Light"/>
              </a:rPr>
              <a:t>:</a:t>
            </a:r>
          </a:p>
          <a:p>
            <a:r>
              <a:rPr lang="en-US" sz="1400" b="1" dirty="0">
                <a:latin typeface="Calibri Light"/>
                <a:ea typeface="+mn-lt"/>
                <a:cs typeface="Calibri Light"/>
              </a:rPr>
              <a:t>Word Error Rate (WER)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500" err="1">
                <a:latin typeface="Calibri Light"/>
                <a:ea typeface="+mn-lt"/>
                <a:cs typeface="Calibri Light"/>
              </a:rPr>
              <a:t>nltk</a:t>
            </a:r>
            <a:r>
              <a:rPr lang="en-US" sz="1500" err="1">
                <a:solidFill>
                  <a:srgbClr val="EFF2FB"/>
                </a:solidFill>
                <a:latin typeface="Calibri Light"/>
                <a:ea typeface="+mn-lt"/>
                <a:cs typeface="Calibri Light"/>
              </a:rPr>
              <a:t>.</a:t>
            </a:r>
            <a:r>
              <a:rPr lang="en-US" sz="1500" err="1">
                <a:latin typeface="Calibri Light"/>
                <a:ea typeface="+mn-lt"/>
                <a:cs typeface="Calibri Light"/>
              </a:rPr>
              <a:t>translate</a:t>
            </a:r>
            <a:r>
              <a:rPr lang="en-US" sz="1500" err="1">
                <a:solidFill>
                  <a:srgbClr val="EFF2FB"/>
                </a:solidFill>
                <a:latin typeface="Calibri Light"/>
                <a:ea typeface="+mn-lt"/>
                <a:cs typeface="Calibri Light"/>
              </a:rPr>
              <a:t>.</a:t>
            </a:r>
            <a:r>
              <a:rPr lang="en-US" sz="1500" err="1">
                <a:latin typeface="Calibri Light"/>
                <a:ea typeface="+mn-lt"/>
                <a:cs typeface="Calibri Light"/>
              </a:rPr>
              <a:t>bleu_score</a:t>
            </a:r>
            <a:endParaRPr lang="en-US" sz="1500" err="1">
              <a:ea typeface="+mn-lt"/>
              <a:cs typeface="+mn-lt"/>
            </a:endParaRPr>
          </a:p>
          <a:p>
            <a:r>
              <a:rPr lang="en-US" sz="1400" b="1" dirty="0">
                <a:latin typeface="Calibri Light"/>
                <a:ea typeface="+mn-lt"/>
                <a:cs typeface="Calibri Light"/>
              </a:rPr>
              <a:t>Bleu Score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err="1">
                <a:latin typeface="Calibri Light"/>
                <a:ea typeface="+mn-lt"/>
                <a:cs typeface="Calibri Light"/>
              </a:rPr>
              <a:t>nltk</a:t>
            </a:r>
            <a:r>
              <a:rPr lang="en-US" sz="1400" err="1">
                <a:solidFill>
                  <a:srgbClr val="EFF2FB"/>
                </a:solidFill>
                <a:latin typeface="Calibri Light"/>
                <a:ea typeface="+mn-lt"/>
                <a:cs typeface="Calibri Light"/>
              </a:rPr>
              <a:t>.</a:t>
            </a:r>
            <a:r>
              <a:rPr lang="en-US" sz="1400" err="1">
                <a:latin typeface="Calibri Light"/>
                <a:ea typeface="+mn-lt"/>
                <a:cs typeface="Calibri Light"/>
              </a:rPr>
              <a:t>translate</a:t>
            </a:r>
            <a:r>
              <a:rPr lang="en-US" sz="1400" err="1">
                <a:solidFill>
                  <a:srgbClr val="EFF2FB"/>
                </a:solidFill>
                <a:latin typeface="Calibri Light"/>
                <a:ea typeface="+mn-lt"/>
                <a:cs typeface="Calibri Light"/>
              </a:rPr>
              <a:t>.</a:t>
            </a:r>
            <a:r>
              <a:rPr lang="en-US" sz="1400" err="1">
                <a:latin typeface="Calibri Light"/>
                <a:ea typeface="+mn-lt"/>
                <a:cs typeface="Calibri Light"/>
              </a:rPr>
              <a:t>bleu_score</a:t>
            </a:r>
            <a:endParaRPr lang="en-US" sz="1400" err="1">
              <a:ea typeface="+mn-lt"/>
              <a:cs typeface="+mn-lt"/>
            </a:endParaRPr>
          </a:p>
          <a:p>
            <a:r>
              <a:rPr lang="en-US" sz="1600" b="1" cap="all" dirty="0">
                <a:latin typeface="Calibri Light"/>
                <a:ea typeface="+mn-lt"/>
                <a:cs typeface="Arial"/>
              </a:rPr>
              <a:t>Output</a:t>
            </a:r>
            <a:r>
              <a:rPr lang="en-US" sz="1600" b="1" cap="all" dirty="0">
                <a:latin typeface="Arial"/>
                <a:ea typeface="+mj-lt"/>
                <a:cs typeface="Arial"/>
              </a:rPr>
              <a:t>: </a:t>
            </a:r>
            <a:r>
              <a:rPr lang="en-US" sz="1600" i="1" dirty="0">
                <a:latin typeface="Calibri"/>
                <a:cs typeface="Calibri"/>
              </a:rPr>
              <a:t>target</a:t>
            </a:r>
            <a:r>
              <a:rPr lang="en-US" sz="1600" b="1" cap="all" dirty="0">
                <a:latin typeface="Arial"/>
                <a:cs typeface="Arial"/>
              </a:rPr>
              <a:t> </a:t>
            </a:r>
            <a:r>
              <a:rPr lang="en-US" sz="1600" i="1" dirty="0">
                <a:latin typeface="Calibri"/>
                <a:cs typeface="Calibri"/>
              </a:rPr>
              <a:t>Text as English or</a:t>
            </a:r>
          </a:p>
          <a:p>
            <a:r>
              <a:rPr lang="en-US" sz="1600" i="1" dirty="0">
                <a:latin typeface="Calibri"/>
                <a:cs typeface="Calibri"/>
              </a:rPr>
              <a:t>Egyptian dialect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C19155BE-2366-EA00-FD9A-036BE7123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7702" y="2454413"/>
            <a:ext cx="228600" cy="26955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BA295C3-BCEB-9723-EB95-AB10E324141E}"/>
              </a:ext>
            </a:extLst>
          </p:cNvPr>
          <p:cNvSpPr txBox="1"/>
          <p:nvPr/>
        </p:nvSpPr>
        <p:spPr>
          <a:xfrm rot="10800000" flipV="1">
            <a:off x="7586" y="5235188"/>
            <a:ext cx="80644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[1] Audio Pre-Processing For Deep Learning​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Link:  </a:t>
            </a:r>
            <a:r>
              <a:rPr lang="en-US" sz="1200" dirty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11"/>
              </a:rPr>
              <a:t>https://www.researchgate.net/publication/347356900_Audio_Pre-Processing_For_Deep_Learning</a:t>
            </a:r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​</a:t>
            </a:r>
            <a:endParaRPr lang="en-US" dirty="0">
              <a:cs typeface="Calibri"/>
            </a:endParaRPr>
          </a:p>
          <a:p>
            <a:pPr rtl="0"/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[2]Denoising Speech for MFCC Feature Extraction Using Wavelet Transformation in Speech Recognition System DOI: </a:t>
            </a:r>
            <a:r>
              <a:rPr lang="en-US" sz="1200" dirty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12"/>
              </a:rPr>
              <a:t>10.1109/ICITEED.2018.8534807</a:t>
            </a:r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 ​</a:t>
            </a:r>
          </a:p>
          <a:p>
            <a:pPr rtl="0"/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[3] Improving CTC Using Stimulated Learning for Sequence Modeling DOI: </a:t>
            </a:r>
            <a:r>
              <a:rPr lang="en-US" sz="1200" dirty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13"/>
              </a:rPr>
              <a:t>10.1109/ICASSP.2019.8682700</a:t>
            </a:r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​</a:t>
            </a:r>
          </a:p>
          <a:p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[4]Sequence </a:t>
            </a:r>
            <a:r>
              <a:rPr lang="en-US" sz="1200" dirty="0" err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ModelingWith</a:t>
            </a:r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 CTC​ Link: </a:t>
            </a:r>
            <a:r>
              <a:rPr lang="en-US" sz="1200" dirty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14"/>
              </a:rPr>
              <a:t>https://distill.pub/2017/ctc/</a:t>
            </a:r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​</a:t>
            </a:r>
          </a:p>
          <a:p>
            <a:pPr rtl="0"/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[5] Neural Machine Translation from Jordanian Dialect to Modern Standard Arabic DOI: </a:t>
            </a:r>
            <a:r>
              <a:rPr lang="en-US" sz="1200" dirty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15"/>
              </a:rPr>
              <a:t>10.1109/ICICS49469.2020.239505</a:t>
            </a:r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​</a:t>
            </a:r>
          </a:p>
          <a:p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[6] </a:t>
            </a:r>
            <a:r>
              <a:rPr lang="en-US" sz="1200" dirty="0">
                <a:ea typeface="+mn-lt"/>
                <a:cs typeface="+mn-lt"/>
              </a:rPr>
              <a:t>CRAN: A Hybrid CNN-RNN Attention-Based Model for Arabic Machine Translation link: </a:t>
            </a:r>
            <a:r>
              <a:rPr lang="en-US" sz="1200" dirty="0">
                <a:solidFill>
                  <a:srgbClr val="0563C1"/>
                </a:solidFill>
                <a:latin typeface="Calibri"/>
                <a:cs typeface="Calibri"/>
                <a:hlinkClick r:id="rId16"/>
              </a:rPr>
              <a:t>https://rdcu.be/cUtyt</a:t>
            </a:r>
          </a:p>
          <a:p>
            <a:pPr rtl="0"/>
            <a:r>
              <a:rPr lang="en-US" sz="12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​</a:t>
            </a:r>
            <a:endParaRPr lang="en-US" sz="1600" i="1" dirty="0">
              <a:cs typeface="Calibri"/>
            </a:endParaRPr>
          </a:p>
        </p:txBody>
      </p:sp>
      <p:pic>
        <p:nvPicPr>
          <p:cNvPr id="64" name="Picture 64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2903B184-A24A-29AC-5107-BC7925CED5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97792" y="738868"/>
            <a:ext cx="2352646" cy="20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9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xmlns="" id="{A4026A73-1F7F-49F2-B319-8CA3B3D53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98D31-ACB6-2AB5-AAF7-E7E1B84C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600" dirty="0">
                <a:cs typeface="Calibri Light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3AAC9B5-8015-485C-ACF9-A750390E9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498B5-5B7E-3AE6-3592-98745C98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400" cap="all"/>
              <a:t> </a:t>
            </a:r>
            <a:r>
              <a:rPr lang="en-US" sz="2400" cap="all">
                <a:ea typeface="+mn-lt"/>
                <a:cs typeface="+mn-lt"/>
              </a:rPr>
              <a:t>Data/Testing Plan:</a:t>
            </a:r>
            <a:endParaRPr lang="en-US" sz="2400"/>
          </a:p>
          <a:p>
            <a:pPr marL="0" indent="0">
              <a:buNone/>
            </a:pPr>
            <a:endParaRPr lang="en-US" sz="2400" cap="all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D49CE1F4-A78C-685A-4973-5241001E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73" y="5916717"/>
            <a:ext cx="2247900" cy="5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44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2845C3C1-BC99-2549-DF89-C46AC62EF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152695"/>
              </p:ext>
            </p:extLst>
          </p:nvPr>
        </p:nvGraphicFramePr>
        <p:xfrm>
          <a:off x="1782792" y="1854679"/>
          <a:ext cx="914492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xmlns="" val="3399005594"/>
                    </a:ext>
                  </a:extLst>
                </a:gridCol>
                <a:gridCol w="6096922">
                  <a:extLst>
                    <a:ext uri="{9D8B030D-6E8A-4147-A177-3AD203B41FA5}">
                      <a16:colId xmlns:a16="http://schemas.microsoft.com/office/drawing/2014/main" xmlns="" val="4203691105"/>
                    </a:ext>
                  </a:extLst>
                </a:gridCol>
              </a:tblGrid>
              <a:tr h="391303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Audio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Translation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0578676"/>
                  </a:ext>
                </a:extLst>
              </a:tr>
              <a:tr h="700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you didn't think that we're going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to get the whole ocean, did you? Huh?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3859658"/>
                  </a:ext>
                </a:extLst>
              </a:tr>
              <a:tr h="7007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Now, you sure want to go to school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this year? There's no problem if you don't.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57301"/>
                  </a:ext>
                </a:extLst>
              </a:tr>
            </a:tbl>
          </a:graphicData>
        </a:graphic>
      </p:graphicFrame>
      <p:pic>
        <p:nvPicPr>
          <p:cNvPr id="8" name="nemo cut 1" descr="Voice with solid fill">
            <a:hlinkClick r:id="" action="ppaction://media"/>
            <a:extLst>
              <a:ext uri="{FF2B5EF4-FFF2-40B4-BE49-F238E27FC236}">
                <a16:creationId xmlns:a16="http://schemas.microsoft.com/office/drawing/2014/main" xmlns="" id="{A229592D-66F2-48FD-C065-E3F5AB0DF1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57256" y="2614311"/>
            <a:ext cx="1291965" cy="386192"/>
          </a:xfrm>
          <a:prstGeom prst="rect">
            <a:avLst/>
          </a:prstGeom>
        </p:spPr>
      </p:pic>
      <p:pic>
        <p:nvPicPr>
          <p:cNvPr id="9" name="nemo cut 2" descr="Voice with solid fill">
            <a:hlinkClick r:id="" action="ppaction://media"/>
            <a:extLst>
              <a:ext uri="{FF2B5EF4-FFF2-40B4-BE49-F238E27FC236}">
                <a16:creationId xmlns:a16="http://schemas.microsoft.com/office/drawing/2014/main" xmlns="" id="{91CD60AA-AD10-C1FC-6F48-F4F8525D6C5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54751" y="3538872"/>
            <a:ext cx="1405985" cy="500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AF176C-DAE5-2FFD-4C2E-2D406FF12DBE}"/>
              </a:ext>
            </a:extLst>
          </p:cNvPr>
          <p:cNvSpPr txBox="1"/>
          <p:nvPr/>
        </p:nvSpPr>
        <p:spPr>
          <a:xfrm>
            <a:off x="413195" y="158041"/>
            <a:ext cx="1136961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Data overview: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we will collect the data from movies that dubbed to Egyptian</a:t>
            </a:r>
            <a:r>
              <a:rPr lang="en-US">
                <a:latin typeface="Calibri Light"/>
              </a:rPr>
              <a:t> Dialect as audio and its translation from English subtitles,</a:t>
            </a:r>
            <a:endParaRPr lang="en-US">
              <a:latin typeface="Calibri" panose="020F0502020204030204"/>
              <a:cs typeface="Calibri"/>
            </a:endParaRPr>
          </a:p>
          <a:p>
            <a:r>
              <a:rPr lang="en-US">
                <a:latin typeface="Calibri Light"/>
              </a:rPr>
              <a:t>As shown in the following table </a:t>
            </a:r>
            <a:endParaRPr lang="en-US">
              <a:cs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963F6B4-6D15-19EA-ADA1-54E574888606}"/>
              </a:ext>
            </a:extLst>
          </p:cNvPr>
          <p:cNvSpPr/>
          <p:nvPr/>
        </p:nvSpPr>
        <p:spPr>
          <a:xfrm>
            <a:off x="-3248" y="-32688"/>
            <a:ext cx="12194734" cy="1123332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0F522DB6-FACD-F906-61A0-CAEC949CF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2000" y="6314733"/>
            <a:ext cx="1557787" cy="359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7BB9A6-C733-BBB5-E438-8219D307BEAC}"/>
              </a:ext>
            </a:extLst>
          </p:cNvPr>
          <p:cNvSpPr txBox="1"/>
          <p:nvPr/>
        </p:nvSpPr>
        <p:spPr>
          <a:xfrm>
            <a:off x="558305" y="4710132"/>
            <a:ext cx="73065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Testing Plan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we will test our project by using it on web interface to record an audio with Egyptian</a:t>
            </a:r>
            <a:r>
              <a:rPr lang="en-US">
                <a:latin typeface="Calibri Light"/>
                <a:ea typeface="+mn-lt"/>
                <a:cs typeface="Calibri Light"/>
              </a:rPr>
              <a:t> Dialect language and the output will be text translated to English language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870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6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BD76824-8638-E623-8211-0ED3E2E5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720" y="6310971"/>
            <a:ext cx="1802202" cy="4169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D991708-E9DF-2AFC-9D05-191C7A6AB39C}"/>
              </a:ext>
            </a:extLst>
          </p:cNvPr>
          <p:cNvSpPr>
            <a:spLocks noGrp="1"/>
          </p:cNvSpPr>
          <p:nvPr/>
        </p:nvSpPr>
        <p:spPr>
          <a:xfrm>
            <a:off x="4279093" y="2174455"/>
            <a:ext cx="4971824" cy="46805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200" b="1" cap="all">
                <a:ea typeface="+mn-lt"/>
                <a:cs typeface="+mn-lt"/>
              </a:rPr>
              <a:t>Project Context</a:t>
            </a:r>
            <a:endParaRPr lang="en-US"/>
          </a:p>
          <a:p>
            <a:pPr>
              <a:buNone/>
            </a:pPr>
            <a:endParaRPr lang="en-US" sz="2000" cap="all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2AFDB17-9E44-D2AB-62C9-8EB8CBEBB6A1}"/>
              </a:ext>
            </a:extLst>
          </p:cNvPr>
          <p:cNvSpPr>
            <a:spLocks noGrp="1"/>
          </p:cNvSpPr>
          <p:nvPr/>
        </p:nvSpPr>
        <p:spPr>
          <a:xfrm>
            <a:off x="3410863" y="3475"/>
            <a:ext cx="385492" cy="68515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cs typeface="Calibri Light"/>
              </a:rPr>
              <a:t>4</a:t>
            </a:r>
            <a:endParaRPr lang="en-US" dirty="0"/>
          </a:p>
        </p:txBody>
      </p:sp>
      <p:pic>
        <p:nvPicPr>
          <p:cNvPr id="3" name="Graphic 3" descr="Two squares and a zigzag line">
            <a:extLst>
              <a:ext uri="{FF2B5EF4-FFF2-40B4-BE49-F238E27FC236}">
                <a16:creationId xmlns:a16="http://schemas.microsoft.com/office/drawing/2014/main" xmlns="" id="{6EC5AE71-BBEB-AB7D-8021-2CD739272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20641" y="-1027982"/>
            <a:ext cx="5089585" cy="46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297</Words>
  <Application>Microsoft Office PowerPoint</Application>
  <PresentationFormat>Custom</PresentationFormat>
  <Paragraphs>153</Paragraphs>
  <Slides>13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BrushVTI</vt:lpstr>
      <vt:lpstr>PowerPoint Presentation</vt:lpstr>
      <vt:lpstr>Agenda </vt:lpstr>
      <vt:lpstr>1</vt:lpstr>
      <vt:lpstr>PowerPoint Presentation</vt:lpstr>
      <vt:lpstr>Proposed solution/Methodology</vt:lpstr>
      <vt:lpstr>PowerPoint Presentation</vt:lpstr>
      <vt:lpstr>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AhmedPro</cp:lastModifiedBy>
  <cp:revision>277</cp:revision>
  <dcterms:created xsi:type="dcterms:W3CDTF">2022-08-23T16:46:35Z</dcterms:created>
  <dcterms:modified xsi:type="dcterms:W3CDTF">2022-08-27T21:28:03Z</dcterms:modified>
</cp:coreProperties>
</file>