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8" d="100"/>
          <a:sy n="58" d="100"/>
        </p:scale>
        <p:origin x="-389"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4.svg"/><Relationship Id="rId10" Type="http://schemas.openxmlformats.org/officeDocument/2006/relationships/image" Target="../media/image26.png"/><Relationship Id="rId4" Type="http://schemas.openxmlformats.org/officeDocument/2006/relationships/image" Target="../media/image1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4.sv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9.png"/><Relationship Id="rId5" Type="http://schemas.openxmlformats.org/officeDocument/2006/relationships/image" Target="../media/image14.svg"/><Relationship Id="rId10"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3.png"/><Relationship Id="rId5" Type="http://schemas.openxmlformats.org/officeDocument/2006/relationships/image" Target="../media/image14.svg"/><Relationship Id="rId10"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A9B8D"/>
        </a:solidFill>
        <a:effectLst/>
      </p:bgPr>
    </p:bg>
    <p:spTree>
      <p:nvGrpSpPr>
        <p:cNvPr id="1" name=""/>
        <p:cNvGrpSpPr/>
        <p:nvPr/>
      </p:nvGrpSpPr>
      <p:grpSpPr>
        <a:xfrm>
          <a:off x="0" y="0"/>
          <a:ext cx="0" cy="0"/>
          <a:chOff x="0" y="0"/>
          <a:chExt cx="0" cy="0"/>
        </a:xfrm>
      </p:grpSpPr>
      <p:sp>
        <p:nvSpPr>
          <p:cNvPr id="2" name="TextBox 2"/>
          <p:cNvSpPr txBox="1"/>
          <p:nvPr/>
        </p:nvSpPr>
        <p:spPr>
          <a:xfrm>
            <a:off x="1028700" y="786292"/>
            <a:ext cx="8115300" cy="9213636"/>
          </a:xfrm>
          <a:prstGeom prst="rect">
            <a:avLst/>
          </a:prstGeom>
        </p:spPr>
        <p:txBody>
          <a:bodyPr lIns="0" tIns="0" rIns="0" bIns="0" rtlCol="0" anchor="t">
            <a:spAutoFit/>
          </a:bodyPr>
          <a:lstStyle/>
          <a:p>
            <a:pPr marL="0" lvl="0" indent="0">
              <a:lnSpc>
                <a:spcPts val="12099"/>
              </a:lnSpc>
            </a:pPr>
            <a:r>
              <a:rPr lang="en-US" sz="10900">
                <a:solidFill>
                  <a:srgbClr val="FFFFFF"/>
                </a:solidFill>
                <a:latin typeface="Maragsa"/>
              </a:rPr>
              <a:t>US Federal Campaign Finance Data [1990–2016] Analysis using Apache Spark</a:t>
            </a:r>
          </a:p>
        </p:txBody>
      </p:sp>
      <p:sp>
        <p:nvSpPr>
          <p:cNvPr id="3" name="Freeform 3"/>
          <p:cNvSpPr/>
          <p:nvPr/>
        </p:nvSpPr>
        <p:spPr>
          <a:xfrm>
            <a:off x="8155162" y="1028700"/>
            <a:ext cx="1294396" cy="1325886"/>
          </a:xfrm>
          <a:custGeom>
            <a:avLst/>
            <a:gdLst/>
            <a:ahLst/>
            <a:cxnLst/>
            <a:rect l="l" t="t" r="r" b="b"/>
            <a:pathLst>
              <a:path w="1294396" h="1325886">
                <a:moveTo>
                  <a:pt x="0" y="0"/>
                </a:moveTo>
                <a:lnTo>
                  <a:pt x="1294397" y="0"/>
                </a:lnTo>
                <a:lnTo>
                  <a:pt x="1294397" y="1325886"/>
                </a:lnTo>
                <a:lnTo>
                  <a:pt x="0" y="132588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9449559" y="0"/>
            <a:ext cx="9009723" cy="10287000"/>
          </a:xfrm>
          <a:custGeom>
            <a:avLst/>
            <a:gdLst/>
            <a:ahLst/>
            <a:cxnLst/>
            <a:rect l="l" t="t" r="r" b="b"/>
            <a:pathLst>
              <a:path w="9009723" h="10287000">
                <a:moveTo>
                  <a:pt x="0" y="0"/>
                </a:moveTo>
                <a:lnTo>
                  <a:pt x="9009723" y="0"/>
                </a:lnTo>
                <a:lnTo>
                  <a:pt x="9009723" y="10287000"/>
                </a:lnTo>
                <a:lnTo>
                  <a:pt x="0" y="10287000"/>
                </a:lnTo>
                <a:lnTo>
                  <a:pt x="0" y="0"/>
                </a:lnTo>
                <a:close/>
              </a:path>
            </a:pathLst>
          </a:custGeom>
          <a:blipFill>
            <a:blip r:embed="rId4"/>
            <a:stretch>
              <a:fillRect l="-32921" r="-32921"/>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8EF"/>
        </a:solidFill>
        <a:effectLst/>
      </p:bgPr>
    </p:bg>
    <p:spTree>
      <p:nvGrpSpPr>
        <p:cNvPr id="1" name=""/>
        <p:cNvGrpSpPr/>
        <p:nvPr/>
      </p:nvGrpSpPr>
      <p:grpSpPr>
        <a:xfrm>
          <a:off x="0" y="0"/>
          <a:ext cx="0" cy="0"/>
          <a:chOff x="0" y="0"/>
          <a:chExt cx="0" cy="0"/>
        </a:xfrm>
      </p:grpSpPr>
      <p:sp>
        <p:nvSpPr>
          <p:cNvPr id="2" name="Freeform 2"/>
          <p:cNvSpPr/>
          <p:nvPr/>
        </p:nvSpPr>
        <p:spPr>
          <a:xfrm>
            <a:off x="15889534" y="-685740"/>
            <a:ext cx="1368052" cy="1371481"/>
          </a:xfrm>
          <a:custGeom>
            <a:avLst/>
            <a:gdLst/>
            <a:ahLst/>
            <a:cxnLst/>
            <a:rect l="l" t="t" r="r" b="b"/>
            <a:pathLst>
              <a:path w="1368052" h="1371481">
                <a:moveTo>
                  <a:pt x="0" y="0"/>
                </a:moveTo>
                <a:lnTo>
                  <a:pt x="1368052" y="0"/>
                </a:lnTo>
                <a:lnTo>
                  <a:pt x="1368052" y="1371480"/>
                </a:lnTo>
                <a:lnTo>
                  <a:pt x="0" y="1371480"/>
                </a:lnTo>
                <a:lnTo>
                  <a:pt x="0" y="0"/>
                </a:lnTo>
                <a:close/>
              </a:path>
            </a:pathLst>
          </a:custGeom>
          <a:blipFill>
            <a:blip r:embed="rId2">
              <a:alphaModFix amt="19999"/>
              <a:extLst>
                <a:ext uri="{96DAC541-7B7A-43D3-8B79-37D633B846F1}">
                  <asvg:svgBlip xmlns:asvg="http://schemas.microsoft.com/office/drawing/2016/SVG/main" xmlns="" r:embed="rId3"/>
                </a:ext>
              </a:extLst>
            </a:blip>
            <a:stretch>
              <a:fillRect/>
            </a:stretch>
          </a:blipFill>
        </p:spPr>
      </p:sp>
      <p:sp>
        <p:nvSpPr>
          <p:cNvPr id="3" name="Freeform 3"/>
          <p:cNvSpPr/>
          <p:nvPr/>
        </p:nvSpPr>
        <p:spPr>
          <a:xfrm rot="-5400000">
            <a:off x="15887819" y="1028700"/>
            <a:ext cx="1371481" cy="1371481"/>
          </a:xfrm>
          <a:custGeom>
            <a:avLst/>
            <a:gdLst/>
            <a:ahLst/>
            <a:cxnLst/>
            <a:rect l="l" t="t" r="r" b="b"/>
            <a:pathLst>
              <a:path w="1371481" h="1371481">
                <a:moveTo>
                  <a:pt x="0" y="0"/>
                </a:moveTo>
                <a:lnTo>
                  <a:pt x="1371481" y="0"/>
                </a:lnTo>
                <a:lnTo>
                  <a:pt x="1371481" y="1371481"/>
                </a:lnTo>
                <a:lnTo>
                  <a:pt x="0" y="1371481"/>
                </a:lnTo>
                <a:lnTo>
                  <a:pt x="0" y="0"/>
                </a:lnTo>
                <a:close/>
              </a:path>
            </a:pathLst>
          </a:custGeom>
          <a:blipFill>
            <a:blip r:embed="rId4">
              <a:alphaModFix amt="19999"/>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400000">
            <a:off x="15926362" y="2727336"/>
            <a:ext cx="1294396" cy="1325886"/>
          </a:xfrm>
          <a:custGeom>
            <a:avLst/>
            <a:gdLst/>
            <a:ahLst/>
            <a:cxnLst/>
            <a:rect l="l" t="t" r="r" b="b"/>
            <a:pathLst>
              <a:path w="1294396" h="1325886">
                <a:moveTo>
                  <a:pt x="0" y="0"/>
                </a:moveTo>
                <a:lnTo>
                  <a:pt x="1294396" y="0"/>
                </a:lnTo>
                <a:lnTo>
                  <a:pt x="1294396" y="1325886"/>
                </a:lnTo>
                <a:lnTo>
                  <a:pt x="0" y="1325886"/>
                </a:lnTo>
                <a:lnTo>
                  <a:pt x="0" y="0"/>
                </a:lnTo>
                <a:close/>
              </a:path>
            </a:pathLst>
          </a:custGeom>
          <a:blipFill>
            <a:blip r:embed="rId6">
              <a:alphaModFix amt="19999"/>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309965" y="475629"/>
            <a:ext cx="17978035" cy="2914650"/>
          </a:xfrm>
          <a:prstGeom prst="rect">
            <a:avLst/>
          </a:prstGeom>
        </p:spPr>
        <p:txBody>
          <a:bodyPr lIns="0" tIns="0" rIns="0" bIns="0" rtlCol="0" anchor="t">
            <a:spAutoFit/>
          </a:bodyPr>
          <a:lstStyle/>
          <a:p>
            <a:pPr>
              <a:lnSpc>
                <a:spcPts val="7500"/>
              </a:lnSpc>
            </a:pPr>
            <a:r>
              <a:rPr lang="en-US" sz="7500">
                <a:solidFill>
                  <a:srgbClr val="B47953"/>
                </a:solidFill>
                <a:latin typeface="Maragsa Heavy"/>
              </a:rPr>
              <a:t>Performance optimization for Spark's core functionalities</a:t>
            </a:r>
          </a:p>
          <a:p>
            <a:pPr marL="0" lvl="0" indent="0">
              <a:lnSpc>
                <a:spcPts val="7500"/>
              </a:lnSpc>
            </a:pPr>
            <a:endParaRPr lang="en-US" sz="7500">
              <a:solidFill>
                <a:srgbClr val="B47953"/>
              </a:solidFill>
              <a:latin typeface="Maragsa Heavy"/>
            </a:endParaRPr>
          </a:p>
        </p:txBody>
      </p:sp>
      <p:sp>
        <p:nvSpPr>
          <p:cNvPr id="6" name="TextBox 6"/>
          <p:cNvSpPr txBox="1"/>
          <p:nvPr/>
        </p:nvSpPr>
        <p:spPr>
          <a:xfrm>
            <a:off x="309965" y="2719852"/>
            <a:ext cx="15577854" cy="1590675"/>
          </a:xfrm>
          <a:prstGeom prst="rect">
            <a:avLst/>
          </a:prstGeom>
        </p:spPr>
        <p:txBody>
          <a:bodyPr lIns="0" tIns="0" rIns="0" bIns="0" rtlCol="0" anchor="t">
            <a:spAutoFit/>
          </a:bodyPr>
          <a:lstStyle/>
          <a:p>
            <a:pPr>
              <a:lnSpc>
                <a:spcPts val="4200"/>
              </a:lnSpc>
              <a:spcBef>
                <a:spcPct val="0"/>
              </a:spcBef>
            </a:pPr>
            <a:r>
              <a:rPr lang="en-US" sz="3000" spc="44">
                <a:solidFill>
                  <a:srgbClr val="B47953"/>
                </a:solidFill>
                <a:latin typeface="HK Grotesk"/>
              </a:rPr>
              <a:t>The techniques to optimize the Spark's core functionalities such Aggregations function, Joins, Filtering, Sorting, Grouping by, and others on large dataset a ‘individual_contributions.csv (5.22GB)’ </a:t>
            </a:r>
          </a:p>
        </p:txBody>
      </p:sp>
      <p:sp>
        <p:nvSpPr>
          <p:cNvPr id="7" name="TextBox 7"/>
          <p:cNvSpPr txBox="1"/>
          <p:nvPr/>
        </p:nvSpPr>
        <p:spPr>
          <a:xfrm>
            <a:off x="1028700" y="4622165"/>
            <a:ext cx="16925572" cy="2533418"/>
          </a:xfrm>
          <a:prstGeom prst="rect">
            <a:avLst/>
          </a:prstGeom>
        </p:spPr>
        <p:txBody>
          <a:bodyPr lIns="0" tIns="0" rIns="0" bIns="0" rtlCol="0" anchor="t">
            <a:spAutoFit/>
          </a:bodyPr>
          <a:lstStyle/>
          <a:p>
            <a:pPr marL="628757" lvl="1" indent="-314379">
              <a:lnSpc>
                <a:spcPts val="4077"/>
              </a:lnSpc>
              <a:buFont typeface="Arial"/>
              <a:buChar char="•"/>
            </a:pPr>
            <a:r>
              <a:rPr lang="en-US" sz="2912" spc="43">
                <a:solidFill>
                  <a:srgbClr val="B47953"/>
                </a:solidFill>
                <a:latin typeface="HK Grotesk"/>
              </a:rPr>
              <a:t>A Spark DataFrame (`inferSchema=True`) </a:t>
            </a:r>
          </a:p>
          <a:p>
            <a:pPr marL="628757" lvl="1" indent="-314379">
              <a:lnSpc>
                <a:spcPts val="4077"/>
              </a:lnSpc>
              <a:buFont typeface="Arial"/>
              <a:buChar char="•"/>
            </a:pPr>
            <a:r>
              <a:rPr lang="en-US" sz="2912" spc="43">
                <a:solidFill>
                  <a:srgbClr val="B47953"/>
                </a:solidFill>
                <a:latin typeface="HK Grotesk"/>
              </a:rPr>
              <a:t>Allocate more memory to Spark by adjusting the `spark.driver.memory` and `spark.executor.memory` by 8 gigabytes.</a:t>
            </a:r>
          </a:p>
          <a:p>
            <a:pPr marL="628757" lvl="1" indent="-314379">
              <a:lnSpc>
                <a:spcPts val="4077"/>
              </a:lnSpc>
              <a:buFont typeface="Arial"/>
              <a:buChar char="•"/>
            </a:pPr>
            <a:r>
              <a:rPr lang="en-US" sz="2912" spc="43">
                <a:solidFill>
                  <a:srgbClr val="B47953"/>
                </a:solidFill>
                <a:latin typeface="HK Grotesk"/>
              </a:rPr>
              <a:t>Use repartitioning, caching, and ordering to help optimize the performance of the operations.</a:t>
            </a:r>
          </a:p>
          <a:p>
            <a:pPr marL="628757" lvl="1" indent="-314379">
              <a:lnSpc>
                <a:spcPts val="4077"/>
              </a:lnSpc>
              <a:buFont typeface="Arial"/>
              <a:buChar char="•"/>
            </a:pPr>
            <a:r>
              <a:rPr lang="en-US" sz="2912" spc="43">
                <a:solidFill>
                  <a:srgbClr val="B47953"/>
                </a:solidFill>
                <a:latin typeface="HK Grotesk"/>
              </a:rPr>
              <a:t>Change the partition number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8EF"/>
        </a:solidFill>
        <a:effectLst/>
      </p:bgPr>
    </p:bg>
    <p:spTree>
      <p:nvGrpSpPr>
        <p:cNvPr id="1" name=""/>
        <p:cNvGrpSpPr/>
        <p:nvPr/>
      </p:nvGrpSpPr>
      <p:grpSpPr>
        <a:xfrm>
          <a:off x="0" y="0"/>
          <a:ext cx="0" cy="0"/>
          <a:chOff x="0" y="0"/>
          <a:chExt cx="0" cy="0"/>
        </a:xfrm>
      </p:grpSpPr>
      <p:sp>
        <p:nvSpPr>
          <p:cNvPr id="2" name="Freeform 2"/>
          <p:cNvSpPr/>
          <p:nvPr/>
        </p:nvSpPr>
        <p:spPr>
          <a:xfrm>
            <a:off x="15889534" y="-685740"/>
            <a:ext cx="1368052" cy="1371481"/>
          </a:xfrm>
          <a:custGeom>
            <a:avLst/>
            <a:gdLst/>
            <a:ahLst/>
            <a:cxnLst/>
            <a:rect l="l" t="t" r="r" b="b"/>
            <a:pathLst>
              <a:path w="1368052" h="1371481">
                <a:moveTo>
                  <a:pt x="0" y="0"/>
                </a:moveTo>
                <a:lnTo>
                  <a:pt x="1368052" y="0"/>
                </a:lnTo>
                <a:lnTo>
                  <a:pt x="1368052" y="1371480"/>
                </a:lnTo>
                <a:lnTo>
                  <a:pt x="0" y="1371480"/>
                </a:lnTo>
                <a:lnTo>
                  <a:pt x="0" y="0"/>
                </a:lnTo>
                <a:close/>
              </a:path>
            </a:pathLst>
          </a:custGeom>
          <a:blipFill>
            <a:blip r:embed="rId2">
              <a:alphaModFix amt="19999"/>
              <a:extLst>
                <a:ext uri="{96DAC541-7B7A-43D3-8B79-37D633B846F1}">
                  <asvg:svgBlip xmlns:asvg="http://schemas.microsoft.com/office/drawing/2016/SVG/main" xmlns="" r:embed="rId3"/>
                </a:ext>
              </a:extLst>
            </a:blip>
            <a:stretch>
              <a:fillRect/>
            </a:stretch>
          </a:blipFill>
        </p:spPr>
      </p:sp>
      <p:sp>
        <p:nvSpPr>
          <p:cNvPr id="3" name="Freeform 3"/>
          <p:cNvSpPr/>
          <p:nvPr/>
        </p:nvSpPr>
        <p:spPr>
          <a:xfrm rot="-5400000">
            <a:off x="15887819" y="1028700"/>
            <a:ext cx="1371481" cy="1371481"/>
          </a:xfrm>
          <a:custGeom>
            <a:avLst/>
            <a:gdLst/>
            <a:ahLst/>
            <a:cxnLst/>
            <a:rect l="l" t="t" r="r" b="b"/>
            <a:pathLst>
              <a:path w="1371481" h="1371481">
                <a:moveTo>
                  <a:pt x="0" y="0"/>
                </a:moveTo>
                <a:lnTo>
                  <a:pt x="1371481" y="0"/>
                </a:lnTo>
                <a:lnTo>
                  <a:pt x="1371481" y="1371481"/>
                </a:lnTo>
                <a:lnTo>
                  <a:pt x="0" y="1371481"/>
                </a:lnTo>
                <a:lnTo>
                  <a:pt x="0" y="0"/>
                </a:lnTo>
                <a:close/>
              </a:path>
            </a:pathLst>
          </a:custGeom>
          <a:blipFill>
            <a:blip r:embed="rId4">
              <a:alphaModFix amt="19999"/>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400000">
            <a:off x="15926362" y="2727336"/>
            <a:ext cx="1294396" cy="1325886"/>
          </a:xfrm>
          <a:custGeom>
            <a:avLst/>
            <a:gdLst/>
            <a:ahLst/>
            <a:cxnLst/>
            <a:rect l="l" t="t" r="r" b="b"/>
            <a:pathLst>
              <a:path w="1294396" h="1325886">
                <a:moveTo>
                  <a:pt x="0" y="0"/>
                </a:moveTo>
                <a:lnTo>
                  <a:pt x="1294396" y="0"/>
                </a:lnTo>
                <a:lnTo>
                  <a:pt x="1294396" y="1325886"/>
                </a:lnTo>
                <a:lnTo>
                  <a:pt x="0" y="1325886"/>
                </a:lnTo>
                <a:lnTo>
                  <a:pt x="0" y="0"/>
                </a:lnTo>
                <a:close/>
              </a:path>
            </a:pathLst>
          </a:custGeom>
          <a:blipFill>
            <a:blip r:embed="rId6">
              <a:alphaModFix amt="19999"/>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681214" y="3390279"/>
            <a:ext cx="10414543" cy="4188457"/>
          </a:xfrm>
          <a:custGeom>
            <a:avLst/>
            <a:gdLst/>
            <a:ahLst/>
            <a:cxnLst/>
            <a:rect l="l" t="t" r="r" b="b"/>
            <a:pathLst>
              <a:path w="10414543" h="4188457">
                <a:moveTo>
                  <a:pt x="0" y="0"/>
                </a:moveTo>
                <a:lnTo>
                  <a:pt x="10414543" y="0"/>
                </a:lnTo>
                <a:lnTo>
                  <a:pt x="10414543" y="4188457"/>
                </a:lnTo>
                <a:lnTo>
                  <a:pt x="0" y="4188457"/>
                </a:lnTo>
                <a:lnTo>
                  <a:pt x="0" y="0"/>
                </a:lnTo>
                <a:close/>
              </a:path>
            </a:pathLst>
          </a:custGeom>
          <a:blipFill>
            <a:blip r:embed="rId8"/>
            <a:stretch>
              <a:fillRect/>
            </a:stretch>
          </a:blipFill>
        </p:spPr>
      </p:sp>
      <p:sp>
        <p:nvSpPr>
          <p:cNvPr id="6" name="TextBox 6"/>
          <p:cNvSpPr txBox="1"/>
          <p:nvPr/>
        </p:nvSpPr>
        <p:spPr>
          <a:xfrm>
            <a:off x="309965" y="475629"/>
            <a:ext cx="17978035" cy="2914650"/>
          </a:xfrm>
          <a:prstGeom prst="rect">
            <a:avLst/>
          </a:prstGeom>
        </p:spPr>
        <p:txBody>
          <a:bodyPr lIns="0" tIns="0" rIns="0" bIns="0" rtlCol="0" anchor="t">
            <a:spAutoFit/>
          </a:bodyPr>
          <a:lstStyle/>
          <a:p>
            <a:pPr>
              <a:lnSpc>
                <a:spcPts val="7500"/>
              </a:lnSpc>
            </a:pPr>
            <a:r>
              <a:rPr lang="en-US" sz="7500">
                <a:solidFill>
                  <a:srgbClr val="B47953"/>
                </a:solidFill>
                <a:latin typeface="Maragsa Heavy"/>
              </a:rPr>
              <a:t>Performance optimization for Spark's core functionalities</a:t>
            </a:r>
          </a:p>
          <a:p>
            <a:pPr marL="0" lvl="0" indent="0">
              <a:lnSpc>
                <a:spcPts val="7500"/>
              </a:lnSpc>
            </a:pPr>
            <a:endParaRPr lang="en-US" sz="7500">
              <a:solidFill>
                <a:srgbClr val="B47953"/>
              </a:solidFill>
              <a:latin typeface="Maragsa Heavy"/>
            </a:endParaRPr>
          </a:p>
        </p:txBody>
      </p:sp>
      <p:sp>
        <p:nvSpPr>
          <p:cNvPr id="7" name="TextBox 7"/>
          <p:cNvSpPr txBox="1"/>
          <p:nvPr/>
        </p:nvSpPr>
        <p:spPr>
          <a:xfrm>
            <a:off x="681214" y="2666881"/>
            <a:ext cx="16925572" cy="622624"/>
          </a:xfrm>
          <a:prstGeom prst="rect">
            <a:avLst/>
          </a:prstGeom>
        </p:spPr>
        <p:txBody>
          <a:bodyPr lIns="0" tIns="0" rIns="0" bIns="0" rtlCol="0" anchor="t">
            <a:spAutoFit/>
          </a:bodyPr>
          <a:lstStyle/>
          <a:p>
            <a:pPr>
              <a:lnSpc>
                <a:spcPts val="5057"/>
              </a:lnSpc>
            </a:pPr>
            <a:r>
              <a:rPr lang="en-US" sz="3612" spc="54">
                <a:solidFill>
                  <a:srgbClr val="B47953"/>
                </a:solidFill>
                <a:latin typeface="HK Grotesk"/>
              </a:rPr>
              <a:t>Change the partition numbers to improve the Performance (100, 200, 500)</a:t>
            </a:r>
          </a:p>
        </p:txBody>
      </p:sp>
      <p:sp>
        <p:nvSpPr>
          <p:cNvPr id="8" name="Freeform 8"/>
          <p:cNvSpPr/>
          <p:nvPr/>
        </p:nvSpPr>
        <p:spPr>
          <a:xfrm>
            <a:off x="6113877" y="4212192"/>
            <a:ext cx="8489183" cy="4056361"/>
          </a:xfrm>
          <a:custGeom>
            <a:avLst/>
            <a:gdLst/>
            <a:ahLst/>
            <a:cxnLst/>
            <a:rect l="l" t="t" r="r" b="b"/>
            <a:pathLst>
              <a:path w="8489183" h="4056361">
                <a:moveTo>
                  <a:pt x="0" y="0"/>
                </a:moveTo>
                <a:lnTo>
                  <a:pt x="8489184" y="0"/>
                </a:lnTo>
                <a:lnTo>
                  <a:pt x="8489184" y="4056361"/>
                </a:lnTo>
                <a:lnTo>
                  <a:pt x="0" y="4056361"/>
                </a:lnTo>
                <a:lnTo>
                  <a:pt x="0" y="0"/>
                </a:lnTo>
                <a:close/>
              </a:path>
            </a:pathLst>
          </a:custGeom>
          <a:blipFill>
            <a:blip r:embed="rId9"/>
            <a:stretch>
              <a:fillRect/>
            </a:stretch>
          </a:blipFill>
        </p:spPr>
      </p:sp>
      <p:sp>
        <p:nvSpPr>
          <p:cNvPr id="9" name="Freeform 9"/>
          <p:cNvSpPr/>
          <p:nvPr/>
        </p:nvSpPr>
        <p:spPr>
          <a:xfrm>
            <a:off x="10490853" y="5334000"/>
            <a:ext cx="7778097" cy="4327125"/>
          </a:xfrm>
          <a:custGeom>
            <a:avLst/>
            <a:gdLst/>
            <a:ahLst/>
            <a:cxnLst/>
            <a:rect l="l" t="t" r="r" b="b"/>
            <a:pathLst>
              <a:path w="7778097" h="4327125">
                <a:moveTo>
                  <a:pt x="0" y="0"/>
                </a:moveTo>
                <a:lnTo>
                  <a:pt x="7778097" y="0"/>
                </a:lnTo>
                <a:lnTo>
                  <a:pt x="7778097" y="4327125"/>
                </a:lnTo>
                <a:lnTo>
                  <a:pt x="0" y="4327125"/>
                </a:lnTo>
                <a:lnTo>
                  <a:pt x="0" y="0"/>
                </a:lnTo>
                <a:close/>
              </a:path>
            </a:pathLst>
          </a:custGeom>
          <a:blipFill>
            <a:blip r:embed="rId10"/>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8EF"/>
        </a:solidFill>
        <a:effectLst/>
      </p:bgPr>
    </p:bg>
    <p:spTree>
      <p:nvGrpSpPr>
        <p:cNvPr id="1" name=""/>
        <p:cNvGrpSpPr/>
        <p:nvPr/>
      </p:nvGrpSpPr>
      <p:grpSpPr>
        <a:xfrm>
          <a:off x="0" y="0"/>
          <a:ext cx="0" cy="0"/>
          <a:chOff x="0" y="0"/>
          <a:chExt cx="0" cy="0"/>
        </a:xfrm>
      </p:grpSpPr>
      <p:sp>
        <p:nvSpPr>
          <p:cNvPr id="2" name="Freeform 2"/>
          <p:cNvSpPr/>
          <p:nvPr/>
        </p:nvSpPr>
        <p:spPr>
          <a:xfrm>
            <a:off x="15889534" y="-685740"/>
            <a:ext cx="1368052" cy="1371481"/>
          </a:xfrm>
          <a:custGeom>
            <a:avLst/>
            <a:gdLst/>
            <a:ahLst/>
            <a:cxnLst/>
            <a:rect l="l" t="t" r="r" b="b"/>
            <a:pathLst>
              <a:path w="1368052" h="1371481">
                <a:moveTo>
                  <a:pt x="0" y="0"/>
                </a:moveTo>
                <a:lnTo>
                  <a:pt x="1368052" y="0"/>
                </a:lnTo>
                <a:lnTo>
                  <a:pt x="1368052" y="1371480"/>
                </a:lnTo>
                <a:lnTo>
                  <a:pt x="0" y="1371480"/>
                </a:lnTo>
                <a:lnTo>
                  <a:pt x="0" y="0"/>
                </a:lnTo>
                <a:close/>
              </a:path>
            </a:pathLst>
          </a:custGeom>
          <a:blipFill>
            <a:blip r:embed="rId2">
              <a:alphaModFix amt="19999"/>
              <a:extLst>
                <a:ext uri="{96DAC541-7B7A-43D3-8B79-37D633B846F1}">
                  <asvg:svgBlip xmlns:asvg="http://schemas.microsoft.com/office/drawing/2016/SVG/main" xmlns="" r:embed="rId3"/>
                </a:ext>
              </a:extLst>
            </a:blip>
            <a:stretch>
              <a:fillRect/>
            </a:stretch>
          </a:blipFill>
        </p:spPr>
      </p:sp>
      <p:sp>
        <p:nvSpPr>
          <p:cNvPr id="3" name="Freeform 3"/>
          <p:cNvSpPr/>
          <p:nvPr/>
        </p:nvSpPr>
        <p:spPr>
          <a:xfrm rot="-5400000">
            <a:off x="15887819" y="1028700"/>
            <a:ext cx="1371481" cy="1371481"/>
          </a:xfrm>
          <a:custGeom>
            <a:avLst/>
            <a:gdLst/>
            <a:ahLst/>
            <a:cxnLst/>
            <a:rect l="l" t="t" r="r" b="b"/>
            <a:pathLst>
              <a:path w="1371481" h="1371481">
                <a:moveTo>
                  <a:pt x="0" y="0"/>
                </a:moveTo>
                <a:lnTo>
                  <a:pt x="1371481" y="0"/>
                </a:lnTo>
                <a:lnTo>
                  <a:pt x="1371481" y="1371481"/>
                </a:lnTo>
                <a:lnTo>
                  <a:pt x="0" y="1371481"/>
                </a:lnTo>
                <a:lnTo>
                  <a:pt x="0" y="0"/>
                </a:lnTo>
                <a:close/>
              </a:path>
            </a:pathLst>
          </a:custGeom>
          <a:blipFill>
            <a:blip r:embed="rId4">
              <a:alphaModFix amt="19999"/>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400000">
            <a:off x="15926362" y="2727336"/>
            <a:ext cx="1294396" cy="1325886"/>
          </a:xfrm>
          <a:custGeom>
            <a:avLst/>
            <a:gdLst/>
            <a:ahLst/>
            <a:cxnLst/>
            <a:rect l="l" t="t" r="r" b="b"/>
            <a:pathLst>
              <a:path w="1294396" h="1325886">
                <a:moveTo>
                  <a:pt x="0" y="0"/>
                </a:moveTo>
                <a:lnTo>
                  <a:pt x="1294396" y="0"/>
                </a:lnTo>
                <a:lnTo>
                  <a:pt x="1294396" y="1325886"/>
                </a:lnTo>
                <a:lnTo>
                  <a:pt x="0" y="1325886"/>
                </a:lnTo>
                <a:lnTo>
                  <a:pt x="0" y="0"/>
                </a:lnTo>
                <a:close/>
              </a:path>
            </a:pathLst>
          </a:custGeom>
          <a:blipFill>
            <a:blip r:embed="rId6">
              <a:alphaModFix amt="19999"/>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2673642" y="3753840"/>
            <a:ext cx="12940717" cy="5984915"/>
          </a:xfrm>
          <a:custGeom>
            <a:avLst/>
            <a:gdLst/>
            <a:ahLst/>
            <a:cxnLst/>
            <a:rect l="l" t="t" r="r" b="b"/>
            <a:pathLst>
              <a:path w="12940717" h="5984915">
                <a:moveTo>
                  <a:pt x="0" y="0"/>
                </a:moveTo>
                <a:lnTo>
                  <a:pt x="12940716" y="0"/>
                </a:lnTo>
                <a:lnTo>
                  <a:pt x="12940716" y="5984915"/>
                </a:lnTo>
                <a:lnTo>
                  <a:pt x="0" y="5984915"/>
                </a:lnTo>
                <a:lnTo>
                  <a:pt x="0" y="0"/>
                </a:lnTo>
                <a:close/>
              </a:path>
            </a:pathLst>
          </a:custGeom>
          <a:blipFill>
            <a:blip r:embed="rId8"/>
            <a:stretch>
              <a:fillRect/>
            </a:stretch>
          </a:blipFill>
        </p:spPr>
      </p:sp>
      <p:sp>
        <p:nvSpPr>
          <p:cNvPr id="6" name="TextBox 6"/>
          <p:cNvSpPr txBox="1"/>
          <p:nvPr/>
        </p:nvSpPr>
        <p:spPr>
          <a:xfrm>
            <a:off x="309965" y="475629"/>
            <a:ext cx="17978035" cy="2914650"/>
          </a:xfrm>
          <a:prstGeom prst="rect">
            <a:avLst/>
          </a:prstGeom>
        </p:spPr>
        <p:txBody>
          <a:bodyPr lIns="0" tIns="0" rIns="0" bIns="0" rtlCol="0" anchor="t">
            <a:spAutoFit/>
          </a:bodyPr>
          <a:lstStyle/>
          <a:p>
            <a:pPr>
              <a:lnSpc>
                <a:spcPts val="7500"/>
              </a:lnSpc>
            </a:pPr>
            <a:r>
              <a:rPr lang="en-US" sz="7500">
                <a:solidFill>
                  <a:srgbClr val="B47953"/>
                </a:solidFill>
                <a:latin typeface="Maragsa Heavy"/>
              </a:rPr>
              <a:t>Performance optimization for Spark's core functionalities</a:t>
            </a:r>
          </a:p>
          <a:p>
            <a:pPr marL="0" lvl="0" indent="0">
              <a:lnSpc>
                <a:spcPts val="7500"/>
              </a:lnSpc>
            </a:pPr>
            <a:endParaRPr lang="en-US" sz="7500">
              <a:solidFill>
                <a:srgbClr val="B47953"/>
              </a:solidFill>
              <a:latin typeface="Maragsa Heavy"/>
            </a:endParaRPr>
          </a:p>
        </p:txBody>
      </p:sp>
      <p:sp>
        <p:nvSpPr>
          <p:cNvPr id="7" name="TextBox 7"/>
          <p:cNvSpPr txBox="1"/>
          <p:nvPr/>
        </p:nvSpPr>
        <p:spPr>
          <a:xfrm>
            <a:off x="681214" y="2352556"/>
            <a:ext cx="16925572" cy="1260799"/>
          </a:xfrm>
          <a:prstGeom prst="rect">
            <a:avLst/>
          </a:prstGeom>
        </p:spPr>
        <p:txBody>
          <a:bodyPr lIns="0" tIns="0" rIns="0" bIns="0" rtlCol="0" anchor="t">
            <a:spAutoFit/>
          </a:bodyPr>
          <a:lstStyle/>
          <a:p>
            <a:pPr>
              <a:lnSpc>
                <a:spcPts val="5057"/>
              </a:lnSpc>
            </a:pPr>
            <a:r>
              <a:rPr lang="en-US" sz="3612" spc="54">
                <a:solidFill>
                  <a:srgbClr val="B47953"/>
                </a:solidFill>
                <a:latin typeface="HK Grotesk"/>
              </a:rPr>
              <a:t>use The `broadcast` function is used to optimize the join operation by sending the smaller DataFrame (`df_smaller`) to all worker nodes.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8EF"/>
        </a:solidFill>
        <a:effectLst/>
      </p:bgPr>
    </p:bg>
    <p:spTree>
      <p:nvGrpSpPr>
        <p:cNvPr id="1" name=""/>
        <p:cNvGrpSpPr/>
        <p:nvPr/>
      </p:nvGrpSpPr>
      <p:grpSpPr>
        <a:xfrm>
          <a:off x="0" y="0"/>
          <a:ext cx="0" cy="0"/>
          <a:chOff x="0" y="0"/>
          <a:chExt cx="0" cy="0"/>
        </a:xfrm>
      </p:grpSpPr>
      <p:sp>
        <p:nvSpPr>
          <p:cNvPr id="2" name="Freeform 2"/>
          <p:cNvSpPr/>
          <p:nvPr/>
        </p:nvSpPr>
        <p:spPr>
          <a:xfrm>
            <a:off x="15889534" y="-685740"/>
            <a:ext cx="1368052" cy="1371481"/>
          </a:xfrm>
          <a:custGeom>
            <a:avLst/>
            <a:gdLst/>
            <a:ahLst/>
            <a:cxnLst/>
            <a:rect l="l" t="t" r="r" b="b"/>
            <a:pathLst>
              <a:path w="1368052" h="1371481">
                <a:moveTo>
                  <a:pt x="0" y="0"/>
                </a:moveTo>
                <a:lnTo>
                  <a:pt x="1368052" y="0"/>
                </a:lnTo>
                <a:lnTo>
                  <a:pt x="1368052" y="1371480"/>
                </a:lnTo>
                <a:lnTo>
                  <a:pt x="0" y="1371480"/>
                </a:lnTo>
                <a:lnTo>
                  <a:pt x="0" y="0"/>
                </a:lnTo>
                <a:close/>
              </a:path>
            </a:pathLst>
          </a:custGeom>
          <a:blipFill>
            <a:blip r:embed="rId2">
              <a:alphaModFix amt="19999"/>
              <a:extLst>
                <a:ext uri="{96DAC541-7B7A-43D3-8B79-37D633B846F1}">
                  <asvg:svgBlip xmlns:asvg="http://schemas.microsoft.com/office/drawing/2016/SVG/main" xmlns="" r:embed="rId3"/>
                </a:ext>
              </a:extLst>
            </a:blip>
            <a:stretch>
              <a:fillRect/>
            </a:stretch>
          </a:blipFill>
        </p:spPr>
      </p:sp>
      <p:sp>
        <p:nvSpPr>
          <p:cNvPr id="3" name="Freeform 3"/>
          <p:cNvSpPr/>
          <p:nvPr/>
        </p:nvSpPr>
        <p:spPr>
          <a:xfrm rot="-5400000">
            <a:off x="15887819" y="1028700"/>
            <a:ext cx="1371481" cy="1371481"/>
          </a:xfrm>
          <a:custGeom>
            <a:avLst/>
            <a:gdLst/>
            <a:ahLst/>
            <a:cxnLst/>
            <a:rect l="l" t="t" r="r" b="b"/>
            <a:pathLst>
              <a:path w="1371481" h="1371481">
                <a:moveTo>
                  <a:pt x="0" y="0"/>
                </a:moveTo>
                <a:lnTo>
                  <a:pt x="1371481" y="0"/>
                </a:lnTo>
                <a:lnTo>
                  <a:pt x="1371481" y="1371481"/>
                </a:lnTo>
                <a:lnTo>
                  <a:pt x="0" y="1371481"/>
                </a:lnTo>
                <a:lnTo>
                  <a:pt x="0" y="0"/>
                </a:lnTo>
                <a:close/>
              </a:path>
            </a:pathLst>
          </a:custGeom>
          <a:blipFill>
            <a:blip r:embed="rId4">
              <a:alphaModFix amt="19999"/>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400000">
            <a:off x="15926362" y="2727336"/>
            <a:ext cx="1294396" cy="1325886"/>
          </a:xfrm>
          <a:custGeom>
            <a:avLst/>
            <a:gdLst/>
            <a:ahLst/>
            <a:cxnLst/>
            <a:rect l="l" t="t" r="r" b="b"/>
            <a:pathLst>
              <a:path w="1294396" h="1325886">
                <a:moveTo>
                  <a:pt x="0" y="0"/>
                </a:moveTo>
                <a:lnTo>
                  <a:pt x="1294396" y="0"/>
                </a:lnTo>
                <a:lnTo>
                  <a:pt x="1294396" y="1325886"/>
                </a:lnTo>
                <a:lnTo>
                  <a:pt x="0" y="1325886"/>
                </a:lnTo>
                <a:lnTo>
                  <a:pt x="0" y="0"/>
                </a:lnTo>
                <a:close/>
              </a:path>
            </a:pathLst>
          </a:custGeom>
          <a:blipFill>
            <a:blip r:embed="rId6">
              <a:alphaModFix amt="19999"/>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6942782" y="2577418"/>
            <a:ext cx="11096879" cy="5132164"/>
          </a:xfrm>
          <a:custGeom>
            <a:avLst/>
            <a:gdLst/>
            <a:ahLst/>
            <a:cxnLst/>
            <a:rect l="l" t="t" r="r" b="b"/>
            <a:pathLst>
              <a:path w="11096879" h="5132164">
                <a:moveTo>
                  <a:pt x="0" y="0"/>
                </a:moveTo>
                <a:lnTo>
                  <a:pt x="11096879" y="0"/>
                </a:lnTo>
                <a:lnTo>
                  <a:pt x="11096879" y="5132164"/>
                </a:lnTo>
                <a:lnTo>
                  <a:pt x="0" y="5132164"/>
                </a:lnTo>
                <a:lnTo>
                  <a:pt x="0" y="0"/>
                </a:lnTo>
                <a:close/>
              </a:path>
            </a:pathLst>
          </a:custGeom>
          <a:blipFill>
            <a:blip r:embed="rId8"/>
            <a:stretch>
              <a:fillRect/>
            </a:stretch>
          </a:blipFill>
        </p:spPr>
      </p:sp>
      <p:sp>
        <p:nvSpPr>
          <p:cNvPr id="6" name="TextBox 6"/>
          <p:cNvSpPr txBox="1"/>
          <p:nvPr/>
        </p:nvSpPr>
        <p:spPr>
          <a:xfrm>
            <a:off x="309965" y="475629"/>
            <a:ext cx="17978035" cy="2914650"/>
          </a:xfrm>
          <a:prstGeom prst="rect">
            <a:avLst/>
          </a:prstGeom>
        </p:spPr>
        <p:txBody>
          <a:bodyPr lIns="0" tIns="0" rIns="0" bIns="0" rtlCol="0" anchor="t">
            <a:spAutoFit/>
          </a:bodyPr>
          <a:lstStyle/>
          <a:p>
            <a:pPr>
              <a:lnSpc>
                <a:spcPts val="7500"/>
              </a:lnSpc>
            </a:pPr>
            <a:r>
              <a:rPr lang="en-US" sz="7500">
                <a:solidFill>
                  <a:srgbClr val="B47953"/>
                </a:solidFill>
                <a:latin typeface="Maragsa Heavy"/>
              </a:rPr>
              <a:t>Performance optimization for Spark's core functionalities</a:t>
            </a:r>
          </a:p>
          <a:p>
            <a:pPr marL="0" lvl="0" indent="0">
              <a:lnSpc>
                <a:spcPts val="7500"/>
              </a:lnSpc>
            </a:pPr>
            <a:endParaRPr lang="en-US" sz="7500">
              <a:solidFill>
                <a:srgbClr val="B47953"/>
              </a:solidFill>
              <a:latin typeface="Maragsa Heavy"/>
            </a:endParaRPr>
          </a:p>
        </p:txBody>
      </p:sp>
      <p:sp>
        <p:nvSpPr>
          <p:cNvPr id="7" name="TextBox 7"/>
          <p:cNvSpPr txBox="1"/>
          <p:nvPr/>
        </p:nvSpPr>
        <p:spPr>
          <a:xfrm>
            <a:off x="309965" y="3368978"/>
            <a:ext cx="6452240" cy="2764142"/>
          </a:xfrm>
          <a:prstGeom prst="rect">
            <a:avLst/>
          </a:prstGeom>
        </p:spPr>
        <p:txBody>
          <a:bodyPr lIns="0" tIns="0" rIns="0" bIns="0" rtlCol="0" anchor="t">
            <a:spAutoFit/>
          </a:bodyPr>
          <a:lstStyle/>
          <a:p>
            <a:pPr>
              <a:lnSpc>
                <a:spcPts val="5041"/>
              </a:lnSpc>
            </a:pPr>
            <a:r>
              <a:rPr lang="en-US" sz="3601" spc="54">
                <a:solidFill>
                  <a:srgbClr val="B47953"/>
                </a:solidFill>
                <a:latin typeface="HK Grotesk"/>
              </a:rPr>
              <a:t>The benefits of the `inner` join:</a:t>
            </a:r>
          </a:p>
          <a:p>
            <a:pPr marL="647700" lvl="1" indent="-323850">
              <a:lnSpc>
                <a:spcPts val="4200"/>
              </a:lnSpc>
              <a:buFont typeface="Arial"/>
              <a:buChar char="•"/>
            </a:pPr>
            <a:r>
              <a:rPr lang="en-US" sz="3000" spc="44">
                <a:solidFill>
                  <a:srgbClr val="B47953"/>
                </a:solidFill>
                <a:latin typeface="HK Grotesk"/>
              </a:rPr>
              <a:t>Efficient Data Filtering</a:t>
            </a:r>
          </a:p>
          <a:p>
            <a:pPr marL="647700" lvl="1" indent="-323850">
              <a:lnSpc>
                <a:spcPts val="4200"/>
              </a:lnSpc>
              <a:buFont typeface="Arial"/>
              <a:buChar char="•"/>
            </a:pPr>
            <a:r>
              <a:rPr lang="en-US" sz="3000" spc="44">
                <a:solidFill>
                  <a:srgbClr val="B47953"/>
                </a:solidFill>
                <a:latin typeface="HK Grotesk"/>
              </a:rPr>
              <a:t>Accurate Results</a:t>
            </a:r>
          </a:p>
          <a:p>
            <a:pPr marL="647700" lvl="1" indent="-323850">
              <a:lnSpc>
                <a:spcPts val="4200"/>
              </a:lnSpc>
              <a:buFont typeface="Arial"/>
              <a:buChar char="•"/>
            </a:pPr>
            <a:r>
              <a:rPr lang="en-US" sz="3000" spc="44">
                <a:solidFill>
                  <a:srgbClr val="B47953"/>
                </a:solidFill>
                <a:latin typeface="HK Grotesk"/>
              </a:rPr>
              <a:t>Improved Performance</a:t>
            </a:r>
          </a:p>
          <a:p>
            <a:pPr marL="647700" lvl="1" indent="-323850">
              <a:lnSpc>
                <a:spcPts val="4200"/>
              </a:lnSpc>
              <a:buFont typeface="Arial"/>
              <a:buChar char="•"/>
            </a:pPr>
            <a:r>
              <a:rPr lang="en-US" sz="3000" spc="44">
                <a:solidFill>
                  <a:srgbClr val="B47953"/>
                </a:solidFill>
                <a:latin typeface="HK Grotesk"/>
              </a:rPr>
              <a:t>Simplified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8EF"/>
        </a:solidFill>
        <a:effectLst/>
      </p:bgPr>
    </p:bg>
    <p:spTree>
      <p:nvGrpSpPr>
        <p:cNvPr id="1" name=""/>
        <p:cNvGrpSpPr/>
        <p:nvPr/>
      </p:nvGrpSpPr>
      <p:grpSpPr>
        <a:xfrm>
          <a:off x="0" y="0"/>
          <a:ext cx="0" cy="0"/>
          <a:chOff x="0" y="0"/>
          <a:chExt cx="0" cy="0"/>
        </a:xfrm>
      </p:grpSpPr>
      <p:sp>
        <p:nvSpPr>
          <p:cNvPr id="2" name="Freeform 2"/>
          <p:cNvSpPr/>
          <p:nvPr/>
        </p:nvSpPr>
        <p:spPr>
          <a:xfrm>
            <a:off x="15889534" y="-685740"/>
            <a:ext cx="1368052" cy="1371481"/>
          </a:xfrm>
          <a:custGeom>
            <a:avLst/>
            <a:gdLst/>
            <a:ahLst/>
            <a:cxnLst/>
            <a:rect l="l" t="t" r="r" b="b"/>
            <a:pathLst>
              <a:path w="1368052" h="1371481">
                <a:moveTo>
                  <a:pt x="0" y="0"/>
                </a:moveTo>
                <a:lnTo>
                  <a:pt x="1368052" y="0"/>
                </a:lnTo>
                <a:lnTo>
                  <a:pt x="1368052" y="1371480"/>
                </a:lnTo>
                <a:lnTo>
                  <a:pt x="0" y="1371480"/>
                </a:lnTo>
                <a:lnTo>
                  <a:pt x="0" y="0"/>
                </a:lnTo>
                <a:close/>
              </a:path>
            </a:pathLst>
          </a:custGeom>
          <a:blipFill>
            <a:blip r:embed="rId2">
              <a:alphaModFix amt="19999"/>
              <a:extLst>
                <a:ext uri="{96DAC541-7B7A-43D3-8B79-37D633B846F1}">
                  <asvg:svgBlip xmlns:asvg="http://schemas.microsoft.com/office/drawing/2016/SVG/main" xmlns="" r:embed="rId3"/>
                </a:ext>
              </a:extLst>
            </a:blip>
            <a:stretch>
              <a:fillRect/>
            </a:stretch>
          </a:blipFill>
        </p:spPr>
      </p:sp>
      <p:sp>
        <p:nvSpPr>
          <p:cNvPr id="3" name="Freeform 3"/>
          <p:cNvSpPr/>
          <p:nvPr/>
        </p:nvSpPr>
        <p:spPr>
          <a:xfrm rot="-5400000">
            <a:off x="15887819" y="1028700"/>
            <a:ext cx="1371481" cy="1371481"/>
          </a:xfrm>
          <a:custGeom>
            <a:avLst/>
            <a:gdLst/>
            <a:ahLst/>
            <a:cxnLst/>
            <a:rect l="l" t="t" r="r" b="b"/>
            <a:pathLst>
              <a:path w="1371481" h="1371481">
                <a:moveTo>
                  <a:pt x="0" y="0"/>
                </a:moveTo>
                <a:lnTo>
                  <a:pt x="1371481" y="0"/>
                </a:lnTo>
                <a:lnTo>
                  <a:pt x="1371481" y="1371481"/>
                </a:lnTo>
                <a:lnTo>
                  <a:pt x="0" y="1371481"/>
                </a:lnTo>
                <a:lnTo>
                  <a:pt x="0" y="0"/>
                </a:lnTo>
                <a:close/>
              </a:path>
            </a:pathLst>
          </a:custGeom>
          <a:blipFill>
            <a:blip r:embed="rId4">
              <a:alphaModFix amt="19999"/>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400000">
            <a:off x="15926362" y="2727336"/>
            <a:ext cx="1294396" cy="1325886"/>
          </a:xfrm>
          <a:custGeom>
            <a:avLst/>
            <a:gdLst/>
            <a:ahLst/>
            <a:cxnLst/>
            <a:rect l="l" t="t" r="r" b="b"/>
            <a:pathLst>
              <a:path w="1294396" h="1325886">
                <a:moveTo>
                  <a:pt x="0" y="0"/>
                </a:moveTo>
                <a:lnTo>
                  <a:pt x="1294396" y="0"/>
                </a:lnTo>
                <a:lnTo>
                  <a:pt x="1294396" y="1325886"/>
                </a:lnTo>
                <a:lnTo>
                  <a:pt x="0" y="1325886"/>
                </a:lnTo>
                <a:lnTo>
                  <a:pt x="0" y="0"/>
                </a:lnTo>
                <a:close/>
              </a:path>
            </a:pathLst>
          </a:custGeom>
          <a:blipFill>
            <a:blip r:embed="rId6">
              <a:alphaModFix amt="19999"/>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3960263" y="3733179"/>
            <a:ext cx="11460908" cy="2521683"/>
          </a:xfrm>
          <a:prstGeom prst="rect">
            <a:avLst/>
          </a:prstGeom>
        </p:spPr>
        <p:txBody>
          <a:bodyPr lIns="0" tIns="0" rIns="0" bIns="0" rtlCol="0" anchor="t">
            <a:spAutoFit/>
          </a:bodyPr>
          <a:lstStyle/>
          <a:p>
            <a:pPr marL="0" lvl="0" indent="0">
              <a:lnSpc>
                <a:spcPts val="18842"/>
              </a:lnSpc>
            </a:pPr>
            <a:r>
              <a:rPr lang="en-US" sz="18842">
                <a:solidFill>
                  <a:srgbClr val="B47953"/>
                </a:solidFill>
                <a:latin typeface="Maragsa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A9B8D"/>
        </a:solidFill>
        <a:effectLst/>
      </p:bgPr>
    </p:bg>
    <p:spTree>
      <p:nvGrpSpPr>
        <p:cNvPr id="1" name=""/>
        <p:cNvGrpSpPr/>
        <p:nvPr/>
      </p:nvGrpSpPr>
      <p:grpSpPr>
        <a:xfrm>
          <a:off x="0" y="0"/>
          <a:ext cx="0" cy="0"/>
          <a:chOff x="0" y="0"/>
          <a:chExt cx="0" cy="0"/>
        </a:xfrm>
      </p:grpSpPr>
      <p:sp>
        <p:nvSpPr>
          <p:cNvPr id="2" name="AutoShape 2"/>
          <p:cNvSpPr/>
          <p:nvPr/>
        </p:nvSpPr>
        <p:spPr>
          <a:xfrm>
            <a:off x="10377775" y="2024821"/>
            <a:ext cx="5122944" cy="0"/>
          </a:xfrm>
          <a:prstGeom prst="line">
            <a:avLst/>
          </a:prstGeom>
          <a:ln w="38100" cap="flat">
            <a:solidFill>
              <a:srgbClr val="FFF8EF"/>
            </a:solidFill>
            <a:prstDash val="solid"/>
            <a:headEnd type="none" w="sm" len="sm"/>
            <a:tailEnd type="none" w="sm" len="sm"/>
          </a:ln>
        </p:spPr>
      </p:sp>
      <p:sp>
        <p:nvSpPr>
          <p:cNvPr id="3" name="Freeform 3"/>
          <p:cNvSpPr/>
          <p:nvPr/>
        </p:nvSpPr>
        <p:spPr>
          <a:xfrm>
            <a:off x="0" y="0"/>
            <a:ext cx="9009723" cy="10287000"/>
          </a:xfrm>
          <a:custGeom>
            <a:avLst/>
            <a:gdLst/>
            <a:ahLst/>
            <a:cxnLst/>
            <a:rect l="l" t="t" r="r" b="b"/>
            <a:pathLst>
              <a:path w="9009723" h="10287000">
                <a:moveTo>
                  <a:pt x="0" y="0"/>
                </a:moveTo>
                <a:lnTo>
                  <a:pt x="9009723" y="0"/>
                </a:lnTo>
                <a:lnTo>
                  <a:pt x="9009723" y="10287000"/>
                </a:lnTo>
                <a:lnTo>
                  <a:pt x="0" y="10287000"/>
                </a:lnTo>
                <a:lnTo>
                  <a:pt x="0" y="0"/>
                </a:lnTo>
                <a:close/>
              </a:path>
            </a:pathLst>
          </a:custGeom>
          <a:blipFill>
            <a:blip r:embed="rId2"/>
            <a:stretch>
              <a:fillRect l="-38494" r="-34500"/>
            </a:stretch>
          </a:blipFill>
        </p:spPr>
      </p:sp>
      <p:sp>
        <p:nvSpPr>
          <p:cNvPr id="4" name="TextBox 4"/>
          <p:cNvSpPr txBox="1"/>
          <p:nvPr/>
        </p:nvSpPr>
        <p:spPr>
          <a:xfrm>
            <a:off x="10026606" y="568448"/>
            <a:ext cx="5122944" cy="1113473"/>
          </a:xfrm>
          <a:prstGeom prst="rect">
            <a:avLst/>
          </a:prstGeom>
        </p:spPr>
        <p:txBody>
          <a:bodyPr lIns="0" tIns="0" rIns="0" bIns="0" rtlCol="0" anchor="t">
            <a:spAutoFit/>
          </a:bodyPr>
          <a:lstStyle/>
          <a:p>
            <a:pPr marL="0" lvl="0" indent="0">
              <a:lnSpc>
                <a:spcPts val="8347"/>
              </a:lnSpc>
            </a:pPr>
            <a:r>
              <a:rPr lang="en-US" sz="7950">
                <a:solidFill>
                  <a:srgbClr val="FFFFFF"/>
                </a:solidFill>
                <a:latin typeface="Maragsa Bold"/>
              </a:rPr>
              <a:t>Introduction</a:t>
            </a:r>
          </a:p>
        </p:txBody>
      </p:sp>
      <p:sp>
        <p:nvSpPr>
          <p:cNvPr id="5" name="TextBox 5"/>
          <p:cNvSpPr txBox="1"/>
          <p:nvPr/>
        </p:nvSpPr>
        <p:spPr>
          <a:xfrm>
            <a:off x="10017081" y="3187432"/>
            <a:ext cx="6101769" cy="2174875"/>
          </a:xfrm>
          <a:prstGeom prst="rect">
            <a:avLst/>
          </a:prstGeom>
        </p:spPr>
        <p:txBody>
          <a:bodyPr lIns="0" tIns="0" rIns="0" bIns="0" rtlCol="0" anchor="t">
            <a:spAutoFit/>
          </a:bodyPr>
          <a:lstStyle/>
          <a:p>
            <a:pPr>
              <a:lnSpc>
                <a:spcPts val="3499"/>
              </a:lnSpc>
            </a:pPr>
            <a:r>
              <a:rPr lang="en-US" sz="2499" spc="37">
                <a:solidFill>
                  <a:srgbClr val="FFFFFF"/>
                </a:solidFill>
                <a:latin typeface="HK Grotesk"/>
              </a:rPr>
              <a:t> The campaign finance data for all US federal elections (including the every-2-year congressional and every-4-year presidential) from 1990 to 2016. </a:t>
            </a:r>
          </a:p>
          <a:p>
            <a:pPr marL="0" lvl="0" indent="0">
              <a:lnSpc>
                <a:spcPts val="3499"/>
              </a:lnSpc>
            </a:pPr>
            <a:endParaRPr lang="en-US" sz="2499" spc="37">
              <a:solidFill>
                <a:srgbClr val="FFFFFF"/>
              </a:solidFill>
              <a:latin typeface="HK Grotesk"/>
            </a:endParaRPr>
          </a:p>
        </p:txBody>
      </p:sp>
      <p:sp>
        <p:nvSpPr>
          <p:cNvPr id="6" name="TextBox 6"/>
          <p:cNvSpPr txBox="1"/>
          <p:nvPr/>
        </p:nvSpPr>
        <p:spPr>
          <a:xfrm>
            <a:off x="9156291" y="2412806"/>
            <a:ext cx="2615161" cy="872599"/>
          </a:xfrm>
          <a:prstGeom prst="rect">
            <a:avLst/>
          </a:prstGeom>
        </p:spPr>
        <p:txBody>
          <a:bodyPr lIns="0" tIns="0" rIns="0" bIns="0" rtlCol="0" anchor="t">
            <a:spAutoFit/>
          </a:bodyPr>
          <a:lstStyle/>
          <a:p>
            <a:pPr>
              <a:lnSpc>
                <a:spcPts val="3389"/>
              </a:lnSpc>
            </a:pPr>
            <a:r>
              <a:rPr lang="en-US" sz="3228">
                <a:solidFill>
                  <a:srgbClr val="FFFFFF"/>
                </a:solidFill>
                <a:latin typeface="Maragsa Heavy"/>
              </a:rPr>
              <a:t>Data Context</a:t>
            </a:r>
          </a:p>
          <a:p>
            <a:pPr marL="0" lvl="0" indent="0">
              <a:lnSpc>
                <a:spcPts val="3389"/>
              </a:lnSpc>
            </a:pPr>
            <a:endParaRPr lang="en-US" sz="3228">
              <a:solidFill>
                <a:srgbClr val="FFFFFF"/>
              </a:solidFill>
              <a:latin typeface="Maragsa Heavy"/>
            </a:endParaRPr>
          </a:p>
        </p:txBody>
      </p:sp>
      <p:sp>
        <p:nvSpPr>
          <p:cNvPr id="7" name="TextBox 7"/>
          <p:cNvSpPr txBox="1"/>
          <p:nvPr/>
        </p:nvSpPr>
        <p:spPr>
          <a:xfrm>
            <a:off x="10026606" y="5486132"/>
            <a:ext cx="7910225" cy="2174875"/>
          </a:xfrm>
          <a:prstGeom prst="rect">
            <a:avLst/>
          </a:prstGeom>
        </p:spPr>
        <p:txBody>
          <a:bodyPr lIns="0" tIns="0" rIns="0" bIns="0" rtlCol="0" anchor="t">
            <a:spAutoFit/>
          </a:bodyPr>
          <a:lstStyle/>
          <a:p>
            <a:pPr>
              <a:lnSpc>
                <a:spcPts val="3499"/>
              </a:lnSpc>
              <a:spcBef>
                <a:spcPct val="0"/>
              </a:spcBef>
            </a:pPr>
            <a:r>
              <a:rPr lang="en-US" sz="2499" spc="37">
                <a:solidFill>
                  <a:srgbClr val="FEFFFF"/>
                </a:solidFill>
                <a:latin typeface="HK Grotesk"/>
              </a:rPr>
              <a:t>It includes candidate data, PAC data, individual contribution data, PAC to PAC contribution data, and PAC to candidate contribution data, along with political party, industry, sector, and geographical information for the contributions.</a:t>
            </a:r>
          </a:p>
        </p:txBody>
      </p:sp>
      <p:sp>
        <p:nvSpPr>
          <p:cNvPr id="8" name="Freeform 8"/>
          <p:cNvSpPr/>
          <p:nvPr/>
        </p:nvSpPr>
        <p:spPr>
          <a:xfrm>
            <a:off x="8042121" y="2599664"/>
            <a:ext cx="1368052" cy="1371481"/>
          </a:xfrm>
          <a:custGeom>
            <a:avLst/>
            <a:gdLst/>
            <a:ahLst/>
            <a:cxnLst/>
            <a:rect l="l" t="t" r="r" b="b"/>
            <a:pathLst>
              <a:path w="1368052" h="1371481">
                <a:moveTo>
                  <a:pt x="0" y="0"/>
                </a:moveTo>
                <a:lnTo>
                  <a:pt x="1368052" y="0"/>
                </a:lnTo>
                <a:lnTo>
                  <a:pt x="1368052" y="1371481"/>
                </a:lnTo>
                <a:lnTo>
                  <a:pt x="0" y="137148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8E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430959" cy="10287000"/>
            <a:chOff x="0" y="0"/>
            <a:chExt cx="2483874" cy="2709333"/>
          </a:xfrm>
        </p:grpSpPr>
        <p:sp>
          <p:nvSpPr>
            <p:cNvPr id="3" name="Freeform 3"/>
            <p:cNvSpPr/>
            <p:nvPr/>
          </p:nvSpPr>
          <p:spPr>
            <a:xfrm>
              <a:off x="0" y="0"/>
              <a:ext cx="2483874" cy="2709333"/>
            </a:xfrm>
            <a:custGeom>
              <a:avLst/>
              <a:gdLst/>
              <a:ahLst/>
              <a:cxnLst/>
              <a:rect l="l" t="t" r="r" b="b"/>
              <a:pathLst>
                <a:path w="2483874" h="2709333">
                  <a:moveTo>
                    <a:pt x="0" y="0"/>
                  </a:moveTo>
                  <a:lnTo>
                    <a:pt x="2483874" y="0"/>
                  </a:lnTo>
                  <a:lnTo>
                    <a:pt x="2483874" y="2709333"/>
                  </a:lnTo>
                  <a:lnTo>
                    <a:pt x="0" y="2709333"/>
                  </a:lnTo>
                  <a:close/>
                </a:path>
              </a:pathLst>
            </a:custGeom>
            <a:solidFill>
              <a:srgbClr val="FEFFFF"/>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150"/>
                </a:lnSpc>
              </a:pPr>
              <a:endParaRPr/>
            </a:p>
          </p:txBody>
        </p:sp>
      </p:grpSp>
      <p:sp>
        <p:nvSpPr>
          <p:cNvPr id="5" name="Freeform 5"/>
          <p:cNvSpPr/>
          <p:nvPr/>
        </p:nvSpPr>
        <p:spPr>
          <a:xfrm>
            <a:off x="290267" y="1445206"/>
            <a:ext cx="8251751" cy="6475444"/>
          </a:xfrm>
          <a:custGeom>
            <a:avLst/>
            <a:gdLst/>
            <a:ahLst/>
            <a:cxnLst/>
            <a:rect l="l" t="t" r="r" b="b"/>
            <a:pathLst>
              <a:path w="8251751" h="6475444">
                <a:moveTo>
                  <a:pt x="0" y="0"/>
                </a:moveTo>
                <a:lnTo>
                  <a:pt x="8251750" y="0"/>
                </a:lnTo>
                <a:lnTo>
                  <a:pt x="8251750" y="6475444"/>
                </a:lnTo>
                <a:lnTo>
                  <a:pt x="0" y="6475444"/>
                </a:lnTo>
                <a:lnTo>
                  <a:pt x="0" y="0"/>
                </a:lnTo>
                <a:close/>
              </a:path>
            </a:pathLst>
          </a:custGeom>
          <a:blipFill>
            <a:blip r:embed="rId2"/>
            <a:stretch>
              <a:fillRect/>
            </a:stretch>
          </a:blipFill>
        </p:spPr>
      </p:sp>
      <p:grpSp>
        <p:nvGrpSpPr>
          <p:cNvPr id="6" name="Group 6"/>
          <p:cNvGrpSpPr/>
          <p:nvPr/>
        </p:nvGrpSpPr>
        <p:grpSpPr>
          <a:xfrm>
            <a:off x="10007084" y="1935805"/>
            <a:ext cx="7919136" cy="6883926"/>
            <a:chOff x="0" y="0"/>
            <a:chExt cx="10558848" cy="9178568"/>
          </a:xfrm>
        </p:grpSpPr>
        <p:sp>
          <p:nvSpPr>
            <p:cNvPr id="7" name="TextBox 7"/>
            <p:cNvSpPr txBox="1"/>
            <p:nvPr/>
          </p:nvSpPr>
          <p:spPr>
            <a:xfrm>
              <a:off x="0" y="5735231"/>
              <a:ext cx="10558848" cy="585046"/>
            </a:xfrm>
            <a:prstGeom prst="rect">
              <a:avLst/>
            </a:prstGeom>
          </p:spPr>
          <p:txBody>
            <a:bodyPr lIns="0" tIns="0" rIns="0" bIns="0" rtlCol="0" anchor="t">
              <a:spAutoFit/>
            </a:bodyPr>
            <a:lstStyle/>
            <a:p>
              <a:pPr marL="0" lvl="0" indent="0">
                <a:lnSpc>
                  <a:spcPts val="3698"/>
                </a:lnSpc>
              </a:pPr>
              <a:r>
                <a:rPr lang="en-US" sz="2641" spc="39">
                  <a:solidFill>
                    <a:srgbClr val="B47953"/>
                  </a:solidFill>
                  <a:latin typeface="HK Grotesk"/>
                </a:rPr>
                <a:t>The data is available in a CSV document. </a:t>
              </a:r>
            </a:p>
          </p:txBody>
        </p:sp>
        <p:sp>
          <p:nvSpPr>
            <p:cNvPr id="8" name="TextBox 8"/>
            <p:cNvSpPr txBox="1"/>
            <p:nvPr/>
          </p:nvSpPr>
          <p:spPr>
            <a:xfrm>
              <a:off x="0" y="6857727"/>
              <a:ext cx="10558848" cy="1202417"/>
            </a:xfrm>
            <a:prstGeom prst="rect">
              <a:avLst/>
            </a:prstGeom>
          </p:spPr>
          <p:txBody>
            <a:bodyPr lIns="0" tIns="0" rIns="0" bIns="0" rtlCol="0" anchor="t">
              <a:spAutoFit/>
            </a:bodyPr>
            <a:lstStyle/>
            <a:p>
              <a:pPr marL="0" lvl="0" indent="0">
                <a:lnSpc>
                  <a:spcPts val="3698"/>
                </a:lnSpc>
              </a:pPr>
              <a:r>
                <a:rPr lang="en-US" sz="2641" spc="39">
                  <a:solidFill>
                    <a:srgbClr val="B47953"/>
                  </a:solidFill>
                  <a:latin typeface="HK Grotesk"/>
                </a:rPr>
                <a:t>It is 10 csv files for US Federal Campaign individual contributions as shown in the table [1]</a:t>
              </a:r>
            </a:p>
          </p:txBody>
        </p:sp>
        <p:sp>
          <p:nvSpPr>
            <p:cNvPr id="9" name="TextBox 9"/>
            <p:cNvSpPr txBox="1"/>
            <p:nvPr/>
          </p:nvSpPr>
          <p:spPr>
            <a:xfrm>
              <a:off x="0" y="8593522"/>
              <a:ext cx="10558848" cy="585046"/>
            </a:xfrm>
            <a:prstGeom prst="rect">
              <a:avLst/>
            </a:prstGeom>
          </p:spPr>
          <p:txBody>
            <a:bodyPr lIns="0" tIns="0" rIns="0" bIns="0" rtlCol="0" anchor="t">
              <a:spAutoFit/>
            </a:bodyPr>
            <a:lstStyle/>
            <a:p>
              <a:pPr marL="0" lvl="0" indent="0">
                <a:lnSpc>
                  <a:spcPts val="3698"/>
                </a:lnSpc>
              </a:pPr>
              <a:endParaRPr/>
            </a:p>
          </p:txBody>
        </p:sp>
        <p:sp>
          <p:nvSpPr>
            <p:cNvPr id="10" name="TextBox 10"/>
            <p:cNvSpPr txBox="1"/>
            <p:nvPr/>
          </p:nvSpPr>
          <p:spPr>
            <a:xfrm>
              <a:off x="0" y="152400"/>
              <a:ext cx="10558848" cy="4701567"/>
            </a:xfrm>
            <a:prstGeom prst="rect">
              <a:avLst/>
            </a:prstGeom>
          </p:spPr>
          <p:txBody>
            <a:bodyPr lIns="0" tIns="0" rIns="0" bIns="0" rtlCol="0" anchor="t">
              <a:spAutoFit/>
            </a:bodyPr>
            <a:lstStyle/>
            <a:p>
              <a:pPr>
                <a:lnSpc>
                  <a:spcPts val="8982"/>
                </a:lnSpc>
              </a:pPr>
              <a:r>
                <a:rPr lang="en-US" sz="8982">
                  <a:solidFill>
                    <a:srgbClr val="B47953"/>
                  </a:solidFill>
                  <a:latin typeface="Maragsa Heavy"/>
                </a:rPr>
                <a:t>Data Organisation</a:t>
              </a:r>
            </a:p>
            <a:p>
              <a:pPr marL="0" lvl="0" indent="0">
                <a:lnSpc>
                  <a:spcPts val="8982"/>
                </a:lnSpc>
              </a:pPr>
              <a:endParaRPr lang="en-US" sz="8982">
                <a:solidFill>
                  <a:srgbClr val="B47953"/>
                </a:solidFill>
                <a:latin typeface="Maragsa Heavy"/>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A9B8D"/>
        </a:solidFill>
        <a:effectLst/>
      </p:bgPr>
    </p:bg>
    <p:spTree>
      <p:nvGrpSpPr>
        <p:cNvPr id="1" name=""/>
        <p:cNvGrpSpPr/>
        <p:nvPr/>
      </p:nvGrpSpPr>
      <p:grpSpPr>
        <a:xfrm>
          <a:off x="0" y="0"/>
          <a:ext cx="0" cy="0"/>
          <a:chOff x="0" y="0"/>
          <a:chExt cx="0" cy="0"/>
        </a:xfrm>
      </p:grpSpPr>
      <p:sp>
        <p:nvSpPr>
          <p:cNvPr id="2" name="AutoShape 2"/>
          <p:cNvSpPr/>
          <p:nvPr/>
        </p:nvSpPr>
        <p:spPr>
          <a:xfrm>
            <a:off x="10914852" y="3163037"/>
            <a:ext cx="5122944" cy="0"/>
          </a:xfrm>
          <a:prstGeom prst="line">
            <a:avLst/>
          </a:prstGeom>
          <a:ln w="38100" cap="flat">
            <a:solidFill>
              <a:srgbClr val="FFF8EF"/>
            </a:solidFill>
            <a:prstDash val="solid"/>
            <a:headEnd type="none" w="sm" len="sm"/>
            <a:tailEnd type="none" w="sm" len="sm"/>
          </a:ln>
        </p:spPr>
      </p:sp>
      <p:sp>
        <p:nvSpPr>
          <p:cNvPr id="3" name="Freeform 3"/>
          <p:cNvSpPr/>
          <p:nvPr/>
        </p:nvSpPr>
        <p:spPr>
          <a:xfrm>
            <a:off x="203706" y="1249837"/>
            <a:ext cx="10067354" cy="6872173"/>
          </a:xfrm>
          <a:custGeom>
            <a:avLst/>
            <a:gdLst/>
            <a:ahLst/>
            <a:cxnLst/>
            <a:rect l="l" t="t" r="r" b="b"/>
            <a:pathLst>
              <a:path w="10067354" h="6872173">
                <a:moveTo>
                  <a:pt x="0" y="0"/>
                </a:moveTo>
                <a:lnTo>
                  <a:pt x="10067353" y="0"/>
                </a:lnTo>
                <a:lnTo>
                  <a:pt x="10067353" y="6872174"/>
                </a:lnTo>
                <a:lnTo>
                  <a:pt x="0" y="6872174"/>
                </a:lnTo>
                <a:lnTo>
                  <a:pt x="0" y="0"/>
                </a:lnTo>
                <a:close/>
              </a:path>
            </a:pathLst>
          </a:custGeom>
          <a:blipFill>
            <a:blip r:embed="rId2"/>
            <a:stretch>
              <a:fillRect/>
            </a:stretch>
          </a:blipFill>
        </p:spPr>
      </p:sp>
      <p:sp>
        <p:nvSpPr>
          <p:cNvPr id="4" name="TextBox 4"/>
          <p:cNvSpPr txBox="1"/>
          <p:nvPr/>
        </p:nvSpPr>
        <p:spPr>
          <a:xfrm>
            <a:off x="10914852" y="819885"/>
            <a:ext cx="5122944" cy="2324102"/>
          </a:xfrm>
          <a:prstGeom prst="rect">
            <a:avLst/>
          </a:prstGeom>
        </p:spPr>
        <p:txBody>
          <a:bodyPr lIns="0" tIns="0" rIns="0" bIns="0" rtlCol="0" anchor="t">
            <a:spAutoFit/>
          </a:bodyPr>
          <a:lstStyle/>
          <a:p>
            <a:pPr marL="0" lvl="0" indent="0">
              <a:lnSpc>
                <a:spcPts val="8925"/>
              </a:lnSpc>
            </a:pPr>
            <a:r>
              <a:rPr lang="en-US" sz="8500">
                <a:solidFill>
                  <a:srgbClr val="FFFFFF"/>
                </a:solidFill>
                <a:latin typeface="Maragsa Heavy"/>
              </a:rPr>
              <a:t>Business Value</a:t>
            </a:r>
          </a:p>
        </p:txBody>
      </p:sp>
      <p:sp>
        <p:nvSpPr>
          <p:cNvPr id="5" name="TextBox 5"/>
          <p:cNvSpPr txBox="1"/>
          <p:nvPr/>
        </p:nvSpPr>
        <p:spPr>
          <a:xfrm>
            <a:off x="11144021" y="3610632"/>
            <a:ext cx="5168852" cy="5241925"/>
          </a:xfrm>
          <a:prstGeom prst="rect">
            <a:avLst/>
          </a:prstGeom>
        </p:spPr>
        <p:txBody>
          <a:bodyPr lIns="0" tIns="0" rIns="0" bIns="0" rtlCol="0" anchor="t">
            <a:spAutoFit/>
          </a:bodyPr>
          <a:lstStyle/>
          <a:p>
            <a:pPr>
              <a:lnSpc>
                <a:spcPts val="3499"/>
              </a:lnSpc>
            </a:pPr>
            <a:r>
              <a:rPr lang="en-US" sz="2499" spc="37">
                <a:solidFill>
                  <a:srgbClr val="FFFFFF"/>
                </a:solidFill>
                <a:latin typeface="HK Grotesk"/>
              </a:rPr>
              <a:t> </a:t>
            </a:r>
          </a:p>
          <a:p>
            <a:pPr>
              <a:lnSpc>
                <a:spcPts val="3499"/>
              </a:lnSpc>
            </a:pPr>
            <a:r>
              <a:rPr lang="en-US" sz="2499" spc="37">
                <a:solidFill>
                  <a:srgbClr val="FFFFFF"/>
                </a:solidFill>
                <a:latin typeface="HK Grotesk"/>
              </a:rPr>
              <a:t>How do the individual contributions of each course evolve over time?</a:t>
            </a:r>
          </a:p>
          <a:p>
            <a:pPr>
              <a:lnSpc>
                <a:spcPts val="3499"/>
              </a:lnSpc>
            </a:pPr>
            <a:endParaRPr lang="en-US" sz="2499" spc="37">
              <a:solidFill>
                <a:srgbClr val="FFFFFF"/>
              </a:solidFill>
              <a:latin typeface="HK Grotesk"/>
            </a:endParaRPr>
          </a:p>
          <a:p>
            <a:pPr>
              <a:lnSpc>
                <a:spcPts val="3499"/>
              </a:lnSpc>
            </a:pPr>
            <a:r>
              <a:rPr lang="en-US" sz="2499" spc="37">
                <a:solidFill>
                  <a:srgbClr val="FFFFFF"/>
                </a:solidFill>
                <a:latin typeface="HK Grotesk"/>
              </a:rPr>
              <a:t>How are contributions affected by a presidential election year versus a midterm election?</a:t>
            </a:r>
          </a:p>
          <a:p>
            <a:pPr>
              <a:lnSpc>
                <a:spcPts val="3499"/>
              </a:lnSpc>
            </a:pPr>
            <a:endParaRPr lang="en-US" sz="2499" spc="37">
              <a:solidFill>
                <a:srgbClr val="FFFFFF"/>
              </a:solidFill>
              <a:latin typeface="HK Grotesk"/>
            </a:endParaRPr>
          </a:p>
          <a:p>
            <a:pPr>
              <a:lnSpc>
                <a:spcPts val="3499"/>
              </a:lnSpc>
            </a:pPr>
            <a:r>
              <a:rPr lang="en-US" sz="2499" spc="37">
                <a:solidFill>
                  <a:srgbClr val="FFFFFF"/>
                </a:solidFill>
                <a:latin typeface="HK Grotesk"/>
              </a:rPr>
              <a:t>How does the industry or ideology of the donor influence individual contributions?</a:t>
            </a:r>
          </a:p>
          <a:p>
            <a:pPr marL="0" lvl="0" indent="0">
              <a:lnSpc>
                <a:spcPts val="3499"/>
              </a:lnSpc>
            </a:pPr>
            <a:endParaRPr lang="en-US" sz="2499" spc="37">
              <a:solidFill>
                <a:srgbClr val="FFFFFF"/>
              </a:solidFill>
              <a:latin typeface="HK Grotesk"/>
            </a:endParaRPr>
          </a:p>
        </p:txBody>
      </p:sp>
      <p:sp>
        <p:nvSpPr>
          <p:cNvPr id="6" name="Freeform 6"/>
          <p:cNvSpPr/>
          <p:nvPr/>
        </p:nvSpPr>
        <p:spPr>
          <a:xfrm>
            <a:off x="9775969" y="2779716"/>
            <a:ext cx="1368052" cy="1371481"/>
          </a:xfrm>
          <a:custGeom>
            <a:avLst/>
            <a:gdLst/>
            <a:ahLst/>
            <a:cxnLst/>
            <a:rect l="l" t="t" r="r" b="b"/>
            <a:pathLst>
              <a:path w="1368052" h="1371481">
                <a:moveTo>
                  <a:pt x="0" y="0"/>
                </a:moveTo>
                <a:lnTo>
                  <a:pt x="1368052" y="0"/>
                </a:lnTo>
                <a:lnTo>
                  <a:pt x="1368052" y="1371480"/>
                </a:lnTo>
                <a:lnTo>
                  <a:pt x="0" y="137148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8E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430959" cy="10287000"/>
            <a:chOff x="0" y="0"/>
            <a:chExt cx="2483874" cy="2709333"/>
          </a:xfrm>
        </p:grpSpPr>
        <p:sp>
          <p:nvSpPr>
            <p:cNvPr id="3" name="Freeform 3"/>
            <p:cNvSpPr/>
            <p:nvPr/>
          </p:nvSpPr>
          <p:spPr>
            <a:xfrm>
              <a:off x="0" y="0"/>
              <a:ext cx="2483874" cy="2709333"/>
            </a:xfrm>
            <a:custGeom>
              <a:avLst/>
              <a:gdLst/>
              <a:ahLst/>
              <a:cxnLst/>
              <a:rect l="l" t="t" r="r" b="b"/>
              <a:pathLst>
                <a:path w="2483874" h="2709333">
                  <a:moveTo>
                    <a:pt x="0" y="0"/>
                  </a:moveTo>
                  <a:lnTo>
                    <a:pt x="2483874" y="0"/>
                  </a:lnTo>
                  <a:lnTo>
                    <a:pt x="2483874" y="2709333"/>
                  </a:lnTo>
                  <a:lnTo>
                    <a:pt x="0" y="2709333"/>
                  </a:lnTo>
                  <a:close/>
                </a:path>
              </a:pathLst>
            </a:custGeom>
            <a:solidFill>
              <a:srgbClr val="8A9B8D"/>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150"/>
                </a:lnSpc>
              </a:pPr>
              <a:endParaRPr/>
            </a:p>
          </p:txBody>
        </p:sp>
      </p:grpSp>
      <p:sp>
        <p:nvSpPr>
          <p:cNvPr id="5" name="Freeform 5"/>
          <p:cNvSpPr/>
          <p:nvPr/>
        </p:nvSpPr>
        <p:spPr>
          <a:xfrm>
            <a:off x="512985" y="531478"/>
            <a:ext cx="8631015" cy="8982277"/>
          </a:xfrm>
          <a:custGeom>
            <a:avLst/>
            <a:gdLst/>
            <a:ahLst/>
            <a:cxnLst/>
            <a:rect l="l" t="t" r="r" b="b"/>
            <a:pathLst>
              <a:path w="8631015" h="8982277">
                <a:moveTo>
                  <a:pt x="0" y="0"/>
                </a:moveTo>
                <a:lnTo>
                  <a:pt x="8631015" y="0"/>
                </a:lnTo>
                <a:lnTo>
                  <a:pt x="8631015" y="8982277"/>
                </a:lnTo>
                <a:lnTo>
                  <a:pt x="0" y="8982277"/>
                </a:lnTo>
                <a:lnTo>
                  <a:pt x="0" y="0"/>
                </a:lnTo>
                <a:close/>
              </a:path>
            </a:pathLst>
          </a:custGeom>
          <a:blipFill>
            <a:blip r:embed="rId2"/>
            <a:stretch>
              <a:fillRect/>
            </a:stretch>
          </a:blipFill>
        </p:spPr>
      </p:sp>
      <p:grpSp>
        <p:nvGrpSpPr>
          <p:cNvPr id="6" name="Group 6"/>
          <p:cNvGrpSpPr/>
          <p:nvPr/>
        </p:nvGrpSpPr>
        <p:grpSpPr>
          <a:xfrm>
            <a:off x="10134400" y="1765158"/>
            <a:ext cx="7340874" cy="5369054"/>
            <a:chOff x="0" y="142875"/>
            <a:chExt cx="9787832" cy="7158739"/>
          </a:xfrm>
        </p:grpSpPr>
        <p:sp>
          <p:nvSpPr>
            <p:cNvPr id="7" name="TextBox 7"/>
            <p:cNvSpPr txBox="1"/>
            <p:nvPr/>
          </p:nvSpPr>
          <p:spPr>
            <a:xfrm>
              <a:off x="0" y="3998440"/>
              <a:ext cx="9787832" cy="547158"/>
            </a:xfrm>
            <a:prstGeom prst="rect">
              <a:avLst/>
            </a:prstGeom>
          </p:spPr>
          <p:txBody>
            <a:bodyPr lIns="0" tIns="0" rIns="0" bIns="0" rtlCol="0" anchor="t">
              <a:spAutoFit/>
            </a:bodyPr>
            <a:lstStyle/>
            <a:p>
              <a:pPr marL="0" lvl="0" indent="0">
                <a:lnSpc>
                  <a:spcPts val="3499"/>
                </a:lnSpc>
              </a:pPr>
              <a:r>
                <a:rPr lang="en-US" sz="2499" spc="37">
                  <a:solidFill>
                    <a:srgbClr val="B47953"/>
                  </a:solidFill>
                  <a:latin typeface="HK Grotesk"/>
                </a:rPr>
                <a:t>Loading the datasets in the Spark dataframe</a:t>
              </a:r>
            </a:p>
          </p:txBody>
        </p:sp>
        <p:sp>
          <p:nvSpPr>
            <p:cNvPr id="8" name="TextBox 8"/>
            <p:cNvSpPr txBox="1"/>
            <p:nvPr/>
          </p:nvSpPr>
          <p:spPr>
            <a:xfrm>
              <a:off x="0" y="5060626"/>
              <a:ext cx="9787832" cy="1131358"/>
            </a:xfrm>
            <a:prstGeom prst="rect">
              <a:avLst/>
            </a:prstGeom>
          </p:spPr>
          <p:txBody>
            <a:bodyPr lIns="0" tIns="0" rIns="0" bIns="0" rtlCol="0" anchor="t">
              <a:spAutoFit/>
            </a:bodyPr>
            <a:lstStyle/>
            <a:p>
              <a:pPr>
                <a:lnSpc>
                  <a:spcPts val="3499"/>
                </a:lnSpc>
              </a:pPr>
              <a:r>
                <a:rPr lang="en-US" sz="2499" spc="37">
                  <a:solidFill>
                    <a:srgbClr val="B47953"/>
                  </a:solidFill>
                  <a:latin typeface="HK Grotesk"/>
                </a:rPr>
                <a:t>Check the null values and duplicated rows.</a:t>
              </a:r>
            </a:p>
            <a:p>
              <a:pPr marL="0" lvl="0" indent="0">
                <a:lnSpc>
                  <a:spcPts val="3499"/>
                </a:lnSpc>
              </a:pPr>
              <a:endParaRPr lang="en-US" sz="2499" spc="37">
                <a:solidFill>
                  <a:srgbClr val="B47953"/>
                </a:solidFill>
                <a:latin typeface="HK Grotesk"/>
              </a:endParaRPr>
            </a:p>
          </p:txBody>
        </p:sp>
        <p:sp>
          <p:nvSpPr>
            <p:cNvPr id="9" name="TextBox 9"/>
            <p:cNvSpPr txBox="1"/>
            <p:nvPr/>
          </p:nvSpPr>
          <p:spPr>
            <a:xfrm>
              <a:off x="0" y="6703159"/>
              <a:ext cx="9787832" cy="598455"/>
            </a:xfrm>
            <a:prstGeom prst="rect">
              <a:avLst/>
            </a:prstGeom>
          </p:spPr>
          <p:txBody>
            <a:bodyPr lIns="0" tIns="0" rIns="0" bIns="0" rtlCol="0" anchor="t">
              <a:spAutoFit/>
            </a:bodyPr>
            <a:lstStyle/>
            <a:p>
              <a:pPr>
                <a:lnSpc>
                  <a:spcPts val="3499"/>
                </a:lnSpc>
              </a:pPr>
              <a:r>
                <a:rPr lang="en-US" sz="2499" spc="37" dirty="0">
                  <a:solidFill>
                    <a:srgbClr val="B47953"/>
                  </a:solidFill>
                  <a:latin typeface="HK Grotesk"/>
                </a:rPr>
                <a:t>Data Cleaning: individual contributions </a:t>
              </a:r>
              <a:r>
                <a:rPr lang="en-US" sz="2499" spc="37" dirty="0" smtClean="0">
                  <a:solidFill>
                    <a:srgbClr val="B47953"/>
                  </a:solidFill>
                  <a:latin typeface="HK Grotesk"/>
                </a:rPr>
                <a:t>dataset</a:t>
              </a:r>
              <a:endParaRPr lang="en-US" sz="2499" spc="37" dirty="0">
                <a:solidFill>
                  <a:srgbClr val="B47953"/>
                </a:solidFill>
                <a:latin typeface="HK Grotesk"/>
              </a:endParaRPr>
            </a:p>
          </p:txBody>
        </p:sp>
        <p:sp>
          <p:nvSpPr>
            <p:cNvPr id="10" name="TextBox 10"/>
            <p:cNvSpPr txBox="1"/>
            <p:nvPr/>
          </p:nvSpPr>
          <p:spPr>
            <a:xfrm>
              <a:off x="0" y="142875"/>
              <a:ext cx="9787832" cy="3015196"/>
            </a:xfrm>
            <a:prstGeom prst="rect">
              <a:avLst/>
            </a:prstGeom>
          </p:spPr>
          <p:txBody>
            <a:bodyPr lIns="0" tIns="0" rIns="0" bIns="0" rtlCol="0" anchor="t">
              <a:spAutoFit/>
            </a:bodyPr>
            <a:lstStyle/>
            <a:p>
              <a:pPr>
                <a:lnSpc>
                  <a:spcPts val="8500"/>
                </a:lnSpc>
              </a:pPr>
              <a:r>
                <a:rPr lang="en-US" sz="8500">
                  <a:solidFill>
                    <a:srgbClr val="B47953"/>
                  </a:solidFill>
                  <a:latin typeface="Maragsa Heavy"/>
                </a:rPr>
                <a:t>Data Process</a:t>
              </a:r>
            </a:p>
            <a:p>
              <a:pPr marL="0" lvl="0" indent="0">
                <a:lnSpc>
                  <a:spcPts val="8500"/>
                </a:lnSpc>
              </a:pPr>
              <a:endParaRPr lang="en-US" sz="8500">
                <a:solidFill>
                  <a:srgbClr val="B47953"/>
                </a:solidFill>
                <a:latin typeface="Maragsa Heav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8EF"/>
        </a:solidFill>
        <a:effectLst/>
      </p:bgPr>
    </p:bg>
    <p:spTree>
      <p:nvGrpSpPr>
        <p:cNvPr id="1" name=""/>
        <p:cNvGrpSpPr/>
        <p:nvPr/>
      </p:nvGrpSpPr>
      <p:grpSpPr>
        <a:xfrm>
          <a:off x="0" y="0"/>
          <a:ext cx="0" cy="0"/>
          <a:chOff x="0" y="0"/>
          <a:chExt cx="0" cy="0"/>
        </a:xfrm>
      </p:grpSpPr>
      <p:sp>
        <p:nvSpPr>
          <p:cNvPr id="2" name="Freeform 2"/>
          <p:cNvSpPr/>
          <p:nvPr/>
        </p:nvSpPr>
        <p:spPr>
          <a:xfrm>
            <a:off x="178243" y="1940593"/>
            <a:ext cx="8667094" cy="6164145"/>
          </a:xfrm>
          <a:custGeom>
            <a:avLst/>
            <a:gdLst/>
            <a:ahLst/>
            <a:cxnLst/>
            <a:rect l="l" t="t" r="r" b="b"/>
            <a:pathLst>
              <a:path w="8667094" h="6164145">
                <a:moveTo>
                  <a:pt x="0" y="0"/>
                </a:moveTo>
                <a:lnTo>
                  <a:pt x="8667093" y="0"/>
                </a:lnTo>
                <a:lnTo>
                  <a:pt x="8667093" y="6164145"/>
                </a:lnTo>
                <a:lnTo>
                  <a:pt x="0" y="6164145"/>
                </a:lnTo>
                <a:lnTo>
                  <a:pt x="0" y="0"/>
                </a:lnTo>
                <a:close/>
              </a:path>
            </a:pathLst>
          </a:custGeom>
          <a:blipFill>
            <a:blip r:embed="rId2"/>
            <a:stretch>
              <a:fillRect l="-12685" t="-6798" r="-12685" b="-10719"/>
            </a:stretch>
          </a:blipFill>
        </p:spPr>
      </p:sp>
      <p:sp>
        <p:nvSpPr>
          <p:cNvPr id="3" name="TextBox 3"/>
          <p:cNvSpPr txBox="1"/>
          <p:nvPr/>
        </p:nvSpPr>
        <p:spPr>
          <a:xfrm>
            <a:off x="10185326" y="2148724"/>
            <a:ext cx="7340874" cy="3927475"/>
          </a:xfrm>
          <a:prstGeom prst="rect">
            <a:avLst/>
          </a:prstGeom>
        </p:spPr>
        <p:txBody>
          <a:bodyPr lIns="0" tIns="0" rIns="0" bIns="0" rtlCol="0" anchor="t">
            <a:spAutoFit/>
          </a:bodyPr>
          <a:lstStyle/>
          <a:p>
            <a:pPr>
              <a:lnSpc>
                <a:spcPts val="3499"/>
              </a:lnSpc>
            </a:pPr>
            <a:r>
              <a:rPr lang="en-US" sz="2499" spc="37">
                <a:solidFill>
                  <a:srgbClr val="B47953"/>
                </a:solidFill>
                <a:latin typeface="HK Grotesk Bold"/>
              </a:rPr>
              <a:t> To solve the null values, we split this large dataset into two datasets:</a:t>
            </a:r>
          </a:p>
          <a:p>
            <a:pPr marL="539749" lvl="1" indent="-269875">
              <a:lnSpc>
                <a:spcPts val="3499"/>
              </a:lnSpc>
              <a:buFont typeface="Arial"/>
              <a:buChar char="•"/>
            </a:pPr>
            <a:r>
              <a:rPr lang="en-US" sz="2499" spc="37">
                <a:solidFill>
                  <a:srgbClr val="B47953"/>
                </a:solidFill>
                <a:latin typeface="HK Grotesk Bold"/>
              </a:rPr>
              <a:t> The individual contribution dataset doesn't have the committee ID number for the intermediary party to earmark contributions.</a:t>
            </a:r>
          </a:p>
          <a:p>
            <a:pPr marL="539749" lvl="1" indent="-269875">
              <a:lnSpc>
                <a:spcPts val="3499"/>
              </a:lnSpc>
              <a:buFont typeface="Arial"/>
              <a:buChar char="•"/>
            </a:pPr>
            <a:r>
              <a:rPr lang="en-US" sz="2499" spc="37">
                <a:solidFill>
                  <a:srgbClr val="B47953"/>
                </a:solidFill>
                <a:latin typeface="HK Grotesk Bold"/>
              </a:rPr>
              <a:t> The individual contributions dataset has the committee ID number for the intermediary party to earmark contributions.</a:t>
            </a:r>
          </a:p>
          <a:p>
            <a:pPr marL="0" lvl="0" indent="0">
              <a:lnSpc>
                <a:spcPts val="3499"/>
              </a:lnSpc>
            </a:pPr>
            <a:endParaRPr lang="en-US" sz="2499" spc="37">
              <a:solidFill>
                <a:srgbClr val="B47953"/>
              </a:solidFill>
              <a:latin typeface="HK Grotesk Bold"/>
            </a:endParaRPr>
          </a:p>
        </p:txBody>
      </p:sp>
      <p:sp>
        <p:nvSpPr>
          <p:cNvPr id="4" name="TextBox 4"/>
          <p:cNvSpPr txBox="1"/>
          <p:nvPr/>
        </p:nvSpPr>
        <p:spPr>
          <a:xfrm>
            <a:off x="10185326" y="6450563"/>
            <a:ext cx="7340874" cy="422275"/>
          </a:xfrm>
          <a:prstGeom prst="rect">
            <a:avLst/>
          </a:prstGeom>
        </p:spPr>
        <p:txBody>
          <a:bodyPr lIns="0" tIns="0" rIns="0" bIns="0" rtlCol="0" anchor="t">
            <a:spAutoFit/>
          </a:bodyPr>
          <a:lstStyle/>
          <a:p>
            <a:pPr marL="0" lvl="0" indent="0">
              <a:lnSpc>
                <a:spcPts val="3499"/>
              </a:lnSpc>
            </a:pPr>
            <a:r>
              <a:rPr lang="en-US" sz="2499" spc="37">
                <a:solidFill>
                  <a:srgbClr val="B47953"/>
                </a:solidFill>
                <a:latin typeface="HK Grotesk"/>
              </a:rPr>
              <a:t>drop some columns such as "ult_org", "other_id”</a:t>
            </a:r>
          </a:p>
        </p:txBody>
      </p:sp>
      <p:sp>
        <p:nvSpPr>
          <p:cNvPr id="5" name="TextBox 5"/>
          <p:cNvSpPr txBox="1"/>
          <p:nvPr/>
        </p:nvSpPr>
        <p:spPr>
          <a:xfrm>
            <a:off x="10185326" y="7244313"/>
            <a:ext cx="7340874" cy="860425"/>
          </a:xfrm>
          <a:prstGeom prst="rect">
            <a:avLst/>
          </a:prstGeom>
        </p:spPr>
        <p:txBody>
          <a:bodyPr lIns="0" tIns="0" rIns="0" bIns="0" rtlCol="0" anchor="t">
            <a:spAutoFit/>
          </a:bodyPr>
          <a:lstStyle/>
          <a:p>
            <a:pPr marL="0" lvl="0" indent="0">
              <a:lnSpc>
                <a:spcPts val="3499"/>
              </a:lnSpc>
            </a:pPr>
            <a:r>
              <a:rPr lang="en-US" sz="2499" spc="37">
                <a:solidFill>
                  <a:srgbClr val="B47953"/>
                </a:solidFill>
                <a:latin typeface="HK Grotesk"/>
              </a:rPr>
              <a:t>fill the null values by the Fliter method with ‘unknown’</a:t>
            </a:r>
          </a:p>
        </p:txBody>
      </p:sp>
      <p:sp>
        <p:nvSpPr>
          <p:cNvPr id="6" name="TextBox 6"/>
          <p:cNvSpPr txBox="1"/>
          <p:nvPr/>
        </p:nvSpPr>
        <p:spPr>
          <a:xfrm>
            <a:off x="10185326" y="381000"/>
            <a:ext cx="7340874" cy="1149353"/>
          </a:xfrm>
          <a:prstGeom prst="rect">
            <a:avLst/>
          </a:prstGeom>
        </p:spPr>
        <p:txBody>
          <a:bodyPr lIns="0" tIns="0" rIns="0" bIns="0" rtlCol="0" anchor="t">
            <a:spAutoFit/>
          </a:bodyPr>
          <a:lstStyle/>
          <a:p>
            <a:pPr marL="0" lvl="0" indent="0">
              <a:lnSpc>
                <a:spcPts val="8500"/>
              </a:lnSpc>
            </a:pPr>
            <a:r>
              <a:rPr lang="en-US" sz="8500">
                <a:solidFill>
                  <a:srgbClr val="B47953"/>
                </a:solidFill>
                <a:latin typeface="Maragsa Heavy"/>
              </a:rPr>
              <a:t>data clean</a:t>
            </a:r>
          </a:p>
        </p:txBody>
      </p:sp>
      <p:sp>
        <p:nvSpPr>
          <p:cNvPr id="7" name="TextBox 7"/>
          <p:cNvSpPr txBox="1"/>
          <p:nvPr/>
        </p:nvSpPr>
        <p:spPr>
          <a:xfrm>
            <a:off x="10128176" y="8199988"/>
            <a:ext cx="7153037" cy="422275"/>
          </a:xfrm>
          <a:prstGeom prst="rect">
            <a:avLst/>
          </a:prstGeom>
        </p:spPr>
        <p:txBody>
          <a:bodyPr lIns="0" tIns="0" rIns="0" bIns="0" rtlCol="0" anchor="t">
            <a:spAutoFit/>
          </a:bodyPr>
          <a:lstStyle/>
          <a:p>
            <a:pPr algn="ctr">
              <a:lnSpc>
                <a:spcPts val="3499"/>
              </a:lnSpc>
              <a:spcBef>
                <a:spcPct val="0"/>
              </a:spcBef>
            </a:pPr>
            <a:r>
              <a:rPr lang="en-US" sz="2499" spc="37">
                <a:solidFill>
                  <a:srgbClr val="B47953"/>
                </a:solidFill>
                <a:latin typeface="HK Grotesk"/>
              </a:rPr>
              <a:t>drop missing value ‘X4000' in  the “cycle” column.</a:t>
            </a:r>
          </a:p>
        </p:txBody>
      </p:sp>
      <p:sp>
        <p:nvSpPr>
          <p:cNvPr id="8" name="TextBox 8"/>
          <p:cNvSpPr txBox="1"/>
          <p:nvPr/>
        </p:nvSpPr>
        <p:spPr>
          <a:xfrm>
            <a:off x="9536414" y="8826500"/>
            <a:ext cx="8638699" cy="422275"/>
          </a:xfrm>
          <a:prstGeom prst="rect">
            <a:avLst/>
          </a:prstGeom>
        </p:spPr>
        <p:txBody>
          <a:bodyPr lIns="0" tIns="0" rIns="0" bIns="0" rtlCol="0" anchor="t">
            <a:spAutoFit/>
          </a:bodyPr>
          <a:lstStyle/>
          <a:p>
            <a:pPr algn="ctr">
              <a:lnSpc>
                <a:spcPts val="3499"/>
              </a:lnSpc>
              <a:spcBef>
                <a:spcPct val="0"/>
              </a:spcBef>
            </a:pPr>
            <a:r>
              <a:rPr lang="en-US" sz="2499" spc="37">
                <a:solidFill>
                  <a:srgbClr val="B47953"/>
                </a:solidFill>
                <a:latin typeface="HK Grotesk"/>
              </a:rPr>
              <a:t>change the type of “cycle” column from a string to an integer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8EF"/>
        </a:solidFill>
        <a:effectLst/>
      </p:bgPr>
    </p:bg>
    <p:spTree>
      <p:nvGrpSpPr>
        <p:cNvPr id="1" name=""/>
        <p:cNvGrpSpPr/>
        <p:nvPr/>
      </p:nvGrpSpPr>
      <p:grpSpPr>
        <a:xfrm>
          <a:off x="0" y="0"/>
          <a:ext cx="0" cy="0"/>
          <a:chOff x="0" y="0"/>
          <a:chExt cx="0" cy="0"/>
        </a:xfrm>
      </p:grpSpPr>
      <p:sp>
        <p:nvSpPr>
          <p:cNvPr id="2" name="Freeform 2"/>
          <p:cNvSpPr/>
          <p:nvPr/>
        </p:nvSpPr>
        <p:spPr>
          <a:xfrm>
            <a:off x="15889534" y="-685740"/>
            <a:ext cx="1368052" cy="1371481"/>
          </a:xfrm>
          <a:custGeom>
            <a:avLst/>
            <a:gdLst/>
            <a:ahLst/>
            <a:cxnLst/>
            <a:rect l="l" t="t" r="r" b="b"/>
            <a:pathLst>
              <a:path w="1368052" h="1371481">
                <a:moveTo>
                  <a:pt x="0" y="0"/>
                </a:moveTo>
                <a:lnTo>
                  <a:pt x="1368052" y="0"/>
                </a:lnTo>
                <a:lnTo>
                  <a:pt x="1368052" y="1371480"/>
                </a:lnTo>
                <a:lnTo>
                  <a:pt x="0" y="1371480"/>
                </a:lnTo>
                <a:lnTo>
                  <a:pt x="0" y="0"/>
                </a:lnTo>
                <a:close/>
              </a:path>
            </a:pathLst>
          </a:custGeom>
          <a:blipFill>
            <a:blip r:embed="rId2">
              <a:alphaModFix amt="19999"/>
              <a:extLst>
                <a:ext uri="{96DAC541-7B7A-43D3-8B79-37D633B846F1}">
                  <asvg:svgBlip xmlns:asvg="http://schemas.microsoft.com/office/drawing/2016/SVG/main" xmlns="" r:embed="rId3"/>
                </a:ext>
              </a:extLst>
            </a:blip>
            <a:stretch>
              <a:fillRect/>
            </a:stretch>
          </a:blipFill>
        </p:spPr>
      </p:sp>
      <p:sp>
        <p:nvSpPr>
          <p:cNvPr id="3" name="Freeform 3"/>
          <p:cNvSpPr/>
          <p:nvPr/>
        </p:nvSpPr>
        <p:spPr>
          <a:xfrm rot="-5400000">
            <a:off x="15887819" y="1028700"/>
            <a:ext cx="1371481" cy="1371481"/>
          </a:xfrm>
          <a:custGeom>
            <a:avLst/>
            <a:gdLst/>
            <a:ahLst/>
            <a:cxnLst/>
            <a:rect l="l" t="t" r="r" b="b"/>
            <a:pathLst>
              <a:path w="1371481" h="1371481">
                <a:moveTo>
                  <a:pt x="0" y="0"/>
                </a:moveTo>
                <a:lnTo>
                  <a:pt x="1371481" y="0"/>
                </a:lnTo>
                <a:lnTo>
                  <a:pt x="1371481" y="1371481"/>
                </a:lnTo>
                <a:lnTo>
                  <a:pt x="0" y="1371481"/>
                </a:lnTo>
                <a:lnTo>
                  <a:pt x="0" y="0"/>
                </a:lnTo>
                <a:close/>
              </a:path>
            </a:pathLst>
          </a:custGeom>
          <a:blipFill>
            <a:blip r:embed="rId4">
              <a:alphaModFix amt="19999"/>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400000">
            <a:off x="15926362" y="2727336"/>
            <a:ext cx="1294396" cy="1325886"/>
          </a:xfrm>
          <a:custGeom>
            <a:avLst/>
            <a:gdLst/>
            <a:ahLst/>
            <a:cxnLst/>
            <a:rect l="l" t="t" r="r" b="b"/>
            <a:pathLst>
              <a:path w="1294396" h="1325886">
                <a:moveTo>
                  <a:pt x="0" y="0"/>
                </a:moveTo>
                <a:lnTo>
                  <a:pt x="1294396" y="0"/>
                </a:lnTo>
                <a:lnTo>
                  <a:pt x="1294396" y="1325886"/>
                </a:lnTo>
                <a:lnTo>
                  <a:pt x="0" y="1325886"/>
                </a:lnTo>
                <a:lnTo>
                  <a:pt x="0" y="0"/>
                </a:lnTo>
                <a:close/>
              </a:path>
            </a:pathLst>
          </a:custGeom>
          <a:blipFill>
            <a:blip r:embed="rId6">
              <a:alphaModFix amt="19999"/>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0113260" y="2641143"/>
            <a:ext cx="7534002" cy="3563876"/>
          </a:xfrm>
          <a:custGeom>
            <a:avLst/>
            <a:gdLst/>
            <a:ahLst/>
            <a:cxnLst/>
            <a:rect l="l" t="t" r="r" b="b"/>
            <a:pathLst>
              <a:path w="7534002" h="3563876">
                <a:moveTo>
                  <a:pt x="0" y="0"/>
                </a:moveTo>
                <a:lnTo>
                  <a:pt x="7534002" y="0"/>
                </a:lnTo>
                <a:lnTo>
                  <a:pt x="7534002" y="3563876"/>
                </a:lnTo>
                <a:lnTo>
                  <a:pt x="0" y="3563876"/>
                </a:lnTo>
                <a:lnTo>
                  <a:pt x="0" y="0"/>
                </a:lnTo>
                <a:close/>
              </a:path>
            </a:pathLst>
          </a:custGeom>
          <a:blipFill>
            <a:blip r:embed="rId8"/>
            <a:stretch>
              <a:fillRect r="-1208"/>
            </a:stretch>
          </a:blipFill>
        </p:spPr>
      </p:sp>
      <p:sp>
        <p:nvSpPr>
          <p:cNvPr id="6" name="Freeform 6"/>
          <p:cNvSpPr/>
          <p:nvPr/>
        </p:nvSpPr>
        <p:spPr>
          <a:xfrm>
            <a:off x="6099547" y="6431862"/>
            <a:ext cx="3840941" cy="3508552"/>
          </a:xfrm>
          <a:custGeom>
            <a:avLst/>
            <a:gdLst/>
            <a:ahLst/>
            <a:cxnLst/>
            <a:rect l="l" t="t" r="r" b="b"/>
            <a:pathLst>
              <a:path w="3840941" h="3508552">
                <a:moveTo>
                  <a:pt x="0" y="0"/>
                </a:moveTo>
                <a:lnTo>
                  <a:pt x="3840942" y="0"/>
                </a:lnTo>
                <a:lnTo>
                  <a:pt x="3840942" y="3508552"/>
                </a:lnTo>
                <a:lnTo>
                  <a:pt x="0" y="3508552"/>
                </a:lnTo>
                <a:lnTo>
                  <a:pt x="0" y="0"/>
                </a:lnTo>
                <a:close/>
              </a:path>
            </a:pathLst>
          </a:custGeom>
          <a:blipFill>
            <a:blip r:embed="rId9"/>
            <a:stretch>
              <a:fillRect/>
            </a:stretch>
          </a:blipFill>
        </p:spPr>
      </p:sp>
      <p:sp>
        <p:nvSpPr>
          <p:cNvPr id="7" name="Freeform 7"/>
          <p:cNvSpPr/>
          <p:nvPr/>
        </p:nvSpPr>
        <p:spPr>
          <a:xfrm>
            <a:off x="10113260" y="6371902"/>
            <a:ext cx="7720532" cy="3628472"/>
          </a:xfrm>
          <a:custGeom>
            <a:avLst/>
            <a:gdLst/>
            <a:ahLst/>
            <a:cxnLst/>
            <a:rect l="l" t="t" r="r" b="b"/>
            <a:pathLst>
              <a:path w="7720532" h="3628472">
                <a:moveTo>
                  <a:pt x="0" y="0"/>
                </a:moveTo>
                <a:lnTo>
                  <a:pt x="7720532" y="0"/>
                </a:lnTo>
                <a:lnTo>
                  <a:pt x="7720532" y="3628471"/>
                </a:lnTo>
                <a:lnTo>
                  <a:pt x="0" y="3628471"/>
                </a:lnTo>
                <a:lnTo>
                  <a:pt x="0" y="0"/>
                </a:lnTo>
                <a:close/>
              </a:path>
            </a:pathLst>
          </a:custGeom>
          <a:blipFill>
            <a:blip r:embed="rId10"/>
            <a:stretch>
              <a:fillRect/>
            </a:stretch>
          </a:blipFill>
        </p:spPr>
      </p:sp>
      <p:sp>
        <p:nvSpPr>
          <p:cNvPr id="8" name="TextBox 8"/>
          <p:cNvSpPr txBox="1"/>
          <p:nvPr/>
        </p:nvSpPr>
        <p:spPr>
          <a:xfrm>
            <a:off x="309965" y="517403"/>
            <a:ext cx="7340874" cy="2225678"/>
          </a:xfrm>
          <a:prstGeom prst="rect">
            <a:avLst/>
          </a:prstGeom>
        </p:spPr>
        <p:txBody>
          <a:bodyPr lIns="0" tIns="0" rIns="0" bIns="0" rtlCol="0" anchor="t">
            <a:spAutoFit/>
          </a:bodyPr>
          <a:lstStyle/>
          <a:p>
            <a:pPr>
              <a:lnSpc>
                <a:spcPts val="8500"/>
              </a:lnSpc>
            </a:pPr>
            <a:r>
              <a:rPr lang="en-US" sz="8500">
                <a:solidFill>
                  <a:srgbClr val="B47953"/>
                </a:solidFill>
                <a:latin typeface="Maragsa Heavy"/>
              </a:rPr>
              <a:t>Data Analysis</a:t>
            </a:r>
          </a:p>
          <a:p>
            <a:pPr marL="0" lvl="0" indent="0">
              <a:lnSpc>
                <a:spcPts val="8500"/>
              </a:lnSpc>
            </a:pPr>
            <a:endParaRPr lang="en-US" sz="8500">
              <a:solidFill>
                <a:srgbClr val="B47953"/>
              </a:solidFill>
              <a:latin typeface="Maragsa Heavy"/>
            </a:endParaRPr>
          </a:p>
        </p:txBody>
      </p:sp>
      <p:sp>
        <p:nvSpPr>
          <p:cNvPr id="9" name="TextBox 9"/>
          <p:cNvSpPr txBox="1"/>
          <p:nvPr/>
        </p:nvSpPr>
        <p:spPr>
          <a:xfrm>
            <a:off x="157565" y="1793756"/>
            <a:ext cx="12943479" cy="606425"/>
          </a:xfrm>
          <a:prstGeom prst="rect">
            <a:avLst/>
          </a:prstGeom>
        </p:spPr>
        <p:txBody>
          <a:bodyPr lIns="0" tIns="0" rIns="0" bIns="0" rtlCol="0" anchor="t">
            <a:spAutoFit/>
          </a:bodyPr>
          <a:lstStyle/>
          <a:p>
            <a:pPr algn="ctr">
              <a:lnSpc>
                <a:spcPts val="4900"/>
              </a:lnSpc>
              <a:spcBef>
                <a:spcPct val="0"/>
              </a:spcBef>
            </a:pPr>
            <a:r>
              <a:rPr lang="en-US" sz="3500" spc="52">
                <a:solidFill>
                  <a:srgbClr val="B47953"/>
                </a:solidFill>
                <a:latin typeface="HK Grotesk"/>
              </a:rPr>
              <a:t>How do individual contributions for each cycle evolve over time?</a:t>
            </a:r>
          </a:p>
        </p:txBody>
      </p:sp>
      <p:sp>
        <p:nvSpPr>
          <p:cNvPr id="10" name="TextBox 10"/>
          <p:cNvSpPr txBox="1"/>
          <p:nvPr/>
        </p:nvSpPr>
        <p:spPr>
          <a:xfrm>
            <a:off x="193355" y="3342654"/>
            <a:ext cx="5679520" cy="1736725"/>
          </a:xfrm>
          <a:prstGeom prst="rect">
            <a:avLst/>
          </a:prstGeom>
        </p:spPr>
        <p:txBody>
          <a:bodyPr lIns="0" tIns="0" rIns="0" bIns="0" rtlCol="0" anchor="t">
            <a:spAutoFit/>
          </a:bodyPr>
          <a:lstStyle/>
          <a:p>
            <a:pPr algn="ctr">
              <a:lnSpc>
                <a:spcPts val="3499"/>
              </a:lnSpc>
              <a:spcBef>
                <a:spcPct val="0"/>
              </a:spcBef>
            </a:pPr>
            <a:r>
              <a:rPr lang="en-US" sz="2499" spc="37">
                <a:solidFill>
                  <a:srgbClr val="B47953"/>
                </a:solidFill>
                <a:latin typeface="HK Grotesk"/>
              </a:rPr>
              <a:t>Total amount of individual contributions</a:t>
            </a:r>
          </a:p>
          <a:p>
            <a:pPr algn="ctr">
              <a:lnSpc>
                <a:spcPts val="3499"/>
              </a:lnSpc>
              <a:spcBef>
                <a:spcPct val="0"/>
              </a:spcBef>
            </a:pPr>
            <a:r>
              <a:rPr lang="en-US" sz="2499" spc="37">
                <a:solidFill>
                  <a:srgbClr val="B47953"/>
                </a:solidFill>
                <a:latin typeface="HK Grotesk"/>
              </a:rPr>
              <a:t>that that don’t have the intermediary </a:t>
            </a:r>
          </a:p>
          <a:p>
            <a:pPr algn="ctr">
              <a:lnSpc>
                <a:spcPts val="3499"/>
              </a:lnSpc>
              <a:spcBef>
                <a:spcPct val="0"/>
              </a:spcBef>
            </a:pPr>
            <a:r>
              <a:rPr lang="en-US" sz="2499" spc="37">
                <a:solidFill>
                  <a:srgbClr val="B47953"/>
                </a:solidFill>
                <a:latin typeface="HK Grotesk"/>
              </a:rPr>
              <a:t>party's earmarked contributions </a:t>
            </a:r>
          </a:p>
          <a:p>
            <a:pPr algn="ctr">
              <a:lnSpc>
                <a:spcPts val="3499"/>
              </a:lnSpc>
              <a:spcBef>
                <a:spcPct val="0"/>
              </a:spcBef>
            </a:pPr>
            <a:r>
              <a:rPr lang="en-US" sz="2499" spc="37">
                <a:solidFill>
                  <a:srgbClr val="B47953"/>
                </a:solidFill>
                <a:latin typeface="HK Grotesk"/>
              </a:rPr>
              <a:t>over time (1990-2016).</a:t>
            </a:r>
          </a:p>
        </p:txBody>
      </p:sp>
      <p:sp>
        <p:nvSpPr>
          <p:cNvPr id="11" name="Freeform 11"/>
          <p:cNvSpPr/>
          <p:nvPr/>
        </p:nvSpPr>
        <p:spPr>
          <a:xfrm>
            <a:off x="5980626" y="2583114"/>
            <a:ext cx="3959863" cy="3665814"/>
          </a:xfrm>
          <a:custGeom>
            <a:avLst/>
            <a:gdLst/>
            <a:ahLst/>
            <a:cxnLst/>
            <a:rect l="l" t="t" r="r" b="b"/>
            <a:pathLst>
              <a:path w="3959863" h="3665814">
                <a:moveTo>
                  <a:pt x="0" y="0"/>
                </a:moveTo>
                <a:lnTo>
                  <a:pt x="3959863" y="0"/>
                </a:lnTo>
                <a:lnTo>
                  <a:pt x="3959863" y="3665814"/>
                </a:lnTo>
                <a:lnTo>
                  <a:pt x="0" y="3665814"/>
                </a:lnTo>
                <a:lnTo>
                  <a:pt x="0" y="0"/>
                </a:lnTo>
                <a:close/>
              </a:path>
            </a:pathLst>
          </a:custGeom>
          <a:blipFill>
            <a:blip r:embed="rId11"/>
            <a:stretch>
              <a:fillRect/>
            </a:stretch>
          </a:blipFill>
        </p:spPr>
      </p:sp>
      <p:sp>
        <p:nvSpPr>
          <p:cNvPr id="12" name="TextBox 12"/>
          <p:cNvSpPr txBox="1"/>
          <p:nvPr/>
        </p:nvSpPr>
        <p:spPr>
          <a:xfrm>
            <a:off x="157565" y="7447753"/>
            <a:ext cx="5804010" cy="1736725"/>
          </a:xfrm>
          <a:prstGeom prst="rect">
            <a:avLst/>
          </a:prstGeom>
        </p:spPr>
        <p:txBody>
          <a:bodyPr lIns="0" tIns="0" rIns="0" bIns="0" rtlCol="0" anchor="t">
            <a:spAutoFit/>
          </a:bodyPr>
          <a:lstStyle/>
          <a:p>
            <a:pPr algn="ctr">
              <a:lnSpc>
                <a:spcPts val="3499"/>
              </a:lnSpc>
              <a:spcBef>
                <a:spcPct val="0"/>
              </a:spcBef>
            </a:pPr>
            <a:r>
              <a:rPr lang="en-US" sz="2499" spc="37">
                <a:solidFill>
                  <a:srgbClr val="B47953"/>
                </a:solidFill>
                <a:latin typeface="HK Grotesk"/>
              </a:rPr>
              <a:t>Total amount of individual contributions that that have the intermediary party's earmarked contributions over time (1990-2016).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8EF"/>
        </a:solidFill>
        <a:effectLst/>
      </p:bgPr>
    </p:bg>
    <p:spTree>
      <p:nvGrpSpPr>
        <p:cNvPr id="1" name=""/>
        <p:cNvGrpSpPr/>
        <p:nvPr/>
      </p:nvGrpSpPr>
      <p:grpSpPr>
        <a:xfrm>
          <a:off x="0" y="0"/>
          <a:ext cx="0" cy="0"/>
          <a:chOff x="0" y="0"/>
          <a:chExt cx="0" cy="0"/>
        </a:xfrm>
      </p:grpSpPr>
      <p:sp>
        <p:nvSpPr>
          <p:cNvPr id="2" name="Freeform 2"/>
          <p:cNvSpPr/>
          <p:nvPr/>
        </p:nvSpPr>
        <p:spPr>
          <a:xfrm>
            <a:off x="15889534" y="-685740"/>
            <a:ext cx="1368052" cy="1371481"/>
          </a:xfrm>
          <a:custGeom>
            <a:avLst/>
            <a:gdLst/>
            <a:ahLst/>
            <a:cxnLst/>
            <a:rect l="l" t="t" r="r" b="b"/>
            <a:pathLst>
              <a:path w="1368052" h="1371481">
                <a:moveTo>
                  <a:pt x="0" y="0"/>
                </a:moveTo>
                <a:lnTo>
                  <a:pt x="1368052" y="0"/>
                </a:lnTo>
                <a:lnTo>
                  <a:pt x="1368052" y="1371480"/>
                </a:lnTo>
                <a:lnTo>
                  <a:pt x="0" y="1371480"/>
                </a:lnTo>
                <a:lnTo>
                  <a:pt x="0" y="0"/>
                </a:lnTo>
                <a:close/>
              </a:path>
            </a:pathLst>
          </a:custGeom>
          <a:blipFill>
            <a:blip r:embed="rId2">
              <a:alphaModFix amt="19999"/>
              <a:extLst>
                <a:ext uri="{96DAC541-7B7A-43D3-8B79-37D633B846F1}">
                  <asvg:svgBlip xmlns:asvg="http://schemas.microsoft.com/office/drawing/2016/SVG/main" xmlns="" r:embed="rId3"/>
                </a:ext>
              </a:extLst>
            </a:blip>
            <a:stretch>
              <a:fillRect/>
            </a:stretch>
          </a:blipFill>
        </p:spPr>
      </p:sp>
      <p:sp>
        <p:nvSpPr>
          <p:cNvPr id="3" name="Freeform 3"/>
          <p:cNvSpPr/>
          <p:nvPr/>
        </p:nvSpPr>
        <p:spPr>
          <a:xfrm rot="-5400000">
            <a:off x="15887819" y="1028700"/>
            <a:ext cx="1371481" cy="1371481"/>
          </a:xfrm>
          <a:custGeom>
            <a:avLst/>
            <a:gdLst/>
            <a:ahLst/>
            <a:cxnLst/>
            <a:rect l="l" t="t" r="r" b="b"/>
            <a:pathLst>
              <a:path w="1371481" h="1371481">
                <a:moveTo>
                  <a:pt x="0" y="0"/>
                </a:moveTo>
                <a:lnTo>
                  <a:pt x="1371481" y="0"/>
                </a:lnTo>
                <a:lnTo>
                  <a:pt x="1371481" y="1371481"/>
                </a:lnTo>
                <a:lnTo>
                  <a:pt x="0" y="1371481"/>
                </a:lnTo>
                <a:lnTo>
                  <a:pt x="0" y="0"/>
                </a:lnTo>
                <a:close/>
              </a:path>
            </a:pathLst>
          </a:custGeom>
          <a:blipFill>
            <a:blip r:embed="rId4">
              <a:alphaModFix amt="19999"/>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400000">
            <a:off x="15926362" y="2727336"/>
            <a:ext cx="1294396" cy="1325886"/>
          </a:xfrm>
          <a:custGeom>
            <a:avLst/>
            <a:gdLst/>
            <a:ahLst/>
            <a:cxnLst/>
            <a:rect l="l" t="t" r="r" b="b"/>
            <a:pathLst>
              <a:path w="1294396" h="1325886">
                <a:moveTo>
                  <a:pt x="0" y="0"/>
                </a:moveTo>
                <a:lnTo>
                  <a:pt x="1294396" y="0"/>
                </a:lnTo>
                <a:lnTo>
                  <a:pt x="1294396" y="1325886"/>
                </a:lnTo>
                <a:lnTo>
                  <a:pt x="0" y="1325886"/>
                </a:lnTo>
                <a:lnTo>
                  <a:pt x="0" y="0"/>
                </a:lnTo>
                <a:close/>
              </a:path>
            </a:pathLst>
          </a:custGeom>
          <a:blipFill>
            <a:blip r:embed="rId6">
              <a:alphaModFix amt="19999"/>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6111998" y="2641143"/>
            <a:ext cx="3829981" cy="3730759"/>
          </a:xfrm>
          <a:custGeom>
            <a:avLst/>
            <a:gdLst/>
            <a:ahLst/>
            <a:cxnLst/>
            <a:rect l="l" t="t" r="r" b="b"/>
            <a:pathLst>
              <a:path w="3829981" h="3730759">
                <a:moveTo>
                  <a:pt x="0" y="0"/>
                </a:moveTo>
                <a:lnTo>
                  <a:pt x="3829981" y="0"/>
                </a:lnTo>
                <a:lnTo>
                  <a:pt x="3829981" y="3730759"/>
                </a:lnTo>
                <a:lnTo>
                  <a:pt x="0" y="3730759"/>
                </a:lnTo>
                <a:lnTo>
                  <a:pt x="0" y="0"/>
                </a:lnTo>
                <a:close/>
              </a:path>
            </a:pathLst>
          </a:custGeom>
          <a:blipFill>
            <a:blip r:embed="rId8"/>
            <a:stretch>
              <a:fillRect/>
            </a:stretch>
          </a:blipFill>
        </p:spPr>
      </p:sp>
      <p:sp>
        <p:nvSpPr>
          <p:cNvPr id="6" name="Freeform 6"/>
          <p:cNvSpPr/>
          <p:nvPr/>
        </p:nvSpPr>
        <p:spPr>
          <a:xfrm>
            <a:off x="6243699" y="6484134"/>
            <a:ext cx="3698279" cy="3516240"/>
          </a:xfrm>
          <a:custGeom>
            <a:avLst/>
            <a:gdLst/>
            <a:ahLst/>
            <a:cxnLst/>
            <a:rect l="l" t="t" r="r" b="b"/>
            <a:pathLst>
              <a:path w="3698279" h="3516240">
                <a:moveTo>
                  <a:pt x="0" y="0"/>
                </a:moveTo>
                <a:lnTo>
                  <a:pt x="3698280" y="0"/>
                </a:lnTo>
                <a:lnTo>
                  <a:pt x="3698280" y="3516239"/>
                </a:lnTo>
                <a:lnTo>
                  <a:pt x="0" y="3516239"/>
                </a:lnTo>
                <a:lnTo>
                  <a:pt x="0" y="0"/>
                </a:lnTo>
                <a:close/>
              </a:path>
            </a:pathLst>
          </a:custGeom>
          <a:blipFill>
            <a:blip r:embed="rId9"/>
            <a:stretch>
              <a:fillRect/>
            </a:stretch>
          </a:blipFill>
        </p:spPr>
      </p:sp>
      <p:sp>
        <p:nvSpPr>
          <p:cNvPr id="7" name="Freeform 7"/>
          <p:cNvSpPr/>
          <p:nvPr/>
        </p:nvSpPr>
        <p:spPr>
          <a:xfrm>
            <a:off x="10180104" y="2641143"/>
            <a:ext cx="7991232" cy="3462027"/>
          </a:xfrm>
          <a:custGeom>
            <a:avLst/>
            <a:gdLst/>
            <a:ahLst/>
            <a:cxnLst/>
            <a:rect l="l" t="t" r="r" b="b"/>
            <a:pathLst>
              <a:path w="7991232" h="3462027">
                <a:moveTo>
                  <a:pt x="0" y="0"/>
                </a:moveTo>
                <a:lnTo>
                  <a:pt x="7991232" y="0"/>
                </a:lnTo>
                <a:lnTo>
                  <a:pt x="7991232" y="3462027"/>
                </a:lnTo>
                <a:lnTo>
                  <a:pt x="0" y="3462027"/>
                </a:lnTo>
                <a:lnTo>
                  <a:pt x="0" y="0"/>
                </a:lnTo>
                <a:close/>
              </a:path>
            </a:pathLst>
          </a:custGeom>
          <a:blipFill>
            <a:blip r:embed="rId10"/>
            <a:stretch>
              <a:fillRect/>
            </a:stretch>
          </a:blipFill>
        </p:spPr>
      </p:sp>
      <p:sp>
        <p:nvSpPr>
          <p:cNvPr id="8" name="Freeform 8"/>
          <p:cNvSpPr/>
          <p:nvPr/>
        </p:nvSpPr>
        <p:spPr>
          <a:xfrm>
            <a:off x="10111065" y="6484134"/>
            <a:ext cx="8060271" cy="3484571"/>
          </a:xfrm>
          <a:custGeom>
            <a:avLst/>
            <a:gdLst/>
            <a:ahLst/>
            <a:cxnLst/>
            <a:rect l="l" t="t" r="r" b="b"/>
            <a:pathLst>
              <a:path w="8060271" h="3484571">
                <a:moveTo>
                  <a:pt x="0" y="0"/>
                </a:moveTo>
                <a:lnTo>
                  <a:pt x="8060271" y="0"/>
                </a:lnTo>
                <a:lnTo>
                  <a:pt x="8060271" y="3484571"/>
                </a:lnTo>
                <a:lnTo>
                  <a:pt x="0" y="3484571"/>
                </a:lnTo>
                <a:lnTo>
                  <a:pt x="0" y="0"/>
                </a:lnTo>
                <a:close/>
              </a:path>
            </a:pathLst>
          </a:custGeom>
          <a:blipFill>
            <a:blip r:embed="rId11"/>
            <a:stretch>
              <a:fillRect/>
            </a:stretch>
          </a:blipFill>
        </p:spPr>
      </p:sp>
      <p:sp>
        <p:nvSpPr>
          <p:cNvPr id="9" name="TextBox 9"/>
          <p:cNvSpPr txBox="1"/>
          <p:nvPr/>
        </p:nvSpPr>
        <p:spPr>
          <a:xfrm>
            <a:off x="309965" y="517403"/>
            <a:ext cx="7340874" cy="2225678"/>
          </a:xfrm>
          <a:prstGeom prst="rect">
            <a:avLst/>
          </a:prstGeom>
        </p:spPr>
        <p:txBody>
          <a:bodyPr lIns="0" tIns="0" rIns="0" bIns="0" rtlCol="0" anchor="t">
            <a:spAutoFit/>
          </a:bodyPr>
          <a:lstStyle/>
          <a:p>
            <a:pPr>
              <a:lnSpc>
                <a:spcPts val="8500"/>
              </a:lnSpc>
            </a:pPr>
            <a:r>
              <a:rPr lang="en-US" sz="8500">
                <a:solidFill>
                  <a:srgbClr val="B47953"/>
                </a:solidFill>
                <a:latin typeface="Maragsa Heavy"/>
              </a:rPr>
              <a:t>Data Analysis</a:t>
            </a:r>
          </a:p>
          <a:p>
            <a:pPr marL="0" lvl="0" indent="0">
              <a:lnSpc>
                <a:spcPts val="8500"/>
              </a:lnSpc>
            </a:pPr>
            <a:endParaRPr lang="en-US" sz="8500">
              <a:solidFill>
                <a:srgbClr val="B47953"/>
              </a:solidFill>
              <a:latin typeface="Maragsa Heavy"/>
            </a:endParaRPr>
          </a:p>
        </p:txBody>
      </p:sp>
      <p:sp>
        <p:nvSpPr>
          <p:cNvPr id="10" name="TextBox 10"/>
          <p:cNvSpPr txBox="1"/>
          <p:nvPr/>
        </p:nvSpPr>
        <p:spPr>
          <a:xfrm>
            <a:off x="157565" y="1793756"/>
            <a:ext cx="15730254" cy="1225550"/>
          </a:xfrm>
          <a:prstGeom prst="rect">
            <a:avLst/>
          </a:prstGeom>
        </p:spPr>
        <p:txBody>
          <a:bodyPr lIns="0" tIns="0" rIns="0" bIns="0" rtlCol="0" anchor="t">
            <a:spAutoFit/>
          </a:bodyPr>
          <a:lstStyle/>
          <a:p>
            <a:pPr algn="ctr">
              <a:lnSpc>
                <a:spcPts val="4900"/>
              </a:lnSpc>
            </a:pPr>
            <a:r>
              <a:rPr lang="en-US" sz="3500" spc="52">
                <a:solidFill>
                  <a:srgbClr val="B47953"/>
                </a:solidFill>
                <a:latin typeface="HK Grotesk"/>
              </a:rPr>
              <a:t>How are contributions affected by the presidential election year vs midterms? </a:t>
            </a:r>
          </a:p>
          <a:p>
            <a:pPr algn="ctr">
              <a:lnSpc>
                <a:spcPts val="4900"/>
              </a:lnSpc>
              <a:spcBef>
                <a:spcPct val="0"/>
              </a:spcBef>
            </a:pPr>
            <a:endParaRPr lang="en-US" sz="3500" spc="52">
              <a:solidFill>
                <a:srgbClr val="B47953"/>
              </a:solidFill>
              <a:latin typeface="HK Grotesk"/>
            </a:endParaRPr>
          </a:p>
        </p:txBody>
      </p:sp>
      <p:sp>
        <p:nvSpPr>
          <p:cNvPr id="11" name="TextBox 11"/>
          <p:cNvSpPr txBox="1"/>
          <p:nvPr/>
        </p:nvSpPr>
        <p:spPr>
          <a:xfrm>
            <a:off x="514278" y="3479981"/>
            <a:ext cx="5447297" cy="1736725"/>
          </a:xfrm>
          <a:prstGeom prst="rect">
            <a:avLst/>
          </a:prstGeom>
        </p:spPr>
        <p:txBody>
          <a:bodyPr lIns="0" tIns="0" rIns="0" bIns="0" rtlCol="0" anchor="t">
            <a:spAutoFit/>
          </a:bodyPr>
          <a:lstStyle/>
          <a:p>
            <a:pPr algn="ctr">
              <a:lnSpc>
                <a:spcPts val="3499"/>
              </a:lnSpc>
              <a:spcBef>
                <a:spcPct val="0"/>
              </a:spcBef>
            </a:pPr>
            <a:r>
              <a:rPr lang="en-US" sz="2499" spc="37">
                <a:solidFill>
                  <a:srgbClr val="B47953"/>
                </a:solidFill>
                <a:latin typeface="HK Grotesk"/>
              </a:rPr>
              <a:t>Total count of individual contributions that that don’t have the intermediary party's earmarked contributions over time (1990-2016).</a:t>
            </a:r>
          </a:p>
        </p:txBody>
      </p:sp>
      <p:sp>
        <p:nvSpPr>
          <p:cNvPr id="12" name="TextBox 12"/>
          <p:cNvSpPr txBox="1"/>
          <p:nvPr/>
        </p:nvSpPr>
        <p:spPr>
          <a:xfrm>
            <a:off x="157565" y="7447753"/>
            <a:ext cx="5804010" cy="1736725"/>
          </a:xfrm>
          <a:prstGeom prst="rect">
            <a:avLst/>
          </a:prstGeom>
        </p:spPr>
        <p:txBody>
          <a:bodyPr lIns="0" tIns="0" rIns="0" bIns="0" rtlCol="0" anchor="t">
            <a:spAutoFit/>
          </a:bodyPr>
          <a:lstStyle/>
          <a:p>
            <a:pPr algn="ctr">
              <a:lnSpc>
                <a:spcPts val="3499"/>
              </a:lnSpc>
              <a:spcBef>
                <a:spcPct val="0"/>
              </a:spcBef>
            </a:pPr>
            <a:r>
              <a:rPr lang="en-US" sz="2499" spc="37">
                <a:solidFill>
                  <a:srgbClr val="B47953"/>
                </a:solidFill>
                <a:latin typeface="HK Grotesk"/>
              </a:rPr>
              <a:t>Total count of individual contributions that that have the intermediary party's earmarked contributions over time (1990-2016)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8EF"/>
        </a:solidFill>
        <a:effectLst/>
      </p:bgPr>
    </p:bg>
    <p:spTree>
      <p:nvGrpSpPr>
        <p:cNvPr id="1" name=""/>
        <p:cNvGrpSpPr/>
        <p:nvPr/>
      </p:nvGrpSpPr>
      <p:grpSpPr>
        <a:xfrm>
          <a:off x="0" y="0"/>
          <a:ext cx="0" cy="0"/>
          <a:chOff x="0" y="0"/>
          <a:chExt cx="0" cy="0"/>
        </a:xfrm>
      </p:grpSpPr>
      <p:sp>
        <p:nvSpPr>
          <p:cNvPr id="2" name="Freeform 2"/>
          <p:cNvSpPr/>
          <p:nvPr/>
        </p:nvSpPr>
        <p:spPr>
          <a:xfrm>
            <a:off x="15889534" y="-685740"/>
            <a:ext cx="1368052" cy="1371481"/>
          </a:xfrm>
          <a:custGeom>
            <a:avLst/>
            <a:gdLst/>
            <a:ahLst/>
            <a:cxnLst/>
            <a:rect l="l" t="t" r="r" b="b"/>
            <a:pathLst>
              <a:path w="1368052" h="1371481">
                <a:moveTo>
                  <a:pt x="0" y="0"/>
                </a:moveTo>
                <a:lnTo>
                  <a:pt x="1368052" y="0"/>
                </a:lnTo>
                <a:lnTo>
                  <a:pt x="1368052" y="1371480"/>
                </a:lnTo>
                <a:lnTo>
                  <a:pt x="0" y="1371480"/>
                </a:lnTo>
                <a:lnTo>
                  <a:pt x="0" y="0"/>
                </a:lnTo>
                <a:close/>
              </a:path>
            </a:pathLst>
          </a:custGeom>
          <a:blipFill>
            <a:blip r:embed="rId2">
              <a:alphaModFix amt="19999"/>
              <a:extLst>
                <a:ext uri="{96DAC541-7B7A-43D3-8B79-37D633B846F1}">
                  <asvg:svgBlip xmlns:asvg="http://schemas.microsoft.com/office/drawing/2016/SVG/main" xmlns="" r:embed="rId3"/>
                </a:ext>
              </a:extLst>
            </a:blip>
            <a:stretch>
              <a:fillRect/>
            </a:stretch>
          </a:blipFill>
        </p:spPr>
      </p:sp>
      <p:sp>
        <p:nvSpPr>
          <p:cNvPr id="3" name="Freeform 3"/>
          <p:cNvSpPr/>
          <p:nvPr/>
        </p:nvSpPr>
        <p:spPr>
          <a:xfrm rot="-5400000">
            <a:off x="15887819" y="1028700"/>
            <a:ext cx="1371481" cy="1371481"/>
          </a:xfrm>
          <a:custGeom>
            <a:avLst/>
            <a:gdLst/>
            <a:ahLst/>
            <a:cxnLst/>
            <a:rect l="l" t="t" r="r" b="b"/>
            <a:pathLst>
              <a:path w="1371481" h="1371481">
                <a:moveTo>
                  <a:pt x="0" y="0"/>
                </a:moveTo>
                <a:lnTo>
                  <a:pt x="1371481" y="0"/>
                </a:lnTo>
                <a:lnTo>
                  <a:pt x="1371481" y="1371481"/>
                </a:lnTo>
                <a:lnTo>
                  <a:pt x="0" y="1371481"/>
                </a:lnTo>
                <a:lnTo>
                  <a:pt x="0" y="0"/>
                </a:lnTo>
                <a:close/>
              </a:path>
            </a:pathLst>
          </a:custGeom>
          <a:blipFill>
            <a:blip r:embed="rId4">
              <a:alphaModFix amt="19999"/>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400000">
            <a:off x="15926362" y="2727336"/>
            <a:ext cx="1294396" cy="1325886"/>
          </a:xfrm>
          <a:custGeom>
            <a:avLst/>
            <a:gdLst/>
            <a:ahLst/>
            <a:cxnLst/>
            <a:rect l="l" t="t" r="r" b="b"/>
            <a:pathLst>
              <a:path w="1294396" h="1325886">
                <a:moveTo>
                  <a:pt x="0" y="0"/>
                </a:moveTo>
                <a:lnTo>
                  <a:pt x="1294396" y="0"/>
                </a:lnTo>
                <a:lnTo>
                  <a:pt x="1294396" y="1325886"/>
                </a:lnTo>
                <a:lnTo>
                  <a:pt x="0" y="1325886"/>
                </a:lnTo>
                <a:lnTo>
                  <a:pt x="0" y="0"/>
                </a:lnTo>
                <a:close/>
              </a:path>
            </a:pathLst>
          </a:custGeom>
          <a:blipFill>
            <a:blip r:embed="rId6">
              <a:alphaModFix amt="19999"/>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6499141" y="2501474"/>
            <a:ext cx="3187396" cy="3741364"/>
          </a:xfrm>
          <a:custGeom>
            <a:avLst/>
            <a:gdLst/>
            <a:ahLst/>
            <a:cxnLst/>
            <a:rect l="l" t="t" r="r" b="b"/>
            <a:pathLst>
              <a:path w="3187396" h="3741364">
                <a:moveTo>
                  <a:pt x="0" y="0"/>
                </a:moveTo>
                <a:lnTo>
                  <a:pt x="3187396" y="0"/>
                </a:lnTo>
                <a:lnTo>
                  <a:pt x="3187396" y="3741364"/>
                </a:lnTo>
                <a:lnTo>
                  <a:pt x="0" y="3741364"/>
                </a:lnTo>
                <a:lnTo>
                  <a:pt x="0" y="0"/>
                </a:lnTo>
                <a:close/>
              </a:path>
            </a:pathLst>
          </a:custGeom>
          <a:blipFill>
            <a:blip r:embed="rId8"/>
            <a:stretch>
              <a:fillRect b="-7466"/>
            </a:stretch>
          </a:blipFill>
        </p:spPr>
      </p:sp>
      <p:sp>
        <p:nvSpPr>
          <p:cNvPr id="6" name="Freeform 6"/>
          <p:cNvSpPr/>
          <p:nvPr/>
        </p:nvSpPr>
        <p:spPr>
          <a:xfrm>
            <a:off x="6499141" y="6544614"/>
            <a:ext cx="3187396" cy="3636513"/>
          </a:xfrm>
          <a:custGeom>
            <a:avLst/>
            <a:gdLst/>
            <a:ahLst/>
            <a:cxnLst/>
            <a:rect l="l" t="t" r="r" b="b"/>
            <a:pathLst>
              <a:path w="3187396" h="3636513">
                <a:moveTo>
                  <a:pt x="0" y="0"/>
                </a:moveTo>
                <a:lnTo>
                  <a:pt x="3187396" y="0"/>
                </a:lnTo>
                <a:lnTo>
                  <a:pt x="3187396" y="3636513"/>
                </a:lnTo>
                <a:lnTo>
                  <a:pt x="0" y="3636513"/>
                </a:lnTo>
                <a:lnTo>
                  <a:pt x="0" y="0"/>
                </a:lnTo>
                <a:close/>
              </a:path>
            </a:pathLst>
          </a:custGeom>
          <a:blipFill>
            <a:blip r:embed="rId9"/>
            <a:stretch>
              <a:fillRect t="-3998" b="-6758"/>
            </a:stretch>
          </a:blipFill>
        </p:spPr>
      </p:sp>
      <p:sp>
        <p:nvSpPr>
          <p:cNvPr id="7" name="Freeform 7"/>
          <p:cNvSpPr/>
          <p:nvPr/>
        </p:nvSpPr>
        <p:spPr>
          <a:xfrm>
            <a:off x="9881896" y="2501474"/>
            <a:ext cx="8232766" cy="3741364"/>
          </a:xfrm>
          <a:custGeom>
            <a:avLst/>
            <a:gdLst/>
            <a:ahLst/>
            <a:cxnLst/>
            <a:rect l="l" t="t" r="r" b="b"/>
            <a:pathLst>
              <a:path w="8232766" h="3741364">
                <a:moveTo>
                  <a:pt x="0" y="0"/>
                </a:moveTo>
                <a:lnTo>
                  <a:pt x="8232766" y="0"/>
                </a:lnTo>
                <a:lnTo>
                  <a:pt x="8232766" y="3741364"/>
                </a:lnTo>
                <a:lnTo>
                  <a:pt x="0" y="3741364"/>
                </a:lnTo>
                <a:lnTo>
                  <a:pt x="0" y="0"/>
                </a:lnTo>
                <a:close/>
              </a:path>
            </a:pathLst>
          </a:custGeom>
          <a:blipFill>
            <a:blip r:embed="rId10"/>
            <a:stretch>
              <a:fillRect/>
            </a:stretch>
          </a:blipFill>
        </p:spPr>
      </p:sp>
      <p:sp>
        <p:nvSpPr>
          <p:cNvPr id="8" name="Freeform 8"/>
          <p:cNvSpPr/>
          <p:nvPr/>
        </p:nvSpPr>
        <p:spPr>
          <a:xfrm>
            <a:off x="9881896" y="6347613"/>
            <a:ext cx="8232766" cy="3833514"/>
          </a:xfrm>
          <a:custGeom>
            <a:avLst/>
            <a:gdLst/>
            <a:ahLst/>
            <a:cxnLst/>
            <a:rect l="l" t="t" r="r" b="b"/>
            <a:pathLst>
              <a:path w="8232766" h="3833514">
                <a:moveTo>
                  <a:pt x="0" y="0"/>
                </a:moveTo>
                <a:lnTo>
                  <a:pt x="8232766" y="0"/>
                </a:lnTo>
                <a:lnTo>
                  <a:pt x="8232766" y="3833514"/>
                </a:lnTo>
                <a:lnTo>
                  <a:pt x="0" y="3833514"/>
                </a:lnTo>
                <a:lnTo>
                  <a:pt x="0" y="0"/>
                </a:lnTo>
                <a:close/>
              </a:path>
            </a:pathLst>
          </a:custGeom>
          <a:blipFill>
            <a:blip r:embed="rId11"/>
            <a:stretch>
              <a:fillRect/>
            </a:stretch>
          </a:blipFill>
        </p:spPr>
      </p:sp>
      <p:sp>
        <p:nvSpPr>
          <p:cNvPr id="9" name="TextBox 9"/>
          <p:cNvSpPr txBox="1"/>
          <p:nvPr/>
        </p:nvSpPr>
        <p:spPr>
          <a:xfrm>
            <a:off x="309965" y="517403"/>
            <a:ext cx="7340874" cy="2225678"/>
          </a:xfrm>
          <a:prstGeom prst="rect">
            <a:avLst/>
          </a:prstGeom>
        </p:spPr>
        <p:txBody>
          <a:bodyPr lIns="0" tIns="0" rIns="0" bIns="0" rtlCol="0" anchor="t">
            <a:spAutoFit/>
          </a:bodyPr>
          <a:lstStyle/>
          <a:p>
            <a:pPr>
              <a:lnSpc>
                <a:spcPts val="8500"/>
              </a:lnSpc>
            </a:pPr>
            <a:r>
              <a:rPr lang="en-US" sz="8500">
                <a:solidFill>
                  <a:srgbClr val="B47953"/>
                </a:solidFill>
                <a:latin typeface="Maragsa Heavy"/>
              </a:rPr>
              <a:t>Data Analysis</a:t>
            </a:r>
          </a:p>
          <a:p>
            <a:pPr marL="0" lvl="0" indent="0">
              <a:lnSpc>
                <a:spcPts val="8500"/>
              </a:lnSpc>
            </a:pPr>
            <a:endParaRPr lang="en-US" sz="8500">
              <a:solidFill>
                <a:srgbClr val="B47953"/>
              </a:solidFill>
              <a:latin typeface="Maragsa Heavy"/>
            </a:endParaRPr>
          </a:p>
        </p:txBody>
      </p:sp>
      <p:sp>
        <p:nvSpPr>
          <p:cNvPr id="10" name="TextBox 10"/>
          <p:cNvSpPr txBox="1"/>
          <p:nvPr/>
        </p:nvSpPr>
        <p:spPr>
          <a:xfrm>
            <a:off x="157565" y="1793756"/>
            <a:ext cx="15730254" cy="1225550"/>
          </a:xfrm>
          <a:prstGeom prst="rect">
            <a:avLst/>
          </a:prstGeom>
        </p:spPr>
        <p:txBody>
          <a:bodyPr lIns="0" tIns="0" rIns="0" bIns="0" rtlCol="0" anchor="t">
            <a:spAutoFit/>
          </a:bodyPr>
          <a:lstStyle/>
          <a:p>
            <a:pPr>
              <a:lnSpc>
                <a:spcPts val="4900"/>
              </a:lnSpc>
            </a:pPr>
            <a:r>
              <a:rPr lang="en-US" sz="3500" spc="52">
                <a:solidFill>
                  <a:srgbClr val="B47953"/>
                </a:solidFill>
                <a:latin typeface="HK Grotesk"/>
              </a:rPr>
              <a:t>How does a donor's industry or ideology affect individual contributions?</a:t>
            </a:r>
          </a:p>
          <a:p>
            <a:pPr algn="ctr">
              <a:lnSpc>
                <a:spcPts val="4900"/>
              </a:lnSpc>
              <a:spcBef>
                <a:spcPct val="0"/>
              </a:spcBef>
            </a:pPr>
            <a:endParaRPr lang="en-US" sz="3500" spc="52">
              <a:solidFill>
                <a:srgbClr val="B47953"/>
              </a:solidFill>
              <a:latin typeface="HK Grotesk"/>
            </a:endParaRPr>
          </a:p>
        </p:txBody>
      </p:sp>
      <p:sp>
        <p:nvSpPr>
          <p:cNvPr id="11" name="TextBox 11"/>
          <p:cNvSpPr txBox="1"/>
          <p:nvPr/>
        </p:nvSpPr>
        <p:spPr>
          <a:xfrm>
            <a:off x="514278" y="3479981"/>
            <a:ext cx="5447297" cy="2174875"/>
          </a:xfrm>
          <a:prstGeom prst="rect">
            <a:avLst/>
          </a:prstGeom>
        </p:spPr>
        <p:txBody>
          <a:bodyPr lIns="0" tIns="0" rIns="0" bIns="0" rtlCol="0" anchor="t">
            <a:spAutoFit/>
          </a:bodyPr>
          <a:lstStyle/>
          <a:p>
            <a:pPr algn="ctr">
              <a:lnSpc>
                <a:spcPts val="3499"/>
              </a:lnSpc>
              <a:spcBef>
                <a:spcPct val="0"/>
              </a:spcBef>
            </a:pPr>
            <a:r>
              <a:rPr lang="en-US" sz="2499" spc="37">
                <a:solidFill>
                  <a:srgbClr val="B47953"/>
                </a:solidFill>
                <a:latin typeface="HK Grotesk"/>
              </a:rPr>
              <a:t>The total amounts for the donor's industry or ideology in individual contributions that don't have the intermediary party's earmarked contributions</a:t>
            </a:r>
          </a:p>
        </p:txBody>
      </p:sp>
      <p:sp>
        <p:nvSpPr>
          <p:cNvPr id="12" name="TextBox 12"/>
          <p:cNvSpPr txBox="1"/>
          <p:nvPr/>
        </p:nvSpPr>
        <p:spPr>
          <a:xfrm>
            <a:off x="157565" y="7447753"/>
            <a:ext cx="5804010" cy="1736725"/>
          </a:xfrm>
          <a:prstGeom prst="rect">
            <a:avLst/>
          </a:prstGeom>
        </p:spPr>
        <p:txBody>
          <a:bodyPr lIns="0" tIns="0" rIns="0" bIns="0" rtlCol="0" anchor="t">
            <a:spAutoFit/>
          </a:bodyPr>
          <a:lstStyle/>
          <a:p>
            <a:pPr algn="ctr">
              <a:lnSpc>
                <a:spcPts val="3499"/>
              </a:lnSpc>
              <a:spcBef>
                <a:spcPct val="0"/>
              </a:spcBef>
            </a:pPr>
            <a:r>
              <a:rPr lang="en-US" sz="2499" spc="37">
                <a:solidFill>
                  <a:srgbClr val="B47953"/>
                </a:solidFill>
                <a:latin typeface="HK Grotesk"/>
              </a:rPr>
              <a:t>The total amounts for the donor's industry or ideology in individual contributions that have the intermediary party's earmarked contributions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595</Words>
  <Application>Microsoft Office PowerPoint</Application>
  <PresentationFormat>Custom</PresentationFormat>
  <Paragraphs>59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HK Grotesk</vt:lpstr>
      <vt:lpstr>Calibri</vt:lpstr>
      <vt:lpstr>HK Grotesk Bold</vt:lpstr>
      <vt:lpstr>Maragsa</vt:lpstr>
      <vt:lpstr>Maragsa Bold</vt:lpstr>
      <vt:lpstr>Maragsa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Federal Campaign  Analysis using Spark</dc:title>
  <cp:lastModifiedBy>AhmedPro</cp:lastModifiedBy>
  <cp:revision>2</cp:revision>
  <dcterms:created xsi:type="dcterms:W3CDTF">2006-08-16T00:00:00Z</dcterms:created>
  <dcterms:modified xsi:type="dcterms:W3CDTF">2023-10-13T18:14:13Z</dcterms:modified>
  <dc:identifier>DAFxKCI_oqs</dc:identifier>
</cp:coreProperties>
</file>