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16"/>
  </p:notesMasterIdLst>
  <p:sldIdLst>
    <p:sldId id="257" r:id="rId2"/>
    <p:sldId id="267" r:id="rId3"/>
    <p:sldId id="278" r:id="rId4"/>
    <p:sldId id="268" r:id="rId5"/>
    <p:sldId id="271" r:id="rId6"/>
    <p:sldId id="269" r:id="rId7"/>
    <p:sldId id="272" r:id="rId8"/>
    <p:sldId id="275" r:id="rId9"/>
    <p:sldId id="273" r:id="rId10"/>
    <p:sldId id="276" r:id="rId11"/>
    <p:sldId id="277" r:id="rId12"/>
    <p:sldId id="274" r:id="rId13"/>
    <p:sldId id="270"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6" d="100"/>
          <a:sy n="86" d="100"/>
        </p:scale>
        <p:origin x="562" y="53"/>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15/08/2020</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15-Aug-20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15-Aug-20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15-Aug-20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15-Aug-20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15-Aug-20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15-Aug-20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15-Aug-20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15-Aug-20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15-Aug-20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15-Aug-20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15-Aug-20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15-Aug-20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15-Aug-20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AC049550-EE8F-4028-8C75-D6F7EB0BA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2" y="64654"/>
            <a:ext cx="12118108" cy="6793345"/>
          </a:xfrm>
          <a:prstGeom prst="rect">
            <a:avLst/>
          </a:prstGeom>
        </p:spPr>
      </p:pic>
      <p:sp>
        <p:nvSpPr>
          <p:cNvPr id="19" name="Rectangle 18">
            <a:extLst>
              <a:ext uri="{C183D7F6-B498-43B3-948B-1728B52AA6E4}">
                <adec:decorative xmlns:adec="http://schemas.microsoft.com/office/drawing/2017/decorative" val="1"/>
              </a:ext>
            </a:extLst>
          </p:cNvPr>
          <p:cNvSpPr/>
          <p:nvPr/>
        </p:nvSpPr>
        <p:spPr>
          <a:xfrm>
            <a:off x="0" y="-1"/>
            <a:ext cx="12228946"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043934" y="2445663"/>
            <a:ext cx="8000075" cy="1354217"/>
          </a:xfrm>
          <a:prstGeom prst="rect">
            <a:avLst/>
          </a:prstGeom>
          <a:noFill/>
        </p:spPr>
        <p:txBody>
          <a:bodyPr wrap="none" lIns="0" tIns="0" rIns="0" bIns="0" rtlCol="0">
            <a:spAutoFit/>
          </a:bodyPr>
          <a:lstStyle/>
          <a:p>
            <a:pPr algn="ctr">
              <a:lnSpc>
                <a:spcPct val="100000"/>
              </a:lnSpc>
            </a:pPr>
            <a:r>
              <a:rPr lang="en-US" sz="4400" b="1" spc="-1" dirty="0">
                <a:solidFill>
                  <a:schemeClr val="bg1"/>
                </a:solidFill>
                <a:uFill>
                  <a:solidFill>
                    <a:srgbClr val="FFFFFF"/>
                  </a:solidFill>
                </a:uFill>
                <a:latin typeface="Calibri Light"/>
              </a:rPr>
              <a:t>Dynamic Hand gestures recognition </a:t>
            </a:r>
          </a:p>
          <a:p>
            <a:pPr algn="ctr">
              <a:tabLst>
                <a:tab pos="347663" algn="l"/>
              </a:tabLst>
            </a:pPr>
            <a:endParaRPr lang="en-US" sz="4400" b="1" dirty="0">
              <a:solidFill>
                <a:schemeClr val="bg1"/>
              </a:solidFill>
              <a:latin typeface="+mj-lt"/>
            </a:endParaRPr>
          </a:p>
        </p:txBody>
      </p:sp>
      <p:sp>
        <p:nvSpPr>
          <p:cNvPr id="21" name="TextBox 20"/>
          <p:cNvSpPr txBox="1"/>
          <p:nvPr/>
        </p:nvSpPr>
        <p:spPr>
          <a:xfrm>
            <a:off x="3109901" y="4592537"/>
            <a:ext cx="5868140" cy="1538883"/>
          </a:xfrm>
          <a:prstGeom prst="rect">
            <a:avLst/>
          </a:prstGeom>
          <a:noFill/>
        </p:spPr>
        <p:txBody>
          <a:bodyPr wrap="square" lIns="0" tIns="0" rIns="0" bIns="0" rtlCol="0">
            <a:spAutoFit/>
          </a:bodyPr>
          <a:lstStyle/>
          <a:p>
            <a:pPr algn="ctr">
              <a:lnSpc>
                <a:spcPct val="100000"/>
              </a:lnSpc>
            </a:pPr>
            <a:r>
              <a:rPr lang="en-US" sz="2000" spc="-1" dirty="0">
                <a:solidFill>
                  <a:schemeClr val="bg1"/>
                </a:solidFill>
                <a:uFill>
                  <a:solidFill>
                    <a:srgbClr val="FFFFFF"/>
                  </a:solidFill>
                </a:uFill>
                <a:latin typeface="Calibri"/>
              </a:rPr>
              <a:t>Supervised By :-</a:t>
            </a:r>
            <a:endParaRPr lang="en-US" sz="2800" spc="-1" dirty="0">
              <a:solidFill>
                <a:schemeClr val="bg1"/>
              </a:solidFill>
              <a:uFill>
                <a:solidFill>
                  <a:srgbClr val="FFFFFF"/>
                </a:solidFill>
              </a:uFill>
              <a:latin typeface="Arial"/>
            </a:endParaRPr>
          </a:p>
          <a:p>
            <a:pPr algn="ctr">
              <a:lnSpc>
                <a:spcPct val="100000"/>
              </a:lnSpc>
            </a:pPr>
            <a:r>
              <a:rPr lang="en-US" sz="2000" spc="-1" dirty="0">
                <a:solidFill>
                  <a:schemeClr val="bg1"/>
                </a:solidFill>
                <a:uFill>
                  <a:solidFill>
                    <a:srgbClr val="FFFFFF"/>
                  </a:solidFill>
                </a:uFill>
                <a:latin typeface="Calibri"/>
              </a:rPr>
              <a:t>Dr. Walid Hussein</a:t>
            </a:r>
          </a:p>
          <a:p>
            <a:pPr algn="ctr">
              <a:lnSpc>
                <a:spcPct val="100000"/>
              </a:lnSpc>
            </a:pPr>
            <a:r>
              <a:rPr lang="en-US" sz="2000" spc="-1" dirty="0">
                <a:solidFill>
                  <a:schemeClr val="bg1"/>
                </a:solidFill>
                <a:uFill>
                  <a:solidFill>
                    <a:srgbClr val="FFFFFF"/>
                  </a:solidFill>
                </a:uFill>
                <a:latin typeface="Calibri"/>
              </a:rPr>
              <a:t>Solution Proposed by :-</a:t>
            </a:r>
            <a:endParaRPr lang="en-US" sz="2800" spc="-1" dirty="0">
              <a:solidFill>
                <a:schemeClr val="bg1"/>
              </a:solidFill>
              <a:uFill>
                <a:solidFill>
                  <a:srgbClr val="FFFFFF"/>
                </a:solidFill>
              </a:uFill>
              <a:latin typeface="Arial"/>
            </a:endParaRPr>
          </a:p>
          <a:p>
            <a:pPr algn="ctr">
              <a:lnSpc>
                <a:spcPct val="100000"/>
              </a:lnSpc>
            </a:pPr>
            <a:r>
              <a:rPr lang="en-US" sz="2000" spc="-1">
                <a:solidFill>
                  <a:schemeClr val="bg1"/>
                </a:solidFill>
                <a:uFill>
                  <a:solidFill>
                    <a:srgbClr val="FFFFFF"/>
                  </a:solidFill>
                </a:uFill>
                <a:latin typeface="Arial"/>
              </a:rPr>
              <a:t>Ahmed Mohamed </a:t>
            </a:r>
            <a:r>
              <a:rPr lang="en-US" sz="2000" spc="-1" dirty="0">
                <a:solidFill>
                  <a:schemeClr val="bg1"/>
                </a:solidFill>
                <a:uFill>
                  <a:solidFill>
                    <a:srgbClr val="FFFFFF"/>
                  </a:solidFill>
                </a:uFill>
                <a:latin typeface="Arial"/>
              </a:rPr>
              <a:t>Abohegazy -158324-SE</a:t>
            </a:r>
          </a:p>
          <a:p>
            <a:pPr algn="ctr">
              <a:tabLst>
                <a:tab pos="347663" algn="l"/>
              </a:tabLst>
            </a:pPr>
            <a:endParaRPr lang="en-US" sz="2000" dirty="0">
              <a:solidFill>
                <a:schemeClr val="bg1"/>
              </a:solidFill>
            </a:endParaRPr>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pic>
        <p:nvPicPr>
          <p:cNvPr id="14" name="Picture 5">
            <a:extLst>
              <a:ext uri="{FF2B5EF4-FFF2-40B4-BE49-F238E27FC236}">
                <a16:creationId xmlns:a16="http://schemas.microsoft.com/office/drawing/2014/main" id="{F2932A1A-9E15-46E9-8BCC-B1037EFAECA9}"/>
              </a:ext>
            </a:extLst>
          </p:cNvPr>
          <p:cNvPicPr/>
          <p:nvPr/>
        </p:nvPicPr>
        <p:blipFill>
          <a:blip r:embed="rId3"/>
          <a:stretch/>
        </p:blipFill>
        <p:spPr>
          <a:xfrm>
            <a:off x="244136" y="252318"/>
            <a:ext cx="3074040" cy="1096200"/>
          </a:xfrm>
          <a:prstGeom prst="rect">
            <a:avLst/>
          </a:prstGeom>
          <a:ln>
            <a:noFill/>
          </a:ln>
        </p:spPr>
      </p:pic>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1ADB-600B-4BA6-9679-4E68A1D9D6E8}"/>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dirty="0"/>
              <a:t>Pre-processing data </a:t>
            </a:r>
          </a:p>
        </p:txBody>
      </p:sp>
      <p:pic>
        <p:nvPicPr>
          <p:cNvPr id="5" name="Picture 4" descr="A picture containing room, clock&#10;&#10;Description automatically generated">
            <a:extLst>
              <a:ext uri="{FF2B5EF4-FFF2-40B4-BE49-F238E27FC236}">
                <a16:creationId xmlns:a16="http://schemas.microsoft.com/office/drawing/2014/main" id="{1A096C52-7D32-4466-85FE-8A41793F9258}"/>
              </a:ext>
            </a:extLst>
          </p:cNvPr>
          <p:cNvPicPr>
            <a:picLocks noChangeAspect="1"/>
          </p:cNvPicPr>
          <p:nvPr/>
        </p:nvPicPr>
        <p:blipFill rotWithShape="1">
          <a:blip r:embed="rId2">
            <a:extLst>
              <a:ext uri="{28A0092B-C50C-407E-A947-70E740481C1C}">
                <a14:useLocalDpi xmlns:a14="http://schemas.microsoft.com/office/drawing/2010/main" val="0"/>
              </a:ext>
            </a:extLst>
          </a:blip>
          <a:srcRect t="14736" b="1910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TextBox 2">
            <a:extLst>
              <a:ext uri="{FF2B5EF4-FFF2-40B4-BE49-F238E27FC236}">
                <a16:creationId xmlns:a16="http://schemas.microsoft.com/office/drawing/2014/main" id="{7A2D62ED-BE5B-441A-A7D9-5A970974D78C}"/>
              </a:ext>
            </a:extLst>
          </p:cNvPr>
          <p:cNvSpPr txBox="1"/>
          <p:nvPr/>
        </p:nvSpPr>
        <p:spPr>
          <a:xfrm>
            <a:off x="3771900" y="3762373"/>
            <a:ext cx="8134154" cy="2686050"/>
          </a:xfrm>
          <a:prstGeom prst="rect">
            <a:avLst/>
          </a:prstGeom>
        </p:spPr>
        <p:txBody>
          <a:bodyPr vert="horz" lIns="91440" tIns="45720" rIns="91440" bIns="45720" rtlCol="0" anchor="ctr">
            <a:normAutofit fontScale="92500" lnSpcReduction="10000"/>
          </a:bodyPr>
          <a:lstStyle/>
          <a:p>
            <a:pPr indent="-228600">
              <a:lnSpc>
                <a:spcPct val="90000"/>
              </a:lnSpc>
              <a:spcAft>
                <a:spcPts val="600"/>
              </a:spcAft>
              <a:buFont typeface="Arial" panose="020B0604020202020204" pitchFamily="34" charset="0"/>
              <a:buChar char="•"/>
            </a:pPr>
            <a:r>
              <a:rPr lang="en-US" sz="2400" dirty="0"/>
              <a:t>Selecting subset from the dataset to train that contains 1800 video clips for 5 hand gestures </a:t>
            </a:r>
          </a:p>
          <a:p>
            <a:pPr marL="285750" indent="-228600">
              <a:lnSpc>
                <a:spcPct val="90000"/>
              </a:lnSpc>
              <a:spcAft>
                <a:spcPts val="600"/>
              </a:spcAft>
              <a:buFont typeface="Arial" panose="020B0604020202020204" pitchFamily="34" charset="0"/>
              <a:buChar char="•"/>
            </a:pPr>
            <a:r>
              <a:rPr lang="en-US" sz="2400" dirty="0"/>
              <a:t>resize input frames to (100,100)</a:t>
            </a:r>
          </a:p>
          <a:p>
            <a:pPr marL="285750" indent="-228600">
              <a:lnSpc>
                <a:spcPct val="90000"/>
              </a:lnSpc>
              <a:spcAft>
                <a:spcPts val="600"/>
              </a:spcAft>
              <a:buFont typeface="Arial" panose="020B0604020202020204" pitchFamily="34" charset="0"/>
              <a:buChar char="•"/>
            </a:pPr>
            <a:r>
              <a:rPr lang="en-US" sz="2400" dirty="0"/>
              <a:t>Specify the depth (frames to sample ) to 16</a:t>
            </a:r>
          </a:p>
          <a:p>
            <a:pPr marL="285750" indent="-228600">
              <a:lnSpc>
                <a:spcPct val="90000"/>
              </a:lnSpc>
              <a:spcAft>
                <a:spcPts val="600"/>
              </a:spcAft>
              <a:buFont typeface="Arial" panose="020B0604020202020204" pitchFamily="34" charset="0"/>
              <a:buChar char="•"/>
            </a:pPr>
            <a:r>
              <a:rPr lang="en-US" sz="2400" dirty="0"/>
              <a:t>normalize all our inputs to a standard scale</a:t>
            </a:r>
          </a:p>
          <a:p>
            <a:pPr marL="285750" indent="-228600">
              <a:lnSpc>
                <a:spcPct val="90000"/>
              </a:lnSpc>
              <a:spcAft>
                <a:spcPts val="600"/>
              </a:spcAft>
              <a:buFont typeface="Arial" panose="020B0604020202020204" pitchFamily="34" charset="0"/>
              <a:buChar char="•"/>
            </a:pPr>
            <a:r>
              <a:rPr lang="en-US" sz="2400" dirty="0"/>
              <a:t>Convert the input data into grayscale</a:t>
            </a:r>
          </a:p>
          <a:p>
            <a:pPr marL="285750" indent="-228600">
              <a:lnSpc>
                <a:spcPct val="90000"/>
              </a:lnSpc>
              <a:spcAft>
                <a:spcPts val="600"/>
              </a:spcAft>
              <a:buFont typeface="Arial" panose="020B0604020202020204" pitchFamily="34" charset="0"/>
              <a:buChar char="•"/>
            </a:pPr>
            <a:r>
              <a:rPr lang="en-US" sz="2400" dirty="0"/>
              <a:t>Split the training sample into training and validation sets with ratio of 20% for the validation data  </a:t>
            </a:r>
          </a:p>
        </p:txBody>
      </p:sp>
    </p:spTree>
    <p:extLst>
      <p:ext uri="{BB962C8B-B14F-4D97-AF65-F5344CB8AC3E}">
        <p14:creationId xmlns:p14="http://schemas.microsoft.com/office/powerpoint/2010/main" val="2476278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1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36EF4-3BA8-4EE9-8E17-185A8C413DCB}"/>
              </a:ext>
            </a:extLst>
          </p:cNvPr>
          <p:cNvSpPr>
            <a:spLocks noGrp="1"/>
          </p:cNvSpPr>
          <p:nvPr>
            <p:ph type="title"/>
          </p:nvPr>
        </p:nvSpPr>
        <p:spPr>
          <a:xfrm>
            <a:off x="704087" y="438559"/>
            <a:ext cx="3649704" cy="1881559"/>
          </a:xfrm>
        </p:spPr>
        <p:txBody>
          <a:bodyPr vert="horz" lIns="91440" tIns="45720" rIns="91440" bIns="45720" rtlCol="0" anchor="ctr">
            <a:normAutofit/>
          </a:bodyPr>
          <a:lstStyle/>
          <a:p>
            <a:r>
              <a:rPr lang="en-US" sz="3200">
                <a:solidFill>
                  <a:schemeClr val="bg1"/>
                </a:solidFill>
              </a:rPr>
              <a:t>Suggested basic architecture </a:t>
            </a:r>
          </a:p>
        </p:txBody>
      </p:sp>
      <p:sp>
        <p:nvSpPr>
          <p:cNvPr id="3" name="TextBox 2">
            <a:extLst>
              <a:ext uri="{FF2B5EF4-FFF2-40B4-BE49-F238E27FC236}">
                <a16:creationId xmlns:a16="http://schemas.microsoft.com/office/drawing/2014/main" id="{55823AF6-3C0D-4907-82D3-F249A1DAE2F5}"/>
              </a:ext>
            </a:extLst>
          </p:cNvPr>
          <p:cNvSpPr txBox="1"/>
          <p:nvPr/>
        </p:nvSpPr>
        <p:spPr>
          <a:xfrm>
            <a:off x="4742597" y="438559"/>
            <a:ext cx="6745314" cy="1881559"/>
          </a:xfrm>
          <a:prstGeom prst="rect">
            <a:avLst/>
          </a:prstGeom>
        </p:spPr>
        <p:txBody>
          <a:bodyPr vert="horz" lIns="91440" tIns="45720" rIns="91440" bIns="45720" rtlCol="0" anchor="ctr">
            <a:normAutofit fontScale="92500" lnSpcReduction="10000"/>
          </a:bodyPr>
          <a:lstStyle/>
          <a:p>
            <a:pPr>
              <a:lnSpc>
                <a:spcPct val="90000"/>
              </a:lnSpc>
              <a:spcAft>
                <a:spcPts val="600"/>
              </a:spcAft>
            </a:pPr>
            <a:endParaRPr lang="en-US" sz="2000" dirty="0">
              <a:solidFill>
                <a:schemeClr val="bg1"/>
              </a:solidFill>
            </a:endParaRPr>
          </a:p>
          <a:p>
            <a:pPr>
              <a:lnSpc>
                <a:spcPct val="90000"/>
              </a:lnSpc>
              <a:spcAft>
                <a:spcPts val="600"/>
              </a:spcAft>
            </a:pPr>
            <a:endParaRPr lang="en-US" sz="2000" dirty="0">
              <a:solidFill>
                <a:schemeClr val="bg1"/>
              </a:solidFill>
            </a:endParaRPr>
          </a:p>
          <a:p>
            <a:pPr>
              <a:lnSpc>
                <a:spcPct val="90000"/>
              </a:lnSpc>
              <a:spcAft>
                <a:spcPts val="600"/>
              </a:spcAft>
            </a:pPr>
            <a:endParaRPr lang="en-US" sz="2000" dirty="0">
              <a:solidFill>
                <a:schemeClr val="bg1"/>
              </a:solidFill>
            </a:endParaRPr>
          </a:p>
          <a:p>
            <a:pPr>
              <a:lnSpc>
                <a:spcPct val="90000"/>
              </a:lnSpc>
              <a:spcAft>
                <a:spcPts val="600"/>
              </a:spcAft>
            </a:pPr>
            <a:r>
              <a:rPr lang="en-US" sz="2000" dirty="0">
                <a:solidFill>
                  <a:schemeClr val="bg1"/>
                </a:solidFill>
              </a:rPr>
              <a:t>According to the authors of jester data set high accuracy could be obtained through implementing simple model but the need to feed sufficient data is a necessity to reach to high results </a:t>
            </a:r>
          </a:p>
          <a:p>
            <a:pPr indent="-228600">
              <a:lnSpc>
                <a:spcPct val="90000"/>
              </a:lnSpc>
              <a:spcAft>
                <a:spcPts val="600"/>
              </a:spcAft>
              <a:buFont typeface="Arial" panose="020B0604020202020204" pitchFamily="34" charset="0"/>
              <a:buChar char="•"/>
            </a:pPr>
            <a:endParaRPr lang="en-US" sz="2000" dirty="0">
              <a:solidFill>
                <a:schemeClr val="bg1"/>
              </a:solidFill>
            </a:endParaRPr>
          </a:p>
        </p:txBody>
      </p:sp>
      <p:pic>
        <p:nvPicPr>
          <p:cNvPr id="5" name="Picture 4" descr="A screenshot of a cell phone&#10;&#10;Description automatically generated">
            <a:extLst>
              <a:ext uri="{FF2B5EF4-FFF2-40B4-BE49-F238E27FC236}">
                <a16:creationId xmlns:a16="http://schemas.microsoft.com/office/drawing/2014/main" id="{54DF9EC0-71E6-410C-BD5B-7F03B2A8E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904" y="2790965"/>
            <a:ext cx="3705862" cy="346498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BBE8422-78F7-4D45-9E6D-42B50CF2D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967" y="3174635"/>
            <a:ext cx="5422392" cy="2697640"/>
          </a:xfrm>
          <a:prstGeom prst="rect">
            <a:avLst/>
          </a:prstGeom>
        </p:spPr>
      </p:pic>
    </p:spTree>
    <p:extLst>
      <p:ext uri="{BB962C8B-B14F-4D97-AF65-F5344CB8AC3E}">
        <p14:creationId xmlns:p14="http://schemas.microsoft.com/office/powerpoint/2010/main" val="1414393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2FCE65-D548-4DC8-9CD8-1F903A85D7B0}"/>
              </a:ext>
            </a:extLst>
          </p:cNvPr>
          <p:cNvSpPr>
            <a:spLocks noGrp="1"/>
          </p:cNvSpPr>
          <p:nvPr>
            <p:ph type="title"/>
          </p:nvPr>
        </p:nvSpPr>
        <p:spPr>
          <a:xfrm>
            <a:off x="950976" y="700186"/>
            <a:ext cx="5374494" cy="1188720"/>
          </a:xfrm>
        </p:spPr>
        <p:txBody>
          <a:bodyPr vert="horz" lIns="91440" tIns="45720" rIns="91440" bIns="45720" rtlCol="0" anchor="ctr">
            <a:normAutofit/>
          </a:bodyPr>
          <a:lstStyle/>
          <a:p>
            <a:r>
              <a:rPr lang="en-US">
                <a:solidFill>
                  <a:schemeClr val="bg1"/>
                </a:solidFill>
              </a:rPr>
              <a:t>Experiment  results </a:t>
            </a:r>
          </a:p>
        </p:txBody>
      </p:sp>
      <p:sp>
        <p:nvSpPr>
          <p:cNvPr id="3" name="TextBox 2">
            <a:extLst>
              <a:ext uri="{FF2B5EF4-FFF2-40B4-BE49-F238E27FC236}">
                <a16:creationId xmlns:a16="http://schemas.microsoft.com/office/drawing/2014/main" id="{032DBA30-9848-4588-98EB-63BB74A0770F}"/>
              </a:ext>
            </a:extLst>
          </p:cNvPr>
          <p:cNvSpPr txBox="1"/>
          <p:nvPr/>
        </p:nvSpPr>
        <p:spPr>
          <a:xfrm>
            <a:off x="950976" y="2066544"/>
            <a:ext cx="5374494" cy="378834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chemeClr val="bg1"/>
                </a:solidFill>
              </a:rPr>
              <a:t>The model is trained on training sample contains 1800 video clips for 5 different gestures.</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indent="-228600">
              <a:lnSpc>
                <a:spcPct val="90000"/>
              </a:lnSpc>
              <a:spcAft>
                <a:spcPts val="600"/>
              </a:spcAft>
              <a:buFont typeface="Arial" panose="020B0604020202020204" pitchFamily="34" charset="0"/>
              <a:buChar char="•"/>
            </a:pPr>
            <a:r>
              <a:rPr lang="en-US" sz="2000" dirty="0">
                <a:solidFill>
                  <a:schemeClr val="bg1"/>
                </a:solidFill>
              </a:rPr>
              <a:t>Model is a combination network between 3D CNN and LSTM</a:t>
            </a:r>
          </a:p>
          <a:p>
            <a:pPr indent="-228600">
              <a:lnSpc>
                <a:spcPct val="90000"/>
              </a:lnSpc>
              <a:spcAft>
                <a:spcPts val="600"/>
              </a:spcAft>
              <a:buFont typeface="Arial" panose="020B0604020202020204" pitchFamily="34" charset="0"/>
              <a:buChar char="•"/>
            </a:pPr>
            <a:r>
              <a:rPr lang="en-US" sz="2000" dirty="0">
                <a:solidFill>
                  <a:schemeClr val="bg1"/>
                </a:solidFill>
              </a:rPr>
              <a:t>The gestures are combination of 2 static gestures and 3 dynamic gesture.</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indent="-228600">
              <a:lnSpc>
                <a:spcPct val="90000"/>
              </a:lnSpc>
              <a:spcAft>
                <a:spcPts val="600"/>
              </a:spcAft>
              <a:buFont typeface="Arial" panose="020B0604020202020204" pitchFamily="34" charset="0"/>
              <a:buChar char="•"/>
            </a:pPr>
            <a:r>
              <a:rPr lang="en-US" sz="2000" dirty="0">
                <a:solidFill>
                  <a:schemeClr val="bg1"/>
                </a:solidFill>
              </a:rPr>
              <a:t>The model achieved 98% on the training accuracy and 90% on the validation accuracy.</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indent="-228600">
              <a:lnSpc>
                <a:spcPct val="90000"/>
              </a:lnSpc>
              <a:spcAft>
                <a:spcPts val="600"/>
              </a:spcAft>
              <a:buFont typeface="Arial" panose="020B0604020202020204" pitchFamily="34" charset="0"/>
              <a:buChar char="•"/>
            </a:pPr>
            <a:endParaRPr lang="en-US" sz="2000" dirty="0">
              <a:solidFill>
                <a:schemeClr val="bg1"/>
              </a:solidFill>
            </a:endParaRPr>
          </a:p>
        </p:txBody>
      </p:sp>
      <p:pic>
        <p:nvPicPr>
          <p:cNvPr id="5" name="Picture 4">
            <a:extLst>
              <a:ext uri="{FF2B5EF4-FFF2-40B4-BE49-F238E27FC236}">
                <a16:creationId xmlns:a16="http://schemas.microsoft.com/office/drawing/2014/main" id="{5EEEB439-22E3-49E7-AADE-F932988865D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326294" y="365760"/>
            <a:ext cx="3872384" cy="2788920"/>
          </a:xfrm>
          <a:prstGeom prst="rect">
            <a:avLst/>
          </a:prstGeom>
          <a:noFill/>
        </p:spPr>
      </p:pic>
      <p:pic>
        <p:nvPicPr>
          <p:cNvPr id="4" name="Picture 3">
            <a:extLst>
              <a:ext uri="{FF2B5EF4-FFF2-40B4-BE49-F238E27FC236}">
                <a16:creationId xmlns:a16="http://schemas.microsoft.com/office/drawing/2014/main" id="{D55D42EC-21C0-420A-A17F-1D901E1A930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326294" y="3368894"/>
            <a:ext cx="3872384" cy="2788920"/>
          </a:xfrm>
          <a:prstGeom prst="rect">
            <a:avLst/>
          </a:prstGeom>
          <a:noFill/>
        </p:spPr>
      </p:pic>
    </p:spTree>
    <p:extLst>
      <p:ext uri="{BB962C8B-B14F-4D97-AF65-F5344CB8AC3E}">
        <p14:creationId xmlns:p14="http://schemas.microsoft.com/office/powerpoint/2010/main" val="176734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EF194-27DF-4B3A-8771-ADB9C6438AAB}"/>
              </a:ext>
            </a:extLst>
          </p:cNvPr>
          <p:cNvSpPr txBox="1">
            <a:spLocks noGrp="1"/>
          </p:cNvSpPr>
          <p:nvPr>
            <p:ph type="title"/>
          </p:nvPr>
        </p:nvSpPr>
        <p:spPr>
          <a:xfrm>
            <a:off x="838200" y="365125"/>
            <a:ext cx="10515600" cy="132556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Tools used  </a:t>
            </a:r>
          </a:p>
        </p:txBody>
      </p:sp>
      <p:pic>
        <p:nvPicPr>
          <p:cNvPr id="4" name="Picture 3" descr="A screenshot of a cell phone&#10;&#10;Description automatically generated">
            <a:extLst>
              <a:ext uri="{FF2B5EF4-FFF2-40B4-BE49-F238E27FC236}">
                <a16:creationId xmlns:a16="http://schemas.microsoft.com/office/drawing/2014/main" id="{21FBBA80-C6AE-445E-BDD0-114CD24FC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709" y="1500048"/>
            <a:ext cx="2466975" cy="1847850"/>
          </a:xfrm>
          <a:prstGeom prst="rect">
            <a:avLst/>
          </a:prstGeom>
        </p:spPr>
      </p:pic>
      <p:pic>
        <p:nvPicPr>
          <p:cNvPr id="5" name="Picture 4">
            <a:extLst>
              <a:ext uri="{FF2B5EF4-FFF2-40B4-BE49-F238E27FC236}">
                <a16:creationId xmlns:a16="http://schemas.microsoft.com/office/drawing/2014/main" id="{12051A98-BFD7-4F99-8AB2-49CEC5365C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1207" y="1606187"/>
            <a:ext cx="2661823" cy="1330912"/>
          </a:xfrm>
          <a:prstGeom prst="rect">
            <a:avLst/>
          </a:prstGeom>
        </p:spPr>
      </p:pic>
      <p:pic>
        <p:nvPicPr>
          <p:cNvPr id="6" name="Picture 5" descr="A close up of a logo&#10;&#10;Description automatically generated">
            <a:extLst>
              <a:ext uri="{FF2B5EF4-FFF2-40B4-BE49-F238E27FC236}">
                <a16:creationId xmlns:a16="http://schemas.microsoft.com/office/drawing/2014/main" id="{CCF187FA-B4EF-4FAA-9FE6-F5A9977E55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6529" y="1399213"/>
            <a:ext cx="1829364" cy="1829362"/>
          </a:xfrm>
          <a:prstGeom prst="rect">
            <a:avLst/>
          </a:prstGeom>
        </p:spPr>
      </p:pic>
      <p:pic>
        <p:nvPicPr>
          <p:cNvPr id="7" name="Picture 6" descr="A close up of a logo&#10;&#10;Description automatically generated">
            <a:extLst>
              <a:ext uri="{FF2B5EF4-FFF2-40B4-BE49-F238E27FC236}">
                <a16:creationId xmlns:a16="http://schemas.microsoft.com/office/drawing/2014/main" id="{01CE0900-0F86-4432-A3A6-4C5B86E4DF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084" y="5040911"/>
            <a:ext cx="1451964" cy="1451964"/>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7712FCBD-AEF5-4C82-950D-F2343FDE5B71}"/>
              </a:ext>
            </a:extLst>
          </p:cNvPr>
          <p:cNvPicPr>
            <a:picLocks noChangeAspect="1"/>
          </p:cNvPicPr>
          <p:nvPr/>
        </p:nvPicPr>
        <p:blipFill rotWithShape="1">
          <a:blip r:embed="rId6">
            <a:extLst>
              <a:ext uri="{28A0092B-C50C-407E-A947-70E740481C1C}">
                <a14:useLocalDpi xmlns:a14="http://schemas.microsoft.com/office/drawing/2010/main" val="0"/>
              </a:ext>
            </a:extLst>
          </a:blip>
          <a:srcRect b="26001"/>
          <a:stretch/>
        </p:blipFill>
        <p:spPr>
          <a:xfrm>
            <a:off x="5743066" y="3629426"/>
            <a:ext cx="6038850" cy="2523326"/>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8153F060-F235-4E2A-93DA-60F8C46AD2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6657" y="3700576"/>
            <a:ext cx="3025106" cy="2671706"/>
          </a:xfrm>
          <a:prstGeom prst="rect">
            <a:avLst/>
          </a:prstGeom>
        </p:spPr>
      </p:pic>
    </p:spTree>
    <p:extLst>
      <p:ext uri="{BB962C8B-B14F-4D97-AF65-F5344CB8AC3E}">
        <p14:creationId xmlns:p14="http://schemas.microsoft.com/office/powerpoint/2010/main" val="2552098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9329C6-97A8-4C09-8684-8A516738676D}"/>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What is a gesture ?</a:t>
            </a:r>
          </a:p>
        </p:txBody>
      </p:sp>
      <p:sp>
        <p:nvSpPr>
          <p:cNvPr id="7" name="TextBox 6">
            <a:extLst>
              <a:ext uri="{FF2B5EF4-FFF2-40B4-BE49-F238E27FC236}">
                <a16:creationId xmlns:a16="http://schemas.microsoft.com/office/drawing/2014/main" id="{AB830DF4-6B8C-4042-87D4-53AEBC36FEE1}"/>
              </a:ext>
            </a:extLst>
          </p:cNvPr>
          <p:cNvSpPr txBox="1"/>
          <p:nvPr/>
        </p:nvSpPr>
        <p:spPr>
          <a:xfrm>
            <a:off x="124287" y="2438400"/>
            <a:ext cx="4030138"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 Gesture can be described as the motion  using the body with intention to communicate with other humans </a:t>
            </a:r>
          </a:p>
          <a:p>
            <a:pPr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Dynamic vs static gesture.</a:t>
            </a:r>
          </a:p>
          <a:p>
            <a:pPr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vision-based user interface is more comfortable, functional and realistic when compared to mouse and keyboard because of the intuitive gestures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13" name="Rectangle 1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room&#10;&#10;Description automatically generated">
            <a:extLst>
              <a:ext uri="{FF2B5EF4-FFF2-40B4-BE49-F238E27FC236}">
                <a16:creationId xmlns:a16="http://schemas.microsoft.com/office/drawing/2014/main" id="{F284CA82-8C6E-445B-AB01-2CC87B7859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5862" y="816492"/>
            <a:ext cx="6019331" cy="5221770"/>
          </a:xfrm>
          <a:prstGeom prst="rect">
            <a:avLst/>
          </a:prstGeom>
          <a:effectLst/>
        </p:spPr>
      </p:pic>
    </p:spTree>
    <p:extLst>
      <p:ext uri="{BB962C8B-B14F-4D97-AF65-F5344CB8AC3E}">
        <p14:creationId xmlns:p14="http://schemas.microsoft.com/office/powerpoint/2010/main" val="111848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07BC-6FBB-44AB-9376-4DC48A105793}"/>
              </a:ext>
            </a:extLst>
          </p:cNvPr>
          <p:cNvSpPr>
            <a:spLocks noGrp="1"/>
          </p:cNvSpPr>
          <p:nvPr>
            <p:ph type="title"/>
          </p:nvPr>
        </p:nvSpPr>
        <p:spPr>
          <a:xfrm>
            <a:off x="801099" y="1396289"/>
            <a:ext cx="4249006" cy="1325563"/>
          </a:xfrm>
        </p:spPr>
        <p:txBody>
          <a:bodyPr vert="horz" lIns="91440" tIns="45720" rIns="91440" bIns="45720" rtlCol="0" anchor="ctr">
            <a:normAutofit/>
          </a:bodyPr>
          <a:lstStyle/>
          <a:p>
            <a:r>
              <a:rPr lang="en-US" sz="3100" kern="1200" dirty="0">
                <a:solidFill>
                  <a:schemeClr val="tx1"/>
                </a:solidFill>
                <a:latin typeface="+mj-lt"/>
                <a:ea typeface="+mj-ea"/>
                <a:cs typeface="+mj-cs"/>
              </a:rPr>
              <a:t>Applications of hand gesture recognition </a:t>
            </a:r>
          </a:p>
        </p:txBody>
      </p:sp>
      <p:sp>
        <p:nvSpPr>
          <p:cNvPr id="3" name="TextBox 2">
            <a:extLst>
              <a:ext uri="{FF2B5EF4-FFF2-40B4-BE49-F238E27FC236}">
                <a16:creationId xmlns:a16="http://schemas.microsoft.com/office/drawing/2014/main" id="{CDB6BC56-3CF6-46AD-A140-E3127F191F24}"/>
              </a:ext>
            </a:extLst>
          </p:cNvPr>
          <p:cNvSpPr txBox="1"/>
          <p:nvPr/>
        </p:nvSpPr>
        <p:spPr>
          <a:xfrm>
            <a:off x="805544" y="2871982"/>
            <a:ext cx="4841112" cy="3181684"/>
          </a:xfrm>
          <a:prstGeom prst="rect">
            <a:avLst/>
          </a:prstGeom>
        </p:spPr>
        <p:txBody>
          <a:bodyPr vert="horz" lIns="91440" tIns="45720" rIns="91440" bIns="45720" rtlCol="0" anchor="t">
            <a:normAutofit/>
          </a:bodyPr>
          <a:lstStyle/>
          <a:p>
            <a:pPr lvl="0" indent="-228600">
              <a:lnSpc>
                <a:spcPct val="90000"/>
              </a:lnSpc>
              <a:spcAft>
                <a:spcPts val="600"/>
              </a:spcAft>
              <a:buFont typeface="Arial" panose="020B0604020202020204" pitchFamily="34" charset="0"/>
              <a:buChar char="•"/>
            </a:pPr>
            <a:r>
              <a:rPr lang="en-US" sz="2400" dirty="0"/>
              <a:t>Human robot interaction HRI</a:t>
            </a:r>
          </a:p>
          <a:p>
            <a:pPr lvl="0" indent="-228600">
              <a:lnSpc>
                <a:spcPct val="90000"/>
              </a:lnSpc>
              <a:spcAft>
                <a:spcPts val="600"/>
              </a:spcAft>
              <a:buFont typeface="Arial" panose="020B0604020202020204" pitchFamily="34" charset="0"/>
              <a:buChar char="•"/>
            </a:pPr>
            <a:endParaRPr lang="en-US" sz="2400" dirty="0"/>
          </a:p>
          <a:p>
            <a:pPr lvl="0" indent="-228600">
              <a:lnSpc>
                <a:spcPct val="90000"/>
              </a:lnSpc>
              <a:spcAft>
                <a:spcPts val="600"/>
              </a:spcAft>
              <a:buFont typeface="Arial" panose="020B0604020202020204" pitchFamily="34" charset="0"/>
              <a:buChar char="•"/>
            </a:pPr>
            <a:r>
              <a:rPr lang="en-US" sz="2400" dirty="0"/>
              <a:t>Assistive environments (touchless interfaces )</a:t>
            </a:r>
          </a:p>
          <a:p>
            <a:pPr lvl="0" indent="-228600">
              <a:lnSpc>
                <a:spcPct val="90000"/>
              </a:lnSpc>
              <a:spcAft>
                <a:spcPts val="600"/>
              </a:spcAft>
              <a:buFont typeface="Arial" panose="020B0604020202020204" pitchFamily="34" charset="0"/>
              <a:buChar char="•"/>
            </a:pPr>
            <a:endParaRPr lang="en-US" sz="2400" dirty="0"/>
          </a:p>
          <a:p>
            <a:pPr lvl="0" indent="-228600">
              <a:lnSpc>
                <a:spcPct val="90000"/>
              </a:lnSpc>
              <a:spcAft>
                <a:spcPts val="600"/>
              </a:spcAft>
              <a:buFont typeface="Arial" panose="020B0604020202020204" pitchFamily="34" charset="0"/>
              <a:buChar char="•"/>
            </a:pPr>
            <a:r>
              <a:rPr lang="en-US" sz="2400" dirty="0"/>
              <a:t>Virtual reality </a:t>
            </a:r>
          </a:p>
        </p:txBody>
      </p:sp>
      <p:sp>
        <p:nvSpPr>
          <p:cNvPr id="12" name="Freeform: Shape 11">
            <a:extLst>
              <a:ext uri="{FF2B5EF4-FFF2-40B4-BE49-F238E27FC236}">
                <a16:creationId xmlns:a16="http://schemas.microsoft.com/office/drawing/2014/main" id="{A86541C6-61B1-4DAA-B57A-EAF3F24F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33310" y="1"/>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car, bus, truck, table&#10;&#10;Description automatically generated">
            <a:extLst>
              <a:ext uri="{FF2B5EF4-FFF2-40B4-BE49-F238E27FC236}">
                <a16:creationId xmlns:a16="http://schemas.microsoft.com/office/drawing/2014/main" id="{C7120589-02A5-43D6-A83F-8498BB2ACEE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680" b="4138"/>
          <a:stretch/>
        </p:blipFill>
        <p:spPr>
          <a:xfrm>
            <a:off x="5142944" y="3"/>
            <a:ext cx="6069184" cy="2839783"/>
          </a:xfrm>
          <a:custGeom>
            <a:avLst/>
            <a:gdLst/>
            <a:ahLst/>
            <a:cxnLst/>
            <a:rect l="l" t="t" r="r" b="b"/>
            <a:pathLst>
              <a:path w="6069184" h="2839783">
                <a:moveTo>
                  <a:pt x="0" y="0"/>
                </a:moveTo>
                <a:lnTo>
                  <a:pt x="6069184" y="0"/>
                </a:lnTo>
                <a:lnTo>
                  <a:pt x="6063823" y="106160"/>
                </a:lnTo>
                <a:cubicBezTo>
                  <a:pt x="5907891" y="1641596"/>
                  <a:pt x="4611168" y="2839783"/>
                  <a:pt x="3034592" y="2839783"/>
                </a:cubicBezTo>
                <a:cubicBezTo>
                  <a:pt x="1458016" y="2839783"/>
                  <a:pt x="161292" y="1641596"/>
                  <a:pt x="5360" y="106160"/>
                </a:cubicBezTo>
                <a:close/>
              </a:path>
            </a:pathLst>
          </a:custGeom>
        </p:spPr>
      </p:pic>
      <p:sp>
        <p:nvSpPr>
          <p:cNvPr id="14" name="Freeform: Shape 13">
            <a:extLst>
              <a:ext uri="{FF2B5EF4-FFF2-40B4-BE49-F238E27FC236}">
                <a16:creationId xmlns:a16="http://schemas.microsoft.com/office/drawing/2014/main" id="{71750011-2006-46BB-AFDE-C6E461752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93989" y="2900758"/>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9FA49C68-5EEA-47CE-A58D-1BCA1A9FCB83}"/>
              </a:ext>
            </a:extLst>
          </p:cNvPr>
          <p:cNvPicPr>
            <a:picLocks noChangeAspect="1"/>
          </p:cNvPicPr>
          <p:nvPr/>
        </p:nvPicPr>
        <p:blipFill rotWithShape="1">
          <a:blip r:embed="rId3">
            <a:extLst>
              <a:ext uri="{28A0092B-C50C-407E-A947-70E740481C1C}">
                <a14:useLocalDpi xmlns:a14="http://schemas.microsoft.com/office/drawing/2010/main" val="0"/>
              </a:ext>
            </a:extLst>
          </a:blip>
          <a:srcRect r="5219" b="3"/>
          <a:stretch/>
        </p:blipFill>
        <p:spPr>
          <a:xfrm>
            <a:off x="7190587" y="3124784"/>
            <a:ext cx="5001415" cy="3733214"/>
          </a:xfrm>
          <a:custGeom>
            <a:avLst/>
            <a:gdLst/>
            <a:ahLst/>
            <a:cxnLst/>
            <a:rect l="l" t="t" r="r" b="b"/>
            <a:pathLst>
              <a:path w="5001415" h="3733214">
                <a:moveTo>
                  <a:pt x="3044952" y="0"/>
                </a:moveTo>
                <a:cubicBezTo>
                  <a:pt x="3780687" y="0"/>
                  <a:pt x="4455477" y="260939"/>
                  <a:pt x="4981824" y="695319"/>
                </a:cubicBezTo>
                <a:lnTo>
                  <a:pt x="5001415" y="713124"/>
                </a:lnTo>
                <a:lnTo>
                  <a:pt x="5001415" y="3733214"/>
                </a:lnTo>
                <a:lnTo>
                  <a:pt x="81043" y="3733214"/>
                </a:lnTo>
                <a:lnTo>
                  <a:pt x="61862" y="3658617"/>
                </a:lnTo>
                <a:cubicBezTo>
                  <a:pt x="21301" y="3460397"/>
                  <a:pt x="0" y="3255162"/>
                  <a:pt x="0" y="3044952"/>
                </a:cubicBezTo>
                <a:cubicBezTo>
                  <a:pt x="0" y="1363271"/>
                  <a:pt x="1363271" y="0"/>
                  <a:pt x="3044952" y="0"/>
                </a:cubicBezTo>
                <a:close/>
              </a:path>
            </a:pathLst>
          </a:custGeom>
        </p:spPr>
      </p:pic>
    </p:spTree>
    <p:extLst>
      <p:ext uri="{BB962C8B-B14F-4D97-AF65-F5344CB8AC3E}">
        <p14:creationId xmlns:p14="http://schemas.microsoft.com/office/powerpoint/2010/main" val="25099767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377A2-217E-4A5F-8D07-731DAF8D8DA0}"/>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sz="2800" dirty="0">
                <a:solidFill>
                  <a:schemeClr val="bg1"/>
                </a:solidFill>
              </a:rPr>
              <a:t>Two common technologies for  hand gesture recognition</a:t>
            </a:r>
            <a:br>
              <a:rPr lang="en-US" sz="2800" dirty="0">
                <a:solidFill>
                  <a:schemeClr val="bg1"/>
                </a:solidFill>
              </a:rPr>
            </a:br>
            <a:br>
              <a:rPr lang="en-US" sz="2800" dirty="0">
                <a:solidFill>
                  <a:schemeClr val="bg1"/>
                </a:solidFill>
              </a:rPr>
            </a:br>
            <a:endParaRPr lang="en-US" sz="2800" dirty="0">
              <a:solidFill>
                <a:schemeClr val="bg1"/>
              </a:solidFill>
            </a:endParaRPr>
          </a:p>
        </p:txBody>
      </p:sp>
      <p:pic>
        <p:nvPicPr>
          <p:cNvPr id="7" name="Picture 6" descr="A picture containing outdoor, woman, racket, water&#10;&#10;Description automatically generated">
            <a:extLst>
              <a:ext uri="{FF2B5EF4-FFF2-40B4-BE49-F238E27FC236}">
                <a16:creationId xmlns:a16="http://schemas.microsoft.com/office/drawing/2014/main" id="{8568F526-F672-4823-A9EC-179CB147E66A}"/>
              </a:ext>
            </a:extLst>
          </p:cNvPr>
          <p:cNvPicPr>
            <a:picLocks noChangeAspect="1"/>
          </p:cNvPicPr>
          <p:nvPr/>
        </p:nvPicPr>
        <p:blipFill rotWithShape="1">
          <a:blip r:embed="rId2">
            <a:extLst>
              <a:ext uri="{28A0092B-C50C-407E-A947-70E740481C1C}">
                <a14:useLocalDpi xmlns:a14="http://schemas.microsoft.com/office/drawing/2010/main" val="0"/>
              </a:ext>
            </a:extLst>
          </a:blip>
          <a:srcRect t="11801" r="-1" b="-1"/>
          <a:stretch/>
        </p:blipFill>
        <p:spPr>
          <a:xfrm>
            <a:off x="841248" y="2516777"/>
            <a:ext cx="6236208" cy="3660185"/>
          </a:xfrm>
          <a:prstGeom prst="rect">
            <a:avLst/>
          </a:prstGeom>
        </p:spPr>
      </p:pic>
      <p:sp>
        <p:nvSpPr>
          <p:cNvPr id="8" name="Rectangle 7">
            <a:extLst>
              <a:ext uri="{FF2B5EF4-FFF2-40B4-BE49-F238E27FC236}">
                <a16:creationId xmlns:a16="http://schemas.microsoft.com/office/drawing/2014/main" id="{DF588649-3994-4B1A-BDA1-BA6EDE0513C3}"/>
              </a:ext>
            </a:extLst>
          </p:cNvPr>
          <p:cNvSpPr/>
          <p:nvPr/>
        </p:nvSpPr>
        <p:spPr>
          <a:xfrm>
            <a:off x="7546848" y="2516777"/>
            <a:ext cx="3803904" cy="36601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a:t>glove-based method:</a:t>
            </a:r>
          </a:p>
          <a:p>
            <a:pPr indent="-228600">
              <a:lnSpc>
                <a:spcPct val="90000"/>
              </a:lnSpc>
              <a:spcAft>
                <a:spcPts val="600"/>
              </a:spcAft>
              <a:buFont typeface="Arial" panose="020B0604020202020204" pitchFamily="34" charset="0"/>
              <a:buChar char="•"/>
            </a:pPr>
            <a:r>
              <a:rPr lang="en-US" sz="2200"/>
              <a:t>Using special glove-based device to extract hand posture</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b="1"/>
              <a:t>vision-based method:</a:t>
            </a:r>
          </a:p>
          <a:p>
            <a:pPr indent="-228600">
              <a:lnSpc>
                <a:spcPct val="90000"/>
              </a:lnSpc>
              <a:spcAft>
                <a:spcPts val="600"/>
              </a:spcAft>
              <a:buFont typeface="Arial" panose="020B0604020202020204" pitchFamily="34" charset="0"/>
              <a:buChar char="•"/>
            </a:pPr>
            <a:r>
              <a:rPr lang="en-US" sz="2200"/>
              <a:t>3D hand/arm modeling</a:t>
            </a:r>
          </a:p>
          <a:p>
            <a:pPr indent="-228600">
              <a:lnSpc>
                <a:spcPct val="90000"/>
              </a:lnSpc>
              <a:spcAft>
                <a:spcPts val="600"/>
              </a:spcAft>
              <a:buFont typeface="Arial" panose="020B0604020202020204" pitchFamily="34" charset="0"/>
              <a:buChar char="•"/>
            </a:pPr>
            <a:r>
              <a:rPr lang="en-US" sz="2200"/>
              <a:t>Appearance modeling</a:t>
            </a:r>
          </a:p>
        </p:txBody>
      </p:sp>
    </p:spTree>
    <p:extLst>
      <p:ext uri="{BB962C8B-B14F-4D97-AF65-F5344CB8AC3E}">
        <p14:creationId xmlns:p14="http://schemas.microsoft.com/office/powerpoint/2010/main" val="2869350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C8AB-C419-4EAF-BC17-DD948ADCC889}"/>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dirty="0"/>
              <a:t>How computers see?</a:t>
            </a:r>
          </a:p>
        </p:txBody>
      </p:sp>
      <p:pic>
        <p:nvPicPr>
          <p:cNvPr id="4" name="Picture 3" descr="A picture containing person, person, young, bicycle&#10;&#10;Description automatically generated">
            <a:extLst>
              <a:ext uri="{FF2B5EF4-FFF2-40B4-BE49-F238E27FC236}">
                <a16:creationId xmlns:a16="http://schemas.microsoft.com/office/drawing/2014/main" id="{1C297D86-4C86-4C04-B93C-E5F3A2EDC911}"/>
              </a:ext>
            </a:extLst>
          </p:cNvPr>
          <p:cNvPicPr>
            <a:picLocks noChangeAspect="1"/>
          </p:cNvPicPr>
          <p:nvPr/>
        </p:nvPicPr>
        <p:blipFill rotWithShape="1">
          <a:blip r:embed="rId2">
            <a:extLst>
              <a:ext uri="{28A0092B-C50C-407E-A947-70E740481C1C}">
                <a14:useLocalDpi xmlns:a14="http://schemas.microsoft.com/office/drawing/2010/main" val="0"/>
              </a:ext>
            </a:extLst>
          </a:blip>
          <a:srcRect t="35542" b="676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5" name="TextBox 4">
            <a:extLst>
              <a:ext uri="{FF2B5EF4-FFF2-40B4-BE49-F238E27FC236}">
                <a16:creationId xmlns:a16="http://schemas.microsoft.com/office/drawing/2014/main" id="{597D6536-5042-4803-8F9F-8A2BA9BDD2AF}"/>
              </a:ext>
            </a:extLst>
          </p:cNvPr>
          <p:cNvSpPr txBox="1"/>
          <p:nvPr/>
        </p:nvSpPr>
        <p:spPr>
          <a:xfrm>
            <a:off x="4223982" y="3752850"/>
            <a:ext cx="7485413" cy="2452687"/>
          </a:xfrm>
          <a:prstGeom prst="rect">
            <a:avLst/>
          </a:prstGeom>
        </p:spPr>
        <p:txBody>
          <a:bodyPr vert="horz" lIns="91440" tIns="45720" rIns="91440" bIns="45720" rtlCol="0" anchor="ctr">
            <a:normAutofit/>
          </a:bodyPr>
          <a:lstStyle/>
          <a:p>
            <a:pPr>
              <a:lnSpc>
                <a:spcPct val="90000"/>
              </a:lnSpc>
              <a:spcAft>
                <a:spcPts val="600"/>
              </a:spcAft>
            </a:pPr>
            <a:r>
              <a:rPr lang="en-US" sz="2400" dirty="0"/>
              <a:t>Computer vision is the field of computer science, which works on replicating aspects of the complexities  of the human vision system and allowing machines to recognize  and interpret objects in images and videos in the same way that humans</a:t>
            </a:r>
          </a:p>
        </p:txBody>
      </p:sp>
    </p:spTree>
    <p:extLst>
      <p:ext uri="{BB962C8B-B14F-4D97-AF65-F5344CB8AC3E}">
        <p14:creationId xmlns:p14="http://schemas.microsoft.com/office/powerpoint/2010/main" val="190681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9C6BF6B-BE37-49A1-A03E-F8D8F7D5D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241" y="1183797"/>
            <a:ext cx="9680010" cy="2976604"/>
          </a:xfrm>
          <a:prstGeom prst="rect">
            <a:avLst/>
          </a:prstGeom>
        </p:spPr>
      </p:pic>
      <p:sp>
        <p:nvSpPr>
          <p:cNvPr id="9" name="Freeform: Shape 8">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rgbClr val="DD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23D0E3-BC95-4B76-9044-A807C768D8AD}"/>
              </a:ext>
            </a:extLst>
          </p:cNvPr>
          <p:cNvSpPr>
            <a:spLocks noGrp="1"/>
          </p:cNvSpPr>
          <p:nvPr>
            <p:ph type="title"/>
          </p:nvPr>
        </p:nvSpPr>
        <p:spPr>
          <a:xfrm>
            <a:off x="263950" y="5090475"/>
            <a:ext cx="9860438" cy="1379457"/>
          </a:xfrm>
        </p:spPr>
        <p:txBody>
          <a:bodyPr vert="horz" lIns="91440" tIns="45720" rIns="91440" bIns="45720" rtlCol="0" anchor="b">
            <a:normAutofit fontScale="90000"/>
          </a:bodyPr>
          <a:lstStyle/>
          <a:p>
            <a:r>
              <a:rPr lang="en-US" sz="4000" kern="1200" dirty="0">
                <a:solidFill>
                  <a:srgbClr val="000000"/>
                </a:solidFill>
                <a:latin typeface="+mj-lt"/>
                <a:ea typeface="+mj-ea"/>
                <a:cs typeface="+mj-cs"/>
              </a:rPr>
              <a:t> CNN is powerful but not suitable for the task of  </a:t>
            </a:r>
            <a:r>
              <a:rPr lang="en-US" sz="4000" dirty="0">
                <a:solidFill>
                  <a:srgbClr val="000000"/>
                </a:solidFill>
              </a:rPr>
              <a:t>dynamic hand gesture recognition </a:t>
            </a:r>
            <a:endParaRPr lang="en-US" sz="4000" kern="1200" dirty="0">
              <a:solidFill>
                <a:srgbClr val="000000"/>
              </a:solidFill>
              <a:latin typeface="+mj-lt"/>
              <a:ea typeface="+mj-ea"/>
              <a:cs typeface="+mj-cs"/>
            </a:endParaRPr>
          </a:p>
        </p:txBody>
      </p:sp>
    </p:spTree>
    <p:extLst>
      <p:ext uri="{BB962C8B-B14F-4D97-AF65-F5344CB8AC3E}">
        <p14:creationId xmlns:p14="http://schemas.microsoft.com/office/powerpoint/2010/main" val="167559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67DD2-07CF-411B-8AF5-8195720D8B59}"/>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3D CNN + Lstm </a:t>
            </a:r>
          </a:p>
        </p:txBody>
      </p:sp>
      <p:pic>
        <p:nvPicPr>
          <p:cNvPr id="4" name="Picture 3" descr="A close up of a map&#10;&#10;Description automatically generated">
            <a:extLst>
              <a:ext uri="{FF2B5EF4-FFF2-40B4-BE49-F238E27FC236}">
                <a16:creationId xmlns:a16="http://schemas.microsoft.com/office/drawing/2014/main" id="{097C4628-AE19-40B9-8061-A3526F215909}"/>
              </a:ext>
            </a:extLst>
          </p:cNvPr>
          <p:cNvPicPr/>
          <p:nvPr/>
        </p:nvPicPr>
        <p:blipFill rotWithShape="1">
          <a:blip r:embed="rId2">
            <a:extLst>
              <a:ext uri="{28A0092B-C50C-407E-A947-70E740481C1C}">
                <a14:useLocalDpi xmlns:a14="http://schemas.microsoft.com/office/drawing/2010/main" val="0"/>
              </a:ext>
            </a:extLst>
          </a:blip>
          <a:srcRect l="11948" r="5845" b="2"/>
          <a:stretch/>
        </p:blipFill>
        <p:spPr bwMode="auto">
          <a:xfrm>
            <a:off x="841248" y="2516777"/>
            <a:ext cx="6236208" cy="3660185"/>
          </a:xfrm>
          <a:prstGeom prst="rect">
            <a:avLst/>
          </a:prstGeom>
          <a:noFill/>
        </p:spPr>
      </p:pic>
      <p:sp>
        <p:nvSpPr>
          <p:cNvPr id="3" name="TextBox 2">
            <a:extLst>
              <a:ext uri="{FF2B5EF4-FFF2-40B4-BE49-F238E27FC236}">
                <a16:creationId xmlns:a16="http://schemas.microsoft.com/office/drawing/2014/main" id="{FD717321-6C12-4349-9AFA-2D8FD0D07552}"/>
              </a:ext>
            </a:extLst>
          </p:cNvPr>
          <p:cNvSpPr txBox="1"/>
          <p:nvPr/>
        </p:nvSpPr>
        <p:spPr>
          <a:xfrm>
            <a:off x="7546847" y="2516777"/>
            <a:ext cx="4102607" cy="3660185"/>
          </a:xfrm>
          <a:prstGeom prst="rect">
            <a:avLst/>
          </a:prstGeom>
        </p:spPr>
        <p:txBody>
          <a:bodyPr vert="horz" lIns="91440" tIns="45720" rIns="91440" bIns="45720" rtlCol="0" anchor="ctr">
            <a:normAutofit fontScale="92500" lnSpcReduction="10000"/>
          </a:bodyPr>
          <a:lstStyle/>
          <a:p>
            <a:pPr marL="285750" indent="-228600">
              <a:lnSpc>
                <a:spcPct val="90000"/>
              </a:lnSpc>
              <a:spcAft>
                <a:spcPts val="600"/>
              </a:spcAft>
              <a:buFont typeface="Arial" panose="020B0604020202020204" pitchFamily="34" charset="0"/>
              <a:buChar char="•"/>
            </a:pPr>
            <a:r>
              <a:rPr lang="en-US" sz="2000" dirty="0"/>
              <a:t>3D CNN can extract temporal features  by preserving the images spatial properties </a:t>
            </a:r>
          </a:p>
          <a:p>
            <a:pPr marL="285750" indent="-228600">
              <a:lnSpc>
                <a:spcPct val="90000"/>
              </a:lnSpc>
              <a:spcAft>
                <a:spcPts val="600"/>
              </a:spcAft>
              <a:buFont typeface="Arial" panose="020B0604020202020204" pitchFamily="34" charset="0"/>
              <a:buChar char="•"/>
            </a:pPr>
            <a:r>
              <a:rPr lang="en-US" sz="2000" dirty="0"/>
              <a:t>3DCNN  tends to fail when try to memorize long sequences</a:t>
            </a:r>
          </a:p>
          <a:p>
            <a:pPr marL="285750" indent="-228600">
              <a:lnSpc>
                <a:spcPct val="90000"/>
              </a:lnSpc>
              <a:spcAft>
                <a:spcPts val="600"/>
              </a:spcAft>
              <a:buFont typeface="Arial" panose="020B0604020202020204" pitchFamily="34" charset="0"/>
              <a:buChar char="•"/>
            </a:pPr>
            <a:r>
              <a:rPr lang="en-US" sz="2000" dirty="0"/>
              <a:t>LSTM has the advantages of  learning  long-term dependencies like input, output, and forget gates that control long-term sequence pattern learning.</a:t>
            </a:r>
          </a:p>
          <a:p>
            <a:pPr marL="285750" indent="-228600">
              <a:lnSpc>
                <a:spcPct val="90000"/>
              </a:lnSpc>
              <a:spcAft>
                <a:spcPts val="600"/>
              </a:spcAft>
              <a:buFont typeface="Arial" panose="020B0604020202020204" pitchFamily="34" charset="0"/>
              <a:buChar char="•"/>
            </a:pPr>
            <a:r>
              <a:rPr lang="en-US" sz="2000" dirty="0"/>
              <a:t>3DCNN architecture  with the LSTM network used to extract spatial-temporal features </a:t>
            </a:r>
          </a:p>
        </p:txBody>
      </p:sp>
    </p:spTree>
    <p:extLst>
      <p:ext uri="{BB962C8B-B14F-4D97-AF65-F5344CB8AC3E}">
        <p14:creationId xmlns:p14="http://schemas.microsoft.com/office/powerpoint/2010/main" val="105659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DF6BAE-FECD-4738-850D-92D464359966}"/>
              </a:ext>
            </a:extLst>
          </p:cNvPr>
          <p:cNvSpPr>
            <a:spLocks noGrp="1"/>
          </p:cNvSpPr>
          <p:nvPr>
            <p:ph type="title"/>
          </p:nvPr>
        </p:nvSpPr>
        <p:spPr>
          <a:xfrm>
            <a:off x="742950" y="742951"/>
            <a:ext cx="3476625" cy="4962524"/>
          </a:xfrm>
        </p:spPr>
        <p:txBody>
          <a:bodyPr>
            <a:normAutofit/>
          </a:bodyPr>
          <a:lstStyle/>
          <a:p>
            <a:pPr algn="ctr"/>
            <a:r>
              <a:rPr lang="en-US" sz="4100">
                <a:solidFill>
                  <a:srgbClr val="FFFFFF"/>
                </a:solidFill>
              </a:rPr>
              <a:t>Develoment cycle </a:t>
            </a:r>
          </a:p>
        </p:txBody>
      </p:sp>
      <p:pic>
        <p:nvPicPr>
          <p:cNvPr id="3" name="Picture 2" descr="A screenshot of a cell phone&#10;&#10;Description automatically generated">
            <a:extLst>
              <a:ext uri="{FF2B5EF4-FFF2-40B4-BE49-F238E27FC236}">
                <a16:creationId xmlns:a16="http://schemas.microsoft.com/office/drawing/2014/main" id="{80E0CD49-4076-4B81-BD85-5C948E2D8F0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845377" y="565609"/>
            <a:ext cx="7009739" cy="6381946"/>
          </a:xfrm>
          <a:prstGeom prst="rect">
            <a:avLst/>
          </a:prstGeom>
          <a:noFill/>
        </p:spPr>
      </p:pic>
    </p:spTree>
    <p:extLst>
      <p:ext uri="{BB962C8B-B14F-4D97-AF65-F5344CB8AC3E}">
        <p14:creationId xmlns:p14="http://schemas.microsoft.com/office/powerpoint/2010/main" val="302348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8413A-9652-452B-8D80-B9BADEAB1667}"/>
              </a:ext>
            </a:extLst>
          </p:cNvPr>
          <p:cNvSpPr>
            <a:spLocks noGrp="1"/>
          </p:cNvSpPr>
          <p:nvPr>
            <p:ph type="title"/>
          </p:nvPr>
        </p:nvSpPr>
        <p:spPr>
          <a:xfrm>
            <a:off x="261152" y="347370"/>
            <a:ext cx="10515600" cy="1325563"/>
          </a:xfrm>
        </p:spPr>
        <p:txBody>
          <a:bodyPr/>
          <a:lstStyle/>
          <a:p>
            <a:r>
              <a:rPr lang="en-US" dirty="0"/>
              <a:t>Jester Dataset</a:t>
            </a:r>
          </a:p>
        </p:txBody>
      </p:sp>
      <p:sp>
        <p:nvSpPr>
          <p:cNvPr id="3" name="TextBox 2">
            <a:extLst>
              <a:ext uri="{FF2B5EF4-FFF2-40B4-BE49-F238E27FC236}">
                <a16:creationId xmlns:a16="http://schemas.microsoft.com/office/drawing/2014/main" id="{684B6B83-F16C-4681-A13E-50F14FC06683}"/>
              </a:ext>
            </a:extLst>
          </p:cNvPr>
          <p:cNvSpPr txBox="1"/>
          <p:nvPr/>
        </p:nvSpPr>
        <p:spPr>
          <a:xfrm>
            <a:off x="104776" y="1672933"/>
            <a:ext cx="6124574" cy="4093428"/>
          </a:xfrm>
          <a:prstGeom prst="rect">
            <a:avLst/>
          </a:prstGeom>
          <a:noFill/>
        </p:spPr>
        <p:txBody>
          <a:bodyPr wrap="square" rtlCol="0">
            <a:spAutoFit/>
          </a:bodyPr>
          <a:lstStyle/>
          <a:p>
            <a:pPr marL="342900" indent="-342900">
              <a:buFontTx/>
              <a:buChar char="-"/>
            </a:pPr>
            <a:r>
              <a:rPr lang="en-US" sz="2000" dirty="0"/>
              <a:t>A Large-Scale Video Dataset of Human Gestures</a:t>
            </a:r>
          </a:p>
          <a:p>
            <a:endParaRPr lang="en-US" sz="2000" dirty="0"/>
          </a:p>
          <a:p>
            <a:pPr marL="285750" indent="-285750">
              <a:buFontTx/>
              <a:buChar char="-"/>
            </a:pPr>
            <a:r>
              <a:rPr lang="en-GB" sz="2000" dirty="0"/>
              <a:t>contains 148, 092 short 3-second-length video images, which total over 5 million frames. The video clips show a human gesturing in front of the camera</a:t>
            </a:r>
          </a:p>
          <a:p>
            <a:endParaRPr lang="en-GB" sz="2000" dirty="0"/>
          </a:p>
          <a:p>
            <a:pPr marL="285750" indent="-285750">
              <a:buFontTx/>
              <a:buChar char="-"/>
            </a:pPr>
            <a:r>
              <a:rPr lang="en-US" sz="2000" dirty="0"/>
              <a:t> 25 classes of gesture , 5 which can be defined as static gestures. And 23 dynamic gesture </a:t>
            </a:r>
          </a:p>
          <a:p>
            <a:endParaRPr lang="en-US" sz="2000" dirty="0"/>
          </a:p>
          <a:p>
            <a:pPr marL="285750" indent="-285750">
              <a:buFontTx/>
              <a:buChar char="-"/>
            </a:pPr>
            <a:r>
              <a:rPr lang="en-US" sz="2000" dirty="0"/>
              <a:t>Current datasets has variation  in size or the  number of frames of gestures  and their context, number of performers, metadata given and data collection quantity </a:t>
            </a:r>
          </a:p>
        </p:txBody>
      </p:sp>
      <p:pic>
        <p:nvPicPr>
          <p:cNvPr id="5" name="Picture 4">
            <a:extLst>
              <a:ext uri="{FF2B5EF4-FFF2-40B4-BE49-F238E27FC236}">
                <a16:creationId xmlns:a16="http://schemas.microsoft.com/office/drawing/2014/main" id="{95D44CBC-771C-4415-A978-F1ABBEE47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8449" y="1371600"/>
            <a:ext cx="5201327" cy="4463655"/>
          </a:xfrm>
          <a:prstGeom prst="rect">
            <a:avLst/>
          </a:prstGeom>
        </p:spPr>
      </p:pic>
    </p:spTree>
    <p:extLst>
      <p:ext uri="{BB962C8B-B14F-4D97-AF65-F5344CB8AC3E}">
        <p14:creationId xmlns:p14="http://schemas.microsoft.com/office/powerpoint/2010/main" val="1978442734"/>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488</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Century Gothic</vt:lpstr>
      <vt:lpstr>Segoe UI Light</vt:lpstr>
      <vt:lpstr>Office Theme</vt:lpstr>
      <vt:lpstr>Slide 1</vt:lpstr>
      <vt:lpstr>What is a gesture ?</vt:lpstr>
      <vt:lpstr>Applications of hand gesture recognition </vt:lpstr>
      <vt:lpstr>Two common technologies for  hand gesture recognition  </vt:lpstr>
      <vt:lpstr>How computers see?</vt:lpstr>
      <vt:lpstr> CNN is powerful but not suitable for the task of  dynamic hand gesture recognition </vt:lpstr>
      <vt:lpstr>3D CNN + Lstm </vt:lpstr>
      <vt:lpstr>Develoment cycle </vt:lpstr>
      <vt:lpstr>Jester Dataset</vt:lpstr>
      <vt:lpstr>Pre-processing data </vt:lpstr>
      <vt:lpstr>Suggested basic architecture </vt:lpstr>
      <vt:lpstr>Experiment  results </vt:lpstr>
      <vt:lpstr>Tools used  </vt:lpstr>
      <vt:lpstr>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2020-08-15T13:03:18Z</dcterms:created>
  <dcterms:modified xsi:type="dcterms:W3CDTF">2020-08-15T14:09:09Z</dcterms:modified>
</cp:coreProperties>
</file>