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9" r:id="rId5"/>
    <p:sldId id="258" r:id="rId6"/>
    <p:sldId id="269" r:id="rId7"/>
    <p:sldId id="263" r:id="rId8"/>
    <p:sldId id="268" r:id="rId9"/>
    <p:sldId id="260" r:id="rId10"/>
    <p:sldId id="261" r:id="rId11"/>
    <p:sldId id="262" r:id="rId12"/>
    <p:sldId id="270" r:id="rId13"/>
    <p:sldId id="266" r:id="rId14"/>
    <p:sldId id="265" r:id="rId15"/>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أحمد الدايل♚" initials="أحمد" lastIdx="1" clrIdx="0">
    <p:extLst>
      <p:ext uri="{19B8F6BF-5375-455C-9EA6-DF929625EA0E}">
        <p15:presenceInfo xmlns:p15="http://schemas.microsoft.com/office/powerpoint/2012/main" userId="أحمد الدايل♚"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0457F2E-4A33-458E-8FA3-DC27274C091B}"/>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US"/>
          </a:p>
        </p:txBody>
      </p:sp>
      <p:sp>
        <p:nvSpPr>
          <p:cNvPr id="3" name="عنوان فرعي 2">
            <a:extLst>
              <a:ext uri="{FF2B5EF4-FFF2-40B4-BE49-F238E27FC236}">
                <a16:creationId xmlns:a16="http://schemas.microsoft.com/office/drawing/2014/main" id="{1170D231-5E69-40BC-B111-92E95D56E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a:p>
        </p:txBody>
      </p:sp>
      <p:sp>
        <p:nvSpPr>
          <p:cNvPr id="4" name="عنصر نائب للتاريخ 3">
            <a:extLst>
              <a:ext uri="{FF2B5EF4-FFF2-40B4-BE49-F238E27FC236}">
                <a16:creationId xmlns:a16="http://schemas.microsoft.com/office/drawing/2014/main" id="{D80D2D39-1529-4DE6-BAA5-ED12F0BC26FE}"/>
              </a:ext>
            </a:extLst>
          </p:cNvPr>
          <p:cNvSpPr>
            <a:spLocks noGrp="1"/>
          </p:cNvSpPr>
          <p:nvPr>
            <p:ph type="dt" sz="half" idx="10"/>
          </p:nvPr>
        </p:nvSpPr>
        <p:spPr/>
        <p:txBody>
          <a:bodyPr/>
          <a:lstStyle/>
          <a:p>
            <a:fld id="{24F4172E-8CF7-4073-82F7-AFEB00B16DDF}" type="datetimeFigureOut">
              <a:rPr lang="en-US" smtClean="0"/>
              <a:t>12/9/2020</a:t>
            </a:fld>
            <a:endParaRPr lang="en-US"/>
          </a:p>
        </p:txBody>
      </p:sp>
      <p:sp>
        <p:nvSpPr>
          <p:cNvPr id="5" name="عنصر نائب للتذييل 4">
            <a:extLst>
              <a:ext uri="{FF2B5EF4-FFF2-40B4-BE49-F238E27FC236}">
                <a16:creationId xmlns:a16="http://schemas.microsoft.com/office/drawing/2014/main" id="{62FE75C6-2164-4797-BBFB-E58BE5DE4FC4}"/>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3E865ED8-27A4-4FE0-9864-2CBB34D5CA3E}"/>
              </a:ext>
            </a:extLst>
          </p:cNvPr>
          <p:cNvSpPr>
            <a:spLocks noGrp="1"/>
          </p:cNvSpPr>
          <p:nvPr>
            <p:ph type="sldNum" sz="quarter" idx="12"/>
          </p:nvPr>
        </p:nvSpPr>
        <p:spPr/>
        <p:txBody>
          <a:bodyPr/>
          <a:lstStyle/>
          <a:p>
            <a:fld id="{96E2614B-D68F-4C17-9BF9-06586C790046}" type="slidenum">
              <a:rPr lang="en-US" smtClean="0"/>
              <a:t>‹#›</a:t>
            </a:fld>
            <a:endParaRPr lang="en-US"/>
          </a:p>
        </p:txBody>
      </p:sp>
    </p:spTree>
    <p:extLst>
      <p:ext uri="{BB962C8B-B14F-4D97-AF65-F5344CB8AC3E}">
        <p14:creationId xmlns:p14="http://schemas.microsoft.com/office/powerpoint/2010/main" val="197731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F27C9D0-C394-48AE-97F6-135A32028C72}"/>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22F45970-CEDC-41B1-85E9-7F032836BC0F}"/>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2EAA3BF5-92D3-4B25-A1CF-67F25D429D5C}"/>
              </a:ext>
            </a:extLst>
          </p:cNvPr>
          <p:cNvSpPr>
            <a:spLocks noGrp="1"/>
          </p:cNvSpPr>
          <p:nvPr>
            <p:ph type="dt" sz="half" idx="10"/>
          </p:nvPr>
        </p:nvSpPr>
        <p:spPr/>
        <p:txBody>
          <a:bodyPr/>
          <a:lstStyle/>
          <a:p>
            <a:fld id="{24F4172E-8CF7-4073-82F7-AFEB00B16DDF}" type="datetimeFigureOut">
              <a:rPr lang="en-US" smtClean="0"/>
              <a:t>12/9/2020</a:t>
            </a:fld>
            <a:endParaRPr lang="en-US"/>
          </a:p>
        </p:txBody>
      </p:sp>
      <p:sp>
        <p:nvSpPr>
          <p:cNvPr id="5" name="عنصر نائب للتذييل 4">
            <a:extLst>
              <a:ext uri="{FF2B5EF4-FFF2-40B4-BE49-F238E27FC236}">
                <a16:creationId xmlns:a16="http://schemas.microsoft.com/office/drawing/2014/main" id="{D2767937-3A5C-42CC-9B8E-B731186B5368}"/>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11C5967B-B255-475D-B48F-52F7B8DC3934}"/>
              </a:ext>
            </a:extLst>
          </p:cNvPr>
          <p:cNvSpPr>
            <a:spLocks noGrp="1"/>
          </p:cNvSpPr>
          <p:nvPr>
            <p:ph type="sldNum" sz="quarter" idx="12"/>
          </p:nvPr>
        </p:nvSpPr>
        <p:spPr/>
        <p:txBody>
          <a:bodyPr/>
          <a:lstStyle/>
          <a:p>
            <a:fld id="{96E2614B-D68F-4C17-9BF9-06586C790046}" type="slidenum">
              <a:rPr lang="en-US" smtClean="0"/>
              <a:t>‹#›</a:t>
            </a:fld>
            <a:endParaRPr lang="en-US"/>
          </a:p>
        </p:txBody>
      </p:sp>
    </p:spTree>
    <p:extLst>
      <p:ext uri="{BB962C8B-B14F-4D97-AF65-F5344CB8AC3E}">
        <p14:creationId xmlns:p14="http://schemas.microsoft.com/office/powerpoint/2010/main" val="278971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3410C253-D73C-4425-9288-FD8D1659B35D}"/>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6A75ACE0-1B27-4145-92D2-57F5E3AABB0C}"/>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A00E4652-0671-4546-AC1B-C74E69C63BFD}"/>
              </a:ext>
            </a:extLst>
          </p:cNvPr>
          <p:cNvSpPr>
            <a:spLocks noGrp="1"/>
          </p:cNvSpPr>
          <p:nvPr>
            <p:ph type="dt" sz="half" idx="10"/>
          </p:nvPr>
        </p:nvSpPr>
        <p:spPr/>
        <p:txBody>
          <a:bodyPr/>
          <a:lstStyle/>
          <a:p>
            <a:fld id="{24F4172E-8CF7-4073-82F7-AFEB00B16DDF}" type="datetimeFigureOut">
              <a:rPr lang="en-US" smtClean="0"/>
              <a:t>12/9/2020</a:t>
            </a:fld>
            <a:endParaRPr lang="en-US"/>
          </a:p>
        </p:txBody>
      </p:sp>
      <p:sp>
        <p:nvSpPr>
          <p:cNvPr id="5" name="عنصر نائب للتذييل 4">
            <a:extLst>
              <a:ext uri="{FF2B5EF4-FFF2-40B4-BE49-F238E27FC236}">
                <a16:creationId xmlns:a16="http://schemas.microsoft.com/office/drawing/2014/main" id="{53D47337-0A24-4133-9E8D-DD349F2DC516}"/>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9E8150F1-9D2A-4B76-9E2A-39236B1F8ED6}"/>
              </a:ext>
            </a:extLst>
          </p:cNvPr>
          <p:cNvSpPr>
            <a:spLocks noGrp="1"/>
          </p:cNvSpPr>
          <p:nvPr>
            <p:ph type="sldNum" sz="quarter" idx="12"/>
          </p:nvPr>
        </p:nvSpPr>
        <p:spPr/>
        <p:txBody>
          <a:bodyPr/>
          <a:lstStyle/>
          <a:p>
            <a:fld id="{96E2614B-D68F-4C17-9BF9-06586C790046}" type="slidenum">
              <a:rPr lang="en-US" smtClean="0"/>
              <a:t>‹#›</a:t>
            </a:fld>
            <a:endParaRPr lang="en-US"/>
          </a:p>
        </p:txBody>
      </p:sp>
    </p:spTree>
    <p:extLst>
      <p:ext uri="{BB962C8B-B14F-4D97-AF65-F5344CB8AC3E}">
        <p14:creationId xmlns:p14="http://schemas.microsoft.com/office/powerpoint/2010/main" val="209995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0024439-981D-4C58-BD5E-EF39E3D2C417}"/>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782052A2-CE50-482B-B693-09079351162B}"/>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0E55D182-5ED8-4ADA-8DED-2E5A6EF88D87}"/>
              </a:ext>
            </a:extLst>
          </p:cNvPr>
          <p:cNvSpPr>
            <a:spLocks noGrp="1"/>
          </p:cNvSpPr>
          <p:nvPr>
            <p:ph type="dt" sz="half" idx="10"/>
          </p:nvPr>
        </p:nvSpPr>
        <p:spPr/>
        <p:txBody>
          <a:bodyPr/>
          <a:lstStyle/>
          <a:p>
            <a:fld id="{24F4172E-8CF7-4073-82F7-AFEB00B16DDF}" type="datetimeFigureOut">
              <a:rPr lang="en-US" smtClean="0"/>
              <a:t>12/9/2020</a:t>
            </a:fld>
            <a:endParaRPr lang="en-US"/>
          </a:p>
        </p:txBody>
      </p:sp>
      <p:sp>
        <p:nvSpPr>
          <p:cNvPr id="5" name="عنصر نائب للتذييل 4">
            <a:extLst>
              <a:ext uri="{FF2B5EF4-FFF2-40B4-BE49-F238E27FC236}">
                <a16:creationId xmlns:a16="http://schemas.microsoft.com/office/drawing/2014/main" id="{F1365152-67C3-4021-9159-52346F61B878}"/>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CE683047-AD27-440D-B2BA-2E047E0996A1}"/>
              </a:ext>
            </a:extLst>
          </p:cNvPr>
          <p:cNvSpPr>
            <a:spLocks noGrp="1"/>
          </p:cNvSpPr>
          <p:nvPr>
            <p:ph type="sldNum" sz="quarter" idx="12"/>
          </p:nvPr>
        </p:nvSpPr>
        <p:spPr/>
        <p:txBody>
          <a:bodyPr/>
          <a:lstStyle/>
          <a:p>
            <a:fld id="{96E2614B-D68F-4C17-9BF9-06586C790046}" type="slidenum">
              <a:rPr lang="en-US" smtClean="0"/>
              <a:t>‹#›</a:t>
            </a:fld>
            <a:endParaRPr lang="en-US"/>
          </a:p>
        </p:txBody>
      </p:sp>
    </p:spTree>
    <p:extLst>
      <p:ext uri="{BB962C8B-B14F-4D97-AF65-F5344CB8AC3E}">
        <p14:creationId xmlns:p14="http://schemas.microsoft.com/office/powerpoint/2010/main" val="251734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1BE7BAC-48DF-4BDD-9072-EFAE8E17B134}"/>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9F7A5670-4CE6-4B1B-B8A1-03DAB67A7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9DCFBC75-2A97-47AD-BA64-5FE28E9105A7}"/>
              </a:ext>
            </a:extLst>
          </p:cNvPr>
          <p:cNvSpPr>
            <a:spLocks noGrp="1"/>
          </p:cNvSpPr>
          <p:nvPr>
            <p:ph type="dt" sz="half" idx="10"/>
          </p:nvPr>
        </p:nvSpPr>
        <p:spPr/>
        <p:txBody>
          <a:bodyPr/>
          <a:lstStyle/>
          <a:p>
            <a:fld id="{24F4172E-8CF7-4073-82F7-AFEB00B16DDF}" type="datetimeFigureOut">
              <a:rPr lang="en-US" smtClean="0"/>
              <a:t>12/9/2020</a:t>
            </a:fld>
            <a:endParaRPr lang="en-US"/>
          </a:p>
        </p:txBody>
      </p:sp>
      <p:sp>
        <p:nvSpPr>
          <p:cNvPr id="5" name="عنصر نائب للتذييل 4">
            <a:extLst>
              <a:ext uri="{FF2B5EF4-FFF2-40B4-BE49-F238E27FC236}">
                <a16:creationId xmlns:a16="http://schemas.microsoft.com/office/drawing/2014/main" id="{2FA0C148-D589-4559-8AD9-1D32B3ED6C53}"/>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B1CE2248-F85A-4B60-83AA-9D9746EDD4C3}"/>
              </a:ext>
            </a:extLst>
          </p:cNvPr>
          <p:cNvSpPr>
            <a:spLocks noGrp="1"/>
          </p:cNvSpPr>
          <p:nvPr>
            <p:ph type="sldNum" sz="quarter" idx="12"/>
          </p:nvPr>
        </p:nvSpPr>
        <p:spPr/>
        <p:txBody>
          <a:bodyPr/>
          <a:lstStyle/>
          <a:p>
            <a:fld id="{96E2614B-D68F-4C17-9BF9-06586C790046}" type="slidenum">
              <a:rPr lang="en-US" smtClean="0"/>
              <a:t>‹#›</a:t>
            </a:fld>
            <a:endParaRPr lang="en-US"/>
          </a:p>
        </p:txBody>
      </p:sp>
    </p:spTree>
    <p:extLst>
      <p:ext uri="{BB962C8B-B14F-4D97-AF65-F5344CB8AC3E}">
        <p14:creationId xmlns:p14="http://schemas.microsoft.com/office/powerpoint/2010/main" val="157170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16E208B-E5C8-4337-85F2-AB091B35B7F2}"/>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C73435BE-2EB1-4534-953B-6EDEAF90E464}"/>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a:extLst>
              <a:ext uri="{FF2B5EF4-FFF2-40B4-BE49-F238E27FC236}">
                <a16:creationId xmlns:a16="http://schemas.microsoft.com/office/drawing/2014/main" id="{2FBA0FD9-A5CC-4B40-9F4F-064568E14400}"/>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4">
            <a:extLst>
              <a:ext uri="{FF2B5EF4-FFF2-40B4-BE49-F238E27FC236}">
                <a16:creationId xmlns:a16="http://schemas.microsoft.com/office/drawing/2014/main" id="{F97334DF-A54B-4942-94C6-8B9A96C381CA}"/>
              </a:ext>
            </a:extLst>
          </p:cNvPr>
          <p:cNvSpPr>
            <a:spLocks noGrp="1"/>
          </p:cNvSpPr>
          <p:nvPr>
            <p:ph type="dt" sz="half" idx="10"/>
          </p:nvPr>
        </p:nvSpPr>
        <p:spPr/>
        <p:txBody>
          <a:bodyPr/>
          <a:lstStyle/>
          <a:p>
            <a:fld id="{24F4172E-8CF7-4073-82F7-AFEB00B16DDF}" type="datetimeFigureOut">
              <a:rPr lang="en-US" smtClean="0"/>
              <a:t>12/9/2020</a:t>
            </a:fld>
            <a:endParaRPr lang="en-US"/>
          </a:p>
        </p:txBody>
      </p:sp>
      <p:sp>
        <p:nvSpPr>
          <p:cNvPr id="6" name="عنصر نائب للتذييل 5">
            <a:extLst>
              <a:ext uri="{FF2B5EF4-FFF2-40B4-BE49-F238E27FC236}">
                <a16:creationId xmlns:a16="http://schemas.microsoft.com/office/drawing/2014/main" id="{C07AC8B8-5216-4A80-B213-E6EE1EA0BE33}"/>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F1C00F77-27D9-4B57-8F48-CB6F6D33A80D}"/>
              </a:ext>
            </a:extLst>
          </p:cNvPr>
          <p:cNvSpPr>
            <a:spLocks noGrp="1"/>
          </p:cNvSpPr>
          <p:nvPr>
            <p:ph type="sldNum" sz="quarter" idx="12"/>
          </p:nvPr>
        </p:nvSpPr>
        <p:spPr/>
        <p:txBody>
          <a:bodyPr/>
          <a:lstStyle/>
          <a:p>
            <a:fld id="{96E2614B-D68F-4C17-9BF9-06586C790046}" type="slidenum">
              <a:rPr lang="en-US" smtClean="0"/>
              <a:t>‹#›</a:t>
            </a:fld>
            <a:endParaRPr lang="en-US"/>
          </a:p>
        </p:txBody>
      </p:sp>
    </p:spTree>
    <p:extLst>
      <p:ext uri="{BB962C8B-B14F-4D97-AF65-F5344CB8AC3E}">
        <p14:creationId xmlns:p14="http://schemas.microsoft.com/office/powerpoint/2010/main" val="1375021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FFB224F-33BF-4BBD-ADAC-9AAFAEA9E28C}"/>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FF7B659E-A8CF-4BC0-9D8A-D5940D991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32E11874-3452-4D4A-9F11-06F2B665191C}"/>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نص 4">
            <a:extLst>
              <a:ext uri="{FF2B5EF4-FFF2-40B4-BE49-F238E27FC236}">
                <a16:creationId xmlns:a16="http://schemas.microsoft.com/office/drawing/2014/main" id="{C985FFD3-D7B9-4447-9E0F-BE368BA0D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BE380569-4B4D-4FDC-B80F-8EE47E299A3E}"/>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6">
            <a:extLst>
              <a:ext uri="{FF2B5EF4-FFF2-40B4-BE49-F238E27FC236}">
                <a16:creationId xmlns:a16="http://schemas.microsoft.com/office/drawing/2014/main" id="{24FA9454-C3C1-4BDC-B0C5-85AE5CFDB766}"/>
              </a:ext>
            </a:extLst>
          </p:cNvPr>
          <p:cNvSpPr>
            <a:spLocks noGrp="1"/>
          </p:cNvSpPr>
          <p:nvPr>
            <p:ph type="dt" sz="half" idx="10"/>
          </p:nvPr>
        </p:nvSpPr>
        <p:spPr/>
        <p:txBody>
          <a:bodyPr/>
          <a:lstStyle/>
          <a:p>
            <a:fld id="{24F4172E-8CF7-4073-82F7-AFEB00B16DDF}" type="datetimeFigureOut">
              <a:rPr lang="en-US" smtClean="0"/>
              <a:t>12/9/2020</a:t>
            </a:fld>
            <a:endParaRPr lang="en-US"/>
          </a:p>
        </p:txBody>
      </p:sp>
      <p:sp>
        <p:nvSpPr>
          <p:cNvPr id="8" name="عنصر نائب للتذييل 7">
            <a:extLst>
              <a:ext uri="{FF2B5EF4-FFF2-40B4-BE49-F238E27FC236}">
                <a16:creationId xmlns:a16="http://schemas.microsoft.com/office/drawing/2014/main" id="{FD7EBDC5-BA7A-4D5C-A09E-3EED3A863B2A}"/>
              </a:ext>
            </a:extLst>
          </p:cNvPr>
          <p:cNvSpPr>
            <a:spLocks noGrp="1"/>
          </p:cNvSpPr>
          <p:nvPr>
            <p:ph type="ftr" sz="quarter" idx="11"/>
          </p:nvPr>
        </p:nvSpPr>
        <p:spPr/>
        <p:txBody>
          <a:bodyPr/>
          <a:lstStyle/>
          <a:p>
            <a:endParaRPr lang="en-US"/>
          </a:p>
        </p:txBody>
      </p:sp>
      <p:sp>
        <p:nvSpPr>
          <p:cNvPr id="9" name="عنصر نائب لرقم الشريحة 8">
            <a:extLst>
              <a:ext uri="{FF2B5EF4-FFF2-40B4-BE49-F238E27FC236}">
                <a16:creationId xmlns:a16="http://schemas.microsoft.com/office/drawing/2014/main" id="{DBF1DF87-3BAA-4805-ADBF-B30B3BC78511}"/>
              </a:ext>
            </a:extLst>
          </p:cNvPr>
          <p:cNvSpPr>
            <a:spLocks noGrp="1"/>
          </p:cNvSpPr>
          <p:nvPr>
            <p:ph type="sldNum" sz="quarter" idx="12"/>
          </p:nvPr>
        </p:nvSpPr>
        <p:spPr/>
        <p:txBody>
          <a:bodyPr/>
          <a:lstStyle/>
          <a:p>
            <a:fld id="{96E2614B-D68F-4C17-9BF9-06586C790046}" type="slidenum">
              <a:rPr lang="en-US" smtClean="0"/>
              <a:t>‹#›</a:t>
            </a:fld>
            <a:endParaRPr lang="en-US"/>
          </a:p>
        </p:txBody>
      </p:sp>
    </p:spTree>
    <p:extLst>
      <p:ext uri="{BB962C8B-B14F-4D97-AF65-F5344CB8AC3E}">
        <p14:creationId xmlns:p14="http://schemas.microsoft.com/office/powerpoint/2010/main" val="268176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0AC5917-7881-41D0-B36B-0EEB0536ACDA}"/>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تاريخ 2">
            <a:extLst>
              <a:ext uri="{FF2B5EF4-FFF2-40B4-BE49-F238E27FC236}">
                <a16:creationId xmlns:a16="http://schemas.microsoft.com/office/drawing/2014/main" id="{C6030AE7-310C-4916-B57A-751DC278ABD5}"/>
              </a:ext>
            </a:extLst>
          </p:cNvPr>
          <p:cNvSpPr>
            <a:spLocks noGrp="1"/>
          </p:cNvSpPr>
          <p:nvPr>
            <p:ph type="dt" sz="half" idx="10"/>
          </p:nvPr>
        </p:nvSpPr>
        <p:spPr/>
        <p:txBody>
          <a:bodyPr/>
          <a:lstStyle/>
          <a:p>
            <a:fld id="{24F4172E-8CF7-4073-82F7-AFEB00B16DDF}" type="datetimeFigureOut">
              <a:rPr lang="en-US" smtClean="0"/>
              <a:t>12/9/2020</a:t>
            </a:fld>
            <a:endParaRPr lang="en-US"/>
          </a:p>
        </p:txBody>
      </p:sp>
      <p:sp>
        <p:nvSpPr>
          <p:cNvPr id="4" name="عنصر نائب للتذييل 3">
            <a:extLst>
              <a:ext uri="{FF2B5EF4-FFF2-40B4-BE49-F238E27FC236}">
                <a16:creationId xmlns:a16="http://schemas.microsoft.com/office/drawing/2014/main" id="{C9239C03-7C5A-4644-BA87-EB296BDA63AE}"/>
              </a:ext>
            </a:extLst>
          </p:cNvPr>
          <p:cNvSpPr>
            <a:spLocks noGrp="1"/>
          </p:cNvSpPr>
          <p:nvPr>
            <p:ph type="ftr" sz="quarter" idx="11"/>
          </p:nvPr>
        </p:nvSpPr>
        <p:spPr/>
        <p:txBody>
          <a:bodyPr/>
          <a:lstStyle/>
          <a:p>
            <a:endParaRPr lang="en-US"/>
          </a:p>
        </p:txBody>
      </p:sp>
      <p:sp>
        <p:nvSpPr>
          <p:cNvPr id="5" name="عنصر نائب لرقم الشريحة 4">
            <a:extLst>
              <a:ext uri="{FF2B5EF4-FFF2-40B4-BE49-F238E27FC236}">
                <a16:creationId xmlns:a16="http://schemas.microsoft.com/office/drawing/2014/main" id="{F33FD393-3057-462A-8417-359E60C63F8C}"/>
              </a:ext>
            </a:extLst>
          </p:cNvPr>
          <p:cNvSpPr>
            <a:spLocks noGrp="1"/>
          </p:cNvSpPr>
          <p:nvPr>
            <p:ph type="sldNum" sz="quarter" idx="12"/>
          </p:nvPr>
        </p:nvSpPr>
        <p:spPr/>
        <p:txBody>
          <a:bodyPr/>
          <a:lstStyle/>
          <a:p>
            <a:fld id="{96E2614B-D68F-4C17-9BF9-06586C790046}" type="slidenum">
              <a:rPr lang="en-US" smtClean="0"/>
              <a:t>‹#›</a:t>
            </a:fld>
            <a:endParaRPr lang="en-US"/>
          </a:p>
        </p:txBody>
      </p:sp>
    </p:spTree>
    <p:extLst>
      <p:ext uri="{BB962C8B-B14F-4D97-AF65-F5344CB8AC3E}">
        <p14:creationId xmlns:p14="http://schemas.microsoft.com/office/powerpoint/2010/main" val="49776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7C7ECBA2-9352-454E-A418-8088BB91DF09}"/>
              </a:ext>
            </a:extLst>
          </p:cNvPr>
          <p:cNvSpPr>
            <a:spLocks noGrp="1"/>
          </p:cNvSpPr>
          <p:nvPr>
            <p:ph type="dt" sz="half" idx="10"/>
          </p:nvPr>
        </p:nvSpPr>
        <p:spPr/>
        <p:txBody>
          <a:bodyPr/>
          <a:lstStyle/>
          <a:p>
            <a:fld id="{24F4172E-8CF7-4073-82F7-AFEB00B16DDF}" type="datetimeFigureOut">
              <a:rPr lang="en-US" smtClean="0"/>
              <a:t>12/9/2020</a:t>
            </a:fld>
            <a:endParaRPr lang="en-US"/>
          </a:p>
        </p:txBody>
      </p:sp>
      <p:sp>
        <p:nvSpPr>
          <p:cNvPr id="3" name="عنصر نائب للتذييل 2">
            <a:extLst>
              <a:ext uri="{FF2B5EF4-FFF2-40B4-BE49-F238E27FC236}">
                <a16:creationId xmlns:a16="http://schemas.microsoft.com/office/drawing/2014/main" id="{13D19A0A-3D35-4C88-9CC6-875AB5850669}"/>
              </a:ext>
            </a:extLst>
          </p:cNvPr>
          <p:cNvSpPr>
            <a:spLocks noGrp="1"/>
          </p:cNvSpPr>
          <p:nvPr>
            <p:ph type="ftr" sz="quarter" idx="11"/>
          </p:nvPr>
        </p:nvSpPr>
        <p:spPr/>
        <p:txBody>
          <a:bodyPr/>
          <a:lstStyle/>
          <a:p>
            <a:endParaRPr lang="en-US"/>
          </a:p>
        </p:txBody>
      </p:sp>
      <p:sp>
        <p:nvSpPr>
          <p:cNvPr id="4" name="عنصر نائب لرقم الشريحة 3">
            <a:extLst>
              <a:ext uri="{FF2B5EF4-FFF2-40B4-BE49-F238E27FC236}">
                <a16:creationId xmlns:a16="http://schemas.microsoft.com/office/drawing/2014/main" id="{1F464229-AEEB-4E2D-A537-0333AEBE0F59}"/>
              </a:ext>
            </a:extLst>
          </p:cNvPr>
          <p:cNvSpPr>
            <a:spLocks noGrp="1"/>
          </p:cNvSpPr>
          <p:nvPr>
            <p:ph type="sldNum" sz="quarter" idx="12"/>
          </p:nvPr>
        </p:nvSpPr>
        <p:spPr/>
        <p:txBody>
          <a:bodyPr/>
          <a:lstStyle/>
          <a:p>
            <a:fld id="{96E2614B-D68F-4C17-9BF9-06586C790046}" type="slidenum">
              <a:rPr lang="en-US" smtClean="0"/>
              <a:t>‹#›</a:t>
            </a:fld>
            <a:endParaRPr lang="en-US"/>
          </a:p>
        </p:txBody>
      </p:sp>
    </p:spTree>
    <p:extLst>
      <p:ext uri="{BB962C8B-B14F-4D97-AF65-F5344CB8AC3E}">
        <p14:creationId xmlns:p14="http://schemas.microsoft.com/office/powerpoint/2010/main" val="29940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6D3F2E8-F32A-4D5B-8A29-815F8017130D}"/>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6D4A12B2-20BF-4493-B88E-067CC33B6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نص 3">
            <a:extLst>
              <a:ext uri="{FF2B5EF4-FFF2-40B4-BE49-F238E27FC236}">
                <a16:creationId xmlns:a16="http://schemas.microsoft.com/office/drawing/2014/main" id="{20F3C174-3699-4AFB-B686-C25180E3D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6B760CBD-BB07-4E44-A2AF-479478EC85A0}"/>
              </a:ext>
            </a:extLst>
          </p:cNvPr>
          <p:cNvSpPr>
            <a:spLocks noGrp="1"/>
          </p:cNvSpPr>
          <p:nvPr>
            <p:ph type="dt" sz="half" idx="10"/>
          </p:nvPr>
        </p:nvSpPr>
        <p:spPr/>
        <p:txBody>
          <a:bodyPr/>
          <a:lstStyle/>
          <a:p>
            <a:fld id="{24F4172E-8CF7-4073-82F7-AFEB00B16DDF}" type="datetimeFigureOut">
              <a:rPr lang="en-US" smtClean="0"/>
              <a:t>12/9/2020</a:t>
            </a:fld>
            <a:endParaRPr lang="en-US"/>
          </a:p>
        </p:txBody>
      </p:sp>
      <p:sp>
        <p:nvSpPr>
          <p:cNvPr id="6" name="عنصر نائب للتذييل 5">
            <a:extLst>
              <a:ext uri="{FF2B5EF4-FFF2-40B4-BE49-F238E27FC236}">
                <a16:creationId xmlns:a16="http://schemas.microsoft.com/office/drawing/2014/main" id="{2300DEA2-F3C1-4526-B478-29BC01753DDB}"/>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D8F35DB2-209E-4CE2-B429-78A1B8C7154A}"/>
              </a:ext>
            </a:extLst>
          </p:cNvPr>
          <p:cNvSpPr>
            <a:spLocks noGrp="1"/>
          </p:cNvSpPr>
          <p:nvPr>
            <p:ph type="sldNum" sz="quarter" idx="12"/>
          </p:nvPr>
        </p:nvSpPr>
        <p:spPr/>
        <p:txBody>
          <a:bodyPr/>
          <a:lstStyle/>
          <a:p>
            <a:fld id="{96E2614B-D68F-4C17-9BF9-06586C790046}" type="slidenum">
              <a:rPr lang="en-US" smtClean="0"/>
              <a:t>‹#›</a:t>
            </a:fld>
            <a:endParaRPr lang="en-US"/>
          </a:p>
        </p:txBody>
      </p:sp>
    </p:spTree>
    <p:extLst>
      <p:ext uri="{BB962C8B-B14F-4D97-AF65-F5344CB8AC3E}">
        <p14:creationId xmlns:p14="http://schemas.microsoft.com/office/powerpoint/2010/main" val="332455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E9AE434-CD2A-463B-9A49-6A7C02BE4C05}"/>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صورة 2">
            <a:extLst>
              <a:ext uri="{FF2B5EF4-FFF2-40B4-BE49-F238E27FC236}">
                <a16:creationId xmlns:a16="http://schemas.microsoft.com/office/drawing/2014/main" id="{0F076C13-AAF6-4979-A24F-D595FF3EA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a:extLst>
              <a:ext uri="{FF2B5EF4-FFF2-40B4-BE49-F238E27FC236}">
                <a16:creationId xmlns:a16="http://schemas.microsoft.com/office/drawing/2014/main" id="{74E00320-852E-493A-BB64-39C825CBC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9DDA6695-7743-464D-BCEC-5647C0397C20}"/>
              </a:ext>
            </a:extLst>
          </p:cNvPr>
          <p:cNvSpPr>
            <a:spLocks noGrp="1"/>
          </p:cNvSpPr>
          <p:nvPr>
            <p:ph type="dt" sz="half" idx="10"/>
          </p:nvPr>
        </p:nvSpPr>
        <p:spPr/>
        <p:txBody>
          <a:bodyPr/>
          <a:lstStyle/>
          <a:p>
            <a:fld id="{24F4172E-8CF7-4073-82F7-AFEB00B16DDF}" type="datetimeFigureOut">
              <a:rPr lang="en-US" smtClean="0"/>
              <a:t>12/9/2020</a:t>
            </a:fld>
            <a:endParaRPr lang="en-US"/>
          </a:p>
        </p:txBody>
      </p:sp>
      <p:sp>
        <p:nvSpPr>
          <p:cNvPr id="6" name="عنصر نائب للتذييل 5">
            <a:extLst>
              <a:ext uri="{FF2B5EF4-FFF2-40B4-BE49-F238E27FC236}">
                <a16:creationId xmlns:a16="http://schemas.microsoft.com/office/drawing/2014/main" id="{97CB32DC-6642-4D37-B1AC-DEDDE7DB5548}"/>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786DCF80-D19D-409C-9038-543EB04AD2A0}"/>
              </a:ext>
            </a:extLst>
          </p:cNvPr>
          <p:cNvSpPr>
            <a:spLocks noGrp="1"/>
          </p:cNvSpPr>
          <p:nvPr>
            <p:ph type="sldNum" sz="quarter" idx="12"/>
          </p:nvPr>
        </p:nvSpPr>
        <p:spPr/>
        <p:txBody>
          <a:bodyPr/>
          <a:lstStyle/>
          <a:p>
            <a:fld id="{96E2614B-D68F-4C17-9BF9-06586C790046}" type="slidenum">
              <a:rPr lang="en-US" smtClean="0"/>
              <a:t>‹#›</a:t>
            </a:fld>
            <a:endParaRPr lang="en-US"/>
          </a:p>
        </p:txBody>
      </p:sp>
    </p:spTree>
    <p:extLst>
      <p:ext uri="{BB962C8B-B14F-4D97-AF65-F5344CB8AC3E}">
        <p14:creationId xmlns:p14="http://schemas.microsoft.com/office/powerpoint/2010/main" val="123652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33EED017-6612-49AF-8057-2BA8E5A2FB8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ABB30B60-FBA7-44B4-AF7F-9D18B30ECB5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40DB6A8B-8B65-4845-BCE7-48B1A82CCB15}"/>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4F4172E-8CF7-4073-82F7-AFEB00B16DDF}" type="datetimeFigureOut">
              <a:rPr lang="en-US" smtClean="0"/>
              <a:t>12/9/2020</a:t>
            </a:fld>
            <a:endParaRPr lang="en-US"/>
          </a:p>
        </p:txBody>
      </p:sp>
      <p:sp>
        <p:nvSpPr>
          <p:cNvPr id="5" name="عنصر نائب للتذييل 4">
            <a:extLst>
              <a:ext uri="{FF2B5EF4-FFF2-40B4-BE49-F238E27FC236}">
                <a16:creationId xmlns:a16="http://schemas.microsoft.com/office/drawing/2014/main" id="{7E7FCD61-2CCC-4A8E-B1A1-DA7E109F1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عنصر نائب لرقم الشريحة 5">
            <a:extLst>
              <a:ext uri="{FF2B5EF4-FFF2-40B4-BE49-F238E27FC236}">
                <a16:creationId xmlns:a16="http://schemas.microsoft.com/office/drawing/2014/main" id="{95A34A8E-1ED1-4F4F-9653-466284B9AEB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6E2614B-D68F-4C17-9BF9-06586C790046}" type="slidenum">
              <a:rPr lang="en-US" smtClean="0"/>
              <a:t>‹#›</a:t>
            </a:fld>
            <a:endParaRPr lang="en-US"/>
          </a:p>
        </p:txBody>
      </p:sp>
    </p:spTree>
    <p:extLst>
      <p:ext uri="{BB962C8B-B14F-4D97-AF65-F5344CB8AC3E}">
        <p14:creationId xmlns:p14="http://schemas.microsoft.com/office/powerpoint/2010/main" val="849498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5" name="Freeform: Shape 2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 name="عنوان 5">
            <a:extLst>
              <a:ext uri="{FF2B5EF4-FFF2-40B4-BE49-F238E27FC236}">
                <a16:creationId xmlns:a16="http://schemas.microsoft.com/office/drawing/2014/main" id="{888526A9-2939-405A-A0C8-BC1C3758CFE0}"/>
              </a:ext>
            </a:extLst>
          </p:cNvPr>
          <p:cNvSpPr>
            <a:spLocks noGrp="1"/>
          </p:cNvSpPr>
          <p:nvPr>
            <p:ph type="ctrTitle"/>
          </p:nvPr>
        </p:nvSpPr>
        <p:spPr>
          <a:xfrm>
            <a:off x="3204642" y="1902619"/>
            <a:ext cx="5782716" cy="3401908"/>
          </a:xfrm>
          <a:noFill/>
        </p:spPr>
        <p:txBody>
          <a:bodyPr anchor="ctr">
            <a:normAutofit/>
          </a:bodyPr>
          <a:lstStyle/>
          <a:p>
            <a:r>
              <a:rPr lang="en-US" sz="3600" dirty="0">
                <a:solidFill>
                  <a:srgbClr val="080808"/>
                </a:solidFill>
              </a:rPr>
              <a:t>The Movies Dataset Project</a:t>
            </a:r>
            <a:br>
              <a:rPr lang="en-US" sz="3600" dirty="0">
                <a:solidFill>
                  <a:srgbClr val="080808"/>
                </a:solidFill>
              </a:rPr>
            </a:br>
            <a:br>
              <a:rPr lang="en-US" sz="3600" dirty="0">
                <a:solidFill>
                  <a:srgbClr val="080808"/>
                </a:solidFill>
              </a:rPr>
            </a:br>
            <a:r>
              <a:rPr lang="en-US" sz="2400" dirty="0">
                <a:solidFill>
                  <a:srgbClr val="080808"/>
                </a:solidFill>
              </a:rPr>
              <a:t>Ahmed Al-dayel</a:t>
            </a:r>
            <a:br>
              <a:rPr lang="en-US" sz="2400" dirty="0">
                <a:solidFill>
                  <a:srgbClr val="080808"/>
                </a:solidFill>
              </a:rPr>
            </a:br>
            <a:br>
              <a:rPr lang="en-US" sz="2400" dirty="0">
                <a:solidFill>
                  <a:srgbClr val="080808"/>
                </a:solidFill>
              </a:rPr>
            </a:br>
            <a:r>
              <a:rPr lang="en-US" sz="1800" dirty="0">
                <a:solidFill>
                  <a:srgbClr val="080808"/>
                </a:solidFill>
              </a:rPr>
              <a:t>Data Visualization</a:t>
            </a:r>
          </a:p>
        </p:txBody>
      </p:sp>
      <p:sp>
        <p:nvSpPr>
          <p:cNvPr id="29" name="Freeform: Shape 2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0473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A5661546-87B1-4C83-83E9-426CB383A678}"/>
              </a:ext>
            </a:extLst>
          </p:cNvPr>
          <p:cNvSpPr>
            <a:spLocks noGrp="1"/>
          </p:cNvSpPr>
          <p:nvPr>
            <p:ph type="title"/>
          </p:nvPr>
        </p:nvSpPr>
        <p:spPr>
          <a:xfrm>
            <a:off x="838200" y="562271"/>
            <a:ext cx="10515600" cy="1128417"/>
          </a:xfrm>
        </p:spPr>
        <p:txBody>
          <a:bodyPr vert="horz" lIns="91440" tIns="45720" rIns="91440" bIns="45720" rtlCol="0" anchor="ctr">
            <a:normAutofit/>
          </a:bodyPr>
          <a:lstStyle/>
          <a:p>
            <a:pPr algn="l" rtl="0"/>
            <a:r>
              <a:rPr lang="en-US" sz="4000" b="1" dirty="0">
                <a:solidFill>
                  <a:schemeClr val="accent1"/>
                </a:solidFill>
              </a:rPr>
              <a:t>The impact release time on revenues in Month</a:t>
            </a:r>
          </a:p>
        </p:txBody>
      </p:sp>
      <p:pic>
        <p:nvPicPr>
          <p:cNvPr id="13" name="عنصر نائب للمحتوى 12">
            <a:extLst>
              <a:ext uri="{FF2B5EF4-FFF2-40B4-BE49-F238E27FC236}">
                <a16:creationId xmlns:a16="http://schemas.microsoft.com/office/drawing/2014/main" id="{5755B621-0046-4BB6-AED3-F7B25237E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973" y="1537252"/>
            <a:ext cx="9369287" cy="4196206"/>
          </a:xfrm>
        </p:spPr>
      </p:pic>
      <p:sp>
        <p:nvSpPr>
          <p:cNvPr id="16" name="مستطيل 15">
            <a:extLst>
              <a:ext uri="{FF2B5EF4-FFF2-40B4-BE49-F238E27FC236}">
                <a16:creationId xmlns:a16="http://schemas.microsoft.com/office/drawing/2014/main" id="{D936B00B-D70F-4793-AF4E-C348852D83E6}"/>
              </a:ext>
            </a:extLst>
          </p:cNvPr>
          <p:cNvSpPr/>
          <p:nvPr/>
        </p:nvSpPr>
        <p:spPr>
          <a:xfrm>
            <a:off x="2085693" y="5920882"/>
            <a:ext cx="8017565" cy="7496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You can see from the chart above the high revenue is in June so the best time to publish the movies is in June.</a:t>
            </a:r>
          </a:p>
          <a:p>
            <a:pPr algn="l"/>
            <a:endParaRPr lang="en-US" dirty="0"/>
          </a:p>
        </p:txBody>
      </p:sp>
    </p:spTree>
    <p:extLst>
      <p:ext uri="{BB962C8B-B14F-4D97-AF65-F5344CB8AC3E}">
        <p14:creationId xmlns:p14="http://schemas.microsoft.com/office/powerpoint/2010/main" val="32639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A2F8B06-38B1-45FA-8952-AC6F6431D6AB}"/>
              </a:ext>
            </a:extLst>
          </p:cNvPr>
          <p:cNvSpPr>
            <a:spLocks noGrp="1"/>
          </p:cNvSpPr>
          <p:nvPr>
            <p:ph type="title"/>
          </p:nvPr>
        </p:nvSpPr>
        <p:spPr/>
        <p:txBody>
          <a:bodyPr>
            <a:normAutofit/>
          </a:bodyPr>
          <a:lstStyle/>
          <a:p>
            <a:pPr algn="ctr"/>
            <a:r>
              <a:rPr lang="en-US" sz="4800" b="1" dirty="0">
                <a:solidFill>
                  <a:schemeClr val="accent1"/>
                </a:solidFill>
              </a:rPr>
              <a:t>Biases and Limitations</a:t>
            </a:r>
            <a:endParaRPr lang="en-US" sz="4800" dirty="0">
              <a:solidFill>
                <a:schemeClr val="accent1"/>
              </a:solidFill>
            </a:endParaRPr>
          </a:p>
        </p:txBody>
      </p:sp>
      <p:sp>
        <p:nvSpPr>
          <p:cNvPr id="3" name="عنصر نائب للمحتوى 2">
            <a:extLst>
              <a:ext uri="{FF2B5EF4-FFF2-40B4-BE49-F238E27FC236}">
                <a16:creationId xmlns:a16="http://schemas.microsoft.com/office/drawing/2014/main" id="{0FEE03DF-3FA5-454F-9E89-81E16BCCD3FD}"/>
              </a:ext>
            </a:extLst>
          </p:cNvPr>
          <p:cNvSpPr>
            <a:spLocks noGrp="1"/>
          </p:cNvSpPr>
          <p:nvPr>
            <p:ph idx="1"/>
          </p:nvPr>
        </p:nvSpPr>
        <p:spPr/>
        <p:txBody>
          <a:bodyPr/>
          <a:lstStyle/>
          <a:p>
            <a:pPr marL="0" indent="0" algn="l">
              <a:buNone/>
            </a:pPr>
            <a:r>
              <a:rPr lang="en-US" sz="3200" dirty="0">
                <a:solidFill>
                  <a:schemeClr val="accent2">
                    <a:lumMod val="50000"/>
                  </a:schemeClr>
                </a:solidFill>
              </a:rPr>
              <a:t>Data Collection:</a:t>
            </a:r>
          </a:p>
          <a:p>
            <a:pPr marL="0" indent="0" algn="l">
              <a:buNone/>
            </a:pPr>
            <a:r>
              <a:rPr lang="en-US" sz="3200" dirty="0"/>
              <a:t>-</a:t>
            </a:r>
            <a:r>
              <a:rPr lang="en-US" dirty="0"/>
              <a:t>The budget is not detailed enough.</a:t>
            </a:r>
          </a:p>
          <a:p>
            <a:pPr marL="0" indent="0" algn="l">
              <a:buNone/>
            </a:pPr>
            <a:r>
              <a:rPr lang="en-US" dirty="0"/>
              <a:t>-Not knowing how popularity has been calculated.</a:t>
            </a:r>
          </a:p>
          <a:p>
            <a:pPr marL="0" indent="0" algn="l">
              <a:buNone/>
            </a:pPr>
            <a:r>
              <a:rPr lang="en-US" dirty="0"/>
              <a:t>-The evaluation were only from those who visited the IMDB website.</a:t>
            </a:r>
          </a:p>
          <a:p>
            <a:pPr marL="0" indent="0" algn="l">
              <a:buNone/>
            </a:pPr>
            <a:r>
              <a:rPr lang="en-US" dirty="0"/>
              <a:t>-Most of data are collected from US so you can’t get accurate information.</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p:txBody>
      </p:sp>
    </p:spTree>
    <p:extLst>
      <p:ext uri="{BB962C8B-B14F-4D97-AF65-F5344CB8AC3E}">
        <p14:creationId xmlns:p14="http://schemas.microsoft.com/office/powerpoint/2010/main" val="181581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C89390E-7C1F-4243-BEEB-82F79411182D}"/>
              </a:ext>
            </a:extLst>
          </p:cNvPr>
          <p:cNvSpPr>
            <a:spLocks noGrp="1"/>
          </p:cNvSpPr>
          <p:nvPr>
            <p:ph type="title"/>
          </p:nvPr>
        </p:nvSpPr>
        <p:spPr>
          <a:xfrm>
            <a:off x="930965" y="1040060"/>
            <a:ext cx="10515600" cy="681797"/>
          </a:xfrm>
        </p:spPr>
        <p:txBody>
          <a:bodyPr>
            <a:normAutofit fontScale="90000"/>
          </a:bodyPr>
          <a:lstStyle/>
          <a:p>
            <a:pPr algn="ctr"/>
            <a:r>
              <a:rPr lang="en-US" b="1" dirty="0">
                <a:solidFill>
                  <a:schemeClr val="accent1"/>
                </a:solidFill>
              </a:rPr>
              <a:t>Biases and Limitations</a:t>
            </a:r>
            <a:br>
              <a:rPr lang="en-US" dirty="0"/>
            </a:br>
            <a:endParaRPr lang="en-US" dirty="0"/>
          </a:p>
        </p:txBody>
      </p:sp>
      <p:sp>
        <p:nvSpPr>
          <p:cNvPr id="3" name="عنصر نائب للمحتوى 2">
            <a:extLst>
              <a:ext uri="{FF2B5EF4-FFF2-40B4-BE49-F238E27FC236}">
                <a16:creationId xmlns:a16="http://schemas.microsoft.com/office/drawing/2014/main" id="{4FB64C8D-7C67-4206-A719-0D79B9FC8625}"/>
              </a:ext>
            </a:extLst>
          </p:cNvPr>
          <p:cNvSpPr>
            <a:spLocks noGrp="1"/>
          </p:cNvSpPr>
          <p:nvPr>
            <p:ph idx="1"/>
          </p:nvPr>
        </p:nvSpPr>
        <p:spPr>
          <a:xfrm>
            <a:off x="838200" y="1560581"/>
            <a:ext cx="9856304" cy="4667250"/>
          </a:xfrm>
        </p:spPr>
        <p:txBody>
          <a:bodyPr>
            <a:normAutofit/>
          </a:bodyPr>
          <a:lstStyle/>
          <a:p>
            <a:pPr marL="0" indent="0" algn="l">
              <a:buNone/>
            </a:pPr>
            <a:r>
              <a:rPr lang="en-US" sz="3200" dirty="0">
                <a:solidFill>
                  <a:schemeClr val="accent2">
                    <a:lumMod val="50000"/>
                  </a:schemeClr>
                </a:solidFill>
              </a:rPr>
              <a:t>Data processing:</a:t>
            </a:r>
          </a:p>
          <a:p>
            <a:pPr marL="0" indent="0" algn="l">
              <a:buNone/>
            </a:pPr>
            <a:r>
              <a:rPr lang="en-US" dirty="0"/>
              <a:t>The distribution of most elements are skewed with outliers because of the missingness values in revenue and budget variables for most of the movies which affect the recommendation. I chose to include it in certain analyzes while removing it from revenue and budget analysis. So that I could compare it with other genres.</a:t>
            </a:r>
          </a:p>
        </p:txBody>
      </p:sp>
      <p:pic>
        <p:nvPicPr>
          <p:cNvPr id="5" name="صورة 4" descr="صورة تحتوي على نص&#10;&#10;تم إنشاء الوصف تلقائياً">
            <a:extLst>
              <a:ext uri="{FF2B5EF4-FFF2-40B4-BE49-F238E27FC236}">
                <a16:creationId xmlns:a16="http://schemas.microsoft.com/office/drawing/2014/main" id="{A91E2096-3A44-43AA-BFF1-3FF8D0FAB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458" y="4437547"/>
            <a:ext cx="5063084" cy="19625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6041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4F335D8-2877-4CE3-B0E1-ABF67C1E2857}"/>
              </a:ext>
            </a:extLst>
          </p:cNvPr>
          <p:cNvSpPr>
            <a:spLocks noGrp="1"/>
          </p:cNvSpPr>
          <p:nvPr>
            <p:ph type="title"/>
          </p:nvPr>
        </p:nvSpPr>
        <p:spPr/>
        <p:txBody>
          <a:bodyPr/>
          <a:lstStyle/>
          <a:p>
            <a:pPr algn="ctr"/>
            <a:r>
              <a:rPr lang="en-US" b="1" dirty="0">
                <a:solidFill>
                  <a:schemeClr val="accent1"/>
                </a:solidFill>
              </a:rPr>
              <a:t>Conclusion</a:t>
            </a:r>
          </a:p>
        </p:txBody>
      </p:sp>
      <p:sp>
        <p:nvSpPr>
          <p:cNvPr id="3" name="عنصر نائب للمحتوى 2">
            <a:extLst>
              <a:ext uri="{FF2B5EF4-FFF2-40B4-BE49-F238E27FC236}">
                <a16:creationId xmlns:a16="http://schemas.microsoft.com/office/drawing/2014/main" id="{94CD3735-D513-4F3C-BD68-6BA8079244C2}"/>
              </a:ext>
            </a:extLst>
          </p:cNvPr>
          <p:cNvSpPr>
            <a:spLocks noGrp="1"/>
          </p:cNvSpPr>
          <p:nvPr>
            <p:ph idx="1"/>
          </p:nvPr>
        </p:nvSpPr>
        <p:spPr/>
        <p:txBody>
          <a:bodyPr>
            <a:normAutofit/>
          </a:bodyPr>
          <a:lstStyle/>
          <a:p>
            <a:pPr marL="0" indent="0" algn="l">
              <a:buNone/>
            </a:pPr>
            <a:r>
              <a:rPr lang="en-US" dirty="0"/>
              <a:t>We have seen above that the popularity genres will affect on the revenue so we should choose the popularity genres in our future productions, also the released time of movies will affect on the revenue so we should choose the appropriate time to release our future movies and also should determine or prepare for the budget of the movie to be appropriate with movies revenue.</a:t>
            </a:r>
          </a:p>
        </p:txBody>
      </p:sp>
    </p:spTree>
    <p:extLst>
      <p:ext uri="{BB962C8B-B14F-4D97-AF65-F5344CB8AC3E}">
        <p14:creationId xmlns:p14="http://schemas.microsoft.com/office/powerpoint/2010/main" val="300718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B9E8178-D7AF-4860-8943-86A060EA1A19}"/>
              </a:ext>
            </a:extLst>
          </p:cNvPr>
          <p:cNvSpPr>
            <a:spLocks noGrp="1"/>
          </p:cNvSpPr>
          <p:nvPr>
            <p:ph type="title"/>
          </p:nvPr>
        </p:nvSpPr>
        <p:spPr>
          <a:xfrm>
            <a:off x="1094096" y="162200"/>
            <a:ext cx="5238466" cy="2991416"/>
          </a:xfrm>
        </p:spPr>
        <p:txBody>
          <a:bodyPr vert="horz" lIns="91440" tIns="45720" rIns="91440" bIns="45720" rtlCol="0" anchor="b">
            <a:normAutofit/>
          </a:bodyPr>
          <a:lstStyle/>
          <a:p>
            <a:pPr algn="l" rtl="0"/>
            <a:r>
              <a:rPr lang="en-US" sz="6000" b="1" kern="1200" dirty="0">
                <a:solidFill>
                  <a:schemeClr val="accent1"/>
                </a:solidFill>
                <a:latin typeface="+mj-lt"/>
                <a:ea typeface="+mj-ea"/>
                <a:cs typeface="+mj-cs"/>
              </a:rPr>
              <a:t>My Story Link:</a:t>
            </a:r>
          </a:p>
        </p:txBody>
      </p:sp>
      <p:sp>
        <p:nvSpPr>
          <p:cNvPr id="3" name="عنصر نائب للمحتوى 2">
            <a:extLst>
              <a:ext uri="{FF2B5EF4-FFF2-40B4-BE49-F238E27FC236}">
                <a16:creationId xmlns:a16="http://schemas.microsoft.com/office/drawing/2014/main" id="{E16387FD-AB73-4F24-9910-61EB0374D8BB}"/>
              </a:ext>
            </a:extLst>
          </p:cNvPr>
          <p:cNvSpPr>
            <a:spLocks noGrp="1"/>
          </p:cNvSpPr>
          <p:nvPr>
            <p:ph idx="1"/>
          </p:nvPr>
        </p:nvSpPr>
        <p:spPr>
          <a:xfrm>
            <a:off x="1094096" y="3509902"/>
            <a:ext cx="4167115" cy="2163551"/>
          </a:xfrm>
        </p:spPr>
        <p:txBody>
          <a:bodyPr vert="horz" lIns="91440" tIns="45720" rIns="91440" bIns="45720" rtlCol="0" anchor="t">
            <a:normAutofit/>
          </a:bodyPr>
          <a:lstStyle/>
          <a:p>
            <a:pPr marL="0" indent="0" algn="l" rtl="0">
              <a:buNone/>
            </a:pPr>
            <a:r>
              <a:rPr lang="en-US" sz="2400" dirty="0"/>
              <a:t>https://public.tableau.com/profile/ahmed.aldayel#!/vizhome/MovieDashboard_16036204826770/Story1?publish=yes</a:t>
            </a:r>
            <a:endParaRPr lang="en-US" sz="2400" kern="1200" dirty="0">
              <a:solidFill>
                <a:schemeClr val="tx1"/>
              </a:solidFill>
              <a:latin typeface="+mn-lt"/>
              <a:ea typeface="+mn-ea"/>
              <a:cs typeface="+mn-cs"/>
            </a:endParaRPr>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ارتباط">
            <a:extLst>
              <a:ext uri="{FF2B5EF4-FFF2-40B4-BE49-F238E27FC236}">
                <a16:creationId xmlns:a16="http://schemas.microsoft.com/office/drawing/2014/main" id="{072D64A9-8DF0-4AE3-AB1C-F212B60796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28808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853C787-51A7-468C-A2A9-725C42B0ECB1}"/>
              </a:ext>
            </a:extLst>
          </p:cNvPr>
          <p:cNvSpPr>
            <a:spLocks noGrp="1"/>
          </p:cNvSpPr>
          <p:nvPr>
            <p:ph type="title"/>
          </p:nvPr>
        </p:nvSpPr>
        <p:spPr/>
        <p:txBody>
          <a:bodyPr/>
          <a:lstStyle/>
          <a:p>
            <a:pPr algn="l"/>
            <a:r>
              <a:rPr lang="en-US" dirty="0">
                <a:solidFill>
                  <a:schemeClr val="accent1"/>
                </a:solidFill>
              </a:rPr>
              <a:t>To download the data set:</a:t>
            </a:r>
          </a:p>
        </p:txBody>
      </p:sp>
      <p:sp>
        <p:nvSpPr>
          <p:cNvPr id="3" name="عنصر نائب للمحتوى 2">
            <a:extLst>
              <a:ext uri="{FF2B5EF4-FFF2-40B4-BE49-F238E27FC236}">
                <a16:creationId xmlns:a16="http://schemas.microsoft.com/office/drawing/2014/main" id="{DA151751-A4DB-446B-95D4-BBD3D50AB887}"/>
              </a:ext>
            </a:extLst>
          </p:cNvPr>
          <p:cNvSpPr>
            <a:spLocks noGrp="1"/>
          </p:cNvSpPr>
          <p:nvPr>
            <p:ph idx="1"/>
          </p:nvPr>
        </p:nvSpPr>
        <p:spPr/>
        <p:txBody>
          <a:bodyPr/>
          <a:lstStyle/>
          <a:p>
            <a:pPr marL="0" indent="0" algn="l">
              <a:buNone/>
            </a:pPr>
            <a:r>
              <a:rPr lang="en-US" dirty="0"/>
              <a:t>https://www.kaggle.com/rounakbanik/the-movies-dataset</a:t>
            </a:r>
          </a:p>
        </p:txBody>
      </p:sp>
    </p:spTree>
    <p:extLst>
      <p:ext uri="{BB962C8B-B14F-4D97-AF65-F5344CB8AC3E}">
        <p14:creationId xmlns:p14="http://schemas.microsoft.com/office/powerpoint/2010/main" val="296564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عنوان 1">
            <a:extLst>
              <a:ext uri="{FF2B5EF4-FFF2-40B4-BE49-F238E27FC236}">
                <a16:creationId xmlns:a16="http://schemas.microsoft.com/office/drawing/2014/main" id="{AB83674E-CF17-4000-9AAB-4AA95D51BD65}"/>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rtl="0"/>
            <a:r>
              <a:rPr lang="en-US" sz="5600" b="1" kern="1200" dirty="0">
                <a:solidFill>
                  <a:srgbClr val="FFFFFF"/>
                </a:solidFill>
                <a:latin typeface="+mj-lt"/>
                <a:ea typeface="+mj-ea"/>
                <a:cs typeface="+mj-cs"/>
              </a:rPr>
              <a:t>The Problem Statement:</a:t>
            </a:r>
          </a:p>
        </p:txBody>
      </p:sp>
      <p:sp>
        <p:nvSpPr>
          <p:cNvPr id="3" name="عنصر نائب للمحتوى 2">
            <a:extLst>
              <a:ext uri="{FF2B5EF4-FFF2-40B4-BE49-F238E27FC236}">
                <a16:creationId xmlns:a16="http://schemas.microsoft.com/office/drawing/2014/main" id="{C831916D-D79A-4B92-AE1A-818854FA42D6}"/>
              </a:ext>
            </a:extLst>
          </p:cNvPr>
          <p:cNvSpPr>
            <a:spLocks noGrp="1"/>
          </p:cNvSpPr>
          <p:nvPr>
            <p:ph idx="1"/>
          </p:nvPr>
        </p:nvSpPr>
        <p:spPr>
          <a:xfrm>
            <a:off x="1171575" y="4473360"/>
            <a:ext cx="9469211" cy="865639"/>
          </a:xfrm>
        </p:spPr>
        <p:txBody>
          <a:bodyPr vert="horz" lIns="91440" tIns="45720" rIns="91440" bIns="45720" rtlCol="0" anchor="ctr">
            <a:normAutofit/>
          </a:bodyPr>
          <a:lstStyle/>
          <a:p>
            <a:pPr marL="0" indent="0" algn="ctr" rtl="0">
              <a:buNone/>
            </a:pPr>
            <a:r>
              <a:rPr lang="en-US" kern="1200" dirty="0">
                <a:solidFill>
                  <a:srgbClr val="000000"/>
                </a:solidFill>
                <a:latin typeface="+mn-lt"/>
                <a:ea typeface="+mn-ea"/>
                <a:cs typeface="+mn-cs"/>
              </a:rPr>
              <a:t>Why production companies revenue has not been greater than 245 Billion in the last 10 years?</a:t>
            </a:r>
          </a:p>
        </p:txBody>
      </p:sp>
    </p:spTree>
    <p:extLst>
      <p:ext uri="{BB962C8B-B14F-4D97-AF65-F5344CB8AC3E}">
        <p14:creationId xmlns:p14="http://schemas.microsoft.com/office/powerpoint/2010/main" val="96627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302EB5A-340A-4E1C-AFE4-2215B27C732C}"/>
              </a:ext>
            </a:extLst>
          </p:cNvPr>
          <p:cNvSpPr>
            <a:spLocks noGrp="1"/>
          </p:cNvSpPr>
          <p:nvPr>
            <p:ph type="title"/>
          </p:nvPr>
        </p:nvSpPr>
        <p:spPr>
          <a:xfrm>
            <a:off x="4942368" y="629268"/>
            <a:ext cx="6586491" cy="1286160"/>
          </a:xfrm>
        </p:spPr>
        <p:txBody>
          <a:bodyPr anchor="b">
            <a:normAutofit/>
          </a:bodyPr>
          <a:lstStyle/>
          <a:p>
            <a:pPr algn="ctr"/>
            <a:r>
              <a:rPr lang="en-US" b="1" dirty="0"/>
              <a:t>Executive summary</a:t>
            </a:r>
            <a:endParaRPr lang="en-US" dirty="0"/>
          </a:p>
        </p:txBody>
      </p:sp>
      <p:sp>
        <p:nvSpPr>
          <p:cNvPr id="3" name="عنصر نائب للمحتوى 2">
            <a:extLst>
              <a:ext uri="{FF2B5EF4-FFF2-40B4-BE49-F238E27FC236}">
                <a16:creationId xmlns:a16="http://schemas.microsoft.com/office/drawing/2014/main" id="{D9823392-4FF8-4A81-8A0C-877D5C80767C}"/>
              </a:ext>
            </a:extLst>
          </p:cNvPr>
          <p:cNvSpPr>
            <a:spLocks noGrp="1"/>
          </p:cNvSpPr>
          <p:nvPr>
            <p:ph idx="1"/>
          </p:nvPr>
        </p:nvSpPr>
        <p:spPr>
          <a:xfrm>
            <a:off x="4138121" y="2314807"/>
            <a:ext cx="7390738" cy="3785419"/>
          </a:xfrm>
        </p:spPr>
        <p:txBody>
          <a:bodyPr>
            <a:noAutofit/>
          </a:bodyPr>
          <a:lstStyle/>
          <a:p>
            <a:pPr marL="0" indent="0" algn="l">
              <a:buNone/>
            </a:pPr>
            <a:r>
              <a:rPr lang="en-US" sz="2400" dirty="0">
                <a:solidFill>
                  <a:schemeClr val="accent1"/>
                </a:solidFill>
              </a:rPr>
              <a:t>Elements that impact on the revenue:</a:t>
            </a:r>
          </a:p>
          <a:p>
            <a:pPr marL="0" indent="0" algn="l">
              <a:buNone/>
            </a:pPr>
            <a:r>
              <a:rPr lang="en-US" sz="2200" dirty="0"/>
              <a:t>- Viewers Popularity</a:t>
            </a:r>
          </a:p>
          <a:p>
            <a:pPr marL="0" indent="0" algn="l">
              <a:buNone/>
            </a:pPr>
            <a:r>
              <a:rPr lang="en-US" sz="2200" dirty="0"/>
              <a:t>- Release time.</a:t>
            </a:r>
          </a:p>
          <a:p>
            <a:pPr marL="0" indent="0" algn="l">
              <a:buNone/>
            </a:pPr>
            <a:r>
              <a:rPr lang="en-US" sz="2200" dirty="0"/>
              <a:t>- Budget particularly marketing and advertising. </a:t>
            </a:r>
          </a:p>
          <a:p>
            <a:pPr marL="0" indent="0" algn="l">
              <a:buNone/>
            </a:pPr>
            <a:r>
              <a:rPr lang="en-US" sz="2400" dirty="0">
                <a:solidFill>
                  <a:schemeClr val="accent1"/>
                </a:solidFill>
              </a:rPr>
              <a:t>Based on my analysis, My recommendations are:</a:t>
            </a:r>
          </a:p>
          <a:p>
            <a:pPr marL="0" indent="0" algn="l">
              <a:buNone/>
            </a:pPr>
            <a:r>
              <a:rPr lang="en-US" sz="2200" dirty="0"/>
              <a:t>-Showing the movies on the main page and publish trailer on social media.</a:t>
            </a:r>
          </a:p>
          <a:p>
            <a:pPr marL="0" indent="0" algn="l">
              <a:buNone/>
            </a:pPr>
            <a:r>
              <a:rPr lang="en-US" sz="2200" dirty="0"/>
              <a:t>-focus on popularity genres.</a:t>
            </a:r>
          </a:p>
          <a:p>
            <a:pPr marL="0" indent="0" algn="l">
              <a:buNone/>
            </a:pPr>
            <a:r>
              <a:rPr lang="en-US" sz="2200" dirty="0"/>
              <a:t>-Publish the movies in June.</a:t>
            </a:r>
          </a:p>
          <a:p>
            <a:pPr marL="0" indent="0" algn="l">
              <a:buNone/>
            </a:pPr>
            <a:r>
              <a:rPr lang="en-US" sz="2200" dirty="0"/>
              <a:t>-Raise and prepare the budget which will improve the revenue</a:t>
            </a:r>
          </a:p>
        </p:txBody>
      </p:sp>
      <p:pic>
        <p:nvPicPr>
          <p:cNvPr id="5" name="Picture 4" descr="صورة تحتوي على عنصر, تزلج على الجليد, ثلج, ساعة حائط&#10;&#10;تم إنشاء الوصف تلقائياً">
            <a:extLst>
              <a:ext uri="{FF2B5EF4-FFF2-40B4-BE49-F238E27FC236}">
                <a16:creationId xmlns:a16="http://schemas.microsoft.com/office/drawing/2014/main" id="{5EB362CD-0D49-41FB-9E2E-468209385AD0}"/>
              </a:ext>
            </a:extLst>
          </p:cNvPr>
          <p:cNvPicPr>
            <a:picLocks noChangeAspect="1"/>
          </p:cNvPicPr>
          <p:nvPr/>
        </p:nvPicPr>
        <p:blipFill rotWithShape="1">
          <a:blip r:embed="rId2"/>
          <a:srcRect l="34302" r="20579" b="-1"/>
          <a:stretch/>
        </p:blipFill>
        <p:spPr>
          <a:xfrm>
            <a:off x="20" y="10"/>
            <a:ext cx="3631076"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C81B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59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FC13769-4618-48E1-87A0-91CFF1E34D92}"/>
              </a:ext>
            </a:extLst>
          </p:cNvPr>
          <p:cNvSpPr>
            <a:spLocks noGrp="1"/>
          </p:cNvSpPr>
          <p:nvPr>
            <p:ph type="title"/>
          </p:nvPr>
        </p:nvSpPr>
        <p:spPr>
          <a:xfrm>
            <a:off x="838200" y="219351"/>
            <a:ext cx="10515600" cy="1325563"/>
          </a:xfrm>
        </p:spPr>
        <p:txBody>
          <a:bodyPr/>
          <a:lstStyle/>
          <a:p>
            <a:pPr algn="ctr"/>
            <a:r>
              <a:rPr lang="en-US" b="1" dirty="0">
                <a:solidFill>
                  <a:schemeClr val="accent1"/>
                </a:solidFill>
              </a:rPr>
              <a:t>Issue Tree</a:t>
            </a:r>
          </a:p>
        </p:txBody>
      </p:sp>
      <p:pic>
        <p:nvPicPr>
          <p:cNvPr id="5" name="عنصر نائب للمحتوى 4">
            <a:extLst>
              <a:ext uri="{FF2B5EF4-FFF2-40B4-BE49-F238E27FC236}">
                <a16:creationId xmlns:a16="http://schemas.microsoft.com/office/drawing/2014/main" id="{03CBC490-E4AE-43D4-94B2-CF8715B855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496" y="1232452"/>
            <a:ext cx="9276521" cy="5088835"/>
          </a:xfrm>
        </p:spPr>
      </p:pic>
    </p:spTree>
    <p:extLst>
      <p:ext uri="{BB962C8B-B14F-4D97-AF65-F5344CB8AC3E}">
        <p14:creationId xmlns:p14="http://schemas.microsoft.com/office/powerpoint/2010/main" val="149123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19B7D4B-3695-487B-906E-6F6A469A9959}"/>
              </a:ext>
            </a:extLst>
          </p:cNvPr>
          <p:cNvSpPr>
            <a:spLocks noGrp="1"/>
          </p:cNvSpPr>
          <p:nvPr>
            <p:ph type="title"/>
          </p:nvPr>
        </p:nvSpPr>
        <p:spPr>
          <a:xfrm>
            <a:off x="4965430" y="629268"/>
            <a:ext cx="6586491" cy="1286160"/>
          </a:xfrm>
        </p:spPr>
        <p:txBody>
          <a:bodyPr anchor="b">
            <a:normAutofit/>
          </a:bodyPr>
          <a:lstStyle/>
          <a:p>
            <a:pPr algn="ctr"/>
            <a:r>
              <a:rPr lang="en-US" b="1" dirty="0">
                <a:solidFill>
                  <a:schemeClr val="accent1"/>
                </a:solidFill>
              </a:rPr>
              <a:t>Overview of Analysis</a:t>
            </a:r>
          </a:p>
        </p:txBody>
      </p:sp>
      <p:sp>
        <p:nvSpPr>
          <p:cNvPr id="3" name="عنصر نائب للمحتوى 2">
            <a:extLst>
              <a:ext uri="{FF2B5EF4-FFF2-40B4-BE49-F238E27FC236}">
                <a16:creationId xmlns:a16="http://schemas.microsoft.com/office/drawing/2014/main" id="{75CA0B04-562C-4397-B117-1BFD4B57AD9A}"/>
              </a:ext>
            </a:extLst>
          </p:cNvPr>
          <p:cNvSpPr>
            <a:spLocks noGrp="1"/>
          </p:cNvSpPr>
          <p:nvPr>
            <p:ph idx="1"/>
          </p:nvPr>
        </p:nvSpPr>
        <p:spPr>
          <a:xfrm>
            <a:off x="4965431" y="2438400"/>
            <a:ext cx="6586489" cy="3785419"/>
          </a:xfrm>
        </p:spPr>
        <p:txBody>
          <a:bodyPr>
            <a:normAutofit/>
          </a:bodyPr>
          <a:lstStyle/>
          <a:p>
            <a:pPr marL="0" indent="0" algn="l">
              <a:buNone/>
            </a:pPr>
            <a:r>
              <a:rPr lang="en-US" sz="2400" i="1" dirty="0">
                <a:solidFill>
                  <a:schemeClr val="accent2"/>
                </a:solidFill>
              </a:rPr>
              <a:t>The problem statement was to determine: </a:t>
            </a:r>
          </a:p>
          <a:p>
            <a:pPr marL="0" indent="0" algn="l">
              <a:buNone/>
            </a:pPr>
            <a:r>
              <a:rPr lang="en-US" sz="2400" dirty="0"/>
              <a:t>Why production companies revenue has not been greater than 245 Billion in the last 10 years?</a:t>
            </a:r>
          </a:p>
          <a:p>
            <a:pPr marL="0" indent="0" algn="l">
              <a:buNone/>
            </a:pPr>
            <a:r>
              <a:rPr lang="en-US" sz="2400" i="1" dirty="0">
                <a:solidFill>
                  <a:srgbClr val="C00000"/>
                </a:solidFill>
              </a:rPr>
              <a:t>My analysis focused into three workstreams:</a:t>
            </a:r>
            <a:r>
              <a:rPr lang="en-US" sz="2400" dirty="0">
                <a:solidFill>
                  <a:srgbClr val="C00000"/>
                </a:solidFill>
              </a:rPr>
              <a:t> </a:t>
            </a:r>
          </a:p>
          <a:p>
            <a:pPr marL="0" indent="0" algn="l">
              <a:buNone/>
            </a:pPr>
            <a:r>
              <a:rPr lang="en-US" sz="2400" dirty="0"/>
              <a:t>1- If the budget affects revenue.</a:t>
            </a:r>
          </a:p>
          <a:p>
            <a:pPr marL="0" indent="0" algn="l">
              <a:buNone/>
            </a:pPr>
            <a:r>
              <a:rPr lang="en-US" sz="2400" dirty="0"/>
              <a:t>2- If popularity genres affect on revenue.</a:t>
            </a:r>
          </a:p>
          <a:p>
            <a:pPr marL="0" indent="0" algn="l">
              <a:buNone/>
            </a:pPr>
            <a:r>
              <a:rPr lang="en-US" sz="2400" dirty="0"/>
              <a:t>3- If release time affects revenue. </a:t>
            </a:r>
          </a:p>
        </p:txBody>
      </p:sp>
      <p:pic>
        <p:nvPicPr>
          <p:cNvPr id="5" name="Picture 4">
            <a:extLst>
              <a:ext uri="{FF2B5EF4-FFF2-40B4-BE49-F238E27FC236}">
                <a16:creationId xmlns:a16="http://schemas.microsoft.com/office/drawing/2014/main" id="{63EE70E5-BB46-4B60-AA17-A14935DED435}"/>
              </a:ext>
            </a:extLst>
          </p:cNvPr>
          <p:cNvPicPr>
            <a:picLocks noChangeAspect="1"/>
          </p:cNvPicPr>
          <p:nvPr/>
        </p:nvPicPr>
        <p:blipFill rotWithShape="1">
          <a:blip r:embed="rId2"/>
          <a:srcRect l="12159" r="42722" b="-1"/>
          <a:stretch/>
        </p:blipFill>
        <p:spPr>
          <a:xfrm>
            <a:off x="20" y="10"/>
            <a:ext cx="4227423"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BA3F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33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A7E118-C280-4F40-B7E4-00D75D3F9887}"/>
              </a:ext>
            </a:extLst>
          </p:cNvPr>
          <p:cNvSpPr>
            <a:spLocks noGrp="1"/>
          </p:cNvSpPr>
          <p:nvPr>
            <p:ph type="title"/>
          </p:nvPr>
        </p:nvSpPr>
        <p:spPr>
          <a:xfrm>
            <a:off x="838200" y="318298"/>
            <a:ext cx="10515600" cy="1325563"/>
          </a:xfrm>
        </p:spPr>
        <p:txBody>
          <a:bodyPr/>
          <a:lstStyle/>
          <a:p>
            <a:pPr algn="ctr"/>
            <a:r>
              <a:rPr lang="en-US" b="1" dirty="0">
                <a:solidFill>
                  <a:schemeClr val="accent1"/>
                </a:solidFill>
              </a:rPr>
              <a:t>Revenue Of Production company Last 10 year</a:t>
            </a:r>
          </a:p>
        </p:txBody>
      </p:sp>
      <p:pic>
        <p:nvPicPr>
          <p:cNvPr id="5" name="عنصر نائب للمحتوى 4">
            <a:extLst>
              <a:ext uri="{FF2B5EF4-FFF2-40B4-BE49-F238E27FC236}">
                <a16:creationId xmlns:a16="http://schemas.microsoft.com/office/drawing/2014/main" id="{2302114F-B69A-475F-98DE-258CD036DA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609" y="1490328"/>
            <a:ext cx="10800521" cy="3969568"/>
          </a:xfrm>
        </p:spPr>
      </p:pic>
      <p:sp>
        <p:nvSpPr>
          <p:cNvPr id="3" name="مستطيل 2">
            <a:extLst>
              <a:ext uri="{FF2B5EF4-FFF2-40B4-BE49-F238E27FC236}">
                <a16:creationId xmlns:a16="http://schemas.microsoft.com/office/drawing/2014/main" id="{4E24C8B2-C22D-4E1D-81C3-D45FB5C1E2EC}"/>
              </a:ext>
            </a:extLst>
          </p:cNvPr>
          <p:cNvSpPr/>
          <p:nvPr/>
        </p:nvSpPr>
        <p:spPr>
          <a:xfrm>
            <a:off x="2776330" y="5870712"/>
            <a:ext cx="6639339" cy="668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rPr>
              <a:t>You can see from the chart above the revenue of production companies </a:t>
            </a:r>
          </a:p>
        </p:txBody>
      </p:sp>
    </p:spTree>
    <p:extLst>
      <p:ext uri="{BB962C8B-B14F-4D97-AF65-F5344CB8AC3E}">
        <p14:creationId xmlns:p14="http://schemas.microsoft.com/office/powerpoint/2010/main" val="419043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ED6BFB4-DE70-4CF2-B83C-9D7FC4CAC411}"/>
              </a:ext>
            </a:extLst>
          </p:cNvPr>
          <p:cNvSpPr>
            <a:spLocks noGrp="1"/>
          </p:cNvSpPr>
          <p:nvPr>
            <p:ph type="title"/>
          </p:nvPr>
        </p:nvSpPr>
        <p:spPr/>
        <p:txBody>
          <a:bodyPr/>
          <a:lstStyle/>
          <a:p>
            <a:pPr algn="ctr"/>
            <a:r>
              <a:rPr lang="en-US" b="1" dirty="0">
                <a:solidFill>
                  <a:schemeClr val="accent1"/>
                </a:solidFill>
              </a:rPr>
              <a:t>Most popularity genres over 10 year</a:t>
            </a:r>
          </a:p>
        </p:txBody>
      </p:sp>
      <p:pic>
        <p:nvPicPr>
          <p:cNvPr id="5" name="عنصر نائب للمحتوى 4">
            <a:extLst>
              <a:ext uri="{FF2B5EF4-FFF2-40B4-BE49-F238E27FC236}">
                <a16:creationId xmlns:a16="http://schemas.microsoft.com/office/drawing/2014/main" id="{3D4B3F1D-95D0-4A4C-A60F-15CC5EE44BD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18" r="772"/>
          <a:stretch/>
        </p:blipFill>
        <p:spPr>
          <a:xfrm>
            <a:off x="1603513" y="1690688"/>
            <a:ext cx="8507895" cy="4047503"/>
          </a:xfrm>
        </p:spPr>
      </p:pic>
      <p:sp>
        <p:nvSpPr>
          <p:cNvPr id="6" name="مستطيل 5">
            <a:extLst>
              <a:ext uri="{FF2B5EF4-FFF2-40B4-BE49-F238E27FC236}">
                <a16:creationId xmlns:a16="http://schemas.microsoft.com/office/drawing/2014/main" id="{836D60FB-DC56-4E03-BC5F-D7FA88D1C3CE}"/>
              </a:ext>
            </a:extLst>
          </p:cNvPr>
          <p:cNvSpPr/>
          <p:nvPr/>
        </p:nvSpPr>
        <p:spPr>
          <a:xfrm>
            <a:off x="1736035" y="5751443"/>
            <a:ext cx="8719930" cy="7546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tx2"/>
                </a:solidFill>
              </a:rPr>
              <a:t>You can see from the chart above the most popular genres is Drama, so you must choose the appropriate genres in future production to increase the revenue. </a:t>
            </a:r>
          </a:p>
        </p:txBody>
      </p:sp>
    </p:spTree>
    <p:extLst>
      <p:ext uri="{BB962C8B-B14F-4D97-AF65-F5344CB8AC3E}">
        <p14:creationId xmlns:p14="http://schemas.microsoft.com/office/powerpoint/2010/main" val="424263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D84A6D24-8C81-403B-995B-58EE7C721070}"/>
              </a:ext>
            </a:extLst>
          </p:cNvPr>
          <p:cNvSpPr>
            <a:spLocks noGrp="1"/>
          </p:cNvSpPr>
          <p:nvPr>
            <p:ph type="title"/>
          </p:nvPr>
        </p:nvSpPr>
        <p:spPr>
          <a:xfrm>
            <a:off x="838200" y="562271"/>
            <a:ext cx="10515600" cy="1128417"/>
          </a:xfrm>
        </p:spPr>
        <p:txBody>
          <a:bodyPr vert="horz" lIns="91440" tIns="45720" rIns="91440" bIns="45720" rtlCol="0" anchor="ctr">
            <a:normAutofit/>
          </a:bodyPr>
          <a:lstStyle/>
          <a:p>
            <a:pPr algn="ctr" rtl="0"/>
            <a:r>
              <a:rPr lang="en-US" sz="3600" b="1" dirty="0">
                <a:solidFill>
                  <a:schemeClr val="accent1"/>
                </a:solidFill>
              </a:rPr>
              <a:t>Budget and Revenue of production last the 10 years</a:t>
            </a:r>
          </a:p>
        </p:txBody>
      </p:sp>
      <p:pic>
        <p:nvPicPr>
          <p:cNvPr id="5" name="عنصر نائب للمحتوى 4">
            <a:extLst>
              <a:ext uri="{FF2B5EF4-FFF2-40B4-BE49-F238E27FC236}">
                <a16:creationId xmlns:a16="http://schemas.microsoft.com/office/drawing/2014/main" id="{AA894902-31BB-4713-8488-3FF2CC1C41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4000"/>
            <a:ext cx="10346635" cy="4209457"/>
          </a:xfrm>
        </p:spPr>
      </p:pic>
      <p:sp>
        <p:nvSpPr>
          <p:cNvPr id="6" name="مستطيل 5">
            <a:extLst>
              <a:ext uri="{FF2B5EF4-FFF2-40B4-BE49-F238E27FC236}">
                <a16:creationId xmlns:a16="http://schemas.microsoft.com/office/drawing/2014/main" id="{CA0D7804-317F-4EE4-98B7-150BAD01D08A}"/>
              </a:ext>
            </a:extLst>
          </p:cNvPr>
          <p:cNvSpPr/>
          <p:nvPr/>
        </p:nvSpPr>
        <p:spPr>
          <a:xfrm>
            <a:off x="2168387" y="5891537"/>
            <a:ext cx="7686260" cy="8083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You can see from the chart above the revenue and budget and the budget is higher than revenue so you must prepare for the budget to be appropriate with revenue.</a:t>
            </a:r>
          </a:p>
          <a:p>
            <a:pPr algn="ctr"/>
            <a:endParaRPr lang="en-US" dirty="0"/>
          </a:p>
        </p:txBody>
      </p:sp>
    </p:spTree>
    <p:extLst>
      <p:ext uri="{BB962C8B-B14F-4D97-AF65-F5344CB8AC3E}">
        <p14:creationId xmlns:p14="http://schemas.microsoft.com/office/powerpoint/2010/main" val="619204327"/>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517</Words>
  <Application>Microsoft Office PowerPoint</Application>
  <PresentationFormat>شاشة عريضة</PresentationFormat>
  <Paragraphs>47</Paragraphs>
  <Slides>14</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14</vt:i4>
      </vt:variant>
    </vt:vector>
  </HeadingPairs>
  <TitlesOfParts>
    <vt:vector size="18" baseType="lpstr">
      <vt:lpstr>Arial</vt:lpstr>
      <vt:lpstr>Calibri</vt:lpstr>
      <vt:lpstr>Calibri Light</vt:lpstr>
      <vt:lpstr>نسق Office</vt:lpstr>
      <vt:lpstr>The Movies Dataset Project  Ahmed Al-dayel  Data Visualization</vt:lpstr>
      <vt:lpstr>To download the data set:</vt:lpstr>
      <vt:lpstr>The Problem Statement:</vt:lpstr>
      <vt:lpstr>Executive summary</vt:lpstr>
      <vt:lpstr>Issue Tree</vt:lpstr>
      <vt:lpstr>Overview of Analysis</vt:lpstr>
      <vt:lpstr>Revenue Of Production company Last 10 year</vt:lpstr>
      <vt:lpstr>Most popularity genres over 10 year</vt:lpstr>
      <vt:lpstr>Budget and Revenue of production last the 10 years</vt:lpstr>
      <vt:lpstr>The impact release time on revenues in Month</vt:lpstr>
      <vt:lpstr>Biases and Limitations</vt:lpstr>
      <vt:lpstr>Biases and Limitations </vt:lpstr>
      <vt:lpstr>Conclusion</vt:lpstr>
      <vt:lpstr>My Story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 Data Story Midterm Project  Ahmed Al-dayel  Data Visualization</dc:title>
  <dc:creator>أحمد الدايل♚</dc:creator>
  <cp:lastModifiedBy>أحمد الدايل♚</cp:lastModifiedBy>
  <cp:revision>11</cp:revision>
  <dcterms:created xsi:type="dcterms:W3CDTF">2020-10-25T13:45:39Z</dcterms:created>
  <dcterms:modified xsi:type="dcterms:W3CDTF">2020-12-09T17:09:10Z</dcterms:modified>
</cp:coreProperties>
</file>