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78" r:id="rId11"/>
    <p:sldId id="283" r:id="rId12"/>
    <p:sldId id="279" r:id="rId13"/>
    <p:sldId id="280" r:id="rId14"/>
    <p:sldId id="281" r:id="rId15"/>
    <p:sldId id="282" r:id="rId16"/>
    <p:sldId id="277" r:id="rId1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80"/>
    <p:restoredTop sz="92072" autoAdjust="0"/>
  </p:normalViewPr>
  <p:slideViewPr>
    <p:cSldViewPr>
      <p:cViewPr varScale="1">
        <p:scale>
          <a:sx n="48" d="100"/>
          <a:sy n="48" d="100"/>
        </p:scale>
        <p:origin x="10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C09B94F-7AD7-439A-8BFA-94B25519EDC8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6195B77-3F89-4EA2-9CCB-C6A72546C7F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578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err="1" smtClean="0"/>
              <a:t>روتنج</a:t>
            </a:r>
            <a:r>
              <a:rPr lang="ar-SA" baseline="0" dirty="0" smtClean="0"/>
              <a:t> بروتوكول هو برتوكول خاص بالتوجيه يساعد علي نقل البيانات من شبكة الى شبكة تختلف بالعناوين</a:t>
            </a:r>
          </a:p>
          <a:p>
            <a:r>
              <a:rPr lang="ar-SA" baseline="0" dirty="0" smtClean="0"/>
              <a:t>البرتوكول : هي قوانين وانظمة تحقق هدف معين </a:t>
            </a:r>
          </a:p>
          <a:p>
            <a:r>
              <a:rPr lang="ar-SA" baseline="0" dirty="0" err="1" smtClean="0"/>
              <a:t>الروتنج</a:t>
            </a:r>
            <a:r>
              <a:rPr lang="ar-SA" baseline="0" dirty="0" smtClean="0"/>
              <a:t> برتوكول : هي قوانين تساعد اجهزة الروتر بالاتصال ببعضها بشكل صحيح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95B77-3F89-4EA2-9CCB-C6A72546C7F7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2182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95B77-3F89-4EA2-9CCB-C6A72546C7F7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300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مسار البيانات : هناك</a:t>
            </a:r>
            <a:r>
              <a:rPr lang="ar-SA" baseline="0" dirty="0" smtClean="0"/>
              <a:t> نوعين </a:t>
            </a:r>
            <a:r>
              <a:rPr lang="en-US" baseline="0" dirty="0" smtClean="0"/>
              <a:t>static </a:t>
            </a:r>
            <a:r>
              <a:rPr lang="ar-SA" baseline="0" dirty="0" smtClean="0"/>
              <a:t> والنوع الاخر </a:t>
            </a:r>
            <a:r>
              <a:rPr lang="ar-SA" baseline="0" dirty="0" err="1" smtClean="0"/>
              <a:t>دينمك</a:t>
            </a:r>
            <a:endParaRPr lang="ar-SA" baseline="0" dirty="0" smtClean="0"/>
          </a:p>
          <a:p>
            <a:r>
              <a:rPr lang="ar-SA" baseline="0" dirty="0" smtClean="0"/>
              <a:t>الاول : مدير الشبكة هو من بحدد مسار انتقال الشبكة بنفسه </a:t>
            </a:r>
            <a:endParaRPr lang="ar-SA" baseline="0" dirty="0" smtClean="0"/>
          </a:p>
          <a:p>
            <a:r>
              <a:rPr lang="ar-SA" baseline="0" dirty="0" smtClean="0"/>
              <a:t>لو </a:t>
            </a:r>
            <a:r>
              <a:rPr lang="ar-SA" baseline="0" dirty="0" smtClean="0"/>
              <a:t>عندي اكثر من مسار فمدير الشبكة هو من يحدد المسار ولو كان هو المسار الاعلى قيمة في القفزة في ال </a:t>
            </a:r>
            <a:r>
              <a:rPr lang="en-US" baseline="0" dirty="0" smtClean="0"/>
              <a:t>hub </a:t>
            </a:r>
            <a:r>
              <a:rPr lang="ar-SA" baseline="0" dirty="0" smtClean="0"/>
              <a:t> او التكلفة المحسوبة </a:t>
            </a:r>
            <a:r>
              <a:rPr lang="ar-SA" baseline="0" dirty="0" smtClean="0"/>
              <a:t>...الاول </a:t>
            </a:r>
            <a:r>
              <a:rPr lang="ar-SA" baseline="0" dirty="0" smtClean="0"/>
              <a:t>من ناحية </a:t>
            </a:r>
            <a:r>
              <a:rPr lang="ar-SA" baseline="0" dirty="0" err="1" smtClean="0"/>
              <a:t>السيكروتي</a:t>
            </a:r>
            <a:r>
              <a:rPr lang="ar-SA" baseline="0" dirty="0" smtClean="0"/>
              <a:t> افضل </a:t>
            </a:r>
            <a:r>
              <a:rPr lang="ar-SA" baseline="0" dirty="0" smtClean="0"/>
              <a:t>ولكن </a:t>
            </a:r>
            <a:r>
              <a:rPr lang="ar-SA" baseline="0" dirty="0" smtClean="0"/>
              <a:t>في حال كان عدد اجهزة الروتر كبير فقد يكون متعب</a:t>
            </a:r>
          </a:p>
          <a:p>
            <a:r>
              <a:rPr lang="ar-SA" baseline="0" dirty="0" smtClean="0"/>
              <a:t>الثاني : </a:t>
            </a:r>
            <a:r>
              <a:rPr lang="ar-SA" baseline="0" dirty="0" err="1" smtClean="0"/>
              <a:t>الدينمك</a:t>
            </a:r>
            <a:r>
              <a:rPr lang="ar-SA" baseline="0" dirty="0" smtClean="0"/>
              <a:t> تحدد لها الشبكات والبروتوكول هو من يتولى مهمة التوجيه</a:t>
            </a:r>
          </a:p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95B77-3F89-4EA2-9CCB-C6A72546C7F7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528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ip</a:t>
            </a:r>
            <a:r>
              <a:rPr lang="en-US" dirty="0" smtClean="0"/>
              <a:t> route</a:t>
            </a:r>
            <a:endParaRPr lang="ar-SA" dirty="0" smtClean="0"/>
          </a:p>
          <a:p>
            <a:r>
              <a:rPr lang="ar-SA" dirty="0" smtClean="0"/>
              <a:t>يعرض لنا مسارات انتقال البيانات على الشبكة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 192.168.10.0/24 is directly connected, Serial1/0</a:t>
            </a:r>
            <a:r>
              <a:rPr lang="en-US" baseline="0" dirty="0" smtClean="0"/>
              <a:t> </a:t>
            </a:r>
            <a:r>
              <a:rPr lang="ar-SA" baseline="0" dirty="0" smtClean="0"/>
              <a:t> يعني انا متصل مباشرتا مع الشبكة رقم 10 من خلال منفذ </a:t>
            </a:r>
            <a:r>
              <a:rPr lang="ar-SA" baseline="0" dirty="0" err="1" smtClean="0"/>
              <a:t>السيريال</a:t>
            </a:r>
            <a:endParaRPr lang="ar-SA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baseline="0" dirty="0" smtClean="0"/>
              <a:t>ومتصل مباشر  للشبكة 10 من خلال المنفذ فاست </a:t>
            </a:r>
            <a:r>
              <a:rPr lang="ar-SA" baseline="0" dirty="0" err="1" smtClean="0"/>
              <a:t>ايثر</a:t>
            </a:r>
            <a:r>
              <a:rPr lang="ar-SA" baseline="0" dirty="0" smtClean="0"/>
              <a:t> نت من خلال رقم المنفذ 0\0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baseline="0" dirty="0" smtClean="0"/>
              <a:t> </a:t>
            </a:r>
            <a:endParaRPr lang="en-US" dirty="0" smtClean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95B77-3F89-4EA2-9CCB-C6A72546C7F7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8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S*</a:t>
            </a:r>
            <a:r>
              <a:rPr lang="ar-SA" dirty="0" smtClean="0"/>
              <a:t> نعني انه</a:t>
            </a:r>
            <a:r>
              <a:rPr lang="ar-SA" baseline="0" dirty="0" smtClean="0"/>
              <a:t> </a:t>
            </a:r>
            <a:r>
              <a:rPr lang="en-US" baseline="0" dirty="0" smtClean="0"/>
              <a:t>default</a:t>
            </a:r>
          </a:p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95B77-3F89-4EA2-9CCB-C6A72546C7F7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981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اول</a:t>
            </a:r>
            <a:r>
              <a:rPr lang="ar-SA" baseline="0" dirty="0" smtClean="0"/>
              <a:t> برتوكول مستخدم في الديناميك </a:t>
            </a:r>
            <a:r>
              <a:rPr lang="ar-SA" baseline="0" dirty="0" err="1" smtClean="0"/>
              <a:t>روتنج</a:t>
            </a:r>
            <a:r>
              <a:rPr lang="ar-SA" baseline="0" dirty="0" smtClean="0"/>
              <a:t> هو بروتوكول ال </a:t>
            </a:r>
            <a:r>
              <a:rPr lang="en-US" baseline="0" dirty="0" smtClean="0"/>
              <a:t>RIP</a:t>
            </a:r>
            <a:r>
              <a:rPr lang="ar-SA" baseline="0" dirty="0" smtClean="0"/>
              <a:t> ، بروتوكول </a:t>
            </a:r>
            <a:r>
              <a:rPr lang="ar-SA" baseline="0" dirty="0" smtClean="0"/>
              <a:t>قديم  مازال مستخدم الى الان</a:t>
            </a:r>
          </a:p>
          <a:p>
            <a:r>
              <a:rPr lang="ar-SA" baseline="0" dirty="0" smtClean="0"/>
              <a:t>هو اختصار للكلمات اعلاه</a:t>
            </a:r>
          </a:p>
          <a:p>
            <a:r>
              <a:rPr lang="ar-SA" baseline="0" dirty="0" smtClean="0"/>
              <a:t>هو </a:t>
            </a:r>
            <a:r>
              <a:rPr lang="ar-SA" baseline="0" dirty="0" err="1" smtClean="0"/>
              <a:t>دينامك</a:t>
            </a:r>
            <a:r>
              <a:rPr lang="ar-SA" baseline="0" dirty="0" smtClean="0"/>
              <a:t> </a:t>
            </a:r>
            <a:r>
              <a:rPr lang="ar-SA" baseline="0" dirty="0" smtClean="0"/>
              <a:t>يعتمد </a:t>
            </a:r>
            <a:r>
              <a:rPr lang="ar-SA" baseline="0" dirty="0" smtClean="0"/>
              <a:t>على حساب افضل مسار على اقل عدد قفازات كم عدد روتر </a:t>
            </a:r>
            <a:r>
              <a:rPr lang="ar-SA" baseline="0" dirty="0" err="1" smtClean="0"/>
              <a:t>مابين</a:t>
            </a:r>
            <a:r>
              <a:rPr lang="ar-SA" baseline="0" dirty="0" smtClean="0"/>
              <a:t> المرسل والمستقبل</a:t>
            </a:r>
          </a:p>
          <a:p>
            <a:endParaRPr lang="ar-SA" baseline="0" dirty="0" smtClean="0"/>
          </a:p>
          <a:p>
            <a:r>
              <a:rPr lang="ar-SA" baseline="0" dirty="0" err="1" smtClean="0"/>
              <a:t>عيوبة</a:t>
            </a:r>
            <a:endParaRPr lang="ar-SA" baseline="0" dirty="0" smtClean="0"/>
          </a:p>
          <a:p>
            <a:r>
              <a:rPr lang="ar-SA" baseline="0" dirty="0" smtClean="0"/>
              <a:t>في بروتوكول ال </a:t>
            </a:r>
            <a:r>
              <a:rPr lang="en-US" baseline="0" dirty="0" smtClean="0"/>
              <a:t>RIP</a:t>
            </a:r>
            <a:r>
              <a:rPr lang="ar-SA" baseline="0" dirty="0" smtClean="0"/>
              <a:t> تصل عدد القفزات له 16 قفزه أي الشبكات </a:t>
            </a:r>
            <a:r>
              <a:rPr lang="ar-SA" baseline="0" dirty="0" err="1" smtClean="0"/>
              <a:t>الصغيره</a:t>
            </a:r>
            <a:r>
              <a:rPr lang="ar-SA" baseline="0" dirty="0" smtClean="0"/>
              <a:t> </a:t>
            </a:r>
            <a:r>
              <a:rPr lang="ar-SA" baseline="0" dirty="0" err="1" smtClean="0"/>
              <a:t>والمتوسطه</a:t>
            </a:r>
            <a:endParaRPr lang="ar-SA" baseline="0" dirty="0" smtClean="0"/>
          </a:p>
          <a:p>
            <a:r>
              <a:rPr lang="ar-SA" baseline="0" dirty="0" err="1" smtClean="0"/>
              <a:t>يخنار</a:t>
            </a:r>
            <a:r>
              <a:rPr lang="ar-SA" baseline="0" dirty="0" smtClean="0"/>
              <a:t> المسار الاقصر ولكن لا ينظر الى ال</a:t>
            </a:r>
            <a:r>
              <a:rPr lang="en-US" baseline="0" dirty="0" err="1" smtClean="0"/>
              <a:t>bandwath</a:t>
            </a:r>
            <a:r>
              <a:rPr lang="ar-SA" baseline="0" dirty="0" smtClean="0"/>
              <a:t> للشبكة قد يكون هذا المسار مزدحم وبطئ</a:t>
            </a:r>
          </a:p>
          <a:p>
            <a:r>
              <a:rPr lang="ar-SA" baseline="0" dirty="0" smtClean="0"/>
              <a:t>يتبع الكلاس فل فقط يعني لا يمكن اقسم الشبكات مع هذا البروتوكول</a:t>
            </a:r>
          </a:p>
          <a:p>
            <a:endParaRPr lang="ar-SA" baseline="0" dirty="0" smtClean="0"/>
          </a:p>
          <a:p>
            <a:endParaRPr lang="ar-SA" baseline="0" dirty="0" smtClean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49A8-DFAE-46DD-8A9C-6623B6226DA3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350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نلاحظ ان البروتوكول</a:t>
            </a:r>
            <a:r>
              <a:rPr lang="ar-SA" baseline="0" dirty="0" smtClean="0"/>
              <a:t> المستخدم للربط هو </a:t>
            </a:r>
            <a:r>
              <a:rPr lang="en-US" baseline="0" dirty="0" smtClean="0"/>
              <a:t>rip</a:t>
            </a:r>
            <a:r>
              <a:rPr lang="ar-SA" baseline="0" dirty="0" smtClean="0"/>
              <a:t> وان المنافذ </a:t>
            </a:r>
            <a:r>
              <a:rPr lang="ar-SA" baseline="0" dirty="0" err="1" smtClean="0"/>
              <a:t>المتصله</a:t>
            </a:r>
            <a:r>
              <a:rPr lang="ar-SA" baseline="0" dirty="0" smtClean="0"/>
              <a:t> </a:t>
            </a:r>
            <a:r>
              <a:rPr lang="ar-SA" baseline="0" dirty="0" err="1" smtClean="0"/>
              <a:t>بالروتر</a:t>
            </a:r>
            <a:r>
              <a:rPr lang="ar-SA" baseline="0" dirty="0" smtClean="0"/>
              <a:t> هي وعدد ال </a:t>
            </a:r>
            <a:r>
              <a:rPr lang="en-US" baseline="0" dirty="0" smtClean="0"/>
              <a:t>update </a:t>
            </a:r>
            <a:r>
              <a:rPr lang="ar-SA" baseline="0" dirty="0" smtClean="0"/>
              <a:t> المرسلة </a:t>
            </a:r>
            <a:r>
              <a:rPr lang="ar-SA" baseline="0" dirty="0" err="1" smtClean="0"/>
              <a:t>والمستقبله</a:t>
            </a:r>
            <a:endParaRPr lang="ar-SA" baseline="0" dirty="0" smtClean="0"/>
          </a:p>
          <a:p>
            <a:r>
              <a:rPr lang="ar-SA" baseline="0" dirty="0" smtClean="0"/>
              <a:t>والشبكات </a:t>
            </a:r>
            <a:r>
              <a:rPr lang="ar-SA" baseline="0" dirty="0" err="1" smtClean="0"/>
              <a:t>المتصله</a:t>
            </a:r>
            <a:r>
              <a:rPr lang="ar-SA" baseline="0" dirty="0" smtClean="0"/>
              <a:t> </a:t>
            </a:r>
            <a:r>
              <a:rPr lang="ar-SA" baseline="0" dirty="0" err="1" smtClean="0"/>
              <a:t>بالروتر</a:t>
            </a:r>
            <a:r>
              <a:rPr lang="ar-SA" baseline="0" dirty="0" smtClean="0"/>
              <a:t> </a:t>
            </a:r>
          </a:p>
          <a:p>
            <a:r>
              <a:rPr lang="ar-SA" baseline="0" dirty="0" err="1" smtClean="0"/>
              <a:t>البوابه</a:t>
            </a:r>
            <a:r>
              <a:rPr lang="ar-SA" baseline="0" dirty="0" smtClean="0"/>
              <a:t> لهذا الروتر واخر </a:t>
            </a:r>
            <a:r>
              <a:rPr lang="en-US" baseline="0" dirty="0" smtClean="0"/>
              <a:t>update </a:t>
            </a:r>
            <a:r>
              <a:rPr lang="ar-SA" baseline="0" dirty="0" smtClean="0"/>
              <a:t> وصلنا الى جهاز الروتر عبر </a:t>
            </a:r>
            <a:r>
              <a:rPr lang="ar-SA" baseline="0" dirty="0" err="1" smtClean="0"/>
              <a:t>البوابه</a:t>
            </a:r>
            <a:endParaRPr lang="ar-SA" baseline="0" dirty="0" smtClean="0"/>
          </a:p>
          <a:p>
            <a:endParaRPr lang="ar-SA" baseline="0" dirty="0" smtClean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49A8-DFAE-46DD-8A9C-6623B6226DA3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9947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حرف </a:t>
            </a:r>
            <a:r>
              <a:rPr lang="en-US" dirty="0" smtClean="0"/>
              <a:t>R</a:t>
            </a:r>
            <a:r>
              <a:rPr lang="ar-SA" dirty="0" smtClean="0"/>
              <a:t> يعني مرتبط ببروتوكول ال </a:t>
            </a:r>
            <a:r>
              <a:rPr lang="en-US" dirty="0" smtClean="0"/>
              <a:t>rip</a:t>
            </a:r>
            <a:r>
              <a:rPr lang="ar-SA" dirty="0" smtClean="0"/>
              <a:t> ويتعرف على الشبكة رقم 20 والشبكة رقم 10 واخر </a:t>
            </a:r>
            <a:r>
              <a:rPr lang="en-US" dirty="0" smtClean="0"/>
              <a:t>update</a:t>
            </a:r>
            <a:r>
              <a:rPr lang="ar-SA" baseline="0" dirty="0" smtClean="0"/>
              <a:t> وباي منفذ مرتبط</a:t>
            </a:r>
            <a:endParaRPr lang="ar-SA" dirty="0" smtClean="0"/>
          </a:p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49A8-DFAE-46DD-8A9C-6623B6226DA3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565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ar-SA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r-S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96258A0-9903-4F98-B7E8-C3D5F4B76C66}" type="datetimeFigureOut">
              <a:rPr lang="ar-SA" smtClean="0"/>
              <a:t>02/04/1444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1A6E680-48EA-4727-B3A2-51B482BACE91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r" defTabSz="914400" rtl="1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r" defTabSz="914400" rtl="1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r" defTabSz="914400" rtl="1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Routing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4" name="عنوان فرعي 2"/>
          <p:cNvSpPr txBox="1">
            <a:spLocks/>
          </p:cNvSpPr>
          <p:nvPr/>
        </p:nvSpPr>
        <p:spPr>
          <a:xfrm>
            <a:off x="7127304" y="4192488"/>
            <a:ext cx="1981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Lecture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9328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 descr="Cisco Packet Tracer Student - C:\Users\ENG_emad\Cisco Packet Tracer 6.2sv\saves\3routers.pk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9190" r="16675" b="25386"/>
          <a:stretch/>
        </p:blipFill>
        <p:spPr>
          <a:xfrm>
            <a:off x="179512" y="1628800"/>
            <a:ext cx="8784976" cy="3378630"/>
          </a:xfrm>
        </p:spPr>
      </p:pic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مربع نص 4"/>
          <p:cNvSpPr txBox="1"/>
          <p:nvPr/>
        </p:nvSpPr>
        <p:spPr>
          <a:xfrm>
            <a:off x="251520" y="5301208"/>
            <a:ext cx="858348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/>
              <a:t>Form the network in the figure and connect the routers together by all the ways you learned?</a:t>
            </a:r>
            <a:endParaRPr lang="ar-SA" sz="2400" b="1" dirty="0"/>
          </a:p>
        </p:txBody>
      </p:sp>
    </p:spTree>
    <p:extLst>
      <p:ext uri="{BB962C8B-B14F-4D97-AF65-F5344CB8AC3E}">
        <p14:creationId xmlns:p14="http://schemas.microsoft.com/office/powerpoint/2010/main" val="26496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ar-SA" sz="7200" b="1" dirty="0" smtClean="0"/>
          </a:p>
          <a:p>
            <a:pPr marL="45720" indent="0" algn="ctr">
              <a:buNone/>
            </a:pP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Route</a:t>
            </a:r>
            <a:endParaRPr lang="ar-SA" sz="7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ctr">
              <a:buNone/>
            </a:pPr>
            <a:endParaRPr lang="en-US" sz="7200" b="1" dirty="0" smtClean="0"/>
          </a:p>
          <a:p>
            <a:pPr marL="45720" indent="0" algn="ctr">
              <a:buNone/>
            </a:pPr>
            <a:endParaRPr lang="en-US" sz="7200" b="1" dirty="0"/>
          </a:p>
          <a:p>
            <a:pPr marL="45720" indent="0" algn="ctr">
              <a:buNone/>
            </a:pPr>
            <a:endParaRPr lang="ar-SA" sz="7200" dirty="0"/>
          </a:p>
        </p:txBody>
      </p:sp>
    </p:spTree>
    <p:extLst>
      <p:ext uri="{BB962C8B-B14F-4D97-AF65-F5344CB8AC3E}">
        <p14:creationId xmlns:p14="http://schemas.microsoft.com/office/powerpoint/2010/main" val="41695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0999" y="1719071"/>
            <a:ext cx="8583489" cy="4407408"/>
          </a:xfrm>
        </p:spPr>
        <p:txBody>
          <a:bodyPr>
            <a:normAutofit/>
          </a:bodyPr>
          <a:lstStyle/>
          <a:p>
            <a:pPr algn="l" rtl="0"/>
            <a:endParaRPr lang="en-US" sz="2800" b="1" dirty="0" smtClean="0">
              <a:solidFill>
                <a:srgbClr val="FF0000"/>
              </a:solidFill>
            </a:endParaRPr>
          </a:p>
          <a:p>
            <a:pPr algn="l" rtl="0"/>
            <a:r>
              <a:rPr lang="en-US" sz="2800" b="1" dirty="0" smtClean="0">
                <a:solidFill>
                  <a:srgbClr val="FF0000"/>
                </a:solidFill>
              </a:rPr>
              <a:t>R</a:t>
            </a:r>
            <a:r>
              <a:rPr lang="en-US" sz="2800" b="1" dirty="0" smtClean="0"/>
              <a:t>outing </a:t>
            </a: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en-US" sz="2800" b="1" dirty="0"/>
              <a:t>nformation </a:t>
            </a:r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b="1" dirty="0"/>
              <a:t>rotocol .</a:t>
            </a:r>
          </a:p>
          <a:p>
            <a:pPr algn="l" rtl="0"/>
            <a:r>
              <a:rPr lang="en-US" sz="2800" b="1" dirty="0" smtClean="0"/>
              <a:t>Dynamic Route</a:t>
            </a:r>
            <a:endParaRPr lang="en-US" sz="2800" b="1" dirty="0"/>
          </a:p>
          <a:p>
            <a:pPr algn="l" rtl="0"/>
            <a:r>
              <a:rPr lang="en-US" sz="2600" b="1" dirty="0" smtClean="0"/>
              <a:t>RIP </a:t>
            </a:r>
            <a:r>
              <a:rPr lang="en-US" sz="2600" b="1" dirty="0"/>
              <a:t>calculates the best route based on hop </a:t>
            </a:r>
            <a:r>
              <a:rPr lang="en-US" sz="2600" b="1" dirty="0" smtClean="0"/>
              <a:t>count</a:t>
            </a:r>
            <a:endParaRPr lang="en-US" sz="2600" b="1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RIP</a:t>
            </a:r>
            <a:endParaRPr lang="ar-SA" sz="4400" dirty="0">
              <a:solidFill>
                <a:srgbClr val="FF0000"/>
              </a:solidFill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323528" y="5232682"/>
            <a:ext cx="8640960" cy="12926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marL="342900" indent="-342900" algn="l" rtl="0">
              <a:buFont typeface="Arial" pitchFamily="34" charset="0"/>
              <a:buChar char="•"/>
            </a:pPr>
            <a:r>
              <a:rPr lang="en-US" sz="2600" dirty="0"/>
              <a:t>Hop count 16.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/>
              <a:t>path with the shortest hop count maybe the slowest .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2600" dirty="0" smtClean="0"/>
              <a:t>Classful </a:t>
            </a:r>
            <a:r>
              <a:rPr lang="en-US" sz="2600" dirty="0"/>
              <a:t>Routing Only</a:t>
            </a:r>
            <a:endParaRPr lang="ar-SA" sz="2600" dirty="0"/>
          </a:p>
        </p:txBody>
      </p:sp>
    </p:spTree>
    <p:extLst>
      <p:ext uri="{BB962C8B-B14F-4D97-AF65-F5344CB8AC3E}">
        <p14:creationId xmlns:p14="http://schemas.microsoft.com/office/powerpoint/2010/main" val="11862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Apply RIP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5"/>
          <a:stretch/>
        </p:blipFill>
        <p:spPr bwMode="auto">
          <a:xfrm>
            <a:off x="366713" y="1772816"/>
            <a:ext cx="8410575" cy="476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9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IP protocols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4" name="عنصر نائب للمحتوى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8" y="1556792"/>
            <a:ext cx="889248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4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800" b="1" dirty="0">
                <a:solidFill>
                  <a:srgbClr val="FF0000"/>
                </a:solidFill>
              </a:rPr>
              <a:t>R2#sh </a:t>
            </a:r>
            <a:r>
              <a:rPr lang="en-US" sz="2800" b="1" dirty="0" err="1">
                <a:solidFill>
                  <a:srgbClr val="FF0000"/>
                </a:solidFill>
              </a:rPr>
              <a:t>ip</a:t>
            </a:r>
            <a:r>
              <a:rPr lang="en-US" sz="2800" b="1" dirty="0">
                <a:solidFill>
                  <a:srgbClr val="FF0000"/>
                </a:solidFill>
              </a:rPr>
              <a:t> route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 smtClean="0"/>
              <a:t>Codes</a:t>
            </a:r>
            <a:r>
              <a:rPr lang="en-US" dirty="0"/>
              <a:t>: C - connected, S - static, I - IGRP, </a:t>
            </a:r>
            <a:r>
              <a:rPr lang="en-US" dirty="0">
                <a:solidFill>
                  <a:srgbClr val="C00000"/>
                </a:solidFill>
              </a:rPr>
              <a:t>R - RIP</a:t>
            </a:r>
            <a:r>
              <a:rPr lang="en-US" dirty="0"/>
              <a:t>, M - mobile, B - BGP D - EIGRP, EX - EIGRP external, O - OSPF, IA - OSPF inter area N1 - OSPF NSSA external type 1, N2 - OSPF NSSA external type 2 E1 - OSPF external type 1, E2 - OSPF external type 2, E - EGP i - IS-IS, L1 - IS-IS level-1, L2 - IS-IS level-2, </a:t>
            </a:r>
            <a:r>
              <a:rPr lang="en-US" dirty="0" err="1"/>
              <a:t>ia</a:t>
            </a:r>
            <a:r>
              <a:rPr lang="en-US" dirty="0"/>
              <a:t> - IS-IS inter area * - candidate default, U - per-user static route, o - ODR P - periodic downloaded static </a:t>
            </a:r>
            <a:r>
              <a:rPr lang="en-US" dirty="0" smtClean="0"/>
              <a:t>route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dirty="0"/>
              <a:t>Gateway of last resort is not set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C </a:t>
            </a:r>
            <a:r>
              <a:rPr lang="en-US" dirty="0"/>
              <a:t>192.168.10.0/24 is directly connected, Serial1/0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>
                <a:solidFill>
                  <a:srgbClr val="FF0000"/>
                </a:solidFill>
              </a:rPr>
              <a:t>192.168.20.0/24 [120/1] via 192.168.10.1, 00:00:05, Serial1/0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 smtClean="0"/>
              <a:t>C </a:t>
            </a:r>
            <a:r>
              <a:rPr lang="en-US" dirty="0"/>
              <a:t>192.168.30.0/24 is directly connected, FastEthernet0/0</a:t>
            </a:r>
            <a:endParaRPr lang="ar-SA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IP route</a:t>
            </a:r>
            <a:endParaRPr lang="ar-S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2" descr="http://www.graphicsgrotto.com/clipartpictures/comments/thankyou/images/cacthankyo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" b="11555"/>
          <a:stretch>
            <a:fillRect/>
          </a:stretch>
        </p:blipFill>
        <p:spPr bwMode="auto">
          <a:xfrm>
            <a:off x="107504" y="1628800"/>
            <a:ext cx="8892480" cy="513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عنوان 2"/>
          <p:cNvSpPr txBox="1">
            <a:spLocks/>
          </p:cNvSpPr>
          <p:nvPr/>
        </p:nvSpPr>
        <p:spPr>
          <a:xfrm>
            <a:off x="367204" y="5082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FF0000"/>
                </a:solidFill>
              </a:rPr>
              <a:t>The End</a:t>
            </a:r>
            <a:endParaRPr lang="ar-SA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Routing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0" y="1628800"/>
            <a:ext cx="8763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Routing Protocol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2" y="1628801"/>
            <a:ext cx="8905875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0999" y="1541872"/>
            <a:ext cx="8407893" cy="4407408"/>
          </a:xfrm>
        </p:spPr>
        <p:txBody>
          <a:bodyPr>
            <a:noAutofit/>
          </a:bodyPr>
          <a:lstStyle/>
          <a:p>
            <a:pPr marL="45720" indent="0" algn="just" rtl="0">
              <a:lnSpc>
                <a:spcPct val="170000"/>
              </a:lnSpc>
              <a:buNone/>
            </a:pPr>
            <a:r>
              <a:rPr lang="en-US" sz="3200" b="1" dirty="0">
                <a:solidFill>
                  <a:srgbClr val="FF0000"/>
                </a:solidFill>
              </a:rPr>
              <a:t>Static</a:t>
            </a:r>
            <a:r>
              <a:rPr lang="en-US" sz="3200" b="1" dirty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Route</a:t>
            </a:r>
          </a:p>
          <a:p>
            <a:pPr marL="0" indent="0" algn="just" rtl="0">
              <a:lnSpc>
                <a:spcPct val="170000"/>
              </a:lnSpc>
              <a:buNone/>
            </a:pPr>
            <a:r>
              <a:rPr lang="en-US" sz="2400" b="1" dirty="0"/>
              <a:t>Uses a route that a network administrator enters into the router </a:t>
            </a:r>
            <a:r>
              <a:rPr lang="en-US" sz="2400" b="1" dirty="0" smtClean="0"/>
              <a:t>manually</a:t>
            </a:r>
          </a:p>
          <a:p>
            <a:pPr marL="0" indent="0" algn="just" rtl="0">
              <a:lnSpc>
                <a:spcPct val="170000"/>
              </a:lnSpc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Dynamic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Route</a:t>
            </a:r>
          </a:p>
          <a:p>
            <a:pPr marL="0" indent="0" algn="just" rtl="0">
              <a:lnSpc>
                <a:spcPct val="170000"/>
              </a:lnSpc>
              <a:buNone/>
            </a:pPr>
            <a:r>
              <a:rPr lang="en-US" sz="2400" b="1" dirty="0"/>
              <a:t>Uses a route that a network </a:t>
            </a:r>
            <a:r>
              <a:rPr lang="en-US" sz="2400" b="1" dirty="0">
                <a:solidFill>
                  <a:srgbClr val="0070C0"/>
                </a:solidFill>
              </a:rPr>
              <a:t>routing protocol </a:t>
            </a:r>
            <a:r>
              <a:rPr lang="en-US" sz="2400" b="1" dirty="0"/>
              <a:t>adjusts automatically for topology or traffic changes</a:t>
            </a:r>
            <a:endParaRPr lang="en-US" sz="2400" b="1" dirty="0" smtClean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Static and Dynamic Routes</a:t>
            </a:r>
            <a:endParaRPr lang="ar-S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Static route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3" y="1653758"/>
            <a:ext cx="8852597" cy="50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257800"/>
          </a:xfrm>
        </p:spPr>
        <p:txBody>
          <a:bodyPr>
            <a:normAutofit lnSpcReduction="10000"/>
          </a:bodyPr>
          <a:lstStyle/>
          <a:p>
            <a:pPr marL="0" indent="0" algn="just" rtl="0"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Show </a:t>
            </a:r>
            <a:r>
              <a:rPr lang="en-US" sz="3800" b="1" dirty="0" err="1">
                <a:solidFill>
                  <a:srgbClr val="FF0000"/>
                </a:solidFill>
              </a:rPr>
              <a:t>ip</a:t>
            </a:r>
            <a:r>
              <a:rPr lang="en-US" sz="3800" b="1" dirty="0">
                <a:solidFill>
                  <a:srgbClr val="FF0000"/>
                </a:solidFill>
              </a:rPr>
              <a:t> </a:t>
            </a:r>
            <a:r>
              <a:rPr lang="en-US" sz="3800" b="1" dirty="0" smtClean="0">
                <a:solidFill>
                  <a:srgbClr val="FF0000"/>
                </a:solidFill>
              </a:rPr>
              <a:t>route</a:t>
            </a:r>
          </a:p>
          <a:p>
            <a:pPr marL="0" indent="0" algn="just" rtl="0">
              <a:buNone/>
            </a:pPr>
            <a:r>
              <a:rPr lang="en-US" dirty="0"/>
              <a:t>R1#show </a:t>
            </a:r>
            <a:r>
              <a:rPr lang="en-US" dirty="0" err="1"/>
              <a:t>ip</a:t>
            </a:r>
            <a:r>
              <a:rPr lang="en-US" dirty="0"/>
              <a:t> route</a:t>
            </a:r>
          </a:p>
          <a:p>
            <a:pPr marL="0" indent="0" algn="just" rtl="0">
              <a:buNone/>
            </a:pPr>
            <a:r>
              <a:rPr lang="en-US" dirty="0"/>
              <a:t>Codes: C - connected, </a:t>
            </a:r>
            <a:r>
              <a:rPr lang="en-US" dirty="0">
                <a:solidFill>
                  <a:srgbClr val="FF0000"/>
                </a:solidFill>
              </a:rPr>
              <a:t>S - static</a:t>
            </a:r>
            <a:r>
              <a:rPr lang="en-US" dirty="0"/>
              <a:t>, I - IGRP, R - RIP, M - mobile, B - BGP</a:t>
            </a:r>
          </a:p>
          <a:p>
            <a:pPr marL="0" indent="0" algn="just" rtl="0">
              <a:buNone/>
            </a:pPr>
            <a:r>
              <a:rPr lang="pt-BR" dirty="0"/>
              <a:t>D - EIGRP, EX - EIGRP external, O - OSPF, IA - OSPF inter area</a:t>
            </a:r>
          </a:p>
          <a:p>
            <a:pPr marL="0" indent="0" algn="just" rtl="0">
              <a:buNone/>
            </a:pPr>
            <a:r>
              <a:rPr lang="pt-BR" dirty="0"/>
              <a:t>N1 - OSPF NSSA external type 1, N2 - OSPF NSSA external type 2</a:t>
            </a:r>
          </a:p>
          <a:p>
            <a:pPr marL="0" indent="0" algn="just" rtl="0">
              <a:buNone/>
            </a:pPr>
            <a:r>
              <a:rPr lang="pt-BR" dirty="0"/>
              <a:t>E1 - OSPF external type 1, E2 - OSPF external type 2, E - EGP</a:t>
            </a:r>
          </a:p>
          <a:p>
            <a:pPr marL="0" indent="0" algn="just" rtl="0">
              <a:buNone/>
            </a:pPr>
            <a:r>
              <a:rPr lang="en-US" dirty="0"/>
              <a:t>i - IS-IS, L1 - IS-IS level-1, L2 - IS-IS level-2, </a:t>
            </a:r>
            <a:r>
              <a:rPr lang="en-US" dirty="0" err="1"/>
              <a:t>ia</a:t>
            </a:r>
            <a:r>
              <a:rPr lang="en-US" dirty="0"/>
              <a:t> - IS-IS inter area</a:t>
            </a:r>
          </a:p>
          <a:p>
            <a:pPr marL="0" indent="0" algn="just" rtl="0">
              <a:buNone/>
            </a:pPr>
            <a:r>
              <a:rPr lang="en-US" dirty="0"/>
              <a:t>* - candidate default, U - per-user static route, o - ODR</a:t>
            </a:r>
          </a:p>
          <a:p>
            <a:pPr marL="0" indent="0" algn="just" rtl="0">
              <a:buNone/>
            </a:pPr>
            <a:r>
              <a:rPr lang="en-US" dirty="0"/>
              <a:t>P - periodic downloaded static route</a:t>
            </a:r>
          </a:p>
          <a:p>
            <a:pPr marL="0" indent="0" algn="just" rtl="0">
              <a:buNone/>
            </a:pPr>
            <a:endParaRPr lang="en-US" dirty="0"/>
          </a:p>
          <a:p>
            <a:pPr marL="0" indent="0" algn="just" rtl="0">
              <a:buNone/>
            </a:pPr>
            <a:r>
              <a:rPr lang="en-US" dirty="0" smtClean="0"/>
              <a:t>Gateway </a:t>
            </a:r>
            <a:r>
              <a:rPr lang="en-US" dirty="0"/>
              <a:t>of last resort is not set</a:t>
            </a:r>
          </a:p>
          <a:p>
            <a:pPr marL="0" indent="0" algn="just" rtl="0">
              <a:buNone/>
            </a:pPr>
            <a:r>
              <a:rPr lang="en-US" dirty="0"/>
              <a:t>C 192.168.10.0/24 is directly connected, Serial1/0</a:t>
            </a:r>
          </a:p>
          <a:p>
            <a:pPr marL="0" indent="0" algn="just" rtl="0">
              <a:buNone/>
            </a:pPr>
            <a:r>
              <a:rPr lang="en-US" dirty="0"/>
              <a:t>C 192.168.20.0/24 is directly connected, FastEthernet0/0</a:t>
            </a:r>
          </a:p>
          <a:p>
            <a:pPr marL="0" indent="0" algn="just" rtl="0">
              <a:buNone/>
            </a:pPr>
            <a:r>
              <a:rPr lang="en-US" b="1" dirty="0">
                <a:solidFill>
                  <a:srgbClr val="FF0000"/>
                </a:solidFill>
              </a:rPr>
              <a:t>S 192.168.30.0/24 [1/0] via 192.168.10.2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Display route</a:t>
            </a:r>
            <a:endParaRPr lang="ar-S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79512" y="1600200"/>
            <a:ext cx="8820472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700" b="1" dirty="0" smtClean="0"/>
          </a:p>
          <a:p>
            <a:pPr marL="0" indent="0" algn="l" rtl="0">
              <a:buNone/>
            </a:pPr>
            <a:endParaRPr lang="en-US" sz="2700" b="1" dirty="0"/>
          </a:p>
          <a:p>
            <a:pPr marL="0" indent="0" algn="l" rtl="0">
              <a:buNone/>
            </a:pPr>
            <a:endParaRPr lang="en-US" sz="2700" b="1" dirty="0" smtClean="0">
              <a:latin typeface="Bodoni MT" pitchFamily="18" charset="0"/>
            </a:endParaRPr>
          </a:p>
          <a:p>
            <a:pPr marL="0" indent="0" algn="l" rtl="0">
              <a:buNone/>
            </a:pPr>
            <a:r>
              <a:rPr lang="en-US" sz="2800" b="1" dirty="0" smtClean="0">
                <a:latin typeface="Bodoni MT" pitchFamily="18" charset="0"/>
              </a:rPr>
              <a:t>No </a:t>
            </a:r>
            <a:r>
              <a:rPr lang="en-US" sz="2800" b="1" dirty="0" err="1">
                <a:latin typeface="Bodoni MT" pitchFamily="18" charset="0"/>
              </a:rPr>
              <a:t>ip</a:t>
            </a:r>
            <a:r>
              <a:rPr lang="en-US" sz="2800" b="1" dirty="0">
                <a:latin typeface="Bodoni MT" pitchFamily="18" charset="0"/>
              </a:rPr>
              <a:t> route </a:t>
            </a:r>
            <a:r>
              <a:rPr lang="en-US" sz="2700" b="1" dirty="0">
                <a:solidFill>
                  <a:srgbClr val="0070C0"/>
                </a:solidFill>
                <a:latin typeface="Bodoni MT" pitchFamily="18" charset="0"/>
              </a:rPr>
              <a:t>192.168.20.0</a:t>
            </a:r>
            <a:r>
              <a:rPr lang="en-US" sz="2700" b="1" dirty="0">
                <a:latin typeface="Bodoni MT" pitchFamily="18" charset="0"/>
              </a:rPr>
              <a:t> </a:t>
            </a:r>
            <a:r>
              <a:rPr lang="en-US" sz="2700" b="1" dirty="0" smtClean="0">
                <a:latin typeface="Bodoni MT" pitchFamily="18" charset="0"/>
              </a:rPr>
              <a:t> </a:t>
            </a:r>
            <a:r>
              <a:rPr lang="en-US" sz="2700" b="1" dirty="0" smtClean="0">
                <a:solidFill>
                  <a:srgbClr val="0070C0"/>
                </a:solidFill>
                <a:latin typeface="Bodoni MT" pitchFamily="18" charset="0"/>
              </a:rPr>
              <a:t>255.255.255.0</a:t>
            </a:r>
            <a:r>
              <a:rPr lang="en-US" sz="2700" b="1" dirty="0" smtClean="0">
                <a:latin typeface="Bodoni MT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Bodoni MT" pitchFamily="18" charset="0"/>
              </a:rPr>
              <a:t>192.168.10.1</a:t>
            </a:r>
            <a:endParaRPr lang="ar-SA" sz="2700" dirty="0">
              <a:solidFill>
                <a:srgbClr val="FF0000"/>
              </a:solidFill>
              <a:latin typeface="Bodoni MT" pitchFamily="18" charset="0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Delete route</a:t>
            </a:r>
            <a:endParaRPr lang="ar-S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Default route</a:t>
            </a:r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651649"/>
            <a:ext cx="8784975" cy="508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79512" y="1719070"/>
            <a:ext cx="8763001" cy="4878281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sz="3900" dirty="0" smtClean="0">
                <a:solidFill>
                  <a:srgbClr val="FF0000"/>
                </a:solidFill>
              </a:rPr>
              <a:t>R2#show </a:t>
            </a:r>
            <a:r>
              <a:rPr lang="en-US" sz="3900" dirty="0" err="1">
                <a:solidFill>
                  <a:srgbClr val="FF0000"/>
                </a:solidFill>
              </a:rPr>
              <a:t>ip</a:t>
            </a:r>
            <a:r>
              <a:rPr lang="en-US" sz="3900" dirty="0">
                <a:solidFill>
                  <a:srgbClr val="FF0000"/>
                </a:solidFill>
              </a:rPr>
              <a:t> route</a:t>
            </a:r>
          </a:p>
          <a:p>
            <a:pPr marL="0" indent="0" algn="l" rtl="0">
              <a:buNone/>
            </a:pPr>
            <a:r>
              <a:rPr lang="en-US" dirty="0"/>
              <a:t>Codes: C - connected</a:t>
            </a:r>
            <a:r>
              <a:rPr lang="en-US" dirty="0">
                <a:solidFill>
                  <a:srgbClr val="FF0000"/>
                </a:solidFill>
              </a:rPr>
              <a:t>, S - static</a:t>
            </a:r>
            <a:r>
              <a:rPr lang="en-US" dirty="0"/>
              <a:t>, I - IGRP, R - RIP, M - mobile, B - BGP</a:t>
            </a:r>
          </a:p>
          <a:p>
            <a:pPr marL="0" indent="0" algn="l" rtl="0">
              <a:buNone/>
            </a:pPr>
            <a:r>
              <a:rPr lang="pt-BR" dirty="0"/>
              <a:t>D - EIGRP, EX - EIGRP external, O - OSPF, IA - OSPF inter area</a:t>
            </a:r>
          </a:p>
          <a:p>
            <a:pPr marL="0" indent="0" algn="l" rtl="0">
              <a:buNone/>
            </a:pPr>
            <a:r>
              <a:rPr lang="pt-BR" dirty="0"/>
              <a:t>N1 - OSPF NSSA external type 1, N2 - OSPF NSSA external type 2</a:t>
            </a:r>
          </a:p>
          <a:p>
            <a:pPr marL="0" indent="0" algn="l" rtl="0">
              <a:buNone/>
            </a:pPr>
            <a:r>
              <a:rPr lang="pt-BR" dirty="0"/>
              <a:t>E1 - OSPF external type 1, E2 - OSPF external type 2, E - EGP</a:t>
            </a:r>
          </a:p>
          <a:p>
            <a:pPr marL="0" indent="0" algn="just" rtl="0">
              <a:buNone/>
            </a:pPr>
            <a:r>
              <a:rPr lang="en-US" dirty="0"/>
              <a:t>i - IS-IS, L1 - IS-IS level-1, L2 - IS-IS level-2, </a:t>
            </a:r>
            <a:r>
              <a:rPr lang="en-US" dirty="0" err="1"/>
              <a:t>ia</a:t>
            </a:r>
            <a:r>
              <a:rPr lang="en-US" dirty="0"/>
              <a:t> - IS-IS inter area</a:t>
            </a:r>
          </a:p>
          <a:p>
            <a:pPr marL="0" indent="0" algn="l" rtl="0">
              <a:buNone/>
            </a:pPr>
            <a:r>
              <a:rPr lang="en-US" dirty="0"/>
              <a:t>* - candidate default, U - per-user static route, o - ODR</a:t>
            </a:r>
          </a:p>
          <a:p>
            <a:pPr marL="0" indent="0" algn="l" rtl="0">
              <a:buNone/>
            </a:pPr>
            <a:r>
              <a:rPr lang="en-US" dirty="0"/>
              <a:t>P - periodic downloaded static route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Gateway </a:t>
            </a:r>
            <a:r>
              <a:rPr lang="en-US" dirty="0"/>
              <a:t>of last resort is 192.168.10.1 to network 0.0.0.0</a:t>
            </a:r>
          </a:p>
          <a:p>
            <a:pPr marL="0" indent="0" algn="l" rtl="0">
              <a:buNone/>
            </a:pPr>
            <a:r>
              <a:rPr lang="en-US" dirty="0"/>
              <a:t>C 192.168.10.0/24 is directly connected, Serial1/0</a:t>
            </a:r>
          </a:p>
          <a:p>
            <a:pPr marL="0" indent="0" algn="l" rtl="0">
              <a:buNone/>
            </a:pPr>
            <a:r>
              <a:rPr lang="en-US" dirty="0"/>
              <a:t>C 192.168.30.0/24 is directly connected, FastEthernet0/0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FF0000"/>
                </a:solidFill>
              </a:rPr>
              <a:t>S* 0.0.0.0/0 [1/0] via 192.168.10.1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Display route</a:t>
            </a:r>
            <a:endParaRPr lang="ar-S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شبكة">
  <a:themeElements>
    <a:clrScheme name="شبكة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شبكة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شبكة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262</TotalTime>
  <Words>864</Words>
  <Application>Microsoft Office PowerPoint</Application>
  <PresentationFormat>عرض على الشاشة (3:4)‏</PresentationFormat>
  <Paragraphs>101</Paragraphs>
  <Slides>16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4" baseType="lpstr">
      <vt:lpstr>Arial</vt:lpstr>
      <vt:lpstr>Arial Bold</vt:lpstr>
      <vt:lpstr>Bodoni MT</vt:lpstr>
      <vt:lpstr>Calibri</vt:lpstr>
      <vt:lpstr>Franklin Gothic Medium</vt:lpstr>
      <vt:lpstr>Wingdings</vt:lpstr>
      <vt:lpstr>Wingdings 2</vt:lpstr>
      <vt:lpstr>شبكة</vt:lpstr>
      <vt:lpstr>Routing</vt:lpstr>
      <vt:lpstr>Routing</vt:lpstr>
      <vt:lpstr>Routing Protocol</vt:lpstr>
      <vt:lpstr>Static and Dynamic Routes</vt:lpstr>
      <vt:lpstr>Static route</vt:lpstr>
      <vt:lpstr>Display route</vt:lpstr>
      <vt:lpstr>Delete route</vt:lpstr>
      <vt:lpstr>Default route</vt:lpstr>
      <vt:lpstr>Display route</vt:lpstr>
      <vt:lpstr>عرض تقديمي في PowerPoint</vt:lpstr>
      <vt:lpstr>عرض تقديمي في PowerPoint</vt:lpstr>
      <vt:lpstr>RIP</vt:lpstr>
      <vt:lpstr>Apply RIP</vt:lpstr>
      <vt:lpstr>IP protocols</vt:lpstr>
      <vt:lpstr>IP route</vt:lpstr>
      <vt:lpstr>عرض تقديمي في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ENG_emad</dc:creator>
  <cp:lastModifiedBy>ENG_Emad</cp:lastModifiedBy>
  <cp:revision>35</cp:revision>
  <dcterms:created xsi:type="dcterms:W3CDTF">2021-03-02T19:28:17Z</dcterms:created>
  <dcterms:modified xsi:type="dcterms:W3CDTF">2022-10-26T21:40:48Z</dcterms:modified>
</cp:coreProperties>
</file>