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Multilingual Neural Machine Translation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German, Arabic, French, and Italian to English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Loss Function: Categorical Crossentropy</a:t>
            </a:r>
          </a:p>
          <a:p>
            <a:r>
              <a:t>Optimizer: Adam</a:t>
            </a:r>
          </a:p>
          <a:p>
            <a:r>
              <a:t>Epochs: 30 | Batch Size: 512</a:t>
            </a:r>
          </a:p>
          <a:p>
            <a:r>
              <a:t>Validation Split: 20%</a:t>
            </a:r>
          </a:p>
          <a:p>
            <a:r>
              <a:t>Model Checkpoint based on lowest validation loss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(Accuracy)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German-English: 0.7319</a:t>
            </a:r>
          </a:p>
          <a:p>
            <a:r>
              <a:t>Arabic-English: 0.4856</a:t>
            </a:r>
          </a:p>
          <a:p>
            <a:r>
              <a:t>French-English: 0.6818</a:t>
            </a:r>
          </a:p>
          <a:p>
            <a:r>
              <a:t>Italian-English: 0.7198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Arabic model has low performance due to small dataset</a:t>
            </a:r>
          </a:p>
          <a:p>
            <a:r>
              <a:t>- Limited vocabulary representation</a:t>
            </a:r>
          </a:p>
          <a:p>
            <a:r>
              <a:t>- No attention mechanism included</a:t>
            </a:r>
          </a:p>
          <a:p>
            <a:r>
              <a:t>- Minimal preprocessing (no lemmatization or stemming)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Potential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Add attention mechanism or use Transformer models</a:t>
            </a:r>
          </a:p>
          <a:p>
            <a:r>
              <a:rPr dirty="0"/>
              <a:t>- Use </a:t>
            </a:r>
            <a:r>
              <a:rPr dirty="0" err="1"/>
              <a:t>subword</a:t>
            </a:r>
            <a:r>
              <a:rPr dirty="0"/>
              <a:t> tokenization (e.g., BPE)</a:t>
            </a:r>
          </a:p>
          <a:p>
            <a:r>
              <a:rPr dirty="0"/>
              <a:t>- Expand and balance dataset sizes</a:t>
            </a:r>
          </a:p>
          <a:p>
            <a:r>
              <a:rPr dirty="0"/>
              <a:t>- Apply data augmentation for low-resource languages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Successfully developed LSTM-based NMT models for 4 language pairs.</a:t>
            </a:r>
          </a:p>
          <a:p>
            <a:r>
              <a:t>Best performance from German and Italian; moderate from French; weak from Arabic.</a:t>
            </a:r>
          </a:p>
          <a:p>
            <a:r>
              <a:t>Future improvements can enhance accuracy significantly.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38F5-0B17-AAFD-3BC7-A88CE145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Team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9E469-2FB9-5188-7159-E168FAEB9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210" y="273050"/>
            <a:ext cx="5958590" cy="585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ar-EG" sz="2800" dirty="0"/>
              <a:t>احمد عزت عبدالمرضي محمد 20210077</a:t>
            </a:r>
          </a:p>
          <a:p>
            <a:pPr marL="0" indent="0" algn="ctr">
              <a:buNone/>
            </a:pPr>
            <a:r>
              <a:rPr lang="ar-EG" sz="2800" dirty="0"/>
              <a:t>زياد محمد احمد علي امبابي    20210370</a:t>
            </a:r>
          </a:p>
          <a:p>
            <a:pPr marL="0" indent="0" algn="ctr">
              <a:buNone/>
            </a:pPr>
            <a:r>
              <a:rPr lang="ar-EG" sz="2800" dirty="0"/>
              <a:t>شهاب خلف عبدالمنعم           20210459</a:t>
            </a:r>
          </a:p>
          <a:p>
            <a:pPr marL="0" indent="0" algn="ctr">
              <a:buNone/>
            </a:pPr>
            <a:r>
              <a:rPr lang="ar-EG" sz="2800" dirty="0"/>
              <a:t>بلال حنفي محمد ابو العطا      20210229</a:t>
            </a:r>
          </a:p>
          <a:p>
            <a:pPr marL="0" indent="0" algn="ctr">
              <a:buNone/>
            </a:pPr>
            <a:r>
              <a:rPr lang="ar-EG" sz="2800" dirty="0"/>
              <a:t>احمد على سالمان احمد          20210082</a:t>
            </a:r>
          </a:p>
          <a:p>
            <a:pPr marL="0" indent="0" algn="ctr">
              <a:buNone/>
            </a:pPr>
            <a:r>
              <a:rPr lang="ar-EG" sz="2800" dirty="0"/>
              <a:t>احمد محسن انور سعيد          20210094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368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Build and evaluate NMT models translating from German, Arabic, French, and Italian to English.</a:t>
            </a:r>
          </a:p>
          <a:p>
            <a:r>
              <a:t>Approach: Sequence-to-sequence LSTM-based models using bilingual sentence datasets.</a:t>
            </a:r>
          </a:p>
          <a:p>
            <a:r>
              <a:t>Dataset Source: https://www.kaggle.com/datasets/alincijov/bilingual-sentence-pairs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German-English: 227,080 sentence pairs</a:t>
            </a:r>
          </a:p>
          <a:p>
            <a:r>
              <a:t>Arabic-English: 24,638 sentence pairs</a:t>
            </a:r>
          </a:p>
          <a:p>
            <a:r>
              <a:t>Italian-English: 345,244 sentence pairs</a:t>
            </a:r>
          </a:p>
          <a:p>
            <a:r>
              <a:t>French-English: 185,583 sentence pairs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7E813D-2677-E5FE-C169-029DF7837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571999" cy="3429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A86240-76CF-34D6-ACE5-876E22C89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-1"/>
            <a:ext cx="4572001" cy="3428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2F990-44FD-6584-6BE2-2457023FD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429001"/>
            <a:ext cx="45720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05F347-1EF3-0369-CF34-28B13A012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3429000"/>
            <a:ext cx="45720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7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Remove punctuation using translate()</a:t>
            </a:r>
          </a:p>
          <a:p>
            <a:r>
              <a:t>- Convert all text to lowercase using lower()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Tokenization &amp;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German-English: EN - 6,256 | DE - 10,329</a:t>
            </a:r>
          </a:p>
          <a:p>
            <a:r>
              <a:t>Arabic-English: EN - 4,262 | AR - 12,926</a:t>
            </a:r>
          </a:p>
          <a:p>
            <a:r>
              <a:t>French-English: EN - 6,042 | FR - 13,974</a:t>
            </a:r>
          </a:p>
          <a:p>
            <a:r>
              <a:t>Italian-English: EN - 4,219 | IT - 9,706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Training / Test Split: 80 / 20</a:t>
            </a:r>
          </a:p>
          <a:p>
            <a:r>
              <a:t>Random State: 12</a:t>
            </a:r>
          </a:p>
          <a:p>
            <a:r>
              <a:t>Ensures consistent reproducibility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Embedding Layer -&gt; Encoder LSTM -&gt; RepeatVector -&gt; Decoder LSTM -&gt; Dense (Softmax)</a:t>
            </a:r>
          </a:p>
          <a:p>
            <a:r>
              <a:t>LSTM-based sequence-to-sequence model with fixed context vector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358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Multilingual Neural Machine Translation</vt:lpstr>
      <vt:lpstr>Team Members </vt:lpstr>
      <vt:lpstr>Project Overview</vt:lpstr>
      <vt:lpstr>Dataset Summary</vt:lpstr>
      <vt:lpstr>PowerPoint Presentation</vt:lpstr>
      <vt:lpstr>Preprocessing Steps</vt:lpstr>
      <vt:lpstr>Tokenization &amp; Vocabulary</vt:lpstr>
      <vt:lpstr>Data Splitting</vt:lpstr>
      <vt:lpstr>Model Architecture</vt:lpstr>
      <vt:lpstr>Training Details</vt:lpstr>
      <vt:lpstr>Model Evaluation (Accuracy)</vt:lpstr>
      <vt:lpstr>Model Limitations</vt:lpstr>
      <vt:lpstr>Potential Improvements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 20210082</cp:lastModifiedBy>
  <cp:revision>4</cp:revision>
  <dcterms:created xsi:type="dcterms:W3CDTF">2013-01-27T09:14:16Z</dcterms:created>
  <dcterms:modified xsi:type="dcterms:W3CDTF">2025-05-13T02:58:56Z</dcterms:modified>
  <cp:category/>
</cp:coreProperties>
</file>