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F0CFBB-215F-457B-8D61-3BE8261D502E}" v="1" dt="2021-10-25T06:28:40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ba Ghanim" userId="S::heba.ghanim@ci.menofia.edu.eg::fcdb1273-f3cb-4f98-a538-3f52d39dc762" providerId="AD" clId="Web-{D5F0CFBB-215F-457B-8D61-3BE8261D502E}"/>
    <pc:docChg chg="modSld">
      <pc:chgData name="Heba Ghanim" userId="S::heba.ghanim@ci.menofia.edu.eg::fcdb1273-f3cb-4f98-a538-3f52d39dc762" providerId="AD" clId="Web-{D5F0CFBB-215F-457B-8D61-3BE8261D502E}" dt="2021-10-25T06:28:40.743" v="0" actId="1076"/>
      <pc:docMkLst>
        <pc:docMk/>
      </pc:docMkLst>
      <pc:sldChg chg="modSp">
        <pc:chgData name="Heba Ghanim" userId="S::heba.ghanim@ci.menofia.edu.eg::fcdb1273-f3cb-4f98-a538-3f52d39dc762" providerId="AD" clId="Web-{D5F0CFBB-215F-457B-8D61-3BE8261D502E}" dt="2021-10-25T06:28:40.743" v="0" actId="1076"/>
        <pc:sldMkLst>
          <pc:docMk/>
          <pc:sldMk cId="0" sldId="271"/>
        </pc:sldMkLst>
        <pc:spChg chg="mod">
          <ac:chgData name="Heba Ghanim" userId="S::heba.ghanim@ci.menofia.edu.eg::fcdb1273-f3cb-4f98-a538-3f52d39dc762" providerId="AD" clId="Web-{D5F0CFBB-215F-457B-8D61-3BE8261D502E}" dt="2021-10-25T06:28:40.743" v="0" actId="1076"/>
          <ac:spMkLst>
            <pc:docMk/>
            <pc:sldMk cId="0" sldId="271"/>
            <ac:spMk id="21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4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5a554dbf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5a554dbf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93f188e6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93f188e6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93f188e6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93f188e6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93f188e68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93f188e68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5d7f86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f5d7f86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93f188e6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93f188e6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f5a554dbf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f5a554dbf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1fa4e0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1fa4e0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5a554db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5a554db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93f188e6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93f188e6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93f188e6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93f188e6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5a554dbf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5a554dbf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93f188e6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93f188e6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93f188e6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93f188e6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93f188e6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93f188e6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3432432"/>
            <a:ext cx="9143999" cy="34255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9144000" cy="3430500"/>
          </a:xfrm>
          <a:prstGeom prst="rect">
            <a:avLst/>
          </a:prstGeom>
          <a:solidFill>
            <a:srgbClr val="FF45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 rot="-90679">
            <a:off x="2152092" y="1525924"/>
            <a:ext cx="4549883" cy="42795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 </a:t>
            </a:r>
            <a:endParaRPr sz="9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KPS</a:t>
            </a:r>
            <a:endParaRPr sz="96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Eng .Heba ghanim</a:t>
            </a:r>
            <a:endParaRPr sz="36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section2</a:t>
            </a:r>
            <a:endParaRPr sz="3600"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9600"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3432432"/>
            <a:ext cx="9143999" cy="342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/>
          <p:nvPr/>
        </p:nvSpPr>
        <p:spPr>
          <a:xfrm>
            <a:off x="0" y="0"/>
            <a:ext cx="9144000" cy="3425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3827050" y="2114167"/>
            <a:ext cx="28188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23"/>
          <p:cNvGrpSpPr/>
          <p:nvPr/>
        </p:nvGrpSpPr>
        <p:grpSpPr>
          <a:xfrm rot="-262356">
            <a:off x="759656" y="145404"/>
            <a:ext cx="7859368" cy="6800214"/>
            <a:chOff x="2163405" y="1008757"/>
            <a:chExt cx="4863761" cy="3510000"/>
          </a:xfrm>
        </p:grpSpPr>
        <p:sp>
          <p:nvSpPr>
            <p:cNvPr id="164" name="Google Shape;164;p23"/>
            <p:cNvSpPr/>
            <p:nvPr/>
          </p:nvSpPr>
          <p:spPr>
            <a:xfrm rot="231561">
              <a:off x="2266400" y="1158111"/>
              <a:ext cx="4546310" cy="321129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 txBox="1"/>
            <p:nvPr/>
          </p:nvSpPr>
          <p:spPr>
            <a:xfrm rot="243083">
              <a:off x="2626050" y="1179555"/>
              <a:ext cx="4365108" cy="568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4300" b="1">
                  <a:solidFill>
                    <a:srgbClr val="6AA84F"/>
                  </a:solidFill>
                  <a:latin typeface="Lato"/>
                  <a:ea typeface="Lato"/>
                  <a:cs typeface="Lato"/>
                  <a:sym typeface="Lato"/>
                </a:rPr>
                <a:t>Facts</a:t>
              </a:r>
              <a:endParaRPr sz="3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6" name="Google Shape;166;p23"/>
            <p:cNvSpPr txBox="1"/>
            <p:nvPr/>
          </p:nvSpPr>
          <p:spPr>
            <a:xfrm rot="243444">
              <a:off x="2300698" y="1771714"/>
              <a:ext cx="4642736" cy="2541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CLIPS&gt; (assert (duck))</a:t>
              </a:r>
              <a:endParaRPr sz="2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CLIPS&gt; (facts)</a:t>
              </a:r>
              <a:endParaRPr sz="2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 f-1 (duck) </a:t>
              </a:r>
              <a:endParaRPr sz="2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For a total of 1 fact.</a:t>
              </a:r>
              <a:endParaRPr sz="2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8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 CLIPS&gt;</a:t>
              </a:r>
              <a:endParaRPr sz="2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3432432"/>
            <a:ext cx="9143999" cy="342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0" y="0"/>
            <a:ext cx="9144000" cy="3425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27050" y="2114167"/>
            <a:ext cx="28188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24"/>
          <p:cNvGrpSpPr/>
          <p:nvPr/>
        </p:nvGrpSpPr>
        <p:grpSpPr>
          <a:xfrm rot="-262356">
            <a:off x="759656" y="145404"/>
            <a:ext cx="7859368" cy="6800214"/>
            <a:chOff x="2163405" y="1008757"/>
            <a:chExt cx="4863761" cy="3510000"/>
          </a:xfrm>
        </p:grpSpPr>
        <p:sp>
          <p:nvSpPr>
            <p:cNvPr id="175" name="Google Shape;175;p24"/>
            <p:cNvSpPr/>
            <p:nvPr/>
          </p:nvSpPr>
          <p:spPr>
            <a:xfrm rot="231561">
              <a:off x="2266400" y="1158111"/>
              <a:ext cx="4546310" cy="321129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4"/>
            <p:cNvSpPr txBox="1"/>
            <p:nvPr/>
          </p:nvSpPr>
          <p:spPr>
            <a:xfrm rot="243083">
              <a:off x="2626050" y="1179555"/>
              <a:ext cx="4365108" cy="568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4300" b="1">
                  <a:solidFill>
                    <a:srgbClr val="6AA84F"/>
                  </a:solidFill>
                  <a:latin typeface="Lato"/>
                  <a:ea typeface="Lato"/>
                  <a:cs typeface="Lato"/>
                  <a:sym typeface="Lato"/>
                </a:rPr>
                <a:t>Facts</a:t>
              </a:r>
              <a:endParaRPr sz="3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7" name="Google Shape;177;p24"/>
            <p:cNvSpPr txBox="1"/>
            <p:nvPr/>
          </p:nvSpPr>
          <p:spPr>
            <a:xfrm rot="243444">
              <a:off x="2300698" y="1771714"/>
              <a:ext cx="4642736" cy="2541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latin typeface="Lato"/>
                  <a:ea typeface="Lato"/>
                  <a:cs typeface="Lato"/>
                  <a:sym typeface="Lato"/>
                </a:rPr>
                <a:t>This shows that CLIPS will not accept a duplicate entry of a fact. However, there is an override command,</a:t>
              </a:r>
              <a:r>
                <a:rPr lang="en" sz="3100" b="1">
                  <a:latin typeface="Lato"/>
                  <a:ea typeface="Lato"/>
                  <a:cs typeface="Lato"/>
                  <a:sym typeface="Lato"/>
                </a:rPr>
                <a:t> set-fact-duplication, </a:t>
              </a:r>
              <a:endParaRPr sz="3100" b="1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CLIPS&gt; (get-fact-duplication)</a:t>
              </a:r>
              <a:endParaRPr sz="25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FALSE</a:t>
              </a:r>
              <a:endParaRPr sz="25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CLIPS&gt; (watch all)</a:t>
              </a:r>
              <a:endParaRPr sz="25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CLIPS&gt; (assert (a))</a:t>
              </a:r>
              <a:endParaRPr sz="25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f-0     (a)</a:t>
              </a:r>
              <a:endParaRPr sz="25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&lt;Fact-0&gt;</a:t>
              </a:r>
              <a:endParaRPr sz="25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3432432"/>
            <a:ext cx="9143999" cy="342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/>
          <p:nvPr/>
        </p:nvSpPr>
        <p:spPr>
          <a:xfrm>
            <a:off x="0" y="0"/>
            <a:ext cx="9144000" cy="3425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3827050" y="2114167"/>
            <a:ext cx="28188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25"/>
          <p:cNvGrpSpPr/>
          <p:nvPr/>
        </p:nvGrpSpPr>
        <p:grpSpPr>
          <a:xfrm rot="-262356">
            <a:off x="759656" y="145404"/>
            <a:ext cx="7859368" cy="6800214"/>
            <a:chOff x="2163405" y="1008757"/>
            <a:chExt cx="4863761" cy="3510000"/>
          </a:xfrm>
        </p:grpSpPr>
        <p:sp>
          <p:nvSpPr>
            <p:cNvPr id="186" name="Google Shape;186;p25"/>
            <p:cNvSpPr/>
            <p:nvPr/>
          </p:nvSpPr>
          <p:spPr>
            <a:xfrm rot="231561">
              <a:off x="2266400" y="1158111"/>
              <a:ext cx="4546310" cy="321129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5"/>
            <p:cNvSpPr txBox="1"/>
            <p:nvPr/>
          </p:nvSpPr>
          <p:spPr>
            <a:xfrm rot="243083">
              <a:off x="2626050" y="1179555"/>
              <a:ext cx="4365108" cy="568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4300" b="1">
                  <a:solidFill>
                    <a:srgbClr val="6AA84F"/>
                  </a:solidFill>
                  <a:latin typeface="Lato"/>
                  <a:ea typeface="Lato"/>
                  <a:cs typeface="Lato"/>
                  <a:sym typeface="Lato"/>
                </a:rPr>
                <a:t>Facts</a:t>
              </a:r>
              <a:endParaRPr sz="3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8" name="Google Shape;188;p25"/>
            <p:cNvSpPr txBox="1"/>
            <p:nvPr/>
          </p:nvSpPr>
          <p:spPr>
            <a:xfrm rot="243444">
              <a:off x="2300698" y="1771714"/>
              <a:ext cx="4642736" cy="2541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CLIPS&gt; (assert (a))</a:t>
              </a:r>
              <a:endParaRPr sz="25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FALSE</a:t>
              </a:r>
              <a:endParaRPr sz="25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CLIPS&gt; (set-fact-duplication TRUE)</a:t>
              </a:r>
              <a:endParaRPr sz="25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FALSE</a:t>
              </a:r>
              <a:endParaRPr sz="25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CLIPS&gt; (assert (a))</a:t>
              </a:r>
              <a:endParaRPr sz="25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f-1     (a)</a:t>
              </a:r>
              <a:endParaRPr sz="25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&lt;Fact-1&gt;</a:t>
              </a:r>
              <a:endParaRPr sz="25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CLIPS&gt;</a:t>
              </a:r>
              <a:endParaRPr sz="25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6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3432432"/>
            <a:ext cx="9143999" cy="342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/>
          <p:nvPr/>
        </p:nvSpPr>
        <p:spPr>
          <a:xfrm>
            <a:off x="0" y="0"/>
            <a:ext cx="9144000" cy="3425700"/>
          </a:xfrm>
          <a:prstGeom prst="rect">
            <a:avLst/>
          </a:prstGeom>
          <a:solidFill>
            <a:srgbClr val="5E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 txBox="1"/>
          <p:nvPr/>
        </p:nvSpPr>
        <p:spPr>
          <a:xfrm>
            <a:off x="3827050" y="2114167"/>
            <a:ext cx="28188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6"/>
          <p:cNvGrpSpPr/>
          <p:nvPr/>
        </p:nvGrpSpPr>
        <p:grpSpPr>
          <a:xfrm rot="-262356">
            <a:off x="751576" y="-236549"/>
            <a:ext cx="7679258" cy="7189213"/>
            <a:chOff x="2163405" y="807971"/>
            <a:chExt cx="4752300" cy="3710786"/>
          </a:xfrm>
        </p:grpSpPr>
        <p:sp>
          <p:nvSpPr>
            <p:cNvPr id="197" name="Google Shape;197;p26"/>
            <p:cNvSpPr/>
            <p:nvPr/>
          </p:nvSpPr>
          <p:spPr>
            <a:xfrm rot="231561">
              <a:off x="2266400" y="1158111"/>
              <a:ext cx="4546310" cy="321129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 txBox="1"/>
            <p:nvPr/>
          </p:nvSpPr>
          <p:spPr>
            <a:xfrm rot="243259">
              <a:off x="2452413" y="1736530"/>
              <a:ext cx="4226176" cy="2541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0" algn="l" rtl="0"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6D9EEB"/>
                  </a:solidFill>
                  <a:latin typeface="Lato"/>
                  <a:ea typeface="Lato"/>
                  <a:cs typeface="Lato"/>
                  <a:sym typeface="Lato"/>
                </a:rPr>
                <a:t>The clear command removes all facts from memory</a:t>
              </a:r>
              <a:r>
                <a:rPr lang="en" sz="2400" b="1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. </a:t>
              </a:r>
              <a:endParaRPr sz="24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CLIPS&gt; (facts) </a:t>
              </a:r>
              <a:endParaRPr sz="27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 f-1 (duck)</a:t>
              </a:r>
              <a:endParaRPr sz="27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 f-2 (quack) </a:t>
              </a:r>
              <a:endParaRPr sz="27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 For a total of 2 facts. </a:t>
              </a:r>
              <a:endParaRPr sz="27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 CLIPS&gt; (clear)</a:t>
              </a:r>
              <a:endParaRPr sz="27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 CLIPS&gt; (facts) </a:t>
              </a:r>
              <a:endParaRPr sz="27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7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 CLIPS&gt;  </a:t>
              </a:r>
              <a:endParaRPr sz="2600" b="1">
                <a:solidFill>
                  <a:srgbClr val="6FA8DC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0" algn="l" rtl="0"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0" algn="l" rtl="0">
                <a:spcBef>
                  <a:spcPts val="900"/>
                </a:spcBef>
                <a:spcAft>
                  <a:spcPts val="0"/>
                </a:spcAft>
                <a:buNone/>
              </a:pPr>
              <a:endParaRPr sz="2400" b="1">
                <a:solidFill>
                  <a:srgbClr val="6D9EEB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34343"/>
                </a:solidFill>
              </a:endParaRPr>
            </a:p>
          </p:txBody>
        </p:sp>
        <p:sp>
          <p:nvSpPr>
            <p:cNvPr id="199" name="Google Shape;199;p26"/>
            <p:cNvSpPr txBox="1"/>
            <p:nvPr/>
          </p:nvSpPr>
          <p:spPr>
            <a:xfrm rot="243112">
              <a:off x="2612452" y="900494"/>
              <a:ext cx="2649322" cy="87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3000" b="1">
                  <a:solidFill>
                    <a:srgbClr val="6FA8DC"/>
                  </a:solidFill>
                  <a:latin typeface="Lato"/>
                  <a:ea typeface="Lato"/>
                  <a:cs typeface="Lato"/>
                  <a:sym typeface="Lato"/>
                </a:rPr>
                <a:t>Clearing Up the Facts </a:t>
              </a:r>
              <a:endParaRPr sz="3000">
                <a:solidFill>
                  <a:srgbClr val="6FA8DC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7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3432432"/>
            <a:ext cx="9143999" cy="3425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/>
          <p:nvPr/>
        </p:nvSpPr>
        <p:spPr>
          <a:xfrm>
            <a:off x="0" y="0"/>
            <a:ext cx="9144000" cy="3425700"/>
          </a:xfrm>
          <a:prstGeom prst="rect">
            <a:avLst/>
          </a:prstGeom>
          <a:solidFill>
            <a:srgbClr val="5E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7"/>
          <p:cNvSpPr txBox="1"/>
          <p:nvPr/>
        </p:nvSpPr>
        <p:spPr>
          <a:xfrm>
            <a:off x="3827050" y="2114167"/>
            <a:ext cx="28188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27"/>
          <p:cNvGrpSpPr/>
          <p:nvPr/>
        </p:nvGrpSpPr>
        <p:grpSpPr>
          <a:xfrm rot="-262356">
            <a:off x="751576" y="-236549"/>
            <a:ext cx="7679258" cy="7189213"/>
            <a:chOff x="2163405" y="807971"/>
            <a:chExt cx="4752300" cy="3710786"/>
          </a:xfrm>
        </p:grpSpPr>
        <p:sp>
          <p:nvSpPr>
            <p:cNvPr id="208" name="Google Shape;208;p27"/>
            <p:cNvSpPr/>
            <p:nvPr/>
          </p:nvSpPr>
          <p:spPr>
            <a:xfrm rot="231561">
              <a:off x="2266400" y="1158111"/>
              <a:ext cx="4546310" cy="321129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 txBox="1"/>
            <p:nvPr/>
          </p:nvSpPr>
          <p:spPr>
            <a:xfrm rot="243259">
              <a:off x="2452413" y="1736530"/>
              <a:ext cx="4226176" cy="2541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0" algn="l" rtl="0"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6D9EEB"/>
                  </a:solidFill>
                  <a:latin typeface="Lato"/>
                  <a:ea typeface="Lato"/>
                  <a:cs typeface="Lato"/>
                  <a:sym typeface="Lato"/>
                </a:rPr>
                <a:t>The (clear) command essentially restores CLIPS to its original startup state. It clears the memory of CLIPS and resets the fact-identifier to one.</a:t>
              </a:r>
              <a:endParaRPr sz="24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CLIPS&gt; (assert (animal-is duck)) </a:t>
              </a:r>
              <a:endParaRPr sz="27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 CLIPS&gt; (facts)</a:t>
              </a:r>
              <a:endParaRPr sz="27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 f-1 (animal-is duck)</a:t>
              </a:r>
              <a:endParaRPr sz="27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 For a total of 1 fact. </a:t>
              </a:r>
              <a:endParaRPr sz="27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CLIPS&gt; </a:t>
              </a:r>
              <a:endParaRPr sz="2600" b="1">
                <a:solidFill>
                  <a:srgbClr val="6FA8DC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0" algn="l" rtl="0"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600" b="1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Notice that (animal-is duck) has a fact-identifier of f-1 because the (clear) </a:t>
              </a:r>
              <a:endParaRPr sz="26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0" algn="l" rtl="0">
                <a:spcBef>
                  <a:spcPts val="900"/>
                </a:spcBef>
                <a:spcAft>
                  <a:spcPts val="0"/>
                </a:spcAft>
                <a:buNone/>
              </a:pPr>
              <a:endParaRPr sz="2400" b="1">
                <a:solidFill>
                  <a:srgbClr val="6D9EEB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34343"/>
                </a:solidFill>
              </a:endParaRPr>
            </a:p>
          </p:txBody>
        </p:sp>
        <p:sp>
          <p:nvSpPr>
            <p:cNvPr id="210" name="Google Shape;210;p27"/>
            <p:cNvSpPr txBox="1"/>
            <p:nvPr/>
          </p:nvSpPr>
          <p:spPr>
            <a:xfrm rot="243112">
              <a:off x="2612452" y="900494"/>
              <a:ext cx="2649322" cy="87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3000" b="1">
                  <a:solidFill>
                    <a:srgbClr val="6FA8DC"/>
                  </a:solidFill>
                  <a:latin typeface="Lato"/>
                  <a:ea typeface="Lato"/>
                  <a:cs typeface="Lato"/>
                  <a:sym typeface="Lato"/>
                </a:rPr>
                <a:t>Clearing Up the Facts </a:t>
              </a:r>
              <a:endParaRPr sz="3000">
                <a:solidFill>
                  <a:srgbClr val="6FA8DC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/>
          <p:nvPr/>
        </p:nvSpPr>
        <p:spPr>
          <a:xfrm>
            <a:off x="0" y="0"/>
            <a:ext cx="9144000" cy="3425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28"/>
          <p:cNvGrpSpPr/>
          <p:nvPr/>
        </p:nvGrpSpPr>
        <p:grpSpPr>
          <a:xfrm rot="-621558">
            <a:off x="2259792" y="700210"/>
            <a:ext cx="4679316" cy="4852845"/>
            <a:chOff x="2266400" y="715322"/>
            <a:chExt cx="4646251" cy="3654082"/>
          </a:xfrm>
        </p:grpSpPr>
        <p:sp>
          <p:nvSpPr>
            <p:cNvPr id="217" name="Google Shape;217;p28"/>
            <p:cNvSpPr/>
            <p:nvPr/>
          </p:nvSpPr>
          <p:spPr>
            <a:xfrm rot="231561">
              <a:off x="2266400" y="1158111"/>
              <a:ext cx="4546310" cy="321129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 txBox="1"/>
            <p:nvPr/>
          </p:nvSpPr>
          <p:spPr>
            <a:xfrm rot="243166">
              <a:off x="2290092" y="715322"/>
              <a:ext cx="4622559" cy="33530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96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600" b="1" dirty="0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The End</a:t>
              </a:r>
              <a:endParaRPr sz="100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800" dirty="0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                     </a:t>
              </a:r>
              <a:r>
                <a:rPr lang="en" sz="3600" dirty="0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H.M.G</a:t>
              </a:r>
              <a:endParaRPr sz="36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3432432"/>
            <a:ext cx="9143999" cy="34255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0" y="0"/>
            <a:ext cx="9144000" cy="3430500"/>
          </a:xfrm>
          <a:prstGeom prst="rect">
            <a:avLst/>
          </a:prstGeom>
          <a:solidFill>
            <a:srgbClr val="FF45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/>
          <p:nvPr/>
        </p:nvSpPr>
        <p:spPr>
          <a:xfrm rot="-207977">
            <a:off x="2152024" y="1525888"/>
            <a:ext cx="4550024" cy="427958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306212" y="1321715"/>
            <a:ext cx="4546500" cy="4281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 rot="-621558">
            <a:off x="2093792" y="-553763"/>
            <a:ext cx="4914029" cy="6306628"/>
            <a:chOff x="2163405" y="-229990"/>
            <a:chExt cx="4879305" cy="4748747"/>
          </a:xfrm>
        </p:grpSpPr>
        <p:sp>
          <p:nvSpPr>
            <p:cNvPr id="66" name="Google Shape;66;p14"/>
            <p:cNvSpPr/>
            <p:nvPr/>
          </p:nvSpPr>
          <p:spPr>
            <a:xfrm rot="231561">
              <a:off x="2266400" y="1158111"/>
              <a:ext cx="4546310" cy="321129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 txBox="1"/>
            <p:nvPr/>
          </p:nvSpPr>
          <p:spPr>
            <a:xfrm rot="243127">
              <a:off x="2664609" y="-85165"/>
              <a:ext cx="4241202" cy="4029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800" b="1" dirty="0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CLIPS</a:t>
              </a:r>
              <a:endParaRPr sz="88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800" dirty="0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                     </a:t>
              </a:r>
              <a:r>
                <a:rPr lang="en" sz="3600" dirty="0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H.M.G</a:t>
              </a:r>
              <a:endParaRPr sz="36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3432432"/>
            <a:ext cx="9143999" cy="34255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0" y="0"/>
            <a:ext cx="9144000" cy="34257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827050" y="2114167"/>
            <a:ext cx="28188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15"/>
          <p:cNvGrpSpPr/>
          <p:nvPr/>
        </p:nvGrpSpPr>
        <p:grpSpPr>
          <a:xfrm rot="-262356">
            <a:off x="666668" y="-337149"/>
            <a:ext cx="7762059" cy="7293017"/>
            <a:chOff x="2112164" y="754392"/>
            <a:chExt cx="4803542" cy="3764365"/>
          </a:xfrm>
        </p:grpSpPr>
        <p:sp>
          <p:nvSpPr>
            <p:cNvPr id="76" name="Google Shape;76;p15"/>
            <p:cNvSpPr/>
            <p:nvPr/>
          </p:nvSpPr>
          <p:spPr>
            <a:xfrm rot="231561">
              <a:off x="2266400" y="1158111"/>
              <a:ext cx="4546310" cy="321129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 txBox="1"/>
            <p:nvPr/>
          </p:nvSpPr>
          <p:spPr>
            <a:xfrm rot="243220">
              <a:off x="2612997" y="883294"/>
              <a:ext cx="3679405" cy="9238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800" b="1">
                  <a:solidFill>
                    <a:srgbClr val="BF9000"/>
                  </a:solidFill>
                  <a:latin typeface="Lato"/>
                  <a:ea typeface="Lato"/>
                  <a:cs typeface="Lato"/>
                  <a:sym typeface="Lato"/>
                </a:rPr>
                <a:t>What Is CLIPS?</a:t>
              </a:r>
              <a:endParaRPr sz="4800" b="1">
                <a:solidFill>
                  <a:srgbClr val="BF9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" name="Google Shape;78;p15"/>
            <p:cNvSpPr txBox="1"/>
            <p:nvPr/>
          </p:nvSpPr>
          <p:spPr>
            <a:xfrm rot="243294">
              <a:off x="2196074" y="1776186"/>
              <a:ext cx="4505579" cy="2541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87350" algn="l" rtl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34343"/>
                </a:buClr>
                <a:buSzPts val="2500"/>
                <a:buFont typeface="Lato"/>
                <a:buChar char="-"/>
              </a:pPr>
              <a:r>
                <a:rPr lang="en" sz="2500" b="1">
                  <a:solidFill>
                    <a:srgbClr val="434343"/>
                  </a:solidFill>
                  <a:highlight>
                    <a:srgbClr val="FFF2CC"/>
                  </a:highlight>
                  <a:latin typeface="Lato"/>
                  <a:ea typeface="Lato"/>
                  <a:cs typeface="Lato"/>
                  <a:sym typeface="Lato"/>
                </a:rPr>
                <a:t>CLIPS is an expert system tool originally developed by the Software Technology Branch (STB), NASA/Lyndon B. Johnson Space Center.</a:t>
              </a:r>
              <a:endParaRPr sz="2500" b="1">
                <a:solidFill>
                  <a:srgbClr val="434343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873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500"/>
                <a:buFont typeface="Lato"/>
                <a:buChar char="-"/>
              </a:pPr>
              <a:endParaRPr sz="2500" b="1">
                <a:solidFill>
                  <a:srgbClr val="434343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873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500"/>
                <a:buFont typeface="Lato"/>
                <a:buChar char="-"/>
              </a:pPr>
              <a:r>
                <a:rPr lang="en" sz="2500" b="1">
                  <a:solidFill>
                    <a:srgbClr val="BF9000"/>
                  </a:solidFill>
                  <a:latin typeface="Lato"/>
                  <a:ea typeface="Lato"/>
                  <a:cs typeface="Lato"/>
                  <a:sym typeface="Lato"/>
                </a:rPr>
                <a:t> Basic elements of an Expert Systems</a:t>
              </a:r>
              <a:r>
                <a:rPr lang="en" sz="2500" b="1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:</a:t>
              </a:r>
              <a:endParaRPr sz="25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914400" lvl="0" indent="0" algn="l" rtl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rgbClr val="BF9000"/>
                  </a:solidFill>
                  <a:latin typeface="Lato"/>
                  <a:ea typeface="Lato"/>
                  <a:cs typeface="Lato"/>
                  <a:sym typeface="Lato"/>
                </a:rPr>
                <a:t>1. </a:t>
              </a:r>
              <a:r>
                <a:rPr lang="en" sz="2500" b="1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Fact-list : Global memory for data .</a:t>
              </a:r>
              <a:endParaRPr sz="25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914400" lvl="0" indent="0" algn="l" rtl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rgbClr val="BF9000"/>
                  </a:solidFill>
                  <a:latin typeface="Lato"/>
                  <a:ea typeface="Lato"/>
                  <a:cs typeface="Lato"/>
                  <a:sym typeface="Lato"/>
                </a:rPr>
                <a:t>2.</a:t>
              </a:r>
              <a:r>
                <a:rPr lang="en" sz="2500" b="1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 Knowledge-base : Contain all the rules .</a:t>
              </a:r>
              <a:endParaRPr sz="25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914400" lvl="0" indent="0" algn="l" rtl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rgbClr val="BF9000"/>
                  </a:solidFill>
                  <a:latin typeface="Lato"/>
                  <a:ea typeface="Lato"/>
                  <a:cs typeface="Lato"/>
                  <a:sym typeface="Lato"/>
                </a:rPr>
                <a:t>3. </a:t>
              </a:r>
              <a:r>
                <a:rPr lang="en" sz="2500" b="1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Inference Engine : Control overall execution .</a:t>
              </a:r>
              <a:endParaRPr sz="25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914400" lvl="0" indent="0" algn="l" rtl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0" algn="l" rtl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0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742950" lvl="0" indent="0" algn="l" rtl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BF9000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3432432"/>
            <a:ext cx="9143999" cy="34255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0" y="0"/>
            <a:ext cx="9144000" cy="34257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827050" y="2114167"/>
            <a:ext cx="28188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16"/>
          <p:cNvGrpSpPr/>
          <p:nvPr/>
        </p:nvGrpSpPr>
        <p:grpSpPr>
          <a:xfrm rot="-262356">
            <a:off x="914268" y="-90515"/>
            <a:ext cx="7346397" cy="6753930"/>
            <a:chOff x="2266400" y="883294"/>
            <a:chExt cx="4546310" cy="3486110"/>
          </a:xfrm>
        </p:grpSpPr>
        <p:sp>
          <p:nvSpPr>
            <p:cNvPr id="87" name="Google Shape;87;p16"/>
            <p:cNvSpPr/>
            <p:nvPr/>
          </p:nvSpPr>
          <p:spPr>
            <a:xfrm rot="231561">
              <a:off x="2266400" y="1158111"/>
              <a:ext cx="4546310" cy="321129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6"/>
            <p:cNvSpPr txBox="1"/>
            <p:nvPr/>
          </p:nvSpPr>
          <p:spPr>
            <a:xfrm rot="243220">
              <a:off x="2612997" y="883294"/>
              <a:ext cx="3679405" cy="9238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800" b="1">
                  <a:solidFill>
                    <a:srgbClr val="BF9000"/>
                  </a:solidFill>
                  <a:latin typeface="Lato"/>
                  <a:ea typeface="Lato"/>
                  <a:cs typeface="Lato"/>
                  <a:sym typeface="Lato"/>
                </a:rPr>
                <a:t>What Is CLIPS?</a:t>
              </a:r>
              <a:endParaRPr sz="4800" b="1">
                <a:solidFill>
                  <a:srgbClr val="BF9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9" name="Google Shape;89;p16"/>
            <p:cNvSpPr txBox="1"/>
            <p:nvPr/>
          </p:nvSpPr>
          <p:spPr>
            <a:xfrm rot="243294">
              <a:off x="2292620" y="1747819"/>
              <a:ext cx="4505579" cy="2541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87350" algn="l" rtl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34343"/>
                </a:buClr>
                <a:buSzPts val="2500"/>
                <a:buFont typeface="Lato"/>
                <a:buChar char="-"/>
              </a:pPr>
              <a:r>
                <a:rPr lang="en" sz="2500" b="1" dirty="0">
                  <a:solidFill>
                    <a:srgbClr val="434343"/>
                  </a:solidFill>
                  <a:highlight>
                    <a:srgbClr val="FFF2CC"/>
                  </a:highlight>
                  <a:latin typeface="Lato"/>
                  <a:ea typeface="Lato"/>
                  <a:cs typeface="Lato"/>
                  <a:sym typeface="Lato"/>
                </a:rPr>
                <a:t> CLIPS is an acronym for C Language Integrated Production System.</a:t>
              </a:r>
              <a:endParaRPr sz="2500" b="1" dirty="0">
                <a:solidFill>
                  <a:srgbClr val="434343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endParaRPr>
            </a:p>
            <a:p>
              <a:pPr marL="914400" lvl="0" indent="0" algn="l" rtl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sz="2500" b="1" dirty="0">
                <a:solidFill>
                  <a:srgbClr val="434343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endParaRPr>
            </a:p>
            <a:p>
              <a:pPr marL="914400" lvl="0" indent="0" algn="l" rtl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sz="2500" b="1" dirty="0">
                <a:solidFill>
                  <a:srgbClr val="434343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87350" algn="l" rtl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34343"/>
                </a:buClr>
                <a:buSzPts val="2500"/>
                <a:buFont typeface="Lato"/>
                <a:buChar char="-"/>
              </a:pPr>
              <a:r>
                <a:rPr lang="en" sz="2500" b="1" dirty="0">
                  <a:solidFill>
                    <a:srgbClr val="BF9000"/>
                  </a:solidFill>
                  <a:latin typeface="Lato"/>
                  <a:ea typeface="Lato"/>
                  <a:cs typeface="Lato"/>
                  <a:sym typeface="Lato"/>
                </a:rPr>
                <a:t> A program in CLIPS consists of</a:t>
              </a:r>
              <a:r>
                <a:rPr lang="en" sz="2500" b="1" dirty="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:</a:t>
              </a:r>
              <a:endParaRPr sz="2500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914400" lvl="0" indent="0" algn="l" rtl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2500" b="1" dirty="0">
                  <a:solidFill>
                    <a:srgbClr val="BF9000"/>
                  </a:solidFill>
                  <a:latin typeface="Lato"/>
                  <a:ea typeface="Lato"/>
                  <a:cs typeface="Lato"/>
                  <a:sym typeface="Lato"/>
                </a:rPr>
                <a:t>1. </a:t>
              </a:r>
              <a:r>
                <a:rPr lang="en" sz="2500" b="1" dirty="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Facts.</a:t>
              </a:r>
              <a:endParaRPr sz="2500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914400" lvl="0" indent="0" algn="l" rtl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2500" b="1" dirty="0">
                  <a:solidFill>
                    <a:srgbClr val="BF9000"/>
                  </a:solidFill>
                  <a:latin typeface="Lato"/>
                  <a:ea typeface="Lato"/>
                  <a:cs typeface="Lato"/>
                  <a:sym typeface="Lato"/>
                </a:rPr>
                <a:t>2.</a:t>
              </a:r>
              <a:r>
                <a:rPr lang="en" sz="2500" b="1" dirty="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 Rules.</a:t>
              </a:r>
              <a:endParaRPr sz="2500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914400" lvl="0" indent="0" algn="l" rtl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sz="2500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CLIPS is a type of computer language designed for writing applications called expert systems. </a:t>
              </a:r>
              <a:endParaRPr sz="2600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0" algn="l" rtl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sz="2000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000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742950" lvl="0" indent="0" algn="l" rtl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sz="2000" b="1" dirty="0">
                <a:solidFill>
                  <a:srgbClr val="BF9000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3432432"/>
            <a:ext cx="9143999" cy="34255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0" y="0"/>
            <a:ext cx="9144000" cy="34257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827050" y="2114167"/>
            <a:ext cx="28188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17"/>
          <p:cNvGrpSpPr/>
          <p:nvPr/>
        </p:nvGrpSpPr>
        <p:grpSpPr>
          <a:xfrm rot="-262356">
            <a:off x="666668" y="-337149"/>
            <a:ext cx="7762059" cy="7293017"/>
            <a:chOff x="2112164" y="754392"/>
            <a:chExt cx="4803542" cy="3764365"/>
          </a:xfrm>
        </p:grpSpPr>
        <p:sp>
          <p:nvSpPr>
            <p:cNvPr id="98" name="Google Shape;98;p17"/>
            <p:cNvSpPr/>
            <p:nvPr/>
          </p:nvSpPr>
          <p:spPr>
            <a:xfrm rot="231561">
              <a:off x="2266400" y="1158111"/>
              <a:ext cx="4546310" cy="321129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7"/>
            <p:cNvSpPr txBox="1"/>
            <p:nvPr/>
          </p:nvSpPr>
          <p:spPr>
            <a:xfrm rot="243220">
              <a:off x="2612997" y="883294"/>
              <a:ext cx="3679405" cy="9238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800" b="1">
                  <a:solidFill>
                    <a:srgbClr val="BF9000"/>
                  </a:solidFill>
                  <a:latin typeface="Lato"/>
                  <a:ea typeface="Lato"/>
                  <a:cs typeface="Lato"/>
                  <a:sym typeface="Lato"/>
                </a:rPr>
                <a:t>What Is CLIPS?</a:t>
              </a:r>
              <a:endParaRPr sz="4800" b="1">
                <a:solidFill>
                  <a:srgbClr val="BF9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" name="Google Shape;100;p17"/>
            <p:cNvSpPr txBox="1"/>
            <p:nvPr/>
          </p:nvSpPr>
          <p:spPr>
            <a:xfrm rot="243294">
              <a:off x="2196074" y="1776186"/>
              <a:ext cx="4505579" cy="2541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87350" algn="l" rtl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34343"/>
                </a:buClr>
                <a:buSzPts val="2500"/>
                <a:buFont typeface="Lato"/>
                <a:buChar char="-"/>
              </a:pPr>
              <a:r>
                <a:rPr lang="en" sz="2500" b="1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 The inference engine decides which rules should be executed and when. </a:t>
              </a:r>
              <a:endParaRPr sz="25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sz="25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87350" algn="l" rtl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34343"/>
                </a:buClr>
                <a:buSzPts val="2500"/>
                <a:buFont typeface="Lato"/>
                <a:buChar char="-"/>
              </a:pPr>
              <a:r>
                <a:rPr lang="en" sz="2500" b="1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 A rule-based expert system written in CLIPS is a data-driven program where the facts, and objects if desired, </a:t>
              </a:r>
              <a:endParaRPr sz="25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sz="2500" b="1">
                <a:solidFill>
                  <a:srgbClr val="434343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endParaRPr>
            </a:p>
            <a:p>
              <a:pPr marL="914400" lvl="0" indent="0" algn="l" rtl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sz="2500" b="1">
                <a:solidFill>
                  <a:srgbClr val="434343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2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0" algn="l" rtl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0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742950" lvl="0" indent="0" algn="l" rtl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BF9000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3432432"/>
            <a:ext cx="9143999" cy="342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0" y="0"/>
            <a:ext cx="9144000" cy="3425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3827050" y="2114167"/>
            <a:ext cx="28188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18"/>
          <p:cNvGrpSpPr/>
          <p:nvPr/>
        </p:nvGrpSpPr>
        <p:grpSpPr>
          <a:xfrm rot="-262356">
            <a:off x="926044" y="433660"/>
            <a:ext cx="7555351" cy="6221504"/>
            <a:chOff x="2266400" y="1158111"/>
            <a:chExt cx="4675621" cy="3211293"/>
          </a:xfrm>
        </p:grpSpPr>
        <p:sp>
          <p:nvSpPr>
            <p:cNvPr id="109" name="Google Shape;109;p18"/>
            <p:cNvSpPr/>
            <p:nvPr/>
          </p:nvSpPr>
          <p:spPr>
            <a:xfrm rot="231561">
              <a:off x="2266400" y="1158111"/>
              <a:ext cx="4546310" cy="321129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8"/>
            <p:cNvSpPr txBox="1"/>
            <p:nvPr/>
          </p:nvSpPr>
          <p:spPr>
            <a:xfrm rot="243083">
              <a:off x="2576913" y="1297013"/>
              <a:ext cx="4365108" cy="568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4300" b="1" dirty="0">
                  <a:solidFill>
                    <a:srgbClr val="6AA84F"/>
                  </a:solidFill>
                  <a:latin typeface="Lato"/>
                  <a:ea typeface="Lato"/>
                  <a:cs typeface="Lato"/>
                  <a:sym typeface="Lato"/>
                </a:rPr>
                <a:t>The Beginning and the End</a:t>
              </a:r>
              <a:endParaRPr sz="3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1" name="Google Shape;111;p18"/>
            <p:cNvSpPr txBox="1"/>
            <p:nvPr/>
          </p:nvSpPr>
          <p:spPr>
            <a:xfrm rot="243373">
              <a:off x="2452172" y="1743285"/>
              <a:ext cx="4415059" cy="2541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6AA84F"/>
                  </a:solidFill>
                  <a:latin typeface="Lato"/>
                  <a:ea typeface="Lato"/>
                  <a:cs typeface="Lato"/>
                  <a:sym typeface="Lato"/>
                </a:rPr>
                <a:t>Begin:</a:t>
              </a:r>
              <a:endParaRPr sz="3000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81000" algn="l" rtl="0">
                <a:spcBef>
                  <a:spcPts val="0"/>
                </a:spcBef>
                <a:spcAft>
                  <a:spcPts val="0"/>
                </a:spcAft>
                <a:buSzPts val="2400"/>
                <a:buFont typeface="Lato"/>
                <a:buChar char="-"/>
              </a:pPr>
              <a:r>
                <a:rPr lang="en" sz="2400">
                  <a:latin typeface="Lato"/>
                  <a:ea typeface="Lato"/>
                  <a:cs typeface="Lato"/>
                  <a:sym typeface="Lato"/>
                </a:rPr>
                <a:t>To begin CLIPS, just enter the appropriate run command for your system. </a:t>
              </a:r>
              <a:endParaRPr sz="2400"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CLIPS&gt;</a:t>
              </a:r>
              <a:endParaRPr sz="2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81000" algn="l" rtl="0">
                <a:spcBef>
                  <a:spcPts val="0"/>
                </a:spcBef>
                <a:spcAft>
                  <a:spcPts val="0"/>
                </a:spcAft>
                <a:buSzPts val="2400"/>
                <a:buFont typeface="Lato"/>
                <a:buChar char="-"/>
              </a:pPr>
              <a:r>
                <a:rPr lang="en" sz="2400">
                  <a:latin typeface="Lato"/>
                  <a:ea typeface="Lato"/>
                  <a:cs typeface="Lato"/>
                  <a:sym typeface="Lato"/>
                </a:rPr>
                <a:t>The normal mode of leaving CLIPS is with the exit command. Just type  . </a:t>
              </a:r>
              <a:endParaRPr sz="2400"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8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CLIPS&gt;(exit)</a:t>
              </a:r>
              <a:endParaRPr sz="200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3432432"/>
            <a:ext cx="9143999" cy="342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/>
          <p:nvPr/>
        </p:nvSpPr>
        <p:spPr>
          <a:xfrm>
            <a:off x="0" y="0"/>
            <a:ext cx="9144000" cy="3425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3827050" y="2114167"/>
            <a:ext cx="28188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9"/>
          <p:cNvGrpSpPr/>
          <p:nvPr/>
        </p:nvGrpSpPr>
        <p:grpSpPr>
          <a:xfrm rot="-262356">
            <a:off x="759706" y="146720"/>
            <a:ext cx="7824848" cy="6800214"/>
            <a:chOff x="2163405" y="1008757"/>
            <a:chExt cx="4842399" cy="3510000"/>
          </a:xfrm>
        </p:grpSpPr>
        <p:sp>
          <p:nvSpPr>
            <p:cNvPr id="120" name="Google Shape;120;p19"/>
            <p:cNvSpPr/>
            <p:nvPr/>
          </p:nvSpPr>
          <p:spPr>
            <a:xfrm rot="231561">
              <a:off x="2266400" y="1158111"/>
              <a:ext cx="4546310" cy="321129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9"/>
            <p:cNvSpPr txBox="1"/>
            <p:nvPr/>
          </p:nvSpPr>
          <p:spPr>
            <a:xfrm rot="243083">
              <a:off x="2626050" y="1179555"/>
              <a:ext cx="4365108" cy="568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4300" b="1">
                  <a:solidFill>
                    <a:srgbClr val="6AA84F"/>
                  </a:solidFill>
                  <a:latin typeface="Lato"/>
                  <a:ea typeface="Lato"/>
                  <a:cs typeface="Lato"/>
                  <a:sym typeface="Lato"/>
                </a:rPr>
                <a:t>Making a List</a:t>
              </a:r>
              <a:endParaRPr sz="3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2" name="Google Shape;122;p19"/>
            <p:cNvSpPr txBox="1"/>
            <p:nvPr/>
          </p:nvSpPr>
          <p:spPr>
            <a:xfrm rot="243373">
              <a:off x="2452172" y="1743285"/>
              <a:ext cx="4415059" cy="2541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Lato"/>
                  <a:ea typeface="Lato"/>
                  <a:cs typeface="Lato"/>
                  <a:sym typeface="Lato"/>
                </a:rPr>
                <a:t>As with other programming languages, CLIPS recognizes certain keywords. For example, if you want to put data in the fact-list, you can use the assert command. </a:t>
              </a:r>
              <a:endParaRPr sz="2400"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CLIPS&gt;(assert (duck)) </a:t>
              </a:r>
              <a:endParaRPr sz="2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81000" algn="l" rtl="0">
                <a:spcBef>
                  <a:spcPts val="0"/>
                </a:spcBef>
                <a:spcAft>
                  <a:spcPts val="0"/>
                </a:spcAft>
                <a:buSzPts val="2400"/>
                <a:buFont typeface="Lato"/>
                <a:buChar char="-"/>
              </a:pPr>
              <a:r>
                <a:rPr lang="en" sz="2400">
                  <a:latin typeface="Lato"/>
                  <a:ea typeface="Lato"/>
                  <a:cs typeface="Lato"/>
                  <a:sym typeface="Lato"/>
                </a:rPr>
                <a:t>You will see the response   . </a:t>
              </a:r>
              <a:endParaRPr sz="2400"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&lt;Fact-1&gt;</a:t>
              </a:r>
              <a:endParaRPr sz="200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3432432"/>
            <a:ext cx="9143999" cy="342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0" y="0"/>
            <a:ext cx="9144000" cy="3425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3827050" y="2114167"/>
            <a:ext cx="28188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1"/>
          <p:cNvGrpSpPr/>
          <p:nvPr/>
        </p:nvGrpSpPr>
        <p:grpSpPr>
          <a:xfrm rot="-262356">
            <a:off x="759706" y="146720"/>
            <a:ext cx="7824848" cy="6800214"/>
            <a:chOff x="2163405" y="1008757"/>
            <a:chExt cx="4842399" cy="3510000"/>
          </a:xfrm>
        </p:grpSpPr>
        <p:sp>
          <p:nvSpPr>
            <p:cNvPr id="142" name="Google Shape;142;p21"/>
            <p:cNvSpPr/>
            <p:nvPr/>
          </p:nvSpPr>
          <p:spPr>
            <a:xfrm rot="231561">
              <a:off x="2266400" y="1158111"/>
              <a:ext cx="4546310" cy="321129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 txBox="1"/>
            <p:nvPr/>
          </p:nvSpPr>
          <p:spPr>
            <a:xfrm rot="243083">
              <a:off x="2626050" y="1179555"/>
              <a:ext cx="4365108" cy="568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4300" b="1">
                  <a:solidFill>
                    <a:srgbClr val="6AA84F"/>
                  </a:solidFill>
                  <a:latin typeface="Lato"/>
                  <a:ea typeface="Lato"/>
                  <a:cs typeface="Lato"/>
                  <a:sym typeface="Lato"/>
                </a:rPr>
                <a:t>Facts</a:t>
              </a:r>
              <a:endParaRPr sz="3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4" name="Google Shape;144;p21"/>
            <p:cNvSpPr txBox="1"/>
            <p:nvPr/>
          </p:nvSpPr>
          <p:spPr>
            <a:xfrm rot="243373">
              <a:off x="2452172" y="1743285"/>
              <a:ext cx="4415059" cy="2541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latin typeface="Lato"/>
                  <a:ea typeface="Lato"/>
                  <a:cs typeface="Lato"/>
                  <a:sym typeface="Lato"/>
                </a:rPr>
                <a:t>Suppose you want to see what’s in the fact-list.</a:t>
              </a:r>
              <a:endParaRPr sz="2600" b="1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latin typeface="Lato"/>
                  <a:ea typeface="Lato"/>
                  <a:cs typeface="Lato"/>
                  <a:sym typeface="Lato"/>
                </a:rPr>
                <a:t>The keyboard command to see facts is with the facts command.</a:t>
              </a:r>
              <a:endParaRPr sz="2600" b="1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Lato"/>
                  <a:ea typeface="Lato"/>
                  <a:cs typeface="Lato"/>
                  <a:sym typeface="Lato"/>
                </a:rPr>
                <a:t>      </a:t>
              </a:r>
              <a:r>
                <a:rPr lang="en" sz="28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CLIPS&gt; (facts)</a:t>
              </a:r>
              <a:endParaRPr sz="2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F-1   (duck)</a:t>
              </a:r>
              <a:endParaRPr sz="2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 For a total of 1 fact.</a:t>
              </a:r>
              <a:endParaRPr sz="2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 CLIPS&gt;  </a:t>
              </a:r>
              <a:endParaRPr sz="2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latin typeface="Lato"/>
                  <a:ea typeface="Lato"/>
                  <a:cs typeface="Lato"/>
                  <a:sym typeface="Lato"/>
                </a:rPr>
                <a:t>The term f-1 is the fact identifier assigned to the (duck) fact by CLIPS.</a:t>
              </a:r>
              <a:endParaRPr sz="2500" b="1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3432432"/>
            <a:ext cx="9143999" cy="342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/>
          <p:nvPr/>
        </p:nvSpPr>
        <p:spPr>
          <a:xfrm>
            <a:off x="0" y="0"/>
            <a:ext cx="9144000" cy="3425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3827050" y="2114167"/>
            <a:ext cx="28188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22"/>
          <p:cNvGrpSpPr/>
          <p:nvPr/>
        </p:nvGrpSpPr>
        <p:grpSpPr>
          <a:xfrm rot="-262356">
            <a:off x="759656" y="145404"/>
            <a:ext cx="7859368" cy="6800214"/>
            <a:chOff x="2163405" y="1008757"/>
            <a:chExt cx="4863761" cy="3510000"/>
          </a:xfrm>
        </p:grpSpPr>
        <p:sp>
          <p:nvSpPr>
            <p:cNvPr id="153" name="Google Shape;153;p22"/>
            <p:cNvSpPr/>
            <p:nvPr/>
          </p:nvSpPr>
          <p:spPr>
            <a:xfrm rot="231561">
              <a:off x="2266400" y="1158111"/>
              <a:ext cx="4546310" cy="321129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2"/>
            <p:cNvSpPr txBox="1"/>
            <p:nvPr/>
          </p:nvSpPr>
          <p:spPr>
            <a:xfrm rot="243083">
              <a:off x="2626050" y="1179555"/>
              <a:ext cx="4365108" cy="568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4300" b="1">
                  <a:solidFill>
                    <a:srgbClr val="6AA84F"/>
                  </a:solidFill>
                  <a:latin typeface="Lato"/>
                  <a:ea typeface="Lato"/>
                  <a:cs typeface="Lato"/>
                  <a:sym typeface="Lato"/>
                </a:rPr>
                <a:t>Facts</a:t>
              </a:r>
              <a:endParaRPr sz="3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5" name="Google Shape;155;p22"/>
            <p:cNvSpPr txBox="1"/>
            <p:nvPr/>
          </p:nvSpPr>
          <p:spPr>
            <a:xfrm rot="243444">
              <a:off x="2300698" y="1771714"/>
              <a:ext cx="4642736" cy="2541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latin typeface="Lato"/>
                  <a:ea typeface="Lato"/>
                  <a:cs typeface="Lato"/>
                  <a:sym typeface="Lato"/>
                </a:rPr>
                <a:t>Every fact inserted into the fact-list is assigned a unique fact identifier starting with the letter “f ” and followed by an integer called the fact-index. </a:t>
              </a:r>
              <a:endParaRPr sz="2600" b="1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2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latin typeface="Lato"/>
                  <a:ea typeface="Lato"/>
                  <a:cs typeface="Lato"/>
                  <a:sym typeface="Lato"/>
                </a:rPr>
                <a:t>certain commands such as clear and reset (to be discussed in more detail later), the fact- index will be set to one.</a:t>
              </a:r>
              <a:endParaRPr sz="2500" b="1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3DF81ED7A784580C588560ABB5770" ma:contentTypeVersion="2" ma:contentTypeDescription="Create a new document." ma:contentTypeScope="" ma:versionID="0455217d20ef744311f3d03014d394ac">
  <xsd:schema xmlns:xsd="http://www.w3.org/2001/XMLSchema" xmlns:xs="http://www.w3.org/2001/XMLSchema" xmlns:p="http://schemas.microsoft.com/office/2006/metadata/properties" xmlns:ns2="3ffce2a6-99d5-464e-b078-3d7185d887a5" targetNamespace="http://schemas.microsoft.com/office/2006/metadata/properties" ma:root="true" ma:fieldsID="ff57158fb06c1731f253c75d225c0d93" ns2:_="">
    <xsd:import namespace="3ffce2a6-99d5-464e-b078-3d7185d887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ce2a6-99d5-464e-b078-3d7185d887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5C5E10-EF82-41CF-8E09-791E96A2845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00B5DFA-5B75-4A2A-8CC3-6C89565BEC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F9E076-AB47-4C02-9F01-2D94CC97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fce2a6-99d5-464e-b078-3d7185d887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Microsoft Office PowerPoint</Application>
  <PresentationFormat>On-screen Show (4:3)</PresentationFormat>
  <Paragraphs>114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heba ghanim</dc:creator>
  <cp:lastModifiedBy>HEBAmohamed</cp:lastModifiedBy>
  <cp:revision>2</cp:revision>
  <dcterms:modified xsi:type="dcterms:W3CDTF">2021-10-25T06:28:41Z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0x0101003683DF81ED7A784580C588560ABB5770</vt:lpwstr>
  </property>
</Properties>
</file>