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E4B0-D1EC-E9A1-C3A3-43842F70C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4D03A-65AC-3F00-0E28-11BA845A2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71587-0CFE-ECF8-6C0A-CCF88AB2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4254-5F4F-8242-AFD5-F4F06AC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1289-672A-6A4C-7082-20CA4A0E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595A-3B9A-B569-3474-1F558C22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F65D-A76E-A31B-603B-AE2271A8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D5CD-A56F-B953-DCEC-95AE6AA5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FCCD-22BD-8DB5-1118-4D906431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3BC2-F214-1CD9-2A37-D9058E65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09122-9F45-1652-A79F-1D10C27F4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0B240-74D1-AAFB-2B3B-7DE966EC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0AC1-A78F-BBB8-F983-69D5F084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501A-DEC8-21BA-BE80-8CC6356A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28E2-369D-4EE5-F486-A3301336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98C6-766D-6172-1F84-C52B2B09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811D-7E70-93A1-2B49-A308837C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29CA-1708-53E0-73F3-A260C41F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54E5-265A-1A01-33AE-E275184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B25A-27BF-5040-279A-8756B22A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0B5F-3D44-0F8C-FDE1-FD5F47C5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326EF-21D8-1EF9-0CC3-FABE4370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6805-FC78-CC50-E468-B6F0CB41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66B8-5018-7AE5-0DE3-7CD32B93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1C1-32AA-C3EA-045E-54DA8755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0D1C-BEEA-ADC1-C583-412EAD7F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7622-A1DC-4879-2C81-C0CB663F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72AF-9EF3-7C12-F012-556C781E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C241D-D445-34A5-4F86-2738FC83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2EE3C-76F5-2D9C-5B7C-C26C8B91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20FF-3A2C-AF40-F63C-402B010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F55B-629E-97EF-E8F8-43C0F473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F1145-616D-9661-68FF-A0C4EDA6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8815B-7B9F-E732-016C-96DC47C8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09FA7-6539-22C6-F5B2-06208ED1C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A2EBC-2E81-F4A0-FE26-8CD0CFE0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C4926-2637-C771-FBE3-8A5221FD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16420-6BBB-4EE9-6B34-A5FB671D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F7C81-D658-9E44-C417-71D9517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EA2B-0E5F-92CD-CEC3-796A13AE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D72F6-45AE-1491-0666-053F0C9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DB9F-2AA2-D8B0-E2CA-6F970BFD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EB237-8614-E17B-7DE2-B56FC9A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3265F-DBF0-689B-C176-BB39D8BD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64325-A30D-51B3-E7DE-9051798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DB829-A29C-E364-C88C-C4DD51D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72EC-D71A-ECA9-AF17-1C1A77D6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9F34-7C62-DFB4-1538-40050F08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E198-BFC3-D098-453A-9A3B2D820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C923-C70E-6070-E82B-5BC4E599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A46-67E5-27A1-25A5-F05B755B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4FD1-FFF9-7B04-919F-63A56489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DA3F-DF19-3DA5-E263-05B2A94D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EBA29-54FC-5DE8-FD43-8924E38B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E1FB-D61B-AA6E-F54A-725E13E4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E87A2-65BD-FE4F-DA46-1AB9842C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C40A-C456-DA6D-32F9-7D79CE49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DF8DD-C79A-F6ED-5D98-82EFC271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30627-984D-A7CE-45FA-275647B6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BD8B2-45A8-0698-342A-E04E4A14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AF47-4E04-14DB-DDB4-A9199FE56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4E41-537A-4B67-93E3-0074668D40C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EF73-70C2-96E4-4FE6-EC3AB95CC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F522-1703-FA92-526F-1F89892B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413C-6A56-4D79-980F-4D26B494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2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7.wmf"/><Relationship Id="rId3" Type="http://schemas.openxmlformats.org/officeDocument/2006/relationships/image" Target="../media/image18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6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6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8.w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1B59039C-74C6-47ED-B0E2-D6A0EA08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05001"/>
            <a:ext cx="7315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CC0000"/>
                </a:solidFill>
              </a:rPr>
              <a:t>MATH-3</a:t>
            </a:r>
          </a:p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CC0000"/>
                </a:solidFill>
              </a:rPr>
              <a:t>Bioinformatics department</a:t>
            </a:r>
          </a:p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CC0000"/>
                </a:solidFill>
              </a:rPr>
              <a:t>Prof. Osama Abdel Raouf</a:t>
            </a:r>
            <a:endParaRPr lang="en-US" altLang="en-US" sz="4000" b="1" dirty="0">
              <a:solidFill>
                <a:srgbClr val="006666"/>
              </a:solidFill>
            </a:endParaRPr>
          </a:p>
        </p:txBody>
      </p:sp>
      <p:sp>
        <p:nvSpPr>
          <p:cNvPr id="2052" name="WordArt 4">
            <a:extLst>
              <a:ext uri="{FF2B5EF4-FFF2-40B4-BE49-F238E27FC236}">
                <a16:creationId xmlns:a16="http://schemas.microsoft.com/office/drawing/2014/main" id="{3D4756FA-A14A-459B-9805-29F4499A41A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477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>
                        <a:gamma/>
                        <a:shade val="46275"/>
                        <a:invGamma/>
                        <a:alpha val="60001"/>
                      </a:srgbClr>
                    </a:gs>
                    <a:gs pos="50000">
                      <a:srgbClr val="0000CC">
                        <a:alpha val="89999"/>
                      </a:srgbClr>
                    </a:gs>
                    <a:gs pos="100000">
                      <a:srgbClr val="0000CC">
                        <a:gamma/>
                        <a:shade val="46275"/>
                        <a:invGamma/>
                        <a:alpha val="60001"/>
                      </a:srgbClr>
                    </a:gs>
                  </a:gsLst>
                  <a:lin ang="189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INTERPOLATION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0771B6A5-B81D-4AF8-B34F-FC9D66945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2057401"/>
          <a:ext cx="24606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53800" progId="Equation.DSMT4">
                  <p:embed/>
                </p:oleObj>
              </mc:Choice>
              <mc:Fallback>
                <p:oleObj name="Equation" r:id="rId2" imgW="647640" imgH="253800" progId="Equation.DSMT4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0771B6A5-B81D-4AF8-B34F-FC9D66945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057401"/>
                        <a:ext cx="246062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7">
            <a:extLst>
              <a:ext uri="{FF2B5EF4-FFF2-40B4-BE49-F238E27FC236}">
                <a16:creationId xmlns:a16="http://schemas.microsoft.com/office/drawing/2014/main" id="{89A2FD31-8A06-4A41-95C8-83D82032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3551238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100"/>
              <a:t> </a:t>
            </a:r>
            <a:endParaRPr lang="en-US" altLang="en-US"/>
          </a:p>
        </p:txBody>
      </p:sp>
      <p:grpSp>
        <p:nvGrpSpPr>
          <p:cNvPr id="35863" name="Group 23">
            <a:extLst>
              <a:ext uri="{FF2B5EF4-FFF2-40B4-BE49-F238E27FC236}">
                <a16:creationId xmlns:a16="http://schemas.microsoft.com/office/drawing/2014/main" id="{FCD99871-A854-4C5A-BFC9-9C930942DF9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1001"/>
            <a:ext cx="7239000" cy="1509713"/>
            <a:chOff x="720" y="240"/>
            <a:chExt cx="4560" cy="951"/>
          </a:xfrm>
        </p:grpSpPr>
        <p:graphicFrame>
          <p:nvGraphicFramePr>
            <p:cNvPr id="35845" name="Object 5">
              <a:extLst>
                <a:ext uri="{FF2B5EF4-FFF2-40B4-BE49-F238E27FC236}">
                  <a16:creationId xmlns:a16="http://schemas.microsoft.com/office/drawing/2014/main" id="{66541906-E437-40DB-8922-30BC56E36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88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35845" name="Object 5">
                          <a:extLst>
                            <a:ext uri="{FF2B5EF4-FFF2-40B4-BE49-F238E27FC236}">
                              <a16:creationId xmlns:a16="http://schemas.microsoft.com/office/drawing/2014/main" id="{66541906-E437-40DB-8922-30BC56E36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8"/>
                          <a:ext cx="21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AF246D64-697D-43E6-AA38-E3479930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"/>
              <a:ext cx="3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The divided difference of a function,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35856" name="Rectangle 16">
              <a:extLst>
                <a:ext uri="{FF2B5EF4-FFF2-40B4-BE49-F238E27FC236}">
                  <a16:creationId xmlns:a16="http://schemas.microsoft.com/office/drawing/2014/main" id="{17B2FBBE-DE1B-4F36-A646-7D2524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864"/>
              <a:ext cx="4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called as the </a:t>
              </a:r>
              <a:r>
                <a:rPr lang="en-US" altLang="en-US" sz="2800" b="1" i="1">
                  <a:solidFill>
                    <a:srgbClr val="0000FF"/>
                  </a:solidFill>
                  <a:cs typeface="Times New Roman" panose="02020603050405020304" pitchFamily="18" charset="0"/>
                </a:rPr>
                <a:t>first divided difference</a:t>
              </a:r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, is denoted  </a:t>
              </a:r>
              <a:endParaRPr lang="en-US" altLang="en-US" sz="2800" b="1">
                <a:solidFill>
                  <a:srgbClr val="0000FF"/>
                </a:solidFill>
              </a:endParaRPr>
            </a:p>
          </p:txBody>
        </p:sp>
        <p:grpSp>
          <p:nvGrpSpPr>
            <p:cNvPr id="35858" name="Group 18">
              <a:extLst>
                <a:ext uri="{FF2B5EF4-FFF2-40B4-BE49-F238E27FC236}">
                  <a16:creationId xmlns:a16="http://schemas.microsoft.com/office/drawing/2014/main" id="{B2A2446A-CCC9-4C03-869A-07D5EB134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32"/>
              <a:ext cx="3216" cy="539"/>
              <a:chOff x="720" y="576"/>
              <a:chExt cx="3216" cy="539"/>
            </a:xfrm>
          </p:grpSpPr>
          <p:graphicFrame>
            <p:nvGraphicFramePr>
              <p:cNvPr id="35846" name="Object 6">
                <a:extLst>
                  <a:ext uri="{FF2B5EF4-FFF2-40B4-BE49-F238E27FC236}">
                    <a16:creationId xmlns:a16="http://schemas.microsoft.com/office/drawing/2014/main" id="{43DB4194-5DD2-466E-93AC-F85B864563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04" y="615"/>
              <a:ext cx="320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52280" imgH="228600" progId="Equation.DSMT4">
                      <p:embed/>
                    </p:oleObj>
                  </mc:Choice>
                  <mc:Fallback>
                    <p:oleObj name="Equation" r:id="rId6" imgW="152280" imgH="228600" progId="Equation.DSMT4">
                      <p:embed/>
                      <p:pic>
                        <p:nvPicPr>
                          <p:cNvPr id="35846" name="Object 6">
                            <a:extLst>
                              <a:ext uri="{FF2B5EF4-FFF2-40B4-BE49-F238E27FC236}">
                                <a16:creationId xmlns:a16="http://schemas.microsoft.com/office/drawing/2014/main" id="{43DB4194-5DD2-466E-93AC-F85B864563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615"/>
                            <a:ext cx="320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49" name="Rectangle 9">
                <a:extLst>
                  <a:ext uri="{FF2B5EF4-FFF2-40B4-BE49-F238E27FC236}">
                    <a16:creationId xmlns:a16="http://schemas.microsoft.com/office/drawing/2014/main" id="{C6124C03-377C-47C8-9686-0CA2B39C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682"/>
                <a:ext cx="15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en-US" altLang="en-US" sz="2800" b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with respect to</a:t>
                </a:r>
                <a:r>
                  <a:rPr lang="en-US" altLang="en-US" sz="1200">
                    <a:cs typeface="Times New Roman" panose="02020603050405020304" pitchFamily="18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35851" name="Text Box 11">
                <a:extLst>
                  <a:ext uri="{FF2B5EF4-FFF2-40B4-BE49-F238E27FC236}">
                    <a16:creationId xmlns:a16="http://schemas.microsoft.com/office/drawing/2014/main" id="{898BA079-4FCC-4F02-8925-185E3ADD6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672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 b="1">
                    <a:solidFill>
                      <a:srgbClr val="0000FF"/>
                    </a:solidFill>
                  </a:rPr>
                  <a:t>and</a:t>
                </a:r>
              </a:p>
            </p:txBody>
          </p:sp>
          <p:graphicFrame>
            <p:nvGraphicFramePr>
              <p:cNvPr id="35852" name="Object 12">
                <a:extLst>
                  <a:ext uri="{FF2B5EF4-FFF2-40B4-BE49-F238E27FC236}">
                    <a16:creationId xmlns:a16="http://schemas.microsoft.com/office/drawing/2014/main" id="{B5E969E2-E6D5-40ED-8B9C-FC9CFF2BF8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0" y="576"/>
              <a:ext cx="576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41200" imgH="228600" progId="Equation.DSMT4">
                      <p:embed/>
                    </p:oleObj>
                  </mc:Choice>
                  <mc:Fallback>
                    <p:oleObj name="Equation" r:id="rId8" imgW="241200" imgH="228600" progId="Equation.DSMT4">
                      <p:embed/>
                      <p:pic>
                        <p:nvPicPr>
                          <p:cNvPr id="35852" name="Object 12">
                            <a:extLst>
                              <a:ext uri="{FF2B5EF4-FFF2-40B4-BE49-F238E27FC236}">
                                <a16:creationId xmlns:a16="http://schemas.microsoft.com/office/drawing/2014/main" id="{B5E969E2-E6D5-40ED-8B9C-FC9CFF2BF8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576"/>
                            <a:ext cx="576" cy="5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35F2576E-6098-414E-9ED3-106A3F6A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23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61" name="Object 21">
            <a:extLst>
              <a:ext uri="{FF2B5EF4-FFF2-40B4-BE49-F238E27FC236}">
                <a16:creationId xmlns:a16="http://schemas.microsoft.com/office/drawing/2014/main" id="{DF524E42-D552-4464-8051-7F3B6E6E7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3405189"/>
          <a:ext cx="6564312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457200" progId="Equation.DSMT4">
                  <p:embed/>
                </p:oleObj>
              </mc:Choice>
              <mc:Fallback>
                <p:oleObj name="Equation" r:id="rId10" imgW="1739880" imgH="457200" progId="Equation.DSMT4">
                  <p:embed/>
                  <p:pic>
                    <p:nvPicPr>
                      <p:cNvPr id="35861" name="Object 21">
                        <a:extLst>
                          <a:ext uri="{FF2B5EF4-FFF2-40B4-BE49-F238E27FC236}">
                            <a16:creationId xmlns:a16="http://schemas.microsoft.com/office/drawing/2014/main" id="{DF524E42-D552-4464-8051-7F3B6E6E7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405189"/>
                        <a:ext cx="6564312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Rectangle 15">
            <a:extLst>
              <a:ext uri="{FF2B5EF4-FFF2-40B4-BE49-F238E27FC236}">
                <a16:creationId xmlns:a16="http://schemas.microsoft.com/office/drawing/2014/main" id="{E05138A4-6CB1-45E2-B2B3-8186F9FD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881" name="Group 17">
            <a:extLst>
              <a:ext uri="{FF2B5EF4-FFF2-40B4-BE49-F238E27FC236}">
                <a16:creationId xmlns:a16="http://schemas.microsoft.com/office/drawing/2014/main" id="{17654F03-950B-4264-A5D2-93E934F89AB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04800"/>
            <a:ext cx="7239000" cy="2012950"/>
            <a:chOff x="720" y="192"/>
            <a:chExt cx="4560" cy="1268"/>
          </a:xfrm>
        </p:grpSpPr>
        <p:grpSp>
          <p:nvGrpSpPr>
            <p:cNvPr id="36880" name="Group 16">
              <a:extLst>
                <a:ext uri="{FF2B5EF4-FFF2-40B4-BE49-F238E27FC236}">
                  <a16:creationId xmlns:a16="http://schemas.microsoft.com/office/drawing/2014/main" id="{182E3B5C-EE01-4DC0-A22A-FDF3F2338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92"/>
              <a:ext cx="3812" cy="336"/>
              <a:chOff x="720" y="240"/>
              <a:chExt cx="3812" cy="336"/>
            </a:xfrm>
          </p:grpSpPr>
          <p:graphicFrame>
            <p:nvGraphicFramePr>
              <p:cNvPr id="36869" name="Object 5">
                <a:extLst>
                  <a:ext uri="{FF2B5EF4-FFF2-40B4-BE49-F238E27FC236}">
                    <a16:creationId xmlns:a16="http://schemas.microsoft.com/office/drawing/2014/main" id="{BFADC4FA-79CA-4581-970D-BA3547DEE2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88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52280" imgH="203040" progId="Equation.DSMT4">
                      <p:embed/>
                    </p:oleObj>
                  </mc:Choice>
                  <mc:Fallback>
                    <p:oleObj name="Equation" r:id="rId2" imgW="152280" imgH="203040" progId="Equation.DSMT4">
                      <p:embed/>
                      <p:pic>
                        <p:nvPicPr>
                          <p:cNvPr id="36869" name="Object 5">
                            <a:extLst>
                              <a:ext uri="{FF2B5EF4-FFF2-40B4-BE49-F238E27FC236}">
                                <a16:creationId xmlns:a16="http://schemas.microsoft.com/office/drawing/2014/main" id="{BFADC4FA-79CA-4581-970D-BA3547DEE2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88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70" name="Rectangle 6">
                <a:extLst>
                  <a:ext uri="{FF2B5EF4-FFF2-40B4-BE49-F238E27FC236}">
                    <a16:creationId xmlns:a16="http://schemas.microsoft.com/office/drawing/2014/main" id="{EF95BF42-BAF8-454D-A141-75D414290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0"/>
                <a:ext cx="36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just"/>
                <a:r>
                  <a:rPr lang="en-US" altLang="en-US" sz="2800" b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The divided difference of a function,</a:t>
                </a:r>
                <a:r>
                  <a:rPr lang="en-US" altLang="en-US" sz="1200">
                    <a:cs typeface="Times New Roman" panose="02020603050405020304" pitchFamily="18" charset="0"/>
                  </a:rPr>
                  <a:t> </a:t>
                </a:r>
                <a:endParaRPr lang="en-US" altLang="en-US"/>
              </a:p>
            </p:txBody>
          </p:sp>
        </p:grpSp>
        <p:sp>
          <p:nvSpPr>
            <p:cNvPr id="36871" name="Rectangle 7">
              <a:extLst>
                <a:ext uri="{FF2B5EF4-FFF2-40B4-BE49-F238E27FC236}">
                  <a16:creationId xmlns:a16="http://schemas.microsoft.com/office/drawing/2014/main" id="{9A3BFB70-A884-4631-B884-7550E89D3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864"/>
              <a:ext cx="456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called as the </a:t>
              </a:r>
              <a:r>
                <a:rPr lang="en-US" altLang="en-US" sz="2800" b="1" i="1">
                  <a:solidFill>
                    <a:srgbClr val="0000FF"/>
                  </a:solidFill>
                  <a:cs typeface="Times New Roman" panose="02020603050405020304" pitchFamily="18" charset="0"/>
                </a:rPr>
                <a:t>second divided difference</a:t>
              </a:r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, is denoted  as</a:t>
              </a:r>
              <a:endParaRPr lang="en-US" altLang="en-US" sz="28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36873" name="Object 9">
              <a:extLst>
                <a:ext uri="{FF2B5EF4-FFF2-40B4-BE49-F238E27FC236}">
                  <a16:creationId xmlns:a16="http://schemas.microsoft.com/office/drawing/2014/main" id="{AB6CFBB6-6520-43E3-A88D-126E9D3141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471"/>
            <a:ext cx="3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36873" name="Object 9">
                          <a:extLst>
                            <a:ext uri="{FF2B5EF4-FFF2-40B4-BE49-F238E27FC236}">
                              <a16:creationId xmlns:a16="http://schemas.microsoft.com/office/drawing/2014/main" id="{AB6CFBB6-6520-43E3-A88D-126E9D3141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471"/>
                          <a:ext cx="32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F57E4008-FFF0-4086-BE97-4F24AA2D6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538"/>
              <a:ext cx="1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with respect to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36875" name="Text Box 11">
              <a:extLst>
                <a:ext uri="{FF2B5EF4-FFF2-40B4-BE49-F238E27FC236}">
                  <a16:creationId xmlns:a16="http://schemas.microsoft.com/office/drawing/2014/main" id="{504E18F2-5B67-4978-AFA1-8411E9C24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52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rgbClr val="0000FF"/>
                  </a:solidFill>
                </a:rPr>
                <a:t>and</a:t>
              </a:r>
            </a:p>
          </p:txBody>
        </p:sp>
        <p:graphicFrame>
          <p:nvGraphicFramePr>
            <p:cNvPr id="36876" name="Object 12">
              <a:extLst>
                <a:ext uri="{FF2B5EF4-FFF2-40B4-BE49-F238E27FC236}">
                  <a16:creationId xmlns:a16="http://schemas.microsoft.com/office/drawing/2014/main" id="{65CB766E-F309-4B9F-B544-F3A88A204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432"/>
            <a:ext cx="576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28600" progId="Equation.DSMT4">
                    <p:embed/>
                  </p:oleObj>
                </mc:Choice>
                <mc:Fallback>
                  <p:oleObj name="Equation" r:id="rId6" imgW="241200" imgH="228600" progId="Equation.DSMT4">
                    <p:embed/>
                    <p:pic>
                      <p:nvPicPr>
                        <p:cNvPr id="36876" name="Object 12">
                          <a:extLst>
                            <a:ext uri="{FF2B5EF4-FFF2-40B4-BE49-F238E27FC236}">
                              <a16:creationId xmlns:a16="http://schemas.microsoft.com/office/drawing/2014/main" id="{65CB766E-F309-4B9F-B544-F3A88A204C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432"/>
                          <a:ext cx="576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46B5CDC1-2449-41C0-9079-BB845200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52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rgbClr val="0000FF"/>
                  </a:solidFill>
                </a:rPr>
                <a:t>,</a:t>
              </a:r>
            </a:p>
          </p:txBody>
        </p:sp>
        <p:graphicFrame>
          <p:nvGraphicFramePr>
            <p:cNvPr id="36878" name="Object 14">
              <a:extLst>
                <a:ext uri="{FF2B5EF4-FFF2-40B4-BE49-F238E27FC236}">
                  <a16:creationId xmlns:a16="http://schemas.microsoft.com/office/drawing/2014/main" id="{6E2D0760-2CF8-4025-84F2-7BB66B7E74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392"/>
            <a:ext cx="62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28600" progId="Equation.DSMT4">
                    <p:embed/>
                  </p:oleObj>
                </mc:Choice>
                <mc:Fallback>
                  <p:oleObj name="Equation" r:id="rId8" imgW="253800" imgH="228600" progId="Equation.DSMT4">
                    <p:embed/>
                    <p:pic>
                      <p:nvPicPr>
                        <p:cNvPr id="36878" name="Object 14">
                          <a:extLst>
                            <a:ext uri="{FF2B5EF4-FFF2-40B4-BE49-F238E27FC236}">
                              <a16:creationId xmlns:a16="http://schemas.microsoft.com/office/drawing/2014/main" id="{6E2D0760-2CF8-4025-84F2-7BB66B7E74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92"/>
                          <a:ext cx="624" cy="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C77719AB-116F-4E82-B45B-5A656F16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80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82" name="Object 18">
            <a:extLst>
              <a:ext uri="{FF2B5EF4-FFF2-40B4-BE49-F238E27FC236}">
                <a16:creationId xmlns:a16="http://schemas.microsoft.com/office/drawing/2014/main" id="{9E378F34-3DBD-4B29-832E-6C05C9977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00314"/>
          <a:ext cx="3429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253800" progId="Equation.DSMT4">
                  <p:embed/>
                </p:oleObj>
              </mc:Choice>
              <mc:Fallback>
                <p:oleObj name="Equation" r:id="rId10" imgW="939600" imgH="253800" progId="Equation.DSMT4">
                  <p:embed/>
                  <p:pic>
                    <p:nvPicPr>
                      <p:cNvPr id="36882" name="Object 18">
                        <a:extLst>
                          <a:ext uri="{FF2B5EF4-FFF2-40B4-BE49-F238E27FC236}">
                            <a16:creationId xmlns:a16="http://schemas.microsoft.com/office/drawing/2014/main" id="{9E378F34-3DBD-4B29-832E-6C05C9977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00314"/>
                        <a:ext cx="34290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Rectangle 21">
            <a:extLst>
              <a:ext uri="{FF2B5EF4-FFF2-40B4-BE49-F238E27FC236}">
                <a16:creationId xmlns:a16="http://schemas.microsoft.com/office/drawing/2014/main" id="{F14E6E50-2FEF-42BF-9639-2FF04A96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23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84" name="Object 20">
            <a:extLst>
              <a:ext uri="{FF2B5EF4-FFF2-40B4-BE49-F238E27FC236}">
                <a16:creationId xmlns:a16="http://schemas.microsoft.com/office/drawing/2014/main" id="{F41BE8BF-486A-4FEC-9A5E-D5B074E17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941764"/>
          <a:ext cx="822960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65360" imgH="457200" progId="Equation.DSMT4">
                  <p:embed/>
                </p:oleObj>
              </mc:Choice>
              <mc:Fallback>
                <p:oleObj name="Equation" r:id="rId12" imgW="2565360" imgH="457200" progId="Equation.DSMT4">
                  <p:embed/>
                  <p:pic>
                    <p:nvPicPr>
                      <p:cNvPr id="36884" name="Object 20">
                        <a:extLst>
                          <a:ext uri="{FF2B5EF4-FFF2-40B4-BE49-F238E27FC236}">
                            <a16:creationId xmlns:a16="http://schemas.microsoft.com/office/drawing/2014/main" id="{F41BE8BF-486A-4FEC-9A5E-D5B074E17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41764"/>
                        <a:ext cx="8229600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>
            <a:extLst>
              <a:ext uri="{FF2B5EF4-FFF2-40B4-BE49-F238E27FC236}">
                <a16:creationId xmlns:a16="http://schemas.microsoft.com/office/drawing/2014/main" id="{0489E99B-81B9-4289-AFB1-3F8CF5C6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23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BDB0E08D-D310-406E-96AA-8DF90AADD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438401"/>
          <a:ext cx="78486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711000" progId="Equation.DSMT4">
                  <p:embed/>
                </p:oleObj>
              </mc:Choice>
              <mc:Fallback>
                <p:oleObj name="Equation" r:id="rId2" imgW="2209680" imgH="711000" progId="Equation.DSMT4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BDB0E08D-D310-406E-96AA-8DF90AADD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1"/>
                        <a:ext cx="7848600" cy="251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>
            <a:extLst>
              <a:ext uri="{FF2B5EF4-FFF2-40B4-BE49-F238E27FC236}">
                <a16:creationId xmlns:a16="http://schemas.microsoft.com/office/drawing/2014/main" id="{553CDFA7-6EDD-4742-8C2D-8498321F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2286000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>
                <a:cs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37907" name="Group 19">
            <a:extLst>
              <a:ext uri="{FF2B5EF4-FFF2-40B4-BE49-F238E27FC236}">
                <a16:creationId xmlns:a16="http://schemas.microsoft.com/office/drawing/2014/main" id="{5684E6F7-3C50-42D8-984E-0C58A4FB1EF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57200"/>
            <a:ext cx="7391400" cy="1308100"/>
            <a:chOff x="384" y="288"/>
            <a:chExt cx="4656" cy="824"/>
          </a:xfrm>
        </p:grpSpPr>
        <p:sp>
          <p:nvSpPr>
            <p:cNvPr id="37892" name="Text Box 4">
              <a:extLst>
                <a:ext uri="{FF2B5EF4-FFF2-40B4-BE49-F238E27FC236}">
                  <a16:creationId xmlns:a16="http://schemas.microsoft.com/office/drawing/2014/main" id="{76582C79-D5F4-43B2-9D16-27D537C61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"/>
              <a:ext cx="46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solidFill>
                    <a:srgbClr val="0000FF"/>
                  </a:solidFill>
                </a:rPr>
                <a:t>The </a:t>
              </a:r>
              <a:r>
                <a:rPr lang="en-US" altLang="en-US" sz="2800" b="1" i="1">
                  <a:solidFill>
                    <a:srgbClr val="0000FF"/>
                  </a:solidFill>
                </a:rPr>
                <a:t>third divided difference </a:t>
              </a:r>
              <a:r>
                <a:rPr lang="en-US" altLang="en-US" sz="2800" b="1">
                  <a:solidFill>
                    <a:srgbClr val="0000FF"/>
                  </a:solidFill>
                </a:rPr>
                <a:t>with respect to</a:t>
              </a:r>
              <a:r>
                <a:rPr lang="en-US" altLang="en-US" sz="2800" b="1" i="1">
                  <a:solidFill>
                    <a:srgbClr val="0000FF"/>
                  </a:solidFill>
                </a:rPr>
                <a:t> </a:t>
              </a:r>
            </a:p>
          </p:txBody>
        </p:sp>
        <p:graphicFrame>
          <p:nvGraphicFramePr>
            <p:cNvPr id="37898" name="Object 10">
              <a:extLst>
                <a:ext uri="{FF2B5EF4-FFF2-40B4-BE49-F238E27FC236}">
                  <a16:creationId xmlns:a16="http://schemas.microsoft.com/office/drawing/2014/main" id="{E627AB78-A4C7-43C3-A4E0-DEFD859A9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528"/>
            <a:ext cx="38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37898" name="Object 10">
                          <a:extLst>
                            <a:ext uri="{FF2B5EF4-FFF2-40B4-BE49-F238E27FC236}">
                              <a16:creationId xmlns:a16="http://schemas.microsoft.com/office/drawing/2014/main" id="{E627AB78-A4C7-43C3-A4E0-DEFD859A94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528"/>
                          <a:ext cx="38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9">
              <a:extLst>
                <a:ext uri="{FF2B5EF4-FFF2-40B4-BE49-F238E27FC236}">
                  <a16:creationId xmlns:a16="http://schemas.microsoft.com/office/drawing/2014/main" id="{3DFDA78E-721B-4C8C-8F59-669F43CFA2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528"/>
            <a:ext cx="62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28600" progId="Equation.DSMT4">
                    <p:embed/>
                  </p:oleObj>
                </mc:Choice>
                <mc:Fallback>
                  <p:oleObj name="Equation" r:id="rId6" imgW="241200" imgH="228600" progId="Equation.DSMT4">
                    <p:embed/>
                    <p:pic>
                      <p:nvPicPr>
                        <p:cNvPr id="37897" name="Object 9">
                          <a:extLst>
                            <a:ext uri="{FF2B5EF4-FFF2-40B4-BE49-F238E27FC236}">
                              <a16:creationId xmlns:a16="http://schemas.microsoft.com/office/drawing/2014/main" id="{3DFDA78E-721B-4C8C-8F59-669F43CFA2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528"/>
                          <a:ext cx="624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8">
              <a:extLst>
                <a:ext uri="{FF2B5EF4-FFF2-40B4-BE49-F238E27FC236}">
                  <a16:creationId xmlns:a16="http://schemas.microsoft.com/office/drawing/2014/main" id="{60E6C883-1832-4D84-82BE-A8E433A414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579"/>
            <a:ext cx="57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28600" progId="Equation.DSMT4">
                    <p:embed/>
                  </p:oleObj>
                </mc:Choice>
                <mc:Fallback>
                  <p:oleObj name="Equation" r:id="rId8" imgW="253800" imgH="228600" progId="Equation.DSMT4">
                    <p:embed/>
                    <p:pic>
                      <p:nvPicPr>
                        <p:cNvPr id="37896" name="Object 8">
                          <a:extLst>
                            <a:ext uri="{FF2B5EF4-FFF2-40B4-BE49-F238E27FC236}">
                              <a16:creationId xmlns:a16="http://schemas.microsoft.com/office/drawing/2014/main" id="{60E6C883-1832-4D84-82BE-A8E433A414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579"/>
                          <a:ext cx="576" cy="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>
              <a:extLst>
                <a:ext uri="{FF2B5EF4-FFF2-40B4-BE49-F238E27FC236}">
                  <a16:creationId xmlns:a16="http://schemas.microsoft.com/office/drawing/2014/main" id="{740A55A5-1760-4C5A-8216-E55345CB81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491"/>
            <a:ext cx="67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00" imgH="228600" progId="Equation.DSMT4">
                    <p:embed/>
                  </p:oleObj>
                </mc:Choice>
                <mc:Fallback>
                  <p:oleObj name="Equation" r:id="rId10" imgW="253800" imgH="228600" progId="Equation.DSMT4">
                    <p:embed/>
                    <p:pic>
                      <p:nvPicPr>
                        <p:cNvPr id="37895" name="Object 7">
                          <a:extLst>
                            <a:ext uri="{FF2B5EF4-FFF2-40B4-BE49-F238E27FC236}">
                              <a16:creationId xmlns:a16="http://schemas.microsoft.com/office/drawing/2014/main" id="{740A55A5-1760-4C5A-8216-E55345CB81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491"/>
                          <a:ext cx="672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12">
              <a:extLst>
                <a:ext uri="{FF2B5EF4-FFF2-40B4-BE49-F238E27FC236}">
                  <a16:creationId xmlns:a16="http://schemas.microsoft.com/office/drawing/2014/main" id="{3985427E-778D-48A2-9FB8-CD3BB968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24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,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37902" name="Rectangle 14">
              <a:extLst>
                <a:ext uri="{FF2B5EF4-FFF2-40B4-BE49-F238E27FC236}">
                  <a16:creationId xmlns:a16="http://schemas.microsoft.com/office/drawing/2014/main" id="{B7FAB63A-CA37-4553-8D21-FD5D7ADF0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8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 and </a:t>
              </a:r>
              <a:endParaRPr lang="en-US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37905" name="Rectangle 17">
              <a:extLst>
                <a:ext uri="{FF2B5EF4-FFF2-40B4-BE49-F238E27FC236}">
                  <a16:creationId xmlns:a16="http://schemas.microsoft.com/office/drawing/2014/main" id="{194B5049-DF21-4A92-977E-424CCB4D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24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,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>
            <a:extLst>
              <a:ext uri="{FF2B5EF4-FFF2-40B4-BE49-F238E27FC236}">
                <a16:creationId xmlns:a16="http://schemas.microsoft.com/office/drawing/2014/main" id="{5775F3EE-C8D7-40E3-9F70-B8585AE62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0165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="1">
                <a:solidFill>
                  <a:srgbClr val="008000"/>
                </a:solidFill>
              </a:rPr>
              <a:t>The coefficients of Newton’s interpolating polynomial are:</a:t>
            </a:r>
          </a:p>
        </p:txBody>
      </p:sp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5559B801-DA2F-45F4-8BC3-A56910095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764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28600" progId="Equation.DSMT4">
                  <p:embed/>
                </p:oleObj>
              </mc:Choice>
              <mc:Fallback>
                <p:oleObj name="Equation" r:id="rId2" imgW="685800" imgH="228600" progId="Equation.DSMT4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5559B801-DA2F-45F4-8BC3-A56910095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1600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28FCF053-06F8-44AB-A9E8-33195FF5D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328864"/>
          <a:ext cx="2133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25" imgH="228501" progId="Equation.DSMT4">
                  <p:embed/>
                </p:oleObj>
              </mc:Choice>
              <mc:Fallback>
                <p:oleObj name="Equation" r:id="rId4" imgW="863225" imgH="228501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28FCF053-06F8-44AB-A9E8-33195FF5D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28864"/>
                        <a:ext cx="21336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E0F44E60-9E7D-4EEB-B095-A946635F4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043238"/>
          <a:ext cx="29718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228600" progId="Equation.DSMT4">
                  <p:embed/>
                </p:oleObj>
              </mc:Choice>
              <mc:Fallback>
                <p:oleObj name="Equation" r:id="rId6" imgW="1104900" imgH="228600" progId="Equation.DSMT4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E0F44E60-9E7D-4EEB-B095-A946635F4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3238"/>
                        <a:ext cx="29718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0">
            <a:extLst>
              <a:ext uri="{FF2B5EF4-FFF2-40B4-BE49-F238E27FC236}">
                <a16:creationId xmlns:a16="http://schemas.microsoft.com/office/drawing/2014/main" id="{137EC174-47A8-44A4-96A3-58D053A0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358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4" name="Object 12">
            <a:extLst>
              <a:ext uri="{FF2B5EF4-FFF2-40B4-BE49-F238E27FC236}">
                <a16:creationId xmlns:a16="http://schemas.microsoft.com/office/drawing/2014/main" id="{E478E7ED-CB69-4B94-B4BD-2E8B3E02A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4614"/>
          <a:ext cx="3505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8100" imgH="228600" progId="Equation.DSMT4">
                  <p:embed/>
                </p:oleObj>
              </mc:Choice>
              <mc:Fallback>
                <p:oleObj name="Equation" r:id="rId8" imgW="1308100" imgH="228600" progId="Equation.DSMT4">
                  <p:embed/>
                  <p:pic>
                    <p:nvPicPr>
                      <p:cNvPr id="38924" name="Object 12">
                        <a:extLst>
                          <a:ext uri="{FF2B5EF4-FFF2-40B4-BE49-F238E27FC236}">
                            <a16:creationId xmlns:a16="http://schemas.microsoft.com/office/drawing/2014/main" id="{E478E7ED-CB69-4B94-B4BD-2E8B3E02A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4614"/>
                        <a:ext cx="35052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Rectangle 13">
            <a:extLst>
              <a:ext uri="{FF2B5EF4-FFF2-40B4-BE49-F238E27FC236}">
                <a16:creationId xmlns:a16="http://schemas.microsoft.com/office/drawing/2014/main" id="{D518C191-2685-4B28-B144-976D975A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5A74137B-D81A-4AF9-9F90-0B169D86D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738688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" imgH="228600" progId="Equation.DSMT4">
                  <p:embed/>
                </p:oleObj>
              </mc:Choice>
              <mc:Fallback>
                <p:oleObj name="Equation" r:id="rId10" imgW="1524000" imgH="228600" progId="Equation.DSMT4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5A74137B-D81A-4AF9-9F90-0B169D86D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38688"/>
                        <a:ext cx="3810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5">
            <a:extLst>
              <a:ext uri="{FF2B5EF4-FFF2-40B4-BE49-F238E27FC236}">
                <a16:creationId xmlns:a16="http://schemas.microsoft.com/office/drawing/2014/main" id="{AB9F4C0E-8780-42AE-ADCE-9460FDE0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148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00FF"/>
                </a:solidFill>
              </a:rPr>
              <a:t>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5" name="Rectangle 59">
            <a:extLst>
              <a:ext uri="{FF2B5EF4-FFF2-40B4-BE49-F238E27FC236}">
                <a16:creationId xmlns:a16="http://schemas.microsoft.com/office/drawing/2014/main" id="{CCC14E72-61CF-4A45-8BCD-814F396C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1" y="320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007" name="Rectangle 71">
            <a:extLst>
              <a:ext uri="{FF2B5EF4-FFF2-40B4-BE49-F238E27FC236}">
                <a16:creationId xmlns:a16="http://schemas.microsoft.com/office/drawing/2014/main" id="{D2920B56-62E4-45F6-8136-1608CD63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1" y="320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019" name="Rectangle 83">
            <a:extLst>
              <a:ext uri="{FF2B5EF4-FFF2-40B4-BE49-F238E27FC236}">
                <a16:creationId xmlns:a16="http://schemas.microsoft.com/office/drawing/2014/main" id="{64830EE9-21B3-414A-8952-3E8BEAB7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1" y="320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0129" name="Object 193">
            <a:extLst>
              <a:ext uri="{FF2B5EF4-FFF2-40B4-BE49-F238E27FC236}">
                <a16:creationId xmlns:a16="http://schemas.microsoft.com/office/drawing/2014/main" id="{7722DE87-72F2-4C23-B886-54C05DFD6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7696200" cy="661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0077" imgH="5625018" progId="Word.Document.8">
                  <p:embed/>
                </p:oleObj>
              </mc:Choice>
              <mc:Fallback>
                <p:oleObj name="Document" r:id="rId2" imgW="6540077" imgH="5625018" progId="Word.Document.8">
                  <p:embed/>
                  <p:pic>
                    <p:nvPicPr>
                      <p:cNvPr id="40129" name="Object 193">
                        <a:extLst>
                          <a:ext uri="{FF2B5EF4-FFF2-40B4-BE49-F238E27FC236}">
                            <a16:creationId xmlns:a16="http://schemas.microsoft.com/office/drawing/2014/main" id="{7722DE87-72F2-4C23-B886-54C05DFD6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7696200" cy="661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>
            <a:extLst>
              <a:ext uri="{FF2B5EF4-FFF2-40B4-BE49-F238E27FC236}">
                <a16:creationId xmlns:a16="http://schemas.microsoft.com/office/drawing/2014/main" id="{F105A378-935C-4DFC-A4D5-4158100E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1"/>
            <a:ext cx="7543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Example</a:t>
            </a: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2800" b="1">
                <a:solidFill>
                  <a:srgbClr val="0000FF"/>
                </a:solidFill>
              </a:rPr>
              <a:t>Find Newton’s interpolating polynomial to approximate a function whose 5 data points are given below.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53D13866-5A0E-41E5-AC83-CD0F01B2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1" y="24844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42008296-8115-43A2-9A6C-C9C8EB46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1" y="24844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69" name="Rectangle 109">
            <a:extLst>
              <a:ext uri="{FF2B5EF4-FFF2-40B4-BE49-F238E27FC236}">
                <a16:creationId xmlns:a16="http://schemas.microsoft.com/office/drawing/2014/main" id="{11D5ADAD-5AED-46D8-8322-631E14A0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76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71" name="Object 111">
            <a:extLst>
              <a:ext uri="{FF2B5EF4-FFF2-40B4-BE49-F238E27FC236}">
                <a16:creationId xmlns:a16="http://schemas.microsoft.com/office/drawing/2014/main" id="{5E1D989B-48F1-4756-A643-992D2C06E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286000"/>
          <a:ext cx="1066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53800" progId="Equation.DSMT4">
                  <p:embed/>
                </p:oleObj>
              </mc:Choice>
              <mc:Fallback>
                <p:oleObj name="Equation" r:id="rId2" imgW="368280" imgH="253800" progId="Equation.DSMT4">
                  <p:embed/>
                  <p:pic>
                    <p:nvPicPr>
                      <p:cNvPr id="41071" name="Object 111">
                        <a:extLst>
                          <a:ext uri="{FF2B5EF4-FFF2-40B4-BE49-F238E27FC236}">
                            <a16:creationId xmlns:a16="http://schemas.microsoft.com/office/drawing/2014/main" id="{5E1D989B-48F1-4756-A643-992D2C06E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86000"/>
                        <a:ext cx="10668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7" name="Group 147">
            <a:extLst>
              <a:ext uri="{FF2B5EF4-FFF2-40B4-BE49-F238E27FC236}">
                <a16:creationId xmlns:a16="http://schemas.microsoft.com/office/drawing/2014/main" id="{6262F909-9861-4BC4-9973-C51E2F87C4E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2286001"/>
          <a:ext cx="6096000" cy="4071939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8325918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64479608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81079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0.85467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43579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0.75682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85440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0.43126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50601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0.22364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29104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0.08567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685018"/>
                  </a:ext>
                </a:extLst>
              </a:tr>
            </a:tbl>
          </a:graphicData>
        </a:graphic>
      </p:graphicFrame>
      <p:graphicFrame>
        <p:nvGraphicFramePr>
          <p:cNvPr id="41106" name="Object 146">
            <a:extLst>
              <a:ext uri="{FF2B5EF4-FFF2-40B4-BE49-F238E27FC236}">
                <a16:creationId xmlns:a16="http://schemas.microsoft.com/office/drawing/2014/main" id="{8BF5F997-9253-44D4-A5BF-147B1B6AE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6964" y="2362200"/>
          <a:ext cx="5540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41106" name="Object 146">
                        <a:extLst>
                          <a:ext uri="{FF2B5EF4-FFF2-40B4-BE49-F238E27FC236}">
                            <a16:creationId xmlns:a16="http://schemas.microsoft.com/office/drawing/2014/main" id="{8BF5F997-9253-44D4-A5BF-147B1B6AE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4" y="2362200"/>
                        <a:ext cx="5540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47432DFE-FBDA-4F74-B096-C01915FD8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1295401"/>
          <a:ext cx="2905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707" imgH="164742" progId="Equation.DSMT4">
                  <p:embed/>
                </p:oleObj>
              </mc:Choice>
              <mc:Fallback>
                <p:oleObj name="Equation" r:id="rId2" imgW="88707" imgH="164742" progId="Equation.DSMT4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47432DFE-FBDA-4F74-B096-C01915FD8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295401"/>
                        <a:ext cx="2905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3DDEE245-32C7-4DB5-824D-E2D3F3A5B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2954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34" imgH="228501" progId="Equation.DSMT4">
                  <p:embed/>
                </p:oleObj>
              </mc:Choice>
              <mc:Fallback>
                <p:oleObj name="Equation" r:id="rId4" imgW="152334" imgH="228501" progId="Equation.DSMT4">
                  <p:embed/>
                  <p:pic>
                    <p:nvPicPr>
                      <p:cNvPr id="41994" name="Object 10">
                        <a:extLst>
                          <a:ext uri="{FF2B5EF4-FFF2-40B4-BE49-F238E27FC236}">
                            <a16:creationId xmlns:a16="http://schemas.microsoft.com/office/drawing/2014/main" id="{3DDEE245-32C7-4DB5-824D-E2D3F3A5B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69005342-E880-47CC-A4F5-579ED15EF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1377950"/>
          <a:ext cx="587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446" imgH="228501" progId="Equation.DSMT4">
                  <p:embed/>
                </p:oleObj>
              </mc:Choice>
              <mc:Fallback>
                <p:oleObj name="Equation" r:id="rId6" imgW="355446" imgH="228501" progId="Equation.DSMT4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69005342-E880-47CC-A4F5-579ED15EF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1377950"/>
                        <a:ext cx="5873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ABC96B7F-592D-4983-9B56-5935F03FE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1282700"/>
          <a:ext cx="1089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228501" progId="Equation.DSMT4">
                  <p:embed/>
                </p:oleObj>
              </mc:Choice>
              <mc:Fallback>
                <p:oleObj name="Equation" r:id="rId8" imgW="634725" imgH="228501" progId="Equation.DSMT4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ABC96B7F-592D-4983-9B56-5935F03FE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1282700"/>
                        <a:ext cx="10890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78845E91-8A48-4DD7-8BF4-79837EA75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1" y="1298576"/>
          <a:ext cx="1546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800" imgH="228600" progId="Equation.DSMT4">
                  <p:embed/>
                </p:oleObj>
              </mc:Choice>
              <mc:Fallback>
                <p:oleObj name="Equation" r:id="rId10" imgW="939800" imgH="228600" progId="Equation.DSMT4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78845E91-8A48-4DD7-8BF4-79837EA75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298576"/>
                        <a:ext cx="15462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78E05C7B-646C-4519-83ED-8DB0F9359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1" y="1295400"/>
          <a:ext cx="1311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900" imgH="228600" progId="Equation.DSMT4">
                  <p:embed/>
                </p:oleObj>
              </mc:Choice>
              <mc:Fallback>
                <p:oleObj name="Equation" r:id="rId12" imgW="850900" imgH="228600" progId="Equation.DSMT4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78E05C7B-646C-4519-83ED-8DB0F9359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1295400"/>
                        <a:ext cx="13112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5234D981-B1BA-4483-8502-CB78D6305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1" y="1254125"/>
          <a:ext cx="1311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900" imgH="228600" progId="Equation.DSMT4">
                  <p:embed/>
                </p:oleObj>
              </mc:Choice>
              <mc:Fallback>
                <p:oleObj name="Equation" r:id="rId14" imgW="850900" imgH="228600" progId="Equation.DSMT4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5234D981-B1BA-4483-8502-CB78D6305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1254125"/>
                        <a:ext cx="13112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2">
            <a:extLst>
              <a:ext uri="{FF2B5EF4-FFF2-40B4-BE49-F238E27FC236}">
                <a16:creationId xmlns:a16="http://schemas.microsoft.com/office/drawing/2014/main" id="{CEDF7CEB-734C-49F7-9C38-9990736B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4" y="841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2469" name="Group 485">
            <a:extLst>
              <a:ext uri="{FF2B5EF4-FFF2-40B4-BE49-F238E27FC236}">
                <a16:creationId xmlns:a16="http://schemas.microsoft.com/office/drawing/2014/main" id="{9BF01405-36E4-426A-BA70-F26E1E099D10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066800"/>
          <a:ext cx="8077200" cy="4800604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461035658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1975752376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301999713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995040019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3978354586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3313260583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785216767"/>
                    </a:ext>
                  </a:extLst>
                </a:gridCol>
              </a:tblGrid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121933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0.85467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7587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-0.32617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7946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0.75682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-1.26505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729793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-1.08520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2.13363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7646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0.43126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0.65522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-2.02642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653554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-0.69207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-0.29808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353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0.22364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0.38695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57478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-0.45990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105044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0.08567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053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86099C3-4435-4432-9B1E-58284E3A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0165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800" b="1">
                <a:solidFill>
                  <a:srgbClr val="008000"/>
                </a:solidFill>
              </a:rPr>
              <a:t>The 5 coefficients of the Newton’s interpolating polynomial are: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E1800726-36F5-4A44-925F-2BDD17181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676401"/>
          <a:ext cx="3111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53800" progId="Equation.DSMT4">
                  <p:embed/>
                </p:oleObj>
              </mc:Choice>
              <mc:Fallback>
                <p:oleObj name="Equation" r:id="rId2" imgW="1333440" imgH="253800" progId="Equation.DSMT4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E1800726-36F5-4A44-925F-2BDD17181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1"/>
                        <a:ext cx="31115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492D6BA9-12E6-4987-B2A8-6EC1BCCE4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2286000"/>
          <a:ext cx="3921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53800" progId="Equation.DSMT4">
                  <p:embed/>
                </p:oleObj>
              </mc:Choice>
              <mc:Fallback>
                <p:oleObj name="Equation" r:id="rId4" imgW="1587240" imgH="253800" progId="Equation.DSMT4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492D6BA9-12E6-4987-B2A8-6EC1BCCE4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286000"/>
                        <a:ext cx="39211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277F71E6-12B2-4325-85E5-2FA627636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048001"/>
          <a:ext cx="48498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253800" progId="Equation.DSMT4">
                  <p:embed/>
                </p:oleObj>
              </mc:Choice>
              <mc:Fallback>
                <p:oleObj name="Equation" r:id="rId6" imgW="1803240" imgH="253800" progId="Equation.DSMT4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277F71E6-12B2-4325-85E5-2FA627636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048001"/>
                        <a:ext cx="484981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51D1736C-7136-4BDB-9340-20A97D56B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86200"/>
          <a:ext cx="5105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253800" progId="Equation.DSMT4">
                  <p:embed/>
                </p:oleObj>
              </mc:Choice>
              <mc:Fallback>
                <p:oleObj name="Equation" r:id="rId8" imgW="1904760" imgH="253800" progId="Equation.DSMT4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51D1736C-7136-4BDB-9340-20A97D56B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5105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A37597F0-CBAA-4EC9-B0FA-54524138D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724400"/>
          <a:ext cx="5492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97080" imgH="253800" progId="Equation.DSMT4">
                  <p:embed/>
                </p:oleObj>
              </mc:Choice>
              <mc:Fallback>
                <p:oleObj name="Equation" r:id="rId10" imgW="2197080" imgH="253800" progId="Equation.DSMT4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A37597F0-CBAA-4EC9-B0FA-54524138D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5492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40B18E4C-8E30-40D2-A2C6-49437918A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"/>
          <a:ext cx="8502650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1015920" progId="Equation.DSMT4">
                  <p:embed/>
                </p:oleObj>
              </mc:Choice>
              <mc:Fallback>
                <p:oleObj name="Equation" r:id="rId2" imgW="2184120" imgH="1015920" progId="Equation.DSMT4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40B18E4C-8E30-40D2-A2C6-49437918A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8502650" cy="395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9FCD18F3-A866-4E71-A1E2-4E2DB799C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685800"/>
          <a:ext cx="8534400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1015920" progId="Equation.DSMT4">
                  <p:embed/>
                </p:oleObj>
              </mc:Choice>
              <mc:Fallback>
                <p:oleObj name="Equation" r:id="rId2" imgW="2768400" imgH="1015920" progId="Equation.DSMT4">
                  <p:embed/>
                  <p:pic>
                    <p:nvPicPr>
                      <p:cNvPr id="45058" name="Object 2">
                        <a:extLst>
                          <a:ext uri="{FF2B5EF4-FFF2-40B4-BE49-F238E27FC236}">
                            <a16:creationId xmlns:a16="http://schemas.microsoft.com/office/drawing/2014/main" id="{9FCD18F3-A866-4E71-A1E2-4E2DB799C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8534400" cy="313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>
            <a:extLst>
              <a:ext uri="{FF2B5EF4-FFF2-40B4-BE49-F238E27FC236}">
                <a16:creationId xmlns:a16="http://schemas.microsoft.com/office/drawing/2014/main" id="{8BFCB0AC-0D07-4B4F-ABFE-730A53F1F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196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8000"/>
                </a:solidFill>
              </a:rPr>
              <a:t>P(</a:t>
            </a:r>
            <a:r>
              <a:rPr lang="en-US" altLang="en-US" sz="2800" b="1" i="1">
                <a:solidFill>
                  <a:srgbClr val="008000"/>
                </a:solidFill>
              </a:rPr>
              <a:t>x</a:t>
            </a:r>
            <a:r>
              <a:rPr lang="en-US" altLang="en-US" sz="2800" b="1">
                <a:solidFill>
                  <a:srgbClr val="008000"/>
                </a:solidFill>
              </a:rPr>
              <a:t>) can now be used to estimate the value of the function f(</a:t>
            </a:r>
            <a:r>
              <a:rPr lang="en-US" altLang="en-US" sz="2800" b="1" i="1">
                <a:solidFill>
                  <a:srgbClr val="008000"/>
                </a:solidFill>
              </a:rPr>
              <a:t>x</a:t>
            </a:r>
            <a:r>
              <a:rPr lang="en-US" altLang="en-US" sz="2800" b="1">
                <a:solidFill>
                  <a:srgbClr val="008000"/>
                </a:solidFill>
              </a:rPr>
              <a:t>) say at </a:t>
            </a:r>
            <a:r>
              <a:rPr lang="en-US" altLang="en-US" sz="2800" b="1" i="1">
                <a:solidFill>
                  <a:srgbClr val="008000"/>
                </a:solidFill>
              </a:rPr>
              <a:t>x </a:t>
            </a:r>
            <a:r>
              <a:rPr lang="en-US" altLang="en-US" sz="2800" b="1">
                <a:solidFill>
                  <a:srgbClr val="008000"/>
                </a:solidFill>
              </a:rPr>
              <a:t>= 2.8.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39F3493F-87C1-49EA-9A47-8070BD7F8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00FF"/>
                </a:solidFill>
              </a:rPr>
              <a:t>2- Newton’s Interpolating Polynomials</a:t>
            </a:r>
            <a:r>
              <a:rPr lang="en-US" altLang="en-US" dirty="0"/>
              <a:t> 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F2785BC3-0501-4524-9D08-BCED0506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192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008000"/>
                </a:solidFill>
              </a:rPr>
              <a:t>Newton’s equation of a function that passes through two points 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296E0BD-7B6A-4496-B02B-7C7EC692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E49C8C80-0A4C-4366-B2E7-6C8BB793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7660" name="Group 12">
            <a:extLst>
              <a:ext uri="{FF2B5EF4-FFF2-40B4-BE49-F238E27FC236}">
                <a16:creationId xmlns:a16="http://schemas.microsoft.com/office/drawing/2014/main" id="{776ED918-9D32-42A7-8080-EC78298BB75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0800"/>
            <a:ext cx="7239000" cy="1047750"/>
            <a:chOff x="288" y="1458"/>
            <a:chExt cx="4560" cy="660"/>
          </a:xfrm>
        </p:grpSpPr>
        <p:graphicFrame>
          <p:nvGraphicFramePr>
            <p:cNvPr id="27654" name="Object 6">
              <a:extLst>
                <a:ext uri="{FF2B5EF4-FFF2-40B4-BE49-F238E27FC236}">
                  <a16:creationId xmlns:a16="http://schemas.microsoft.com/office/drawing/2014/main" id="{4DA62E31-F6A0-4B42-97EF-0CEDA92965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488"/>
            <a:ext cx="1392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8000" imgH="228600" progId="Equation.DSMT4">
                    <p:embed/>
                  </p:oleObj>
                </mc:Choice>
                <mc:Fallback>
                  <p:oleObj name="Equation" r:id="rId2" imgW="508000" imgH="228600" progId="Equation.DSMT4">
                    <p:embed/>
                    <p:pic>
                      <p:nvPicPr>
                        <p:cNvPr id="27654" name="Object 6">
                          <a:extLst>
                            <a:ext uri="{FF2B5EF4-FFF2-40B4-BE49-F238E27FC236}">
                              <a16:creationId xmlns:a16="http://schemas.microsoft.com/office/drawing/2014/main" id="{4DA62E31-F6A0-4B42-97EF-0CEDA92965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88"/>
                          <a:ext cx="1392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Text Box 8">
              <a:extLst>
                <a:ext uri="{FF2B5EF4-FFF2-40B4-BE49-F238E27FC236}">
                  <a16:creationId xmlns:a16="http://schemas.microsoft.com/office/drawing/2014/main" id="{AEDFA8CF-2E9D-4799-8BD7-5C3AF35F7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63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and</a:t>
              </a:r>
            </a:p>
          </p:txBody>
        </p:sp>
        <p:graphicFrame>
          <p:nvGraphicFramePr>
            <p:cNvPr id="27657" name="Object 9">
              <a:extLst>
                <a:ext uri="{FF2B5EF4-FFF2-40B4-BE49-F238E27FC236}">
                  <a16:creationId xmlns:a16="http://schemas.microsoft.com/office/drawing/2014/main" id="{25A5348B-8580-4C33-9B9D-E6B2E2796F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458"/>
            <a:ext cx="1392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696" imgH="215806" progId="Equation.DSMT4">
                    <p:embed/>
                  </p:oleObj>
                </mc:Choice>
                <mc:Fallback>
                  <p:oleObj name="Equation" r:id="rId4" imgW="469696" imgH="215806" progId="Equation.DSMT4">
                    <p:embed/>
                    <p:pic>
                      <p:nvPicPr>
                        <p:cNvPr id="27657" name="Object 9">
                          <a:extLst>
                            <a:ext uri="{FF2B5EF4-FFF2-40B4-BE49-F238E27FC236}">
                              <a16:creationId xmlns:a16="http://schemas.microsoft.com/office/drawing/2014/main" id="{25A5348B-8580-4C33-9B9D-E6B2E2796F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58"/>
                          <a:ext cx="1392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Text Box 11">
              <a:extLst>
                <a:ext uri="{FF2B5EF4-FFF2-40B4-BE49-F238E27FC236}">
                  <a16:creationId xmlns:a16="http://schemas.microsoft.com/office/drawing/2014/main" id="{BF9D6AD5-626C-4714-8F09-00F53CAFF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632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is</a:t>
              </a:r>
            </a:p>
          </p:txBody>
        </p:sp>
      </p:grp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CA9D81E3-34E1-44F9-B51D-C3453D44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B5C52B76-C7FC-416D-BC64-9BEB01EE7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91000"/>
          <a:ext cx="701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28600" progId="Equation.DSMT4">
                  <p:embed/>
                </p:oleObj>
              </mc:Choice>
              <mc:Fallback>
                <p:oleObj name="Equation" r:id="rId6" imgW="1371600" imgH="228600" progId="Equation.DSMT4">
                  <p:embed/>
                  <p:pic>
                    <p:nvPicPr>
                      <p:cNvPr id="27661" name="Object 13">
                        <a:extLst>
                          <a:ext uri="{FF2B5EF4-FFF2-40B4-BE49-F238E27FC236}">
                            <a16:creationId xmlns:a16="http://schemas.microsoft.com/office/drawing/2014/main" id="{B5C52B76-C7FC-416D-BC64-9BEB01EE7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70104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B32002C1-A213-4733-9560-C1C12177C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606426"/>
          <a:ext cx="8685212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1015920" progId="Equation.DSMT4">
                  <p:embed/>
                </p:oleObj>
              </mc:Choice>
              <mc:Fallback>
                <p:oleObj name="Equation" r:id="rId2" imgW="3213000" imgH="1015920" progId="Equation.DSMT4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B32002C1-A213-4733-9560-C1C12177C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606426"/>
                        <a:ext cx="8685212" cy="274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23CF4B58-3C2D-46FF-803B-811CDEB23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62401"/>
          <a:ext cx="5334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53800" progId="Equation.DSMT4">
                  <p:embed/>
                </p:oleObj>
              </mc:Choice>
              <mc:Fallback>
                <p:oleObj name="Equation" r:id="rId4" imgW="1549080" imgH="253800" progId="Equation.DSMT4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id="{23CF4B58-3C2D-46FF-803B-811CDEB23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1"/>
                        <a:ext cx="5334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>
            <a:extLst>
              <a:ext uri="{FF2B5EF4-FFF2-40B4-BE49-F238E27FC236}">
                <a16:creationId xmlns:a16="http://schemas.microsoft.com/office/drawing/2014/main" id="{AE50478D-33EF-4FE8-816F-70111C90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8682" name="Group 10">
            <a:extLst>
              <a:ext uri="{FF2B5EF4-FFF2-40B4-BE49-F238E27FC236}">
                <a16:creationId xmlns:a16="http://schemas.microsoft.com/office/drawing/2014/main" id="{1F8F67C1-8E1F-440E-8F51-641CB088538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524001"/>
            <a:ext cx="3200400" cy="1165225"/>
            <a:chOff x="336" y="288"/>
            <a:chExt cx="2016" cy="734"/>
          </a:xfrm>
        </p:grpSpPr>
        <p:sp>
          <p:nvSpPr>
            <p:cNvPr id="28677" name="Text Box 5">
              <a:extLst>
                <a:ext uri="{FF2B5EF4-FFF2-40B4-BE49-F238E27FC236}">
                  <a16:creationId xmlns:a16="http://schemas.microsoft.com/office/drawing/2014/main" id="{AAE76562-B44C-4E4D-8FB9-D383C6CE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432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Set</a:t>
              </a:r>
            </a:p>
          </p:txBody>
        </p:sp>
        <p:graphicFrame>
          <p:nvGraphicFramePr>
            <p:cNvPr id="28678" name="Object 6">
              <a:extLst>
                <a:ext uri="{FF2B5EF4-FFF2-40B4-BE49-F238E27FC236}">
                  <a16:creationId xmlns:a16="http://schemas.microsoft.com/office/drawing/2014/main" id="{1F555224-F817-46BB-8916-82273D28BC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88"/>
            <a:ext cx="1344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100" imgH="228600" progId="Equation.DSMT4">
                    <p:embed/>
                  </p:oleObj>
                </mc:Choice>
                <mc:Fallback>
                  <p:oleObj name="Equation" r:id="rId2" imgW="419100" imgH="228600" progId="Equation.DSMT4">
                    <p:embed/>
                    <p:pic>
                      <p:nvPicPr>
                        <p:cNvPr id="28678" name="Object 6">
                          <a:extLst>
                            <a:ext uri="{FF2B5EF4-FFF2-40B4-BE49-F238E27FC236}">
                              <a16:creationId xmlns:a16="http://schemas.microsoft.com/office/drawing/2014/main" id="{1F555224-F817-46BB-8916-82273D28BC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8"/>
                          <a:ext cx="1344" cy="7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Rectangle 9">
            <a:extLst>
              <a:ext uri="{FF2B5EF4-FFF2-40B4-BE49-F238E27FC236}">
                <a16:creationId xmlns:a16="http://schemas.microsoft.com/office/drawing/2014/main" id="{8CEBE440-58DD-4EFC-B7CD-552919D2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73C2C282-A56C-47E3-8005-14EE74CE5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667000"/>
          <a:ext cx="3962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28680" name="Object 8">
                        <a:extLst>
                          <a:ext uri="{FF2B5EF4-FFF2-40B4-BE49-F238E27FC236}">
                            <a16:creationId xmlns:a16="http://schemas.microsoft.com/office/drawing/2014/main" id="{73C2C282-A56C-47E3-8005-14EE74CE5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3962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E615557C-1FFE-491D-9935-5200859A61F8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810001"/>
            <a:ext cx="3101975" cy="1165225"/>
            <a:chOff x="384" y="1728"/>
            <a:chExt cx="1954" cy="734"/>
          </a:xfrm>
        </p:grpSpPr>
        <p:sp>
          <p:nvSpPr>
            <p:cNvPr id="28684" name="Text Box 12">
              <a:extLst>
                <a:ext uri="{FF2B5EF4-FFF2-40B4-BE49-F238E27FC236}">
                  <a16:creationId xmlns:a16="http://schemas.microsoft.com/office/drawing/2014/main" id="{96ABC283-9EAF-4ED0-9376-A4E4235EC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72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Set</a:t>
              </a:r>
            </a:p>
          </p:txBody>
        </p:sp>
        <p:graphicFrame>
          <p:nvGraphicFramePr>
            <p:cNvPr id="28685" name="Object 13">
              <a:extLst>
                <a:ext uri="{FF2B5EF4-FFF2-40B4-BE49-F238E27FC236}">
                  <a16:creationId xmlns:a16="http://schemas.microsoft.com/office/drawing/2014/main" id="{6E29A9AB-8546-4958-8D5E-0C580E454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6" y="1728"/>
            <a:ext cx="1222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28685" name="Object 13">
                          <a:extLst>
                            <a:ext uri="{FF2B5EF4-FFF2-40B4-BE49-F238E27FC236}">
                              <a16:creationId xmlns:a16="http://schemas.microsoft.com/office/drawing/2014/main" id="{6E29A9AB-8546-4958-8D5E-0C580E454C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728"/>
                          <a:ext cx="1222" cy="7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B3DE67DA-FEA7-4721-8D41-51BBEF70B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09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5D572374-5EC5-4AC2-8388-574FB0B4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8" name="Object 16">
            <a:extLst>
              <a:ext uri="{FF2B5EF4-FFF2-40B4-BE49-F238E27FC236}">
                <a16:creationId xmlns:a16="http://schemas.microsoft.com/office/drawing/2014/main" id="{D23E711C-C7A4-4813-8A88-66631DF67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4818064"/>
          <a:ext cx="80200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480" imgH="253800" progId="Equation.DSMT4">
                  <p:embed/>
                </p:oleObj>
              </mc:Choice>
              <mc:Fallback>
                <p:oleObj name="Equation" r:id="rId8" imgW="1752480" imgH="253800" progId="Equation.DSMT4">
                  <p:embed/>
                  <p:pic>
                    <p:nvPicPr>
                      <p:cNvPr id="28688" name="Object 16">
                        <a:extLst>
                          <a:ext uri="{FF2B5EF4-FFF2-40B4-BE49-F238E27FC236}">
                            <a16:creationId xmlns:a16="http://schemas.microsoft.com/office/drawing/2014/main" id="{D23E711C-C7A4-4813-8A88-66631DF67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818064"/>
                        <a:ext cx="8020050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>
            <a:extLst>
              <a:ext uri="{FF2B5EF4-FFF2-40B4-BE49-F238E27FC236}">
                <a16:creationId xmlns:a16="http://schemas.microsoft.com/office/drawing/2014/main" id="{49B2C844-F64C-4B40-AF46-5FFBE35C4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1000"/>
          <a:ext cx="701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28600" progId="Equation.DSMT4">
                  <p:embed/>
                </p:oleObj>
              </mc:Choice>
              <mc:Fallback>
                <p:oleObj name="Equation" r:id="rId10" imgW="1371600" imgH="228600" progId="Equation.DSMT4">
                  <p:embed/>
                  <p:pic>
                    <p:nvPicPr>
                      <p:cNvPr id="28690" name="Object 18">
                        <a:extLst>
                          <a:ext uri="{FF2B5EF4-FFF2-40B4-BE49-F238E27FC236}">
                            <a16:creationId xmlns:a16="http://schemas.microsoft.com/office/drawing/2014/main" id="{49B2C844-F64C-4B40-AF46-5FFBE35C4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"/>
                        <a:ext cx="70104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B04CE5CC-73BC-48B1-A829-ADD4C7991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9388"/>
          <a:ext cx="39624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444307" progId="Equation.DSMT4">
                  <p:embed/>
                </p:oleObj>
              </mc:Choice>
              <mc:Fallback>
                <p:oleObj name="Equation" r:id="rId2" imgW="799753" imgH="444307" progId="Equation.DSMT4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B04CE5CC-73BC-48B1-A829-ADD4C7991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9388"/>
                        <a:ext cx="396240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>
            <a:extLst>
              <a:ext uri="{FF2B5EF4-FFF2-40B4-BE49-F238E27FC236}">
                <a16:creationId xmlns:a16="http://schemas.microsoft.com/office/drawing/2014/main" id="{48A8E37E-1627-4769-A9A7-19787990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008000"/>
                </a:solidFill>
              </a:rPr>
              <a:t>Newton’s equation of a function that passes through three points </a:t>
            </a:r>
          </a:p>
        </p:txBody>
      </p:sp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321154CD-0EBD-4B53-8DB6-F3BB7DE55AF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3026"/>
            <a:ext cx="8256588" cy="1801813"/>
            <a:chOff x="288" y="2446"/>
            <a:chExt cx="5201" cy="1135"/>
          </a:xfrm>
        </p:grpSpPr>
        <p:graphicFrame>
          <p:nvGraphicFramePr>
            <p:cNvPr id="29704" name="Object 8">
              <a:extLst>
                <a:ext uri="{FF2B5EF4-FFF2-40B4-BE49-F238E27FC236}">
                  <a16:creationId xmlns:a16="http://schemas.microsoft.com/office/drawing/2014/main" id="{FB642520-326D-42B6-8B5B-C8DFFA684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526"/>
            <a:ext cx="1392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8000" imgH="228600" progId="Equation.DSMT4">
                    <p:embed/>
                  </p:oleObj>
                </mc:Choice>
                <mc:Fallback>
                  <p:oleObj name="Equation" r:id="rId4" imgW="508000" imgH="228600" progId="Equation.DSMT4">
                    <p:embed/>
                    <p:pic>
                      <p:nvPicPr>
                        <p:cNvPr id="29704" name="Object 8">
                          <a:extLst>
                            <a:ext uri="{FF2B5EF4-FFF2-40B4-BE49-F238E27FC236}">
                              <a16:creationId xmlns:a16="http://schemas.microsoft.com/office/drawing/2014/main" id="{FB642520-326D-42B6-8B5B-C8DFFA684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26"/>
                          <a:ext cx="1392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Text Box 9">
              <a:extLst>
                <a:ext uri="{FF2B5EF4-FFF2-40B4-BE49-F238E27FC236}">
                  <a16:creationId xmlns:a16="http://schemas.microsoft.com/office/drawing/2014/main" id="{E353FF97-824E-4772-87F2-6453259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and</a:t>
              </a:r>
            </a:p>
          </p:txBody>
        </p:sp>
        <p:graphicFrame>
          <p:nvGraphicFramePr>
            <p:cNvPr id="29706" name="Object 10">
              <a:extLst>
                <a:ext uri="{FF2B5EF4-FFF2-40B4-BE49-F238E27FC236}">
                  <a16:creationId xmlns:a16="http://schemas.microsoft.com/office/drawing/2014/main" id="{78781F7E-BBF0-45DC-AA72-6412B7054D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496"/>
            <a:ext cx="1392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9696" imgH="215806" progId="Equation.DSMT4">
                    <p:embed/>
                  </p:oleObj>
                </mc:Choice>
                <mc:Fallback>
                  <p:oleObj name="Equation" r:id="rId6" imgW="469696" imgH="215806" progId="Equation.DSMT4">
                    <p:embed/>
                    <p:pic>
                      <p:nvPicPr>
                        <p:cNvPr id="29706" name="Object 10">
                          <a:extLst>
                            <a:ext uri="{FF2B5EF4-FFF2-40B4-BE49-F238E27FC236}">
                              <a16:creationId xmlns:a16="http://schemas.microsoft.com/office/drawing/2014/main" id="{78781F7E-BBF0-45DC-AA72-6412B7054D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1392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11">
              <a:extLst>
                <a:ext uri="{FF2B5EF4-FFF2-40B4-BE49-F238E27FC236}">
                  <a16:creationId xmlns:a16="http://schemas.microsoft.com/office/drawing/2014/main" id="{1D8580AF-83D4-431A-A958-082DA28BA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1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is</a:t>
              </a:r>
            </a:p>
          </p:txBody>
        </p:sp>
        <p:graphicFrame>
          <p:nvGraphicFramePr>
            <p:cNvPr id="29708" name="Object 12">
              <a:extLst>
                <a:ext uri="{FF2B5EF4-FFF2-40B4-BE49-F238E27FC236}">
                  <a16:creationId xmlns:a16="http://schemas.microsoft.com/office/drawing/2014/main" id="{2B327FB0-3E92-482A-80E7-B28D30C4B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446"/>
            <a:ext cx="1505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7960" imgH="253800" progId="Equation.DSMT4">
                    <p:embed/>
                  </p:oleObj>
                </mc:Choice>
                <mc:Fallback>
                  <p:oleObj name="Equation" r:id="rId8" imgW="507960" imgH="253800" progId="Equation.DSMT4">
                    <p:embed/>
                    <p:pic>
                      <p:nvPicPr>
                        <p:cNvPr id="29708" name="Object 12">
                          <a:extLst>
                            <a:ext uri="{FF2B5EF4-FFF2-40B4-BE49-F238E27FC236}">
                              <a16:creationId xmlns:a16="http://schemas.microsoft.com/office/drawing/2014/main" id="{2B327FB0-3E92-482A-80E7-B28D30C4B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46"/>
                          <a:ext cx="1505" cy="7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>
            <a:extLst>
              <a:ext uri="{FF2B5EF4-FFF2-40B4-BE49-F238E27FC236}">
                <a16:creationId xmlns:a16="http://schemas.microsoft.com/office/drawing/2014/main" id="{9EB1B803-6F04-4A17-BE29-07EA4673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D73FAD55-7C0B-4A65-951C-C81B59DDA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"/>
          <a:ext cx="77724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507960" progId="Equation.DSMT4">
                  <p:embed/>
                </p:oleObj>
              </mc:Choice>
              <mc:Fallback>
                <p:oleObj name="Equation" r:id="rId2" imgW="1688760" imgH="507960" progId="Equation.DSMT4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D73FAD55-7C0B-4A65-951C-C81B59DDA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"/>
                        <a:ext cx="777240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>
            <a:extLst>
              <a:ext uri="{FF2B5EF4-FFF2-40B4-BE49-F238E27FC236}">
                <a16:creationId xmlns:a16="http://schemas.microsoft.com/office/drawing/2014/main" id="{A1C5A6E3-273B-4A54-A6EB-8027D6A1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AF228FBA-23B9-4A45-B603-6D3804FD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0732" name="Group 12">
            <a:extLst>
              <a:ext uri="{FF2B5EF4-FFF2-40B4-BE49-F238E27FC236}">
                <a16:creationId xmlns:a16="http://schemas.microsoft.com/office/drawing/2014/main" id="{19813092-ED01-4DD7-8EB6-76E4FBCD025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86000"/>
            <a:ext cx="6172200" cy="1352550"/>
            <a:chOff x="432" y="1920"/>
            <a:chExt cx="3888" cy="852"/>
          </a:xfrm>
        </p:grpSpPr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AF2F88EC-405E-4E8E-9236-B8F46707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160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To find</a:t>
              </a:r>
            </a:p>
          </p:txBody>
        </p:sp>
        <p:graphicFrame>
          <p:nvGraphicFramePr>
            <p:cNvPr id="30727" name="Object 7">
              <a:extLst>
                <a:ext uri="{FF2B5EF4-FFF2-40B4-BE49-F238E27FC236}">
                  <a16:creationId xmlns:a16="http://schemas.microsoft.com/office/drawing/2014/main" id="{0F87186F-067A-4258-A938-BBA0441E4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920"/>
            <a:ext cx="67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569" imgH="215619" progId="Equation.DSMT4">
                    <p:embed/>
                  </p:oleObj>
                </mc:Choice>
                <mc:Fallback>
                  <p:oleObj name="Equation" r:id="rId4" imgW="177569" imgH="215619" progId="Equation.DSMT4">
                    <p:embed/>
                    <p:pic>
                      <p:nvPicPr>
                        <p:cNvPr id="30727" name="Object 7">
                          <a:extLst>
                            <a:ext uri="{FF2B5EF4-FFF2-40B4-BE49-F238E27FC236}">
                              <a16:creationId xmlns:a16="http://schemas.microsoft.com/office/drawing/2014/main" id="{0F87186F-067A-4258-A938-BBA0441E47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20"/>
                          <a:ext cx="675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AFF557EF-FEDC-4420-9C1D-761D6633B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7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>
                  <a:solidFill>
                    <a:srgbClr val="008000"/>
                  </a:solidFill>
                </a:rPr>
                <a:t>, set</a:t>
              </a:r>
            </a:p>
          </p:txBody>
        </p:sp>
        <p:graphicFrame>
          <p:nvGraphicFramePr>
            <p:cNvPr id="30730" name="Object 10">
              <a:extLst>
                <a:ext uri="{FF2B5EF4-FFF2-40B4-BE49-F238E27FC236}">
                  <a16:creationId xmlns:a16="http://schemas.microsoft.com/office/drawing/2014/main" id="{7E53DB86-AE10-4FC3-8516-C9BA90E3A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968"/>
            <a:ext cx="1536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8918" imgH="215806" progId="Equation.DSMT4">
                    <p:embed/>
                  </p:oleObj>
                </mc:Choice>
                <mc:Fallback>
                  <p:oleObj name="Equation" r:id="rId6" imgW="418918" imgH="215806" progId="Equation.DSMT4">
                    <p:embed/>
                    <p:pic>
                      <p:nvPicPr>
                        <p:cNvPr id="30730" name="Object 10">
                          <a:extLst>
                            <a:ext uri="{FF2B5EF4-FFF2-40B4-BE49-F238E27FC236}">
                              <a16:creationId xmlns:a16="http://schemas.microsoft.com/office/drawing/2014/main" id="{7E53DB86-AE10-4FC3-8516-C9BA90E3A9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68"/>
                          <a:ext cx="1536" cy="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60408213-C633-46EE-A588-179287B1D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3752850"/>
          <a:ext cx="82994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507960" progId="Equation.DSMT4">
                  <p:embed/>
                </p:oleObj>
              </mc:Choice>
              <mc:Fallback>
                <p:oleObj name="Equation" r:id="rId8" imgW="1803240" imgH="507960" progId="Equation.DSMT4">
                  <p:embed/>
                  <p:pic>
                    <p:nvPicPr>
                      <p:cNvPr id="30733" name="Object 13">
                        <a:extLst>
                          <a:ext uri="{FF2B5EF4-FFF2-40B4-BE49-F238E27FC236}">
                            <a16:creationId xmlns:a16="http://schemas.microsoft.com/office/drawing/2014/main" id="{60408213-C633-46EE-A588-179287B1D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752850"/>
                        <a:ext cx="829945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>
            <a:extLst>
              <a:ext uri="{FF2B5EF4-FFF2-40B4-BE49-F238E27FC236}">
                <a16:creationId xmlns:a16="http://schemas.microsoft.com/office/drawing/2014/main" id="{9A2A3CFA-5273-4084-84AD-99CF37C1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157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388564A7-65A6-45F6-8D9A-015EAFB3A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4" y="490539"/>
          <a:ext cx="7367587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647640" progId="Equation.DSMT4">
                  <p:embed/>
                </p:oleObj>
              </mc:Choice>
              <mc:Fallback>
                <p:oleObj name="Equation" r:id="rId2" imgW="1358640" imgH="647640" progId="Equation.DSMT4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388564A7-65A6-45F6-8D9A-015EAFB3A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4" y="490539"/>
                        <a:ext cx="7367587" cy="349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8FDC8B76-E8DE-4A24-B274-E95AFB15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008000"/>
                </a:solidFill>
              </a:rPr>
              <a:t>Newton’s equation of a function that passes through four points can be written by adding a fourth term .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74D1E78C-DCCB-42ED-9631-3FF93600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CE3894A1-ED18-4E18-9C54-2914B39AA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743201"/>
          <a:ext cx="64262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507960" progId="Equation.DSMT4">
                  <p:embed/>
                </p:oleObj>
              </mc:Choice>
              <mc:Fallback>
                <p:oleObj name="Equation" r:id="rId2" imgW="1650960" imgH="507960" progId="Equation.DSMT4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CE3894A1-ED18-4E18-9C54-2914B39AA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1"/>
                        <a:ext cx="6426200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60153128-1B04-40E0-A315-4277B6D7C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4" y="4876801"/>
          <a:ext cx="79136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253800" progId="Equation.DSMT4">
                  <p:embed/>
                </p:oleObj>
              </mc:Choice>
              <mc:Fallback>
                <p:oleObj name="Equation" r:id="rId4" imgW="2247840" imgH="253800" progId="Equation.DSMT4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60153128-1B04-40E0-A315-4277B6D7C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4" y="4876801"/>
                        <a:ext cx="791368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1D0CE008-5DB3-480B-857B-9ED1EC92F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"/>
          <a:ext cx="8305800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761760" progId="Equation.DSMT4">
                  <p:embed/>
                </p:oleObj>
              </mc:Choice>
              <mc:Fallback>
                <p:oleObj name="Equation" r:id="rId2" imgW="2133360" imgH="761760" progId="Equation.DSMT4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1D0CE008-5DB3-480B-857B-9ED1EC92F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8305800" cy="296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>
            <a:extLst>
              <a:ext uri="{FF2B5EF4-FFF2-40B4-BE49-F238E27FC236}">
                <a16:creationId xmlns:a16="http://schemas.microsoft.com/office/drawing/2014/main" id="{6430C76F-64C5-44DD-84F9-1AD284C7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008000"/>
                </a:solidFill>
              </a:rPr>
              <a:t>The fourth term will vanish at all three previous points and, therefore, leaving all three previous coefficients intact.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>
            <a:extLst>
              <a:ext uri="{FF2B5EF4-FFF2-40B4-BE49-F238E27FC236}">
                <a16:creationId xmlns:a16="http://schemas.microsoft.com/office/drawing/2014/main" id="{2B443464-72A1-445B-80F3-FDD442A0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86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008000"/>
                </a:solidFill>
              </a:rPr>
              <a:t>Divided differences and the coefficients</a:t>
            </a:r>
          </a:p>
        </p:txBody>
      </p:sp>
      <p:grpSp>
        <p:nvGrpSpPr>
          <p:cNvPr id="34840" name="Group 24">
            <a:extLst>
              <a:ext uri="{FF2B5EF4-FFF2-40B4-BE49-F238E27FC236}">
                <a16:creationId xmlns:a16="http://schemas.microsoft.com/office/drawing/2014/main" id="{1BDB0299-474D-47A6-B449-33856FDB74A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838201"/>
            <a:ext cx="6553200" cy="1357313"/>
            <a:chOff x="720" y="528"/>
            <a:chExt cx="4128" cy="855"/>
          </a:xfrm>
        </p:grpSpPr>
        <p:graphicFrame>
          <p:nvGraphicFramePr>
            <p:cNvPr id="34825" name="Object 9">
              <a:extLst>
                <a:ext uri="{FF2B5EF4-FFF2-40B4-BE49-F238E27FC236}">
                  <a16:creationId xmlns:a16="http://schemas.microsoft.com/office/drawing/2014/main" id="{8571AA91-D41F-4683-9285-E9785FCB1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576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03040" progId="Equation.DSMT4">
                    <p:embed/>
                  </p:oleObj>
                </mc:Choice>
                <mc:Fallback>
                  <p:oleObj name="Equation" r:id="rId2" imgW="152280" imgH="203040" progId="Equation.DSMT4">
                    <p:embed/>
                    <p:pic>
                      <p:nvPicPr>
                        <p:cNvPr id="34825" name="Object 9">
                          <a:extLst>
                            <a:ext uri="{FF2B5EF4-FFF2-40B4-BE49-F238E27FC236}">
                              <a16:creationId xmlns:a16="http://schemas.microsoft.com/office/drawing/2014/main" id="{8571AA91-D41F-4683-9285-E9785FCB18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576"/>
                          <a:ext cx="21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8">
              <a:extLst>
                <a:ext uri="{FF2B5EF4-FFF2-40B4-BE49-F238E27FC236}">
                  <a16:creationId xmlns:a16="http://schemas.microsoft.com/office/drawing/2014/main" id="{05BC0DF7-4A51-41BE-8D3C-40BEC5285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903"/>
            <a:ext cx="3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34824" name="Object 8">
                          <a:extLst>
                            <a:ext uri="{FF2B5EF4-FFF2-40B4-BE49-F238E27FC236}">
                              <a16:creationId xmlns:a16="http://schemas.microsoft.com/office/drawing/2014/main" id="{05BC0DF7-4A51-41BE-8D3C-40BEC5285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903"/>
                          <a:ext cx="32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1D81834-E558-40D5-A318-ECD76DFCB2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864"/>
            <a:ext cx="720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253800" progId="Equation.DSMT4">
                    <p:embed/>
                  </p:oleObj>
                </mc:Choice>
                <mc:Fallback>
                  <p:oleObj name="Equation" r:id="rId6" imgW="380880" imgH="253800" progId="Equation.DSMT4">
                    <p:embed/>
                    <p:pic>
                      <p:nvPicPr>
                        <p:cNvPr id="34823" name="Object 7">
                          <a:extLst>
                            <a:ext uri="{FF2B5EF4-FFF2-40B4-BE49-F238E27FC236}">
                              <a16:creationId xmlns:a16="http://schemas.microsoft.com/office/drawing/2014/main" id="{81D81834-E558-40D5-A318-ECD76DFCB2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864"/>
                          <a:ext cx="720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AAD63EF5-0724-4F1C-81CD-C464BA4C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528"/>
              <a:ext cx="3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The divided difference of a function,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AFA2C987-B32D-411A-871C-4BCEB67B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70"/>
              <a:ext cx="1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with respect to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  <p:sp>
          <p:nvSpPr>
            <p:cNvPr id="34828" name="Rectangle 12">
              <a:extLst>
                <a:ext uri="{FF2B5EF4-FFF2-40B4-BE49-F238E27FC236}">
                  <a16:creationId xmlns:a16="http://schemas.microsoft.com/office/drawing/2014/main" id="{6C396E14-23CA-48B0-81B0-86F56A6B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960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en-US" sz="2800" b="1">
                  <a:solidFill>
                    <a:srgbClr val="0000FF"/>
                  </a:solidFill>
                  <a:cs typeface="Times New Roman" panose="02020603050405020304" pitchFamily="18" charset="0"/>
                </a:rPr>
                <a:t> is denoted as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</p:grpSp>
      <p:grpSp>
        <p:nvGrpSpPr>
          <p:cNvPr id="34837" name="Group 21">
            <a:extLst>
              <a:ext uri="{FF2B5EF4-FFF2-40B4-BE49-F238E27FC236}">
                <a16:creationId xmlns:a16="http://schemas.microsoft.com/office/drawing/2014/main" id="{D39EAA59-A63F-4F4C-886B-9EB27384971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82850"/>
            <a:ext cx="7391400" cy="1555750"/>
            <a:chOff x="720" y="1564"/>
            <a:chExt cx="4656" cy="980"/>
          </a:xfrm>
        </p:grpSpPr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0ACC4BB6-CF6A-48BB-9FF7-EFC363642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564"/>
              <a:ext cx="4656" cy="596"/>
              <a:chOff x="720" y="1564"/>
              <a:chExt cx="4656" cy="596"/>
            </a:xfrm>
          </p:grpSpPr>
          <p:sp>
            <p:nvSpPr>
              <p:cNvPr id="34829" name="Rectangle 13">
                <a:extLst>
                  <a:ext uri="{FF2B5EF4-FFF2-40B4-BE49-F238E27FC236}">
                    <a16:creationId xmlns:a16="http://schemas.microsoft.com/office/drawing/2014/main" id="{2C355DDF-184C-42D8-ABF8-8F6D61BA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64"/>
                <a:ext cx="4656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en-US" sz="2800" b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It is called as </a:t>
                </a:r>
                <a:r>
                  <a:rPr lang="en-US" altLang="en-US" sz="2800" b="1" i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zeroth divided difference</a:t>
                </a:r>
                <a:r>
                  <a:rPr lang="en-US" altLang="en-US" sz="2800" b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and is simply the value of the function,</a:t>
                </a:r>
                <a:r>
                  <a:rPr lang="en-US" altLang="en-US" sz="1200">
                    <a:cs typeface="Times New Roman" panose="02020603050405020304" pitchFamily="18" charset="0"/>
                  </a:rPr>
                  <a:t> </a:t>
                </a:r>
                <a:endParaRPr lang="en-US" altLang="en-US"/>
              </a:p>
            </p:txBody>
          </p:sp>
          <p:graphicFrame>
            <p:nvGraphicFramePr>
              <p:cNvPr id="34832" name="Object 16">
                <a:extLst>
                  <a:ext uri="{FF2B5EF4-FFF2-40B4-BE49-F238E27FC236}">
                    <a16:creationId xmlns:a16="http://schemas.microsoft.com/office/drawing/2014/main" id="{639F7D94-6D56-4702-9EBB-3D5A758CF9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1872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52280" imgH="203040" progId="Equation.DSMT4">
                      <p:embed/>
                    </p:oleObj>
                  </mc:Choice>
                  <mc:Fallback>
                    <p:oleObj name="Equation" r:id="rId8" imgW="152280" imgH="203040" progId="Equation.DSMT4">
                      <p:embed/>
                      <p:pic>
                        <p:nvPicPr>
                          <p:cNvPr id="34832" name="Object 16">
                            <a:extLst>
                              <a:ext uri="{FF2B5EF4-FFF2-40B4-BE49-F238E27FC236}">
                                <a16:creationId xmlns:a16="http://schemas.microsoft.com/office/drawing/2014/main" id="{639F7D94-6D56-4702-9EBB-3D5A758CF9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872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6" name="Group 20">
              <a:extLst>
                <a:ext uri="{FF2B5EF4-FFF2-40B4-BE49-F238E27FC236}">
                  <a16:creationId xmlns:a16="http://schemas.microsoft.com/office/drawing/2014/main" id="{08966508-4DAA-4590-A608-8EFF574A6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64"/>
              <a:ext cx="704" cy="480"/>
              <a:chOff x="720" y="2256"/>
              <a:chExt cx="704" cy="480"/>
            </a:xfrm>
          </p:grpSpPr>
          <p:sp>
            <p:nvSpPr>
              <p:cNvPr id="34834" name="Text Box 18">
                <a:extLst>
                  <a:ext uri="{FF2B5EF4-FFF2-40B4-BE49-F238E27FC236}">
                    <a16:creationId xmlns:a16="http://schemas.microsoft.com/office/drawing/2014/main" id="{62B514F1-9A6A-4780-8AD9-A04286158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3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 b="1">
                    <a:solidFill>
                      <a:srgbClr val="0000FF"/>
                    </a:solidFill>
                  </a:rPr>
                  <a:t>at</a:t>
                </a:r>
              </a:p>
            </p:txBody>
          </p:sp>
          <p:graphicFrame>
            <p:nvGraphicFramePr>
              <p:cNvPr id="34835" name="Object 19">
                <a:extLst>
                  <a:ext uri="{FF2B5EF4-FFF2-40B4-BE49-F238E27FC236}">
                    <a16:creationId xmlns:a16="http://schemas.microsoft.com/office/drawing/2014/main" id="{E12ACC12-AAA1-4B42-A873-28ADD097D7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2256"/>
              <a:ext cx="320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34835" name="Object 19">
                            <a:extLst>
                              <a:ext uri="{FF2B5EF4-FFF2-40B4-BE49-F238E27FC236}">
                                <a16:creationId xmlns:a16="http://schemas.microsoft.com/office/drawing/2014/main" id="{E12ACC12-AAA1-4B42-A873-28ADD097D7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256"/>
                            <a:ext cx="320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7898C5D9-A515-4C4E-B8FB-A413B049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38" name="Object 22">
            <a:extLst>
              <a:ext uri="{FF2B5EF4-FFF2-40B4-BE49-F238E27FC236}">
                <a16:creationId xmlns:a16="http://schemas.microsoft.com/office/drawing/2014/main" id="{722338D8-18BB-4A11-9FA2-2D84C6696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191000"/>
          <a:ext cx="29718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900" imgH="228600" progId="Equation.DSMT4">
                  <p:embed/>
                </p:oleObj>
              </mc:Choice>
              <mc:Fallback>
                <p:oleObj name="Equation" r:id="rId10" imgW="850900" imgH="228600" progId="Equation.DSMT4">
                  <p:embed/>
                  <p:pic>
                    <p:nvPicPr>
                      <p:cNvPr id="34838" name="Object 22">
                        <a:extLst>
                          <a:ext uri="{FF2B5EF4-FFF2-40B4-BE49-F238E27FC236}">
                            <a16:creationId xmlns:a16="http://schemas.microsoft.com/office/drawing/2014/main" id="{722338D8-18BB-4A11-9FA2-2D84C6696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29718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Office Theme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Abdel Raouf</dc:creator>
  <cp:lastModifiedBy>Osama Abdel Raouf</cp:lastModifiedBy>
  <cp:revision>1</cp:revision>
  <dcterms:created xsi:type="dcterms:W3CDTF">2022-11-06T23:10:08Z</dcterms:created>
  <dcterms:modified xsi:type="dcterms:W3CDTF">2022-11-06T23:11:42Z</dcterms:modified>
</cp:coreProperties>
</file>