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507" r:id="rId2"/>
    <p:sldId id="508" r:id="rId3"/>
    <p:sldId id="515" r:id="rId4"/>
    <p:sldId id="514" r:id="rId5"/>
    <p:sldId id="522" r:id="rId6"/>
    <p:sldId id="526" r:id="rId7"/>
    <p:sldId id="527" r:id="rId8"/>
    <p:sldId id="523" r:id="rId9"/>
    <p:sldId id="525" r:id="rId10"/>
  </p:sldIdLst>
  <p:sldSz cx="12192000" cy="6858000"/>
  <p:notesSz cx="9866313" cy="6735763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D2EC"/>
    <a:srgbClr val="FF0066"/>
    <a:srgbClr val="C4DBF0"/>
    <a:srgbClr val="00FFFF"/>
    <a:srgbClr val="41DAEF"/>
    <a:srgbClr val="66FF33"/>
    <a:srgbClr val="B9BEC2"/>
    <a:srgbClr val="9BFFFF"/>
    <a:srgbClr val="3366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434" autoAdjust="0"/>
  </p:normalViewPr>
  <p:slideViewPr>
    <p:cSldViewPr snapToGrid="0">
      <p:cViewPr varScale="1">
        <p:scale>
          <a:sx n="63" d="100"/>
          <a:sy n="63" d="100"/>
        </p:scale>
        <p:origin x="90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590059" y="0"/>
            <a:ext cx="4276255" cy="33814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326" y="0"/>
            <a:ext cx="4276254" cy="33814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0A908D2-A359-44BB-B1B0-F411DD5BB251}" type="datetimeFigureOut">
              <a:rPr lang="ar-EG" smtClean="0"/>
              <a:t>09/06/1446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590059" y="6397620"/>
            <a:ext cx="4276255" cy="33814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326" y="6397620"/>
            <a:ext cx="4276254" cy="33814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5EC73C1-2605-497B-BF61-3FA87D422EE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35579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590911" y="0"/>
            <a:ext cx="4275403" cy="33795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286" y="0"/>
            <a:ext cx="4275403" cy="33795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B31A086-0AC1-4E2F-B973-9F4C6CFBEF8F}" type="datetimeFigureOut">
              <a:rPr lang="ar-EG" smtClean="0"/>
              <a:t>09/06/1446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590911" y="6397807"/>
            <a:ext cx="4275403" cy="33795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286" y="6397807"/>
            <a:ext cx="4275403" cy="33795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858BFF9-3AA4-4207-9C83-4B2B3F32CA7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79644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13063" y="841375"/>
            <a:ext cx="4040187" cy="2273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8BFF9-3AA4-4207-9C83-4B2B3F32CA71}" type="slidenum">
              <a:rPr lang="ar-EG" smtClean="0"/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031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13063" y="841375"/>
            <a:ext cx="4040187" cy="2273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8BFF9-3AA4-4207-9C83-4B2B3F32CA71}" type="slidenum">
              <a:rPr lang="ar-EG" smtClean="0"/>
              <a:t>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67554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13063" y="841375"/>
            <a:ext cx="4040187" cy="2273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8BFF9-3AA4-4207-9C83-4B2B3F32CA71}" type="slidenum">
              <a:rPr lang="ar-EG" smtClean="0"/>
              <a:t>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67554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B900-CA8B-4C46-BF2C-F962BDD8CC6C}" type="datetime8">
              <a:rPr lang="ar-EG" smtClean="0"/>
              <a:t>10 كانون الأول، 24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4019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25E3-3E8C-47B2-8021-3E7539E9884F}" type="datetime8">
              <a:rPr lang="ar-EG" smtClean="0"/>
              <a:t>10 كانون الأول، 24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3215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5800-8E63-42CE-9543-B6D1F903768F}" type="datetime8">
              <a:rPr lang="ar-EG" smtClean="0"/>
              <a:t>10 كانون الأول، 24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8548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F1CB-ED5C-47A3-8CF2-85D426DDF849}" type="datetime8">
              <a:rPr lang="ar-EG" smtClean="0"/>
              <a:t>10 كانون الأول، 24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0373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12B8-9035-440D-B3BA-5201B8283893}" type="datetime8">
              <a:rPr lang="ar-EG" smtClean="0"/>
              <a:t>10 كانون الأول، 24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1227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810EA-E35C-48B6-9DAD-E5D7111B2680}" type="datetime8">
              <a:rPr lang="ar-EG" smtClean="0"/>
              <a:t>10 كانون الأول، 24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6692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C924-402A-466B-8DA4-B0DD91394977}" type="datetime8">
              <a:rPr lang="ar-EG" smtClean="0"/>
              <a:t>10 كانون الأول، 24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8382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4C31-39AC-4CF9-BB17-07B6CD363563}" type="datetime8">
              <a:rPr lang="ar-EG" smtClean="0"/>
              <a:t>10 كانون الأول، 24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7186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4C31-217B-4F8B-B569-E8497D3577D2}" type="datetime8">
              <a:rPr lang="ar-EG" smtClean="0"/>
              <a:t>10 كانون الأول، 24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0944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4E80-EDF6-488F-A45C-4936BC948B59}" type="datetime8">
              <a:rPr lang="ar-EG" smtClean="0"/>
              <a:t>10 كانون الأول، 24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2531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3297-FBD3-4941-9C48-B7D4741898D1}" type="datetime8">
              <a:rPr lang="ar-EG" smtClean="0"/>
              <a:t>10 كانون الأول، 24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0959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44DC1-D1E8-401E-98A4-F7765E3FBB3B}" type="datetime8">
              <a:rPr lang="ar-EG" smtClean="0"/>
              <a:t>10 كانون الأول، 24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0BD0C-B7FF-44EC-9973-A481AF7F3B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0930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09706" y="161680"/>
            <a:ext cx="5343835" cy="907266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84006" y="1893195"/>
            <a:ext cx="8583303" cy="40075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Entity Relationship Diagram (ERD</a:t>
            </a: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400" b="1" dirty="0">
              <a:latin typeface="Times New Roman" pitchFamily="18" charset="0"/>
              <a:cs typeface="Times New Roman" pitchFamily="18" charset="0"/>
            </a:endParaRPr>
          </a:p>
          <a:p>
            <a:pPr lvl="2"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Recap on last Section</a:t>
            </a:r>
          </a:p>
          <a:p>
            <a:pPr lvl="2"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ar-EG" sz="2800" b="1" dirty="0">
                <a:latin typeface="Times New Roman" pitchFamily="18" charset="0"/>
                <a:cs typeface="Times New Roman" pitchFamily="18" charset="0"/>
              </a:rPr>
              <a:t>Cases</a:t>
            </a:r>
            <a:endParaRPr lang="en-US" altLang="ar-EG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 rtl="0" fontAlgn="base">
              <a:buClr>
                <a:srgbClr val="C00000"/>
              </a:buClr>
              <a:buNone/>
            </a:pPr>
            <a:endParaRPr lang="en-US" altLang="ar-EG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 rtl="0" fontAlgn="base">
              <a:buClr>
                <a:srgbClr val="C00000"/>
              </a:buClr>
              <a:buNone/>
            </a:pPr>
            <a:endParaRPr lang="en-US" altLang="ar-EG" b="1" dirty="0">
              <a:latin typeface="Times New Roman" pitchFamily="18" charset="0"/>
              <a:cs typeface="Times New Roman" pitchFamily="18" charset="0"/>
            </a:endParaRP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altLang="ar-EG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 rtl="0" fontAlgn="base">
              <a:buClr>
                <a:srgbClr val="C00000"/>
              </a:buCl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 rtl="0" fontAlgn="base">
              <a:buClr>
                <a:srgbClr val="C00000"/>
              </a:buClr>
              <a:buNone/>
            </a:pP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6960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2</a:t>
            </a:fld>
            <a:endParaRPr lang="ar-EG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9180" y="2785620"/>
            <a:ext cx="10998558" cy="936374"/>
          </a:xfrm>
          <a:prstGeom prst="rect">
            <a:avLst/>
          </a:prstGeom>
        </p:spPr>
        <p:txBody>
          <a:bodyPr/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</a:p>
          <a:p>
            <a:pPr algn="ctr"/>
            <a:endParaRPr lang="en-US" sz="8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31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84006" y="2158683"/>
            <a:ext cx="8583303" cy="374205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altLang="ar-EG" b="1" dirty="0">
              <a:latin typeface="Times New Roman" pitchFamily="18" charset="0"/>
              <a:cs typeface="Times New Roman" pitchFamily="18" charset="0"/>
            </a:endParaRP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altLang="ar-EG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 rtl="0" fontAlgn="base">
              <a:buClr>
                <a:srgbClr val="C00000"/>
              </a:buCl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 rtl="0" fontAlgn="base">
              <a:buClr>
                <a:srgbClr val="C00000"/>
              </a:buClr>
              <a:buNone/>
            </a:pP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3</a:t>
            </a:fld>
            <a:endParaRPr lang="ar-E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76318-E7A4-459B-88BF-97678FC2075C}"/>
              </a:ext>
            </a:extLst>
          </p:cNvPr>
          <p:cNvSpPr txBox="1"/>
          <p:nvPr/>
        </p:nvSpPr>
        <p:spPr>
          <a:xfrm>
            <a:off x="332424" y="1287481"/>
            <a:ext cx="540787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Entity</a:t>
            </a: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400" b="1" dirty="0"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l" rtl="0" fontAlgn="base">
              <a:buClr>
                <a:srgbClr val="C00000"/>
              </a:buClr>
              <a:buFont typeface="+mj-lt"/>
              <a:buAutoNum type="arabicPeriod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Entity Strong</a:t>
            </a:r>
          </a:p>
          <a:p>
            <a:pPr marL="1428750" lvl="2" indent="-514350" algn="l" rtl="0" fontAlgn="base">
              <a:buClr>
                <a:srgbClr val="C00000"/>
              </a:buClr>
              <a:buFont typeface="+mj-lt"/>
              <a:buAutoNum type="arabicPeriod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l" rtl="0" fontAlgn="base">
              <a:buClr>
                <a:srgbClr val="C00000"/>
              </a:buClr>
              <a:buFont typeface="+mj-lt"/>
              <a:buAutoNum type="arabicPeriod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Entity Weak</a:t>
            </a:r>
          </a:p>
          <a:p>
            <a:pPr lvl="2"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4248" y="233986"/>
            <a:ext cx="10341735" cy="907266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</a:p>
          <a:p>
            <a:pPr algn="ctr"/>
            <a:endParaRPr lang="en-US" sz="6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4072993" y="2012454"/>
            <a:ext cx="1063625" cy="515176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72992" y="2939638"/>
            <a:ext cx="1063625" cy="515176"/>
            <a:chOff x="4488570" y="3335553"/>
            <a:chExt cx="1063625" cy="515176"/>
          </a:xfrm>
        </p:grpSpPr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488570" y="3335553"/>
              <a:ext cx="1063625" cy="5151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564769" y="3411753"/>
              <a:ext cx="911225" cy="3627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41661A7-BA1D-49D3-98DE-0A081DDAEC54}"/>
              </a:ext>
            </a:extLst>
          </p:cNvPr>
          <p:cNvSpPr txBox="1"/>
          <p:nvPr/>
        </p:nvSpPr>
        <p:spPr>
          <a:xfrm>
            <a:off x="5521967" y="1096481"/>
            <a:ext cx="61772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400" b="1" dirty="0"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l" rtl="0" fontAlgn="base">
              <a:buClr>
                <a:srgbClr val="C00000"/>
              </a:buClr>
              <a:buFont typeface="+mj-lt"/>
              <a:buAutoNum type="arabicPeriod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Single- Store-Simple</a:t>
            </a:r>
          </a:p>
          <a:p>
            <a:pPr marL="1428750" lvl="2" indent="-514350" algn="l" rtl="0" fontAlgn="base">
              <a:buClr>
                <a:srgbClr val="C00000"/>
              </a:buClr>
              <a:buFont typeface="+mj-lt"/>
              <a:buAutoNum type="arabicPeriod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Multi-valued</a:t>
            </a:r>
          </a:p>
          <a:p>
            <a:pPr marL="1428750" lvl="2" indent="-514350" algn="l" rtl="0" fontAlgn="base">
              <a:buClr>
                <a:srgbClr val="C00000"/>
              </a:buClr>
              <a:buFont typeface="+mj-lt"/>
              <a:buAutoNum type="arabicPeriod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Derived</a:t>
            </a:r>
          </a:p>
          <a:p>
            <a:pPr marL="1428750" lvl="2" indent="-514350" algn="l" rtl="0" fontAlgn="base">
              <a:buClr>
                <a:srgbClr val="C00000"/>
              </a:buClr>
              <a:buFont typeface="+mj-lt"/>
              <a:buAutoNum type="arabicPeriod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Composited</a:t>
            </a:r>
          </a:p>
          <a:p>
            <a:pPr marL="1428750" lvl="2" indent="-514350" algn="l" rtl="0" fontAlgn="base">
              <a:buClr>
                <a:srgbClr val="C00000"/>
              </a:buClr>
              <a:buFont typeface="+mj-lt"/>
              <a:buAutoNum type="arabicPeriod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PK (Primary Key) (Unique)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15B21B-F83B-49FE-9830-971A911BC23C}"/>
              </a:ext>
            </a:extLst>
          </p:cNvPr>
          <p:cNvSpPr txBox="1"/>
          <p:nvPr/>
        </p:nvSpPr>
        <p:spPr>
          <a:xfrm>
            <a:off x="6285853" y="4244150"/>
            <a:ext cx="306517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34290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Cardinality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E83322-14B5-49A7-B9A9-99CAF4738A41}"/>
              </a:ext>
            </a:extLst>
          </p:cNvPr>
          <p:cNvSpPr txBox="1"/>
          <p:nvPr/>
        </p:nvSpPr>
        <p:spPr>
          <a:xfrm>
            <a:off x="6601158" y="4934131"/>
            <a:ext cx="3865338" cy="156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1:1</a:t>
            </a:r>
          </a:p>
          <a:p>
            <a:pPr marL="514350" lvl="1" indent="-51435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1:M</a:t>
            </a:r>
          </a:p>
          <a:p>
            <a:pPr marL="514350" lvl="1" indent="-51435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M:M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2E37BD-6EDB-4537-8126-67D589E9D8F3}"/>
              </a:ext>
            </a:extLst>
          </p:cNvPr>
          <p:cNvSpPr txBox="1"/>
          <p:nvPr/>
        </p:nvSpPr>
        <p:spPr>
          <a:xfrm>
            <a:off x="9044174" y="4286242"/>
            <a:ext cx="306517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34290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Modality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5BC2A6-A229-4755-ABB6-67503CEE5684}"/>
              </a:ext>
            </a:extLst>
          </p:cNvPr>
          <p:cNvSpPr txBox="1"/>
          <p:nvPr/>
        </p:nvSpPr>
        <p:spPr>
          <a:xfrm>
            <a:off x="9285409" y="4982160"/>
            <a:ext cx="3865338" cy="102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Mandatory</a:t>
            </a:r>
          </a:p>
          <a:p>
            <a:pPr marL="514350" lvl="1" indent="-51435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Optional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1EB860-0FBE-4BDA-BD7F-2CA596EDFF7C}"/>
              </a:ext>
            </a:extLst>
          </p:cNvPr>
          <p:cNvCxnSpPr/>
          <p:nvPr/>
        </p:nvCxnSpPr>
        <p:spPr>
          <a:xfrm>
            <a:off x="11802538" y="5080228"/>
            <a:ext cx="12879" cy="37348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CE3CB7-689F-4C7D-B3F0-752352B6BA9F}"/>
              </a:ext>
            </a:extLst>
          </p:cNvPr>
          <p:cNvCxnSpPr/>
          <p:nvPr/>
        </p:nvCxnSpPr>
        <p:spPr>
          <a:xfrm>
            <a:off x="11967817" y="5080227"/>
            <a:ext cx="12879" cy="37348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05F0C1-BD78-4956-9AE7-6046CEB916AC}"/>
              </a:ext>
            </a:extLst>
          </p:cNvPr>
          <p:cNvCxnSpPr/>
          <p:nvPr/>
        </p:nvCxnSpPr>
        <p:spPr>
          <a:xfrm>
            <a:off x="11843890" y="5668567"/>
            <a:ext cx="12879" cy="37348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298158-BC54-4110-9463-396619A703D7}"/>
              </a:ext>
            </a:extLst>
          </p:cNvPr>
          <p:cNvGrpSpPr/>
          <p:nvPr/>
        </p:nvGrpSpPr>
        <p:grpSpPr>
          <a:xfrm>
            <a:off x="9867463" y="2215192"/>
            <a:ext cx="890689" cy="348452"/>
            <a:chOff x="4658578" y="2511380"/>
            <a:chExt cx="1787234" cy="495300"/>
          </a:xfrm>
        </p:grpSpPr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E8796BCF-81D5-45D2-829D-D4C9B2A6E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578" y="2511380"/>
              <a:ext cx="1787234" cy="4953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Oval 20">
              <a:extLst>
                <a:ext uri="{FF2B5EF4-FFF2-40B4-BE49-F238E27FC236}">
                  <a16:creationId xmlns:a16="http://schemas.microsoft.com/office/drawing/2014/main" id="{E1C2DD01-DC12-44B2-ACBE-EA873E3C7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220" y="2599385"/>
              <a:ext cx="1512549" cy="3429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Oval 20">
            <a:extLst>
              <a:ext uri="{FF2B5EF4-FFF2-40B4-BE49-F238E27FC236}">
                <a16:creationId xmlns:a16="http://schemas.microsoft.com/office/drawing/2014/main" id="{C5A3E116-2B0E-4779-885D-FBDD24E3E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1863" y="1831991"/>
            <a:ext cx="753797" cy="2412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GB"/>
          </a:p>
        </p:txBody>
      </p:sp>
      <p:sp>
        <p:nvSpPr>
          <p:cNvPr id="25" name="Oval 20">
            <a:extLst>
              <a:ext uri="{FF2B5EF4-FFF2-40B4-BE49-F238E27FC236}">
                <a16:creationId xmlns:a16="http://schemas.microsoft.com/office/drawing/2014/main" id="{0A73DDB1-01C7-4F30-934F-EB6666A6E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0577" y="2634474"/>
            <a:ext cx="753797" cy="241236"/>
          </a:xfrm>
          <a:prstGeom prst="ellipse">
            <a:avLst/>
          </a:prstGeom>
          <a:ln w="28575">
            <a:prstDash val="lgDashDotDot"/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6007411-3F54-43A5-9F39-D588C439F597}"/>
              </a:ext>
            </a:extLst>
          </p:cNvPr>
          <p:cNvGrpSpPr/>
          <p:nvPr/>
        </p:nvGrpSpPr>
        <p:grpSpPr>
          <a:xfrm>
            <a:off x="9822608" y="2914598"/>
            <a:ext cx="980398" cy="540216"/>
            <a:chOff x="5037436" y="5016319"/>
            <a:chExt cx="1967241" cy="825925"/>
          </a:xfrm>
        </p:grpSpPr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6097E9E4-5B6F-4967-800A-ABF1FEBA1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020" y="5016319"/>
              <a:ext cx="1512549" cy="3429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B69118-3F42-4C5B-83F4-D1A550E07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721" y="5488007"/>
              <a:ext cx="907956" cy="31768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F3144C7-E029-413B-83E8-35992991E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36" y="5524563"/>
              <a:ext cx="907956" cy="31768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12BE18D-DC20-4F73-B372-B39524B6D970}"/>
                </a:ext>
              </a:extLst>
            </p:cNvPr>
            <p:cNvCxnSpPr>
              <a:stCxn id="27" idx="5"/>
              <a:endCxn id="28" idx="0"/>
            </p:cNvCxnSpPr>
            <p:nvPr/>
          </p:nvCxnSpPr>
          <p:spPr>
            <a:xfrm>
              <a:off x="6464061" y="5309002"/>
              <a:ext cx="86638" cy="179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755BC92-5FDD-453B-B509-9400D4374560}"/>
                </a:ext>
              </a:extLst>
            </p:cNvPr>
            <p:cNvCxnSpPr/>
            <p:nvPr/>
          </p:nvCxnSpPr>
          <p:spPr>
            <a:xfrm flipH="1">
              <a:off x="5522186" y="5360436"/>
              <a:ext cx="60781" cy="1769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20">
            <a:extLst>
              <a:ext uri="{FF2B5EF4-FFF2-40B4-BE49-F238E27FC236}">
                <a16:creationId xmlns:a16="http://schemas.microsoft.com/office/drawing/2014/main" id="{9A553FE1-0294-43D6-918A-4CFC73151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8085" y="3536743"/>
            <a:ext cx="753797" cy="2412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EE572A-79E8-4070-B879-426A0437A59A}"/>
              </a:ext>
            </a:extLst>
          </p:cNvPr>
          <p:cNvCxnSpPr>
            <a:cxnSpLocks/>
          </p:cNvCxnSpPr>
          <p:nvPr/>
        </p:nvCxnSpPr>
        <p:spPr>
          <a:xfrm>
            <a:off x="11521232" y="3676706"/>
            <a:ext cx="4475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7CBD077-A68E-44E0-A4F1-4DC40EEDEF96}"/>
              </a:ext>
            </a:extLst>
          </p:cNvPr>
          <p:cNvSpPr txBox="1"/>
          <p:nvPr/>
        </p:nvSpPr>
        <p:spPr>
          <a:xfrm>
            <a:off x="373790" y="4049154"/>
            <a:ext cx="527175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Relationship</a:t>
            </a: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400" b="1" dirty="0"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l" rtl="0" fontAlgn="base">
              <a:buClr>
                <a:srgbClr val="C00000"/>
              </a:buClr>
              <a:buFont typeface="+mj-lt"/>
              <a:buAutoNum type="arabicPeriod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Relationship Strong</a:t>
            </a:r>
          </a:p>
          <a:p>
            <a:pPr marL="1428750" lvl="2" indent="-514350" algn="l" rtl="0" fontAlgn="base">
              <a:buClr>
                <a:srgbClr val="C00000"/>
              </a:buClr>
              <a:buFont typeface="+mj-lt"/>
              <a:buAutoNum type="arabicPeriod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l" rtl="0" fontAlgn="base">
              <a:buClr>
                <a:srgbClr val="C00000"/>
              </a:buClr>
              <a:buFont typeface="+mj-lt"/>
              <a:buAutoNum type="arabicPeriod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Relationship  Weak</a:t>
            </a:r>
          </a:p>
          <a:p>
            <a:pPr lvl="2" algn="l" rtl="0" fontAlgn="base">
              <a:buClr>
                <a:srgbClr val="C00000"/>
              </a:buClr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AutoShape 19">
            <a:extLst>
              <a:ext uri="{FF2B5EF4-FFF2-40B4-BE49-F238E27FC236}">
                <a16:creationId xmlns:a16="http://schemas.microsoft.com/office/drawing/2014/main" id="{87848AAA-8494-4F94-A1F3-F019767A2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723" y="4674741"/>
            <a:ext cx="511251" cy="404491"/>
          </a:xfrm>
          <a:prstGeom prst="diamond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AutoShape 19">
            <a:extLst>
              <a:ext uri="{FF2B5EF4-FFF2-40B4-BE49-F238E27FC236}">
                <a16:creationId xmlns:a16="http://schemas.microsoft.com/office/drawing/2014/main" id="{15696855-DCB5-41FD-B1F4-075CA4B33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940" y="5527963"/>
            <a:ext cx="511251" cy="404491"/>
          </a:xfrm>
          <a:prstGeom prst="diamond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AutoShape 19">
            <a:extLst>
              <a:ext uri="{FF2B5EF4-FFF2-40B4-BE49-F238E27FC236}">
                <a16:creationId xmlns:a16="http://schemas.microsoft.com/office/drawing/2014/main" id="{87819D59-4D25-431E-A611-AD04B5A8E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4754" y="5642735"/>
            <a:ext cx="255625" cy="202245"/>
          </a:xfrm>
          <a:prstGeom prst="diamond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00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84006" y="2158683"/>
            <a:ext cx="8583303" cy="374205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altLang="ar-EG" b="1" dirty="0">
              <a:latin typeface="Times New Roman" pitchFamily="18" charset="0"/>
              <a:cs typeface="Times New Roman" pitchFamily="18" charset="0"/>
            </a:endParaRP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altLang="ar-EG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 rtl="0" fontAlgn="base">
              <a:buClr>
                <a:srgbClr val="C00000"/>
              </a:buCl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 rtl="0" fontAlgn="base">
              <a:buClr>
                <a:srgbClr val="C00000"/>
              </a:buClr>
              <a:buNone/>
            </a:pP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4</a:t>
            </a:fld>
            <a:endParaRPr lang="ar-E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76318-E7A4-459B-88BF-97678FC2075C}"/>
              </a:ext>
            </a:extLst>
          </p:cNvPr>
          <p:cNvSpPr txBox="1"/>
          <p:nvPr/>
        </p:nvSpPr>
        <p:spPr>
          <a:xfrm>
            <a:off x="824248" y="2466054"/>
            <a:ext cx="3865338" cy="156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34290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Entity 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Table</a:t>
            </a:r>
          </a:p>
          <a:p>
            <a:pPr marL="0" lvl="1" indent="-34290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Attribute  Column</a:t>
            </a:r>
          </a:p>
          <a:p>
            <a:pPr marL="0" lvl="1" indent="-34290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Relationship  Line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4248" y="233986"/>
            <a:ext cx="10341735" cy="907266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</a:p>
          <a:p>
            <a:pPr algn="ctr"/>
            <a:endParaRPr lang="en-US" sz="6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Group 42">
            <a:extLst>
              <a:ext uri="{FF2B5EF4-FFF2-40B4-BE49-F238E27FC236}">
                <a16:creationId xmlns:a16="http://schemas.microsoft.com/office/drawing/2014/main" id="{9E1EA717-16C6-45D6-AF7C-BCEA2180C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115290"/>
              </p:ext>
            </p:extLst>
          </p:nvPr>
        </p:nvGraphicFramePr>
        <p:xfrm>
          <a:off x="6341614" y="2304626"/>
          <a:ext cx="4953000" cy="3783013"/>
        </p:xfrm>
        <a:graphic>
          <a:graphicData uri="http://schemas.openxmlformats.org/drawingml/2006/table">
            <a:tbl>
              <a:tblPr/>
              <a:tblGrid>
                <a:gridCol w="163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Student ID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 Name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First Name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2144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Arnold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Betty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3122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Taylor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John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1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3843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Simmons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Lisa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9844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Macy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Bill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2837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Leath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Heather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2293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Wrench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Tim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8918686" y="3320291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ctr"/>
            <a:endParaRPr lang="en-US" altLang="en-US" sz="2000">
              <a:latin typeface="Arial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0015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5</a:t>
            </a:fld>
            <a:endParaRPr lang="ar-EG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9180" y="2785620"/>
            <a:ext cx="10998558" cy="936374"/>
          </a:xfrm>
          <a:prstGeom prst="rect">
            <a:avLst/>
          </a:prstGeom>
        </p:spPr>
        <p:txBody>
          <a:bodyPr/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endParaRPr lang="en-US" sz="8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54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9523D6-7FF4-4756-82B6-92A26C0C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6</a:t>
            </a:fld>
            <a:endParaRPr lang="ar-E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DEC57-E87F-4B29-A3E7-66B84542F34C}"/>
              </a:ext>
            </a:extLst>
          </p:cNvPr>
          <p:cNvSpPr txBox="1"/>
          <p:nvPr/>
        </p:nvSpPr>
        <p:spPr>
          <a:xfrm>
            <a:off x="612559" y="1330487"/>
            <a:ext cx="10395752" cy="458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faculty is organized into departments. Each department has a unique name, a unique number and a professor who </a:t>
            </a:r>
            <a:r>
              <a:rPr lang="en-US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manage the department. We keep track of the start date of the department manager. A department may have several locations. Each department enrolls </a:t>
            </a:r>
            <a:r>
              <a:rPr lang="en-US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number of students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 We store each student’s unique ID, Name (First Name and Last Name), address, gender, and birthday. </a:t>
            </a:r>
          </a:p>
          <a:p>
            <a:pPr marL="0" marR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Each student takes </a:t>
            </a:r>
            <a:r>
              <a:rPr lang="en-US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number of projects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marR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Each project has a name and a unique number. </a:t>
            </a:r>
          </a:p>
          <a:p>
            <a:pPr marL="0" marR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We store each professors’ ID, Name, address, gender, and birthday. Each professor may have several skills. Each professor works for </a:t>
            </a:r>
            <a:r>
              <a:rPr lang="en-US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department but </a:t>
            </a:r>
            <a:r>
              <a:rPr lang="en-US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supervise </a:t>
            </a:r>
            <a:r>
              <a:rPr lang="en-US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several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projects. We keep track of the number of hours per week that a professor currently supervises each project. Each professor </a:t>
            </a:r>
            <a:r>
              <a:rPr lang="en-US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have </a:t>
            </a:r>
            <a:r>
              <a:rPr lang="en-US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of dependents. For each dependent: name, gender and birth date.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8047B-A677-47DF-BAED-E95A660D7B51}"/>
              </a:ext>
            </a:extLst>
          </p:cNvPr>
          <p:cNvSpPr txBox="1"/>
          <p:nvPr/>
        </p:nvSpPr>
        <p:spPr>
          <a:xfrm>
            <a:off x="612559" y="494444"/>
            <a:ext cx="3778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Faculty ERD Case</a:t>
            </a:r>
          </a:p>
        </p:txBody>
      </p:sp>
    </p:spTree>
    <p:extLst>
      <p:ext uri="{BB962C8B-B14F-4D97-AF65-F5344CB8AC3E}">
        <p14:creationId xmlns:p14="http://schemas.microsoft.com/office/powerpoint/2010/main" val="1381667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9523D6-7FF4-4756-82B6-92A26C0C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7</a:t>
            </a:fld>
            <a:endParaRPr lang="ar-EG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727FF02-4E4F-4BC7-B4E6-9A687761AC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447"/>
            <a:ext cx="12192000" cy="555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9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9523D6-7FF4-4756-82B6-92A26C0C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2212"/>
            <a:ext cx="2743200" cy="365125"/>
          </a:xfrm>
        </p:spPr>
        <p:txBody>
          <a:bodyPr/>
          <a:lstStyle/>
          <a:p>
            <a:fld id="{B810BD0C-B7FF-44EC-9973-A481AF7F3B23}" type="slidenum">
              <a:rPr lang="ar-EG" smtClean="0"/>
              <a:t>8</a:t>
            </a:fld>
            <a:endParaRPr lang="ar-E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DEC57-E87F-4B29-A3E7-66B84542F34C}"/>
              </a:ext>
            </a:extLst>
          </p:cNvPr>
          <p:cNvSpPr txBox="1"/>
          <p:nvPr/>
        </p:nvSpPr>
        <p:spPr>
          <a:xfrm>
            <a:off x="612559" y="1323956"/>
            <a:ext cx="10395752" cy="4454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company is organized into departments. Each department has a unique name, a unique Code and an employee who </a:t>
            </a:r>
            <a:r>
              <a:rPr lang="en-US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manage the department. We keep track of the start date of the department manager. A department may have several locations.  </a:t>
            </a:r>
          </a:p>
          <a:p>
            <a:pPr marL="0" marR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Each department controls </a:t>
            </a:r>
            <a:r>
              <a:rPr lang="en-US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number of projects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 Each project has a unique name, a unique number and is located at a Single location.</a:t>
            </a:r>
          </a:p>
          <a:p>
            <a:pPr marL="0"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We store each employee’s social security number (SSN), address, salary, gender and birth date.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Each employee works for </a:t>
            </a:r>
            <a:r>
              <a:rPr lang="en-US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department but </a:t>
            </a:r>
            <a:r>
              <a:rPr lang="en-US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work on </a:t>
            </a:r>
            <a:r>
              <a:rPr lang="en-US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several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projects.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We keep track of the number of hours per week that an employee currently works on each project.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In some case the employee </a:t>
            </a:r>
            <a:r>
              <a:rPr lang="en-US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supervise other employees.</a:t>
            </a:r>
          </a:p>
          <a:p>
            <a:pPr marL="0"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Each employee </a:t>
            </a:r>
            <a:r>
              <a:rPr lang="en-US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have </a:t>
            </a:r>
            <a:r>
              <a:rPr lang="en-US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of dependents. For each dependent: name, gender and birth date.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8047B-A677-47DF-BAED-E95A660D7B51}"/>
              </a:ext>
            </a:extLst>
          </p:cNvPr>
          <p:cNvSpPr txBox="1"/>
          <p:nvPr/>
        </p:nvSpPr>
        <p:spPr>
          <a:xfrm>
            <a:off x="541835" y="458537"/>
            <a:ext cx="4267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Company ERD Case</a:t>
            </a:r>
          </a:p>
        </p:txBody>
      </p:sp>
    </p:spTree>
    <p:extLst>
      <p:ext uri="{BB962C8B-B14F-4D97-AF65-F5344CB8AC3E}">
        <p14:creationId xmlns:p14="http://schemas.microsoft.com/office/powerpoint/2010/main" val="81444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9523D6-7FF4-4756-82B6-92A26C0C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9</a:t>
            </a:fld>
            <a:endParaRPr lang="ar-EG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53F4613-EB05-4D94-A374-3AA05F187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6" y="272789"/>
            <a:ext cx="11629128" cy="62946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D247D7-533F-844A-1BDD-5359F9045F7F}"/>
              </a:ext>
            </a:extLst>
          </p:cNvPr>
          <p:cNvSpPr txBox="1"/>
          <p:nvPr/>
        </p:nvSpPr>
        <p:spPr>
          <a:xfrm>
            <a:off x="9954299" y="174494"/>
            <a:ext cx="1886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Mandatory</a:t>
            </a:r>
          </a:p>
          <a:p>
            <a:endParaRPr lang="en-US" dirty="0"/>
          </a:p>
          <a:p>
            <a:r>
              <a:rPr lang="en-US" dirty="0"/>
              <a:t>optional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0B8C3A-B1A5-CA3E-5860-260ADA8A0343}"/>
              </a:ext>
            </a:extLst>
          </p:cNvPr>
          <p:cNvCxnSpPr/>
          <p:nvPr/>
        </p:nvCxnSpPr>
        <p:spPr>
          <a:xfrm>
            <a:off x="10232020" y="136525"/>
            <a:ext cx="0" cy="4174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7F47417-25AC-6021-DCC1-452093D58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3287" y="157004"/>
            <a:ext cx="36579" cy="4389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C0DED1-02FD-37CD-E246-382601D9F122}"/>
              </a:ext>
            </a:extLst>
          </p:cNvPr>
          <p:cNvCxnSpPr/>
          <p:nvPr/>
        </p:nvCxnSpPr>
        <p:spPr>
          <a:xfrm>
            <a:off x="10876414" y="680354"/>
            <a:ext cx="0" cy="4174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58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12098</TotalTime>
  <Words>423</Words>
  <Application>Microsoft Office PowerPoint</Application>
  <PresentationFormat>Widescreen</PresentationFormat>
  <Paragraphs>95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</dc:creator>
  <cp:lastModifiedBy>Ahmed Arafat</cp:lastModifiedBy>
  <cp:revision>1120</cp:revision>
  <cp:lastPrinted>2017-02-27T19:11:09Z</cp:lastPrinted>
  <dcterms:created xsi:type="dcterms:W3CDTF">2017-01-05T21:18:42Z</dcterms:created>
  <dcterms:modified xsi:type="dcterms:W3CDTF">2024-12-10T13:54:50Z</dcterms:modified>
</cp:coreProperties>
</file>