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392" r:id="rId3"/>
    <p:sldId id="424" r:id="rId4"/>
    <p:sldId id="430" r:id="rId5"/>
    <p:sldId id="436" r:id="rId6"/>
    <p:sldId id="437" r:id="rId7"/>
    <p:sldId id="432" r:id="rId8"/>
    <p:sldId id="433" r:id="rId9"/>
    <p:sldId id="398" r:id="rId10"/>
    <p:sldId id="400" r:id="rId11"/>
    <p:sldId id="401" r:id="rId12"/>
    <p:sldId id="402" r:id="rId13"/>
    <p:sldId id="413" r:id="rId14"/>
    <p:sldId id="404" r:id="rId15"/>
    <p:sldId id="434" r:id="rId16"/>
    <p:sldId id="406" r:id="rId17"/>
    <p:sldId id="407" r:id="rId18"/>
    <p:sldId id="408" r:id="rId19"/>
    <p:sldId id="438" r:id="rId20"/>
    <p:sldId id="409" r:id="rId21"/>
    <p:sldId id="439" r:id="rId22"/>
    <p:sldId id="278" r:id="rId23"/>
    <p:sldId id="279" r:id="rId24"/>
    <p:sldId id="281" r:id="rId25"/>
    <p:sldId id="282" r:id="rId26"/>
    <p:sldId id="305" r:id="rId27"/>
    <p:sldId id="441" r:id="rId28"/>
    <p:sldId id="440" r:id="rId29"/>
    <p:sldId id="442" r:id="rId30"/>
    <p:sldId id="443" r:id="rId31"/>
    <p:sldId id="444" r:id="rId32"/>
    <p:sldId id="445" r:id="rId33"/>
    <p:sldId id="446" r:id="rId34"/>
    <p:sldId id="44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6416" autoAdjust="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2A597B-707A-4CF8-A40A-5C289602DD89}" type="doc">
      <dgm:prSet loTypeId="urn:microsoft.com/office/officeart/2005/8/layout/hierarchy6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53868D-4B47-4BEF-AEEC-38B71AD0FC2D}">
      <dgm:prSet phldrT="[Text]"/>
      <dgm:spPr/>
      <dgm:t>
        <a:bodyPr/>
        <a:lstStyle/>
        <a:p>
          <a:r>
            <a:rPr lang="en-US" dirty="0" smtClean="0"/>
            <a:t>Shape</a:t>
          </a:r>
          <a:endParaRPr lang="en-US" dirty="0"/>
        </a:p>
      </dgm:t>
    </dgm:pt>
    <dgm:pt modelId="{135B711F-8FED-4535-A611-1F1A2534E9DE}" type="parTrans" cxnId="{A56BE8F5-2FE3-4801-A046-D0319ED5348F}">
      <dgm:prSet/>
      <dgm:spPr/>
      <dgm:t>
        <a:bodyPr/>
        <a:lstStyle/>
        <a:p>
          <a:endParaRPr lang="en-US"/>
        </a:p>
      </dgm:t>
    </dgm:pt>
    <dgm:pt modelId="{DF60B795-E930-45D8-AC3E-4E480BD564D1}" type="sibTrans" cxnId="{A56BE8F5-2FE3-4801-A046-D0319ED5348F}">
      <dgm:prSet/>
      <dgm:spPr/>
      <dgm:t>
        <a:bodyPr/>
        <a:lstStyle/>
        <a:p>
          <a:endParaRPr lang="en-US"/>
        </a:p>
      </dgm:t>
    </dgm:pt>
    <dgm:pt modelId="{98092116-084E-424C-821A-82583E4E35F5}" type="asst">
      <dgm:prSet phldrT="[Text]"/>
      <dgm:spPr/>
      <dgm:t>
        <a:bodyPr/>
        <a:lstStyle/>
        <a:p>
          <a:r>
            <a:rPr lang="en-US" dirty="0" smtClean="0"/>
            <a:t>Rectangle</a:t>
          </a:r>
          <a:endParaRPr lang="en-US" dirty="0"/>
        </a:p>
      </dgm:t>
    </dgm:pt>
    <dgm:pt modelId="{8AA94762-85A6-4F1C-B2CE-3CC847AF7B71}" type="parTrans" cxnId="{4FE11ED2-007B-48EB-9722-5AECEC94914B}">
      <dgm:prSet/>
      <dgm:spPr/>
      <dgm:t>
        <a:bodyPr/>
        <a:lstStyle/>
        <a:p>
          <a:endParaRPr lang="en-US"/>
        </a:p>
      </dgm:t>
    </dgm:pt>
    <dgm:pt modelId="{EA3DED14-1579-4A5B-A6A0-7A3654403DB7}" type="sibTrans" cxnId="{4FE11ED2-007B-48EB-9722-5AECEC94914B}">
      <dgm:prSet/>
      <dgm:spPr/>
      <dgm:t>
        <a:bodyPr/>
        <a:lstStyle/>
        <a:p>
          <a:endParaRPr lang="en-US"/>
        </a:p>
      </dgm:t>
    </dgm:pt>
    <dgm:pt modelId="{A43C876A-4224-4DA0-B96D-5BBA62DCC0D1}">
      <dgm:prSet phldrT="[Text]"/>
      <dgm:spPr/>
      <dgm:t>
        <a:bodyPr/>
        <a:lstStyle/>
        <a:p>
          <a:r>
            <a:rPr lang="en-US" dirty="0" smtClean="0"/>
            <a:t>Triangle </a:t>
          </a:r>
          <a:endParaRPr lang="en-US" dirty="0"/>
        </a:p>
      </dgm:t>
    </dgm:pt>
    <dgm:pt modelId="{6E42ADCA-1CE7-4400-B52E-4A5B668F1E36}" type="parTrans" cxnId="{87476669-9DEC-48E0-9085-4FCA11A032F0}">
      <dgm:prSet/>
      <dgm:spPr/>
      <dgm:t>
        <a:bodyPr/>
        <a:lstStyle/>
        <a:p>
          <a:endParaRPr lang="en-US"/>
        </a:p>
      </dgm:t>
    </dgm:pt>
    <dgm:pt modelId="{E5C59D20-A242-4F54-BC96-DD68E02B1995}" type="sibTrans" cxnId="{87476669-9DEC-48E0-9085-4FCA11A032F0}">
      <dgm:prSet/>
      <dgm:spPr/>
      <dgm:t>
        <a:bodyPr/>
        <a:lstStyle/>
        <a:p>
          <a:endParaRPr lang="en-US"/>
        </a:p>
      </dgm:t>
    </dgm:pt>
    <dgm:pt modelId="{2105E57C-9518-4972-BE02-DB77F10F1F29}">
      <dgm:prSet phldrT="[Text]"/>
      <dgm:spPr/>
      <dgm:t>
        <a:bodyPr/>
        <a:lstStyle/>
        <a:p>
          <a:r>
            <a:rPr lang="en-US" dirty="0" smtClean="0"/>
            <a:t>Circle</a:t>
          </a:r>
          <a:endParaRPr lang="en-US" dirty="0"/>
        </a:p>
      </dgm:t>
    </dgm:pt>
    <dgm:pt modelId="{B87D7B84-EACB-4299-9E50-8D86A6D21819}" type="parTrans" cxnId="{2960079C-3D1B-40DF-A2CA-DFB702D64F10}">
      <dgm:prSet/>
      <dgm:spPr/>
      <dgm:t>
        <a:bodyPr/>
        <a:lstStyle/>
        <a:p>
          <a:endParaRPr lang="en-US"/>
        </a:p>
      </dgm:t>
    </dgm:pt>
    <dgm:pt modelId="{930F0022-1606-45B1-8624-096AB39411A7}" type="sibTrans" cxnId="{2960079C-3D1B-40DF-A2CA-DFB702D64F10}">
      <dgm:prSet/>
      <dgm:spPr/>
      <dgm:t>
        <a:bodyPr/>
        <a:lstStyle/>
        <a:p>
          <a:endParaRPr lang="en-US"/>
        </a:p>
      </dgm:t>
    </dgm:pt>
    <dgm:pt modelId="{F2F4161B-AC4D-4DA8-B002-21812788A756}" type="pres">
      <dgm:prSet presAssocID="{382A597B-707A-4CF8-A40A-5C289602DD8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49BC5B-A1F6-4AD9-847F-36082518BFF5}" type="pres">
      <dgm:prSet presAssocID="{382A597B-707A-4CF8-A40A-5C289602DD89}" presName="hierFlow" presStyleCnt="0"/>
      <dgm:spPr/>
    </dgm:pt>
    <dgm:pt modelId="{1EBC51EF-3E46-4B06-944A-3744855D2640}" type="pres">
      <dgm:prSet presAssocID="{382A597B-707A-4CF8-A40A-5C289602DD8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F2A217E-BC54-417D-9409-B438B82236FD}" type="pres">
      <dgm:prSet presAssocID="{EA53868D-4B47-4BEF-AEEC-38B71AD0FC2D}" presName="Name14" presStyleCnt="0"/>
      <dgm:spPr/>
    </dgm:pt>
    <dgm:pt modelId="{1A94EF5D-07C4-4E89-A24E-C84242B234C7}" type="pres">
      <dgm:prSet presAssocID="{EA53868D-4B47-4BEF-AEEC-38B71AD0FC2D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BB3F98-F4A4-4F23-8F75-3FABDC4DEAB9}" type="pres">
      <dgm:prSet presAssocID="{EA53868D-4B47-4BEF-AEEC-38B71AD0FC2D}" presName="hierChild2" presStyleCnt="0"/>
      <dgm:spPr/>
    </dgm:pt>
    <dgm:pt modelId="{ECD121C4-852D-42F8-82CE-D663F7FA4A3D}" type="pres">
      <dgm:prSet presAssocID="{8AA94762-85A6-4F1C-B2CE-3CC847AF7B71}" presName="Name19" presStyleLbl="parChTrans1D2" presStyleIdx="0" presStyleCnt="3"/>
      <dgm:spPr/>
      <dgm:t>
        <a:bodyPr/>
        <a:lstStyle/>
        <a:p>
          <a:endParaRPr lang="en-US"/>
        </a:p>
      </dgm:t>
    </dgm:pt>
    <dgm:pt modelId="{0FAAF51D-955B-4BA9-8839-75F559C0F49A}" type="pres">
      <dgm:prSet presAssocID="{98092116-084E-424C-821A-82583E4E35F5}" presName="Name21" presStyleCnt="0"/>
      <dgm:spPr/>
    </dgm:pt>
    <dgm:pt modelId="{BF689618-96E3-4062-9343-C5620445D7CE}" type="pres">
      <dgm:prSet presAssocID="{98092116-084E-424C-821A-82583E4E35F5}" presName="level2Shape" presStyleLbl="asst1" presStyleIdx="0" presStyleCnt="1"/>
      <dgm:spPr/>
      <dgm:t>
        <a:bodyPr/>
        <a:lstStyle/>
        <a:p>
          <a:endParaRPr lang="en-US"/>
        </a:p>
      </dgm:t>
    </dgm:pt>
    <dgm:pt modelId="{CB56D894-B188-48DE-8283-F43CB5187F61}" type="pres">
      <dgm:prSet presAssocID="{98092116-084E-424C-821A-82583E4E35F5}" presName="hierChild3" presStyleCnt="0"/>
      <dgm:spPr/>
    </dgm:pt>
    <dgm:pt modelId="{C7DB967E-C99A-4E4A-8A4D-65D0A2370318}" type="pres">
      <dgm:prSet presAssocID="{6E42ADCA-1CE7-4400-B52E-4A5B668F1E36}" presName="Name19" presStyleLbl="parChTrans1D2" presStyleIdx="1" presStyleCnt="3"/>
      <dgm:spPr/>
      <dgm:t>
        <a:bodyPr/>
        <a:lstStyle/>
        <a:p>
          <a:endParaRPr lang="en-US"/>
        </a:p>
      </dgm:t>
    </dgm:pt>
    <dgm:pt modelId="{3C175C83-B20D-4092-9BD5-376399684CC8}" type="pres">
      <dgm:prSet presAssocID="{A43C876A-4224-4DA0-B96D-5BBA62DCC0D1}" presName="Name21" presStyleCnt="0"/>
      <dgm:spPr/>
    </dgm:pt>
    <dgm:pt modelId="{9517722E-683A-40AC-BE5D-FDBC1280DE0B}" type="pres">
      <dgm:prSet presAssocID="{A43C876A-4224-4DA0-B96D-5BBA62DCC0D1}" presName="level2Shape" presStyleLbl="node2" presStyleIdx="0" presStyleCnt="2"/>
      <dgm:spPr/>
      <dgm:t>
        <a:bodyPr/>
        <a:lstStyle/>
        <a:p>
          <a:endParaRPr lang="en-US"/>
        </a:p>
      </dgm:t>
    </dgm:pt>
    <dgm:pt modelId="{1267AD0F-A5A3-4F7D-B736-2DF98E29D940}" type="pres">
      <dgm:prSet presAssocID="{A43C876A-4224-4DA0-B96D-5BBA62DCC0D1}" presName="hierChild3" presStyleCnt="0"/>
      <dgm:spPr/>
    </dgm:pt>
    <dgm:pt modelId="{DAD6DE13-4900-4EEC-A925-830893A2F9BE}" type="pres">
      <dgm:prSet presAssocID="{B87D7B84-EACB-4299-9E50-8D86A6D21819}" presName="Name19" presStyleLbl="parChTrans1D2" presStyleIdx="2" presStyleCnt="3"/>
      <dgm:spPr/>
      <dgm:t>
        <a:bodyPr/>
        <a:lstStyle/>
        <a:p>
          <a:endParaRPr lang="en-US"/>
        </a:p>
      </dgm:t>
    </dgm:pt>
    <dgm:pt modelId="{F928BD43-2A1B-408B-87AF-A7E539DC5A9A}" type="pres">
      <dgm:prSet presAssocID="{2105E57C-9518-4972-BE02-DB77F10F1F29}" presName="Name21" presStyleCnt="0"/>
      <dgm:spPr/>
    </dgm:pt>
    <dgm:pt modelId="{F3825D6D-287F-42EC-B584-2FE947C82044}" type="pres">
      <dgm:prSet presAssocID="{2105E57C-9518-4972-BE02-DB77F10F1F29}" presName="level2Shape" presStyleLbl="node2" presStyleIdx="1" presStyleCnt="2"/>
      <dgm:spPr/>
      <dgm:t>
        <a:bodyPr/>
        <a:lstStyle/>
        <a:p>
          <a:endParaRPr lang="en-US"/>
        </a:p>
      </dgm:t>
    </dgm:pt>
    <dgm:pt modelId="{D0140E6D-7923-4576-AC87-709C25D96C43}" type="pres">
      <dgm:prSet presAssocID="{2105E57C-9518-4972-BE02-DB77F10F1F29}" presName="hierChild3" presStyleCnt="0"/>
      <dgm:spPr/>
    </dgm:pt>
    <dgm:pt modelId="{5103FDA1-57B6-4C56-9C87-CD9F4108B50B}" type="pres">
      <dgm:prSet presAssocID="{382A597B-707A-4CF8-A40A-5C289602DD89}" presName="bgShapesFlow" presStyleCnt="0"/>
      <dgm:spPr/>
    </dgm:pt>
  </dgm:ptLst>
  <dgm:cxnLst>
    <dgm:cxn modelId="{4FE11ED2-007B-48EB-9722-5AECEC94914B}" srcId="{EA53868D-4B47-4BEF-AEEC-38B71AD0FC2D}" destId="{98092116-084E-424C-821A-82583E4E35F5}" srcOrd="0" destOrd="0" parTransId="{8AA94762-85A6-4F1C-B2CE-3CC847AF7B71}" sibTransId="{EA3DED14-1579-4A5B-A6A0-7A3654403DB7}"/>
    <dgm:cxn modelId="{509EBCC2-DB5C-4902-AB73-C4F76E68967B}" type="presOf" srcId="{A43C876A-4224-4DA0-B96D-5BBA62DCC0D1}" destId="{9517722E-683A-40AC-BE5D-FDBC1280DE0B}" srcOrd="0" destOrd="0" presId="urn:microsoft.com/office/officeart/2005/8/layout/hierarchy6"/>
    <dgm:cxn modelId="{BB48CE38-B5B3-401E-9007-26833BA46A7F}" type="presOf" srcId="{B87D7B84-EACB-4299-9E50-8D86A6D21819}" destId="{DAD6DE13-4900-4EEC-A925-830893A2F9BE}" srcOrd="0" destOrd="0" presId="urn:microsoft.com/office/officeart/2005/8/layout/hierarchy6"/>
    <dgm:cxn modelId="{87476669-9DEC-48E0-9085-4FCA11A032F0}" srcId="{EA53868D-4B47-4BEF-AEEC-38B71AD0FC2D}" destId="{A43C876A-4224-4DA0-B96D-5BBA62DCC0D1}" srcOrd="1" destOrd="0" parTransId="{6E42ADCA-1CE7-4400-B52E-4A5B668F1E36}" sibTransId="{E5C59D20-A242-4F54-BC96-DD68E02B1995}"/>
    <dgm:cxn modelId="{5DEE2EDB-50FB-486B-BA34-CF649BF8CF16}" type="presOf" srcId="{2105E57C-9518-4972-BE02-DB77F10F1F29}" destId="{F3825D6D-287F-42EC-B584-2FE947C82044}" srcOrd="0" destOrd="0" presId="urn:microsoft.com/office/officeart/2005/8/layout/hierarchy6"/>
    <dgm:cxn modelId="{FE81B422-3F2F-491A-B50A-FF503EEBB950}" type="presOf" srcId="{8AA94762-85A6-4F1C-B2CE-3CC847AF7B71}" destId="{ECD121C4-852D-42F8-82CE-D663F7FA4A3D}" srcOrd="0" destOrd="0" presId="urn:microsoft.com/office/officeart/2005/8/layout/hierarchy6"/>
    <dgm:cxn modelId="{0680DAEE-56A1-4F2F-A7DD-3C482CBFEB83}" type="presOf" srcId="{6E42ADCA-1CE7-4400-B52E-4A5B668F1E36}" destId="{C7DB967E-C99A-4E4A-8A4D-65D0A2370318}" srcOrd="0" destOrd="0" presId="urn:microsoft.com/office/officeart/2005/8/layout/hierarchy6"/>
    <dgm:cxn modelId="{CBB860D4-8091-4DC1-BAB4-D13DFD306F15}" type="presOf" srcId="{EA53868D-4B47-4BEF-AEEC-38B71AD0FC2D}" destId="{1A94EF5D-07C4-4E89-A24E-C84242B234C7}" srcOrd="0" destOrd="0" presId="urn:microsoft.com/office/officeart/2005/8/layout/hierarchy6"/>
    <dgm:cxn modelId="{C3507405-8697-43CF-B61F-55BD690E53F7}" type="presOf" srcId="{98092116-084E-424C-821A-82583E4E35F5}" destId="{BF689618-96E3-4062-9343-C5620445D7CE}" srcOrd="0" destOrd="0" presId="urn:microsoft.com/office/officeart/2005/8/layout/hierarchy6"/>
    <dgm:cxn modelId="{2960079C-3D1B-40DF-A2CA-DFB702D64F10}" srcId="{EA53868D-4B47-4BEF-AEEC-38B71AD0FC2D}" destId="{2105E57C-9518-4972-BE02-DB77F10F1F29}" srcOrd="2" destOrd="0" parTransId="{B87D7B84-EACB-4299-9E50-8D86A6D21819}" sibTransId="{930F0022-1606-45B1-8624-096AB39411A7}"/>
    <dgm:cxn modelId="{D95AD0C7-B964-4ABE-B1C0-AE02BF0EB384}" type="presOf" srcId="{382A597B-707A-4CF8-A40A-5C289602DD89}" destId="{F2F4161B-AC4D-4DA8-B002-21812788A756}" srcOrd="0" destOrd="0" presId="urn:microsoft.com/office/officeart/2005/8/layout/hierarchy6"/>
    <dgm:cxn modelId="{A56BE8F5-2FE3-4801-A046-D0319ED5348F}" srcId="{382A597B-707A-4CF8-A40A-5C289602DD89}" destId="{EA53868D-4B47-4BEF-AEEC-38B71AD0FC2D}" srcOrd="0" destOrd="0" parTransId="{135B711F-8FED-4535-A611-1F1A2534E9DE}" sibTransId="{DF60B795-E930-45D8-AC3E-4E480BD564D1}"/>
    <dgm:cxn modelId="{BE55FBEC-1FD5-477E-97B1-95B133CD23D7}" type="presParOf" srcId="{F2F4161B-AC4D-4DA8-B002-21812788A756}" destId="{AF49BC5B-A1F6-4AD9-847F-36082518BFF5}" srcOrd="0" destOrd="0" presId="urn:microsoft.com/office/officeart/2005/8/layout/hierarchy6"/>
    <dgm:cxn modelId="{44E4E749-C69D-443E-ABA2-22A3F7675E71}" type="presParOf" srcId="{AF49BC5B-A1F6-4AD9-847F-36082518BFF5}" destId="{1EBC51EF-3E46-4B06-944A-3744855D2640}" srcOrd="0" destOrd="0" presId="urn:microsoft.com/office/officeart/2005/8/layout/hierarchy6"/>
    <dgm:cxn modelId="{9C9DD77A-1B63-4E45-8213-C21936E35EA6}" type="presParOf" srcId="{1EBC51EF-3E46-4B06-944A-3744855D2640}" destId="{CF2A217E-BC54-417D-9409-B438B82236FD}" srcOrd="0" destOrd="0" presId="urn:microsoft.com/office/officeart/2005/8/layout/hierarchy6"/>
    <dgm:cxn modelId="{F5D8A14E-F230-449A-9C0D-8F9782105B7D}" type="presParOf" srcId="{CF2A217E-BC54-417D-9409-B438B82236FD}" destId="{1A94EF5D-07C4-4E89-A24E-C84242B234C7}" srcOrd="0" destOrd="0" presId="urn:microsoft.com/office/officeart/2005/8/layout/hierarchy6"/>
    <dgm:cxn modelId="{BBC438FB-9EC0-4979-9197-3A1E542F8217}" type="presParOf" srcId="{CF2A217E-BC54-417D-9409-B438B82236FD}" destId="{E5BB3F98-F4A4-4F23-8F75-3FABDC4DEAB9}" srcOrd="1" destOrd="0" presId="urn:microsoft.com/office/officeart/2005/8/layout/hierarchy6"/>
    <dgm:cxn modelId="{F165E3E9-162D-4127-AFAD-05653AA2159D}" type="presParOf" srcId="{E5BB3F98-F4A4-4F23-8F75-3FABDC4DEAB9}" destId="{ECD121C4-852D-42F8-82CE-D663F7FA4A3D}" srcOrd="0" destOrd="0" presId="urn:microsoft.com/office/officeart/2005/8/layout/hierarchy6"/>
    <dgm:cxn modelId="{4BCD6B0C-5DE8-45C3-8B76-600B1B8757C4}" type="presParOf" srcId="{E5BB3F98-F4A4-4F23-8F75-3FABDC4DEAB9}" destId="{0FAAF51D-955B-4BA9-8839-75F559C0F49A}" srcOrd="1" destOrd="0" presId="urn:microsoft.com/office/officeart/2005/8/layout/hierarchy6"/>
    <dgm:cxn modelId="{D9AC1545-4808-4A52-89A2-3EE460EBCFDA}" type="presParOf" srcId="{0FAAF51D-955B-4BA9-8839-75F559C0F49A}" destId="{BF689618-96E3-4062-9343-C5620445D7CE}" srcOrd="0" destOrd="0" presId="urn:microsoft.com/office/officeart/2005/8/layout/hierarchy6"/>
    <dgm:cxn modelId="{0A1571C0-047A-4041-B1B0-FC434331FA6E}" type="presParOf" srcId="{0FAAF51D-955B-4BA9-8839-75F559C0F49A}" destId="{CB56D894-B188-48DE-8283-F43CB5187F61}" srcOrd="1" destOrd="0" presId="urn:microsoft.com/office/officeart/2005/8/layout/hierarchy6"/>
    <dgm:cxn modelId="{6D3D58C7-5867-4F30-AC87-EBD4B6BF0A4D}" type="presParOf" srcId="{E5BB3F98-F4A4-4F23-8F75-3FABDC4DEAB9}" destId="{C7DB967E-C99A-4E4A-8A4D-65D0A2370318}" srcOrd="2" destOrd="0" presId="urn:microsoft.com/office/officeart/2005/8/layout/hierarchy6"/>
    <dgm:cxn modelId="{8C5E5EFA-B31B-4E20-B41C-ECCBCF9F8AAF}" type="presParOf" srcId="{E5BB3F98-F4A4-4F23-8F75-3FABDC4DEAB9}" destId="{3C175C83-B20D-4092-9BD5-376399684CC8}" srcOrd="3" destOrd="0" presId="urn:microsoft.com/office/officeart/2005/8/layout/hierarchy6"/>
    <dgm:cxn modelId="{F81B56C0-A3A1-4678-97F4-24139EDF49EC}" type="presParOf" srcId="{3C175C83-B20D-4092-9BD5-376399684CC8}" destId="{9517722E-683A-40AC-BE5D-FDBC1280DE0B}" srcOrd="0" destOrd="0" presId="urn:microsoft.com/office/officeart/2005/8/layout/hierarchy6"/>
    <dgm:cxn modelId="{30E67458-5B1A-43C7-B82F-4D2E5B95C9AE}" type="presParOf" srcId="{3C175C83-B20D-4092-9BD5-376399684CC8}" destId="{1267AD0F-A5A3-4F7D-B736-2DF98E29D940}" srcOrd="1" destOrd="0" presId="urn:microsoft.com/office/officeart/2005/8/layout/hierarchy6"/>
    <dgm:cxn modelId="{F51E23FD-D25C-4F43-8C81-AB55D5D87B74}" type="presParOf" srcId="{E5BB3F98-F4A4-4F23-8F75-3FABDC4DEAB9}" destId="{DAD6DE13-4900-4EEC-A925-830893A2F9BE}" srcOrd="4" destOrd="0" presId="urn:microsoft.com/office/officeart/2005/8/layout/hierarchy6"/>
    <dgm:cxn modelId="{3B8CC5D5-CCEA-4051-9B4B-021E9A8433FB}" type="presParOf" srcId="{E5BB3F98-F4A4-4F23-8F75-3FABDC4DEAB9}" destId="{F928BD43-2A1B-408B-87AF-A7E539DC5A9A}" srcOrd="5" destOrd="0" presId="urn:microsoft.com/office/officeart/2005/8/layout/hierarchy6"/>
    <dgm:cxn modelId="{985FD0A2-3AEF-4DDD-A8A1-7C420E2570A1}" type="presParOf" srcId="{F928BD43-2A1B-408B-87AF-A7E539DC5A9A}" destId="{F3825D6D-287F-42EC-B584-2FE947C82044}" srcOrd="0" destOrd="0" presId="urn:microsoft.com/office/officeart/2005/8/layout/hierarchy6"/>
    <dgm:cxn modelId="{C76A0917-6CF8-480B-B5AE-541EB67937BE}" type="presParOf" srcId="{F928BD43-2A1B-408B-87AF-A7E539DC5A9A}" destId="{D0140E6D-7923-4576-AC87-709C25D96C43}" srcOrd="1" destOrd="0" presId="urn:microsoft.com/office/officeart/2005/8/layout/hierarchy6"/>
    <dgm:cxn modelId="{4CBFA365-8243-497C-8C50-2E94D91EC1B5}" type="presParOf" srcId="{F2F4161B-AC4D-4DA8-B002-21812788A756}" destId="{5103FDA1-57B6-4C56-9C87-CD9F4108B50B}" srcOrd="1" destOrd="0" presId="urn:microsoft.com/office/officeart/2005/8/layout/hierarchy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049D1-0DF1-42B3-A893-E72A75B8E8F1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A63E7-1A91-4CF0-B60E-35BDB5D5A7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+mn-lt"/>
                <a:ea typeface="+mn-ea"/>
              </a:rPr>
              <a:t>The child class can extends only one class, and implements any no. of interfaces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+mn-lt"/>
                <a:ea typeface="+mn-ea"/>
              </a:rPr>
              <a:t>Where f, m ,c are references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A440845-8916-4D85-92B2-BC503B28B0B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1FDA9-42E3-490F-90E2-9538F6743D2A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9850" y="915988"/>
            <a:ext cx="4179888" cy="31337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693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680" y="4352474"/>
            <a:ext cx="4769457" cy="3477296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6542-C94A-473C-A27B-412437697C3F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3C51-7CC6-4F1E-B17A-1B719199C5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6542-C94A-473C-A27B-412437697C3F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3C51-7CC6-4F1E-B17A-1B719199C5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6542-C94A-473C-A27B-412437697C3F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3C51-7CC6-4F1E-B17A-1B719199C5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6542-C94A-473C-A27B-412437697C3F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3C51-7CC6-4F1E-B17A-1B719199C5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6542-C94A-473C-A27B-412437697C3F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3C51-7CC6-4F1E-B17A-1B719199C5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6542-C94A-473C-A27B-412437697C3F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3C51-7CC6-4F1E-B17A-1B719199C5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6542-C94A-473C-A27B-412437697C3F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3C51-7CC6-4F1E-B17A-1B719199C5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6542-C94A-473C-A27B-412437697C3F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3C51-7CC6-4F1E-B17A-1B719199C5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6542-C94A-473C-A27B-412437697C3F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3C51-7CC6-4F1E-B17A-1B719199C5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6542-C94A-473C-A27B-412437697C3F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3C51-7CC6-4F1E-B17A-1B719199C5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6542-C94A-473C-A27B-412437697C3F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3C51-7CC6-4F1E-B17A-1B719199C5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16542-C94A-473C-A27B-412437697C3F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53C51-7CC6-4F1E-B17A-1B719199C5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685800" y="2130480"/>
            <a:ext cx="7768440" cy="1465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Object Oriented Programming (OOP)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1371600" y="3886200"/>
            <a:ext cx="6396840" cy="17485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Mohamed Ezz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7920"/>
            <a:ext cx="8225640" cy="1135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rgbClr val="000000"/>
                </a:solidFill>
              </a:rPr>
              <a:t>Shape Abstract Example</a:t>
            </a:r>
            <a:endParaRPr sz="1600"/>
          </a:p>
        </p:txBody>
      </p:sp>
      <p:sp>
        <p:nvSpPr>
          <p:cNvPr id="81" name="CustomShape 2"/>
          <p:cNvSpPr/>
          <p:nvPr/>
        </p:nvSpPr>
        <p:spPr>
          <a:xfrm>
            <a:off x="471268" y="1445540"/>
            <a:ext cx="3886418" cy="3697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r>
              <a:rPr lang="en-US" b="1" dirty="0" smtClean="0">
                <a:solidFill>
                  <a:srgbClr val="FF0000"/>
                </a:solidFill>
              </a:rPr>
              <a:t>abstract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class </a:t>
            </a:r>
            <a:r>
              <a:rPr lang="en-US" dirty="0" smtClean="0">
                <a:solidFill>
                  <a:srgbClr val="000000"/>
                </a:solidFill>
              </a:rPr>
              <a:t>Shape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protected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color = 0;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public void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setColor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color){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this.color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=color;	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public int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getColor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(){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	return color;	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abstract</a:t>
            </a:r>
            <a:r>
              <a:rPr lang="en-US" dirty="0" smtClean="0">
                <a:solidFill>
                  <a:srgbClr val="FF0000"/>
                </a:solidFill>
              </a:rPr>
              <a:t> public float </a:t>
            </a:r>
            <a:r>
              <a:rPr lang="en-US" dirty="0" err="1" smtClean="0">
                <a:solidFill>
                  <a:srgbClr val="FF0000"/>
                </a:solidFill>
              </a:rPr>
              <a:t>computeArea</a:t>
            </a:r>
            <a:r>
              <a:rPr lang="en-US" dirty="0" smtClean="0">
                <a:solidFill>
                  <a:srgbClr val="FF0000"/>
                </a:solidFill>
              </a:rPr>
              <a:t>() 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// need to be implemented by //descendent class (child)</a:t>
            </a:r>
            <a:endParaRPr lang="en-US" dirty="0" smtClean="0">
              <a:solidFill>
                <a:schemeClr val="tx1"/>
              </a:solidFill>
              <a:latin typeface="Calibri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}</a:t>
            </a:r>
          </a:p>
        </p:txBody>
      </p:sp>
      <p:sp>
        <p:nvSpPr>
          <p:cNvPr id="7" name="CustomShape 2"/>
          <p:cNvSpPr/>
          <p:nvPr/>
        </p:nvSpPr>
        <p:spPr>
          <a:xfrm>
            <a:off x="4643438" y="1428736"/>
            <a:ext cx="4357718" cy="4929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class Circle </a:t>
            </a:r>
            <a:r>
              <a:rPr lang="en-US" b="1" dirty="0" smtClean="0">
                <a:solidFill>
                  <a:srgbClr val="000000"/>
                </a:solidFill>
                <a:latin typeface="Calibri"/>
              </a:rPr>
              <a:t>extends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Shape{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private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radius =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0;</a:t>
            </a:r>
          </a:p>
          <a:p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public </a:t>
            </a:r>
            <a:r>
              <a:rPr lang="en-US" dirty="0" smtClean="0">
                <a:solidFill>
                  <a:srgbClr val="000000"/>
                </a:solidFill>
              </a:rPr>
              <a:t>Circle (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r){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	 </a:t>
            </a:r>
            <a:r>
              <a:rPr lang="en-US" dirty="0" smtClean="0">
                <a:solidFill>
                  <a:srgbClr val="000000"/>
                </a:solidFill>
              </a:rPr>
              <a:t>radius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=r;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}</a:t>
            </a:r>
          </a:p>
          <a:p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public float </a:t>
            </a:r>
            <a:r>
              <a:rPr lang="en-US" dirty="0" err="1" smtClean="0">
                <a:solidFill>
                  <a:srgbClr val="000000"/>
                </a:solidFill>
              </a:rPr>
              <a:t>computeArea</a:t>
            </a:r>
            <a:r>
              <a:rPr lang="en-US" dirty="0" smtClean="0">
                <a:solidFill>
                  <a:srgbClr val="000000"/>
                </a:solidFill>
              </a:rPr>
              <a:t> (){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	return 22 /7* radius* radius;	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 }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public void </a:t>
            </a:r>
            <a:r>
              <a:rPr lang="en-US" dirty="0" err="1" smtClean="0">
                <a:solidFill>
                  <a:srgbClr val="000000"/>
                </a:solidFill>
              </a:rPr>
              <a:t>doubleSize</a:t>
            </a:r>
            <a:r>
              <a:rPr lang="en-US" dirty="0" smtClean="0">
                <a:solidFill>
                  <a:srgbClr val="000000"/>
                </a:solidFill>
              </a:rPr>
              <a:t> (){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	radius= 2 * radius;	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 }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}</a:t>
            </a:r>
            <a:endParaRPr lang="en-US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0034" y="3571876"/>
            <a:ext cx="928694" cy="428628"/>
          </a:xfrm>
          <a:prstGeom prst="ellipse">
            <a:avLst/>
          </a:prstGeom>
          <a:solidFill>
            <a:schemeClr val="lt1">
              <a:alpha val="8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0034" y="1428736"/>
            <a:ext cx="928694" cy="428628"/>
          </a:xfrm>
          <a:prstGeom prst="ellipse">
            <a:avLst/>
          </a:prstGeom>
          <a:solidFill>
            <a:schemeClr val="lt1">
              <a:alpha val="8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7920"/>
            <a:ext cx="8225640" cy="1135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rgbClr val="000000"/>
                </a:solidFill>
              </a:rPr>
              <a:t>Shape Abstract Example cont.</a:t>
            </a:r>
            <a:endParaRPr lang="en-US" sz="4000" dirty="0"/>
          </a:p>
        </p:txBody>
      </p:sp>
      <p:sp>
        <p:nvSpPr>
          <p:cNvPr id="5" name="CustomShape 2"/>
          <p:cNvSpPr/>
          <p:nvPr/>
        </p:nvSpPr>
        <p:spPr>
          <a:xfrm>
            <a:off x="142844" y="1357298"/>
            <a:ext cx="4357718" cy="5357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class Triangle </a:t>
            </a:r>
            <a:r>
              <a:rPr lang="en-US" b="1" dirty="0" smtClean="0">
                <a:solidFill>
                  <a:srgbClr val="000000"/>
                </a:solidFill>
                <a:latin typeface="Calibri"/>
              </a:rPr>
              <a:t>extends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Shape{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private int base = 0;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private int height = 0;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public </a:t>
            </a:r>
            <a:r>
              <a:rPr lang="en-US" dirty="0" smtClean="0">
                <a:solidFill>
                  <a:srgbClr val="000000"/>
                </a:solidFill>
              </a:rPr>
              <a:t>Triangle (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int h, int b){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	base=b;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	height=h;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public float </a:t>
            </a:r>
            <a:r>
              <a:rPr lang="en-US" dirty="0" err="1" smtClean="0">
                <a:solidFill>
                  <a:srgbClr val="000000"/>
                </a:solidFill>
              </a:rPr>
              <a:t>computeArea</a:t>
            </a:r>
            <a:r>
              <a:rPr lang="en-US" dirty="0" smtClean="0">
                <a:solidFill>
                  <a:srgbClr val="000000"/>
                </a:solidFill>
              </a:rPr>
              <a:t> (){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	return 0.5 * base * height;	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 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}</a:t>
            </a:r>
            <a:endParaRPr lang="en-US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4643438" y="1357298"/>
            <a:ext cx="4357718" cy="5357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class Rectangle </a:t>
            </a:r>
            <a:r>
              <a:rPr lang="en-US" b="1" dirty="0" smtClean="0">
                <a:solidFill>
                  <a:srgbClr val="000000"/>
                </a:solidFill>
                <a:latin typeface="Calibri"/>
              </a:rPr>
              <a:t>extends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Shape{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private int width = 0;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private int height = 0;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public Rectangle(int h, int w){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	width=w;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	height=h;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}</a:t>
            </a:r>
          </a:p>
          <a:p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public </a:t>
            </a:r>
            <a:r>
              <a:rPr lang="en-US" dirty="0" smtClean="0">
                <a:solidFill>
                  <a:srgbClr val="000000"/>
                </a:solidFill>
              </a:rPr>
              <a:t>float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computeArea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(){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return width* height;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	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}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public void swap(){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= width;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	 width = height;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	 height = I;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 }</a:t>
            </a:r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7" name="Text Box 3"/>
          <p:cNvSpPr txBox="1">
            <a:spLocks noChangeArrowheads="1"/>
          </p:cNvSpPr>
          <p:nvPr/>
        </p:nvSpPr>
        <p:spPr bwMode="auto">
          <a:xfrm>
            <a:off x="457200" y="1714488"/>
            <a:ext cx="83566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38150" lvl="1" indent="-323850">
              <a:lnSpc>
                <a:spcPct val="150000"/>
              </a:lnSpc>
              <a:buFontTx/>
              <a:buChar char="•"/>
              <a:tabLst>
                <a:tab pos="857250" algn="l"/>
                <a:tab pos="1828800" algn="l"/>
                <a:tab pos="2286000" algn="l"/>
              </a:tabLst>
            </a:pP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Abstract classes created using the </a:t>
            </a:r>
            <a:r>
              <a:rPr kumimoji="0" lang="en-US" altLang="zh-TW" sz="2400" b="1" dirty="0">
                <a:latin typeface="Times New Roman" pitchFamily="18" charset="0"/>
                <a:ea typeface="PMingLiU" pitchFamily="18" charset="-120"/>
              </a:rPr>
              <a:t>abstract</a:t>
            </a: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 keyword:</a:t>
            </a:r>
          </a:p>
          <a:p>
            <a:pPr marL="438150" lvl="1" indent="-323850">
              <a:lnSpc>
                <a:spcPct val="150000"/>
              </a:lnSpc>
              <a:tabLst>
                <a:tab pos="857250" algn="l"/>
                <a:tab pos="1828800" algn="l"/>
                <a:tab pos="2286000" algn="l"/>
              </a:tabLst>
            </a:pP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	</a:t>
            </a:r>
            <a:r>
              <a:rPr kumimoji="0" lang="en-US" altLang="zh-TW" sz="2000" b="0" dirty="0">
                <a:latin typeface="Times New Roman" pitchFamily="18" charset="0"/>
                <a:ea typeface="PMingLiU" pitchFamily="18" charset="-120"/>
              </a:rPr>
              <a:t>	public abstract class </a:t>
            </a:r>
            <a:r>
              <a:rPr kumimoji="0" lang="en-US" altLang="zh-TW" sz="2000" b="0" dirty="0" smtClean="0">
                <a:latin typeface="Times New Roman" pitchFamily="18" charset="0"/>
                <a:ea typeface="PMingLiU" pitchFamily="18" charset="-120"/>
              </a:rPr>
              <a:t>Shape{ </a:t>
            </a:r>
            <a:r>
              <a:rPr kumimoji="0" lang="en-US" altLang="zh-TW" sz="2000" b="0" dirty="0">
                <a:latin typeface="Times New Roman" pitchFamily="18" charset="0"/>
                <a:ea typeface="PMingLiU" pitchFamily="18" charset="-120"/>
              </a:rPr>
              <a:t>… }</a:t>
            </a:r>
          </a:p>
          <a:p>
            <a:pPr marL="438150" lvl="1" indent="-323850">
              <a:lnSpc>
                <a:spcPct val="150000"/>
              </a:lnSpc>
              <a:buFontTx/>
              <a:buChar char="•"/>
              <a:tabLst>
                <a:tab pos="857250" algn="l"/>
                <a:tab pos="1828800" algn="l"/>
                <a:tab pos="2286000" algn="l"/>
              </a:tabLst>
            </a:pP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In an abstract class, several </a:t>
            </a:r>
            <a:r>
              <a:rPr kumimoji="0" lang="en-US" altLang="zh-TW" sz="2400" b="0" u="sng" dirty="0">
                <a:latin typeface="Times New Roman" pitchFamily="18" charset="0"/>
                <a:ea typeface="PMingLiU" pitchFamily="18" charset="-120"/>
              </a:rPr>
              <a:t>abstract methods </a:t>
            </a: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are declared.</a:t>
            </a:r>
          </a:p>
          <a:p>
            <a:pPr marL="438150" lvl="1" indent="-323850">
              <a:lnSpc>
                <a:spcPct val="150000"/>
              </a:lnSpc>
              <a:tabLst>
                <a:tab pos="857250" algn="l"/>
                <a:tab pos="1828800" algn="l"/>
                <a:tab pos="2286000" algn="l"/>
              </a:tabLst>
            </a:pP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	</a:t>
            </a:r>
            <a:r>
              <a:rPr kumimoji="0" lang="en-US" altLang="zh-TW" sz="2000" b="0" dirty="0">
                <a:latin typeface="Times New Roman" pitchFamily="18" charset="0"/>
                <a:ea typeface="PMingLiU" pitchFamily="18" charset="-120"/>
              </a:rPr>
              <a:t>-	An abstract method is not implemented in the class, only </a:t>
            </a:r>
            <a:r>
              <a:rPr kumimoji="0" lang="en-US" altLang="zh-TW" sz="2000" b="0" u="sng" dirty="0">
                <a:latin typeface="Times New Roman" pitchFamily="18" charset="0"/>
                <a:ea typeface="PMingLiU" pitchFamily="18" charset="-120"/>
              </a:rPr>
              <a:t>declared</a:t>
            </a:r>
            <a:r>
              <a:rPr kumimoji="0" lang="en-US" altLang="zh-TW" sz="2000" b="0" dirty="0">
                <a:latin typeface="Times New Roman" pitchFamily="18" charset="0"/>
                <a:ea typeface="PMingLiU" pitchFamily="18" charset="-120"/>
              </a:rPr>
              <a:t>. The 	body of the method is then implemented in subclass.</a:t>
            </a:r>
          </a:p>
          <a:p>
            <a:pPr marL="438150" lvl="1" indent="-323850">
              <a:lnSpc>
                <a:spcPct val="150000"/>
              </a:lnSpc>
              <a:tabLst>
                <a:tab pos="857250" algn="l"/>
                <a:tab pos="1828800" algn="l"/>
                <a:tab pos="2286000" algn="l"/>
              </a:tabLst>
            </a:pPr>
            <a:r>
              <a:rPr kumimoji="0" lang="en-US" altLang="zh-TW" sz="2000" b="0" dirty="0">
                <a:latin typeface="Times New Roman" pitchFamily="18" charset="0"/>
                <a:ea typeface="PMingLiU" pitchFamily="18" charset="-120"/>
              </a:rPr>
              <a:t>	-	An </a:t>
            </a:r>
            <a:r>
              <a:rPr kumimoji="0" lang="en-US" altLang="zh-TW" sz="2000" b="0" dirty="0">
                <a:solidFill>
                  <a:srgbClr val="FC0128"/>
                </a:solidFill>
                <a:latin typeface="Times New Roman" pitchFamily="18" charset="0"/>
                <a:ea typeface="PMingLiU" pitchFamily="18" charset="-120"/>
              </a:rPr>
              <a:t>abstract method</a:t>
            </a:r>
            <a:r>
              <a:rPr kumimoji="0" lang="en-US" altLang="zh-TW" sz="2000" b="0" dirty="0">
                <a:latin typeface="Times New Roman" pitchFamily="18" charset="0"/>
                <a:ea typeface="PMingLiU" pitchFamily="18" charset="-120"/>
              </a:rPr>
              <a:t> is decorated with an extra “</a:t>
            </a:r>
            <a:r>
              <a:rPr kumimoji="0" lang="en-US" altLang="zh-TW" sz="2000" b="1" u="sng" dirty="0">
                <a:solidFill>
                  <a:srgbClr val="FC0128"/>
                </a:solidFill>
                <a:latin typeface="Times New Roman" pitchFamily="18" charset="0"/>
                <a:ea typeface="PMingLiU" pitchFamily="18" charset="-120"/>
              </a:rPr>
              <a:t>abstract</a:t>
            </a:r>
            <a:r>
              <a:rPr kumimoji="0" lang="en-US" altLang="zh-TW" sz="2000" b="0" dirty="0">
                <a:latin typeface="Times New Roman" pitchFamily="18" charset="0"/>
                <a:ea typeface="PMingLiU" pitchFamily="18" charset="-120"/>
              </a:rPr>
              <a:t>” keyword.</a:t>
            </a:r>
            <a:endParaRPr kumimoji="0" lang="en-US" altLang="zh-TW" sz="2400" b="0" dirty="0">
              <a:latin typeface="Times New Roman" pitchFamily="18" charset="0"/>
              <a:ea typeface="PMingLiU" pitchFamily="18" charset="-120"/>
            </a:endParaRPr>
          </a:p>
          <a:p>
            <a:pPr marL="438150" lvl="1" indent="-323850">
              <a:lnSpc>
                <a:spcPct val="150000"/>
              </a:lnSpc>
              <a:buFontTx/>
              <a:buChar char="•"/>
              <a:tabLst>
                <a:tab pos="857250" algn="l"/>
                <a:tab pos="1828800" algn="l"/>
                <a:tab pos="2286000" algn="l"/>
              </a:tabLst>
            </a:pP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Abstract classes can not be instantiated! So the following is illegal:</a:t>
            </a:r>
          </a:p>
          <a:p>
            <a:pPr lvl="2">
              <a:lnSpc>
                <a:spcPct val="150000"/>
              </a:lnSpc>
              <a:tabLst>
                <a:tab pos="857250" algn="l"/>
                <a:tab pos="1828800" algn="l"/>
                <a:tab pos="2286000" algn="l"/>
              </a:tabLst>
            </a:pPr>
            <a:r>
              <a:rPr kumimoji="0" lang="en-US" altLang="zh-TW" sz="2000" b="1" dirty="0" smtClean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Shape s </a:t>
            </a:r>
            <a:r>
              <a:rPr kumimoji="0" lang="en-US" altLang="zh-TW" sz="2000" b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= new </a:t>
            </a:r>
            <a:r>
              <a:rPr kumimoji="0" lang="en-US" altLang="zh-TW" sz="2000" b="1" dirty="0" smtClean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Shape();  </a:t>
            </a:r>
            <a:endParaRPr kumimoji="0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457200" y="277920"/>
            <a:ext cx="8225640" cy="1135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/>
            <a:r>
              <a:rPr lang="en-US" altLang="zh-TW" sz="4000" dirty="0" smtClean="0">
                <a:solidFill>
                  <a:srgbClr val="000000"/>
                </a:solidFill>
              </a:rPr>
              <a:t>Abstract Classes in Java</a:t>
            </a:r>
            <a:endParaRPr lang="en-US" altLang="zh-TW" sz="4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185516" y="1659854"/>
            <a:ext cx="4815112" cy="4698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r>
              <a:rPr lang="en-US" b="1" dirty="0" smtClean="0">
                <a:solidFill>
                  <a:srgbClr val="000000"/>
                </a:solidFill>
              </a:rPr>
              <a:t>abstract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class </a:t>
            </a:r>
            <a:r>
              <a:rPr lang="en-US" dirty="0" smtClean="0">
                <a:solidFill>
                  <a:srgbClr val="000000"/>
                </a:solidFill>
              </a:rPr>
              <a:t>Shape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protected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color = 0;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 protected Point origin;</a:t>
            </a:r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public void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setColor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color){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this.color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=color;	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public int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getColor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(){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	return color;	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    </a:t>
            </a:r>
            <a:r>
              <a:rPr lang="en-US" b="1" dirty="0" smtClean="0">
                <a:solidFill>
                  <a:schemeClr val="tx1"/>
                </a:solidFill>
              </a:rPr>
              <a:t>abstract</a:t>
            </a:r>
            <a:r>
              <a:rPr lang="en-US" dirty="0" smtClean="0">
                <a:solidFill>
                  <a:schemeClr val="tx1"/>
                </a:solidFill>
              </a:rPr>
              <a:t> public float </a:t>
            </a:r>
            <a:r>
              <a:rPr lang="en-US" dirty="0" err="1" smtClean="0">
                <a:solidFill>
                  <a:schemeClr val="tx1"/>
                </a:solidFill>
              </a:rPr>
              <a:t>computeArea</a:t>
            </a:r>
            <a:r>
              <a:rPr lang="en-US" dirty="0" smtClean="0">
                <a:solidFill>
                  <a:schemeClr val="tx1"/>
                </a:solidFill>
              </a:rPr>
              <a:t>() ;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    abstract</a:t>
            </a:r>
            <a:r>
              <a:rPr lang="en-US" dirty="0" smtClean="0">
                <a:solidFill>
                  <a:schemeClr val="tx1"/>
                </a:solidFill>
              </a:rPr>
              <a:t> public float </a:t>
            </a:r>
            <a:r>
              <a:rPr lang="en-US" dirty="0" err="1" smtClean="0">
                <a:solidFill>
                  <a:schemeClr val="tx1"/>
                </a:solidFill>
              </a:rPr>
              <a:t>computePerimeter</a:t>
            </a:r>
            <a:r>
              <a:rPr lang="en-US" dirty="0" smtClean="0">
                <a:solidFill>
                  <a:schemeClr val="tx1"/>
                </a:solidFill>
              </a:rPr>
              <a:t> () 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</a:t>
            </a:r>
            <a:r>
              <a:rPr lang="en-US" b="1" dirty="0" smtClean="0"/>
              <a:t>abstract </a:t>
            </a:r>
            <a:r>
              <a:rPr lang="en-US" dirty="0" smtClean="0"/>
              <a:t>void draw(); </a:t>
            </a:r>
          </a:p>
          <a:p>
            <a:r>
              <a:rPr lang="en-US" dirty="0" smtClean="0"/>
              <a:t>   </a:t>
            </a:r>
            <a:r>
              <a:rPr lang="en-US" b="1" dirty="0" smtClean="0"/>
              <a:t>abstract </a:t>
            </a:r>
            <a:r>
              <a:rPr lang="en-US" dirty="0" smtClean="0"/>
              <a:t>void resize();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public void move(Point </a:t>
            </a:r>
            <a:r>
              <a:rPr lang="en-US" dirty="0" err="1" smtClean="0">
                <a:solidFill>
                  <a:schemeClr val="tx1"/>
                </a:solidFill>
              </a:rPr>
              <a:t>newPlace</a:t>
            </a:r>
            <a:r>
              <a:rPr lang="en-US" dirty="0" smtClean="0">
                <a:solidFill>
                  <a:schemeClr val="tx1"/>
                </a:solidFill>
              </a:rPr>
              <a:t>)  ? </a:t>
            </a:r>
            <a:r>
              <a:rPr lang="en-US" b="1" dirty="0" smtClean="0">
                <a:solidFill>
                  <a:srgbClr val="FF0000"/>
                </a:solidFill>
              </a:rPr>
              <a:t>abstract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  <a:latin typeface="Calibri"/>
            </a:endParaRPr>
          </a:p>
          <a:p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}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42910" y="500042"/>
            <a:ext cx="51860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0" lang="en-US" altLang="zh-TW" sz="3600" b="0" dirty="0">
                <a:latin typeface="Times New Roman" pitchFamily="18" charset="0"/>
                <a:ea typeface="PMingLiU" pitchFamily="18" charset="-120"/>
              </a:rPr>
              <a:t>Abstract </a:t>
            </a:r>
            <a:r>
              <a:rPr kumimoji="0" lang="en-US" altLang="zh-TW" sz="3600" b="0" dirty="0" smtClean="0">
                <a:latin typeface="Times New Roman" pitchFamily="18" charset="0"/>
                <a:ea typeface="PMingLiU" pitchFamily="18" charset="-120"/>
              </a:rPr>
              <a:t>methods Example</a:t>
            </a:r>
            <a:endParaRPr kumimoji="0" lang="en-US" altLang="zh-TW" sz="3600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214942" y="1676400"/>
            <a:ext cx="3571900" cy="2031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38150" lvl="1" indent="-323850">
              <a:buFontTx/>
              <a:buChar char="•"/>
              <a:tabLst>
                <a:tab pos="857250" algn="l"/>
                <a:tab pos="1143000" algn="l"/>
                <a:tab pos="1828800" algn="l"/>
                <a:tab pos="2286000" algn="l"/>
              </a:tabLst>
            </a:pPr>
            <a:r>
              <a:rPr kumimoji="0" lang="en-US" altLang="zh-TW" b="0" dirty="0">
                <a:latin typeface="Times New Roman" pitchFamily="18" charset="0"/>
                <a:ea typeface="PMingLiU" pitchFamily="18" charset="-120"/>
              </a:rPr>
              <a:t>Abstract methods are declared but do not contain an implementation.</a:t>
            </a:r>
          </a:p>
          <a:p>
            <a:pPr marL="438150" lvl="1" indent="-323850">
              <a:buFontTx/>
              <a:buChar char="•"/>
              <a:tabLst>
                <a:tab pos="857250" algn="l"/>
                <a:tab pos="1143000" algn="l"/>
                <a:tab pos="1828800" algn="l"/>
                <a:tab pos="2286000" algn="l"/>
              </a:tabLst>
            </a:pPr>
            <a:r>
              <a:rPr kumimoji="0" lang="en-US" altLang="zh-TW" b="0" dirty="0" smtClean="0">
                <a:latin typeface="Times New Roman" pitchFamily="18" charset="0"/>
                <a:ea typeface="PMingLiU" pitchFamily="18" charset="-120"/>
              </a:rPr>
              <a:t>So Shape can </a:t>
            </a:r>
            <a:r>
              <a:rPr kumimoji="0" lang="en-US" altLang="zh-TW" b="0" dirty="0">
                <a:latin typeface="Times New Roman" pitchFamily="18" charset="0"/>
                <a:ea typeface="PMingLiU" pitchFamily="18" charset="-120"/>
              </a:rPr>
              <a:t>NOT be instantiated </a:t>
            </a:r>
          </a:p>
          <a:p>
            <a:pPr marL="438150" lvl="1" indent="-323850">
              <a:tabLst>
                <a:tab pos="857250" algn="l"/>
                <a:tab pos="1143000" algn="l"/>
                <a:tab pos="1828800" algn="l"/>
                <a:tab pos="2286000" algn="l"/>
              </a:tabLst>
            </a:pPr>
            <a:r>
              <a:rPr kumimoji="0" lang="en-US" altLang="zh-TW" b="0" dirty="0">
                <a:latin typeface="Times New Roman" pitchFamily="18" charset="0"/>
                <a:ea typeface="PMingLiU" pitchFamily="18" charset="-120"/>
              </a:rPr>
              <a:t>       (</a:t>
            </a:r>
            <a:r>
              <a:rPr kumimoji="0" lang="en-US" altLang="zh-TW" b="0" dirty="0" err="1">
                <a:latin typeface="Times New Roman" pitchFamily="18" charset="0"/>
                <a:ea typeface="PMingLiU" pitchFamily="18" charset="-120"/>
              </a:rPr>
              <a:t>ie</a:t>
            </a:r>
            <a:r>
              <a:rPr kumimoji="0" lang="en-US" altLang="zh-TW" b="0" dirty="0">
                <a:latin typeface="Times New Roman" pitchFamily="18" charset="0"/>
                <a:ea typeface="PMingLiU" pitchFamily="18" charset="-120"/>
              </a:rPr>
              <a:t>., can not be used to create an object.)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Abstract Classes 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428736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b="1" dirty="0" smtClean="0">
                <a:solidFill>
                  <a:srgbClr val="FF0000"/>
                </a:solidFill>
                <a:latin typeface="Courier New" pitchFamily="49" charset="0"/>
              </a:rPr>
              <a:t>abstract</a:t>
            </a:r>
            <a:r>
              <a:rPr lang="en-US" altLang="zh-TW" sz="1800" b="1" dirty="0" smtClean="0">
                <a:latin typeface="Courier New" pitchFamily="49" charset="0"/>
              </a:rPr>
              <a:t> </a:t>
            </a:r>
            <a:r>
              <a:rPr lang="en-US" altLang="zh-TW" sz="1800" b="1" dirty="0">
                <a:latin typeface="Courier New" pitchFamily="49" charset="0"/>
              </a:rPr>
              <a:t>class </a:t>
            </a:r>
            <a:r>
              <a:rPr lang="en-US" altLang="zh-TW" sz="1800" b="1" dirty="0">
                <a:solidFill>
                  <a:srgbClr val="FC0128"/>
                </a:solidFill>
                <a:latin typeface="Courier New" pitchFamily="49" charset="0"/>
              </a:rPr>
              <a:t>Stack</a:t>
            </a:r>
            <a:r>
              <a:rPr lang="en-US" altLang="zh-TW" sz="1800" b="1" dirty="0">
                <a:latin typeface="Courier New" pitchFamily="49" charset="0"/>
              </a:rPr>
              <a:t>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b="1" dirty="0">
                <a:solidFill>
                  <a:srgbClr val="FC0128"/>
                </a:solidFill>
                <a:latin typeface="Courier New" pitchFamily="49" charset="0"/>
              </a:rPr>
              <a:t>	abstract void push(Object o);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b="1" dirty="0">
                <a:solidFill>
                  <a:srgbClr val="FC0128"/>
                </a:solidFill>
                <a:latin typeface="Courier New" pitchFamily="49" charset="0"/>
              </a:rPr>
              <a:t>	abstract Object pop();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1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public class </a:t>
            </a:r>
            <a:r>
              <a:rPr lang="en-US" altLang="zh-TW" sz="1800" b="1" dirty="0" err="1">
                <a:latin typeface="Courier New" pitchFamily="49" charset="0"/>
              </a:rPr>
              <a:t>ArrayStack</a:t>
            </a:r>
            <a:r>
              <a:rPr lang="en-US" altLang="zh-TW" sz="1800" b="1" dirty="0">
                <a:latin typeface="Courier New" pitchFamily="49" charset="0"/>
              </a:rPr>
              <a:t> </a:t>
            </a:r>
            <a:r>
              <a:rPr lang="en-US" altLang="zh-TW" sz="1800" b="1" dirty="0">
                <a:solidFill>
                  <a:srgbClr val="FC0128"/>
                </a:solidFill>
                <a:latin typeface="Courier New" pitchFamily="49" charset="0"/>
              </a:rPr>
              <a:t>extends Stack</a:t>
            </a:r>
            <a:r>
              <a:rPr lang="en-US" altLang="zh-TW" sz="1800" b="1" dirty="0">
                <a:latin typeface="Courier New" pitchFamily="49" charset="0"/>
              </a:rPr>
              <a:t> { </a:t>
            </a:r>
            <a:br>
              <a:rPr lang="en-US" altLang="zh-TW" sz="1800" b="1" dirty="0">
                <a:latin typeface="Courier New" pitchFamily="49" charset="0"/>
              </a:rPr>
            </a:br>
            <a:r>
              <a:rPr lang="en-US" altLang="zh-TW" sz="1800" b="1" dirty="0">
                <a:latin typeface="Courier New" pitchFamily="49" charset="0"/>
              </a:rPr>
              <a:t>.... // declare </a:t>
            </a:r>
            <a:r>
              <a:rPr lang="en-US" altLang="zh-TW" sz="1800" b="1" dirty="0" err="1">
                <a:latin typeface="Courier New" pitchFamily="49" charset="0"/>
              </a:rPr>
              <a:t>elems</a:t>
            </a:r>
            <a:r>
              <a:rPr lang="en-US" altLang="zh-TW" sz="1800" b="1" dirty="0">
                <a:latin typeface="Courier New" pitchFamily="49" charset="0"/>
              </a:rPr>
              <a:t>[] and top;</a:t>
            </a:r>
            <a:br>
              <a:rPr lang="en-US" altLang="zh-TW" sz="1800" b="1" dirty="0">
                <a:latin typeface="Courier New" pitchFamily="49" charset="0"/>
              </a:rPr>
            </a:br>
            <a:r>
              <a:rPr lang="en-US" altLang="zh-TW" sz="1800" b="1" dirty="0">
                <a:latin typeface="Courier New" pitchFamily="49" charset="0"/>
              </a:rPr>
              <a:t>void push(Object o) {   </a:t>
            </a:r>
            <a:r>
              <a:rPr lang="en-US" altLang="zh-TW" sz="1800" b="1" dirty="0" err="1">
                <a:latin typeface="Courier New" pitchFamily="49" charset="0"/>
              </a:rPr>
              <a:t>elems</a:t>
            </a:r>
            <a:r>
              <a:rPr lang="en-US" altLang="zh-TW" sz="1800" b="1" dirty="0">
                <a:latin typeface="Courier New" pitchFamily="49" charset="0"/>
              </a:rPr>
              <a:t>[top++] = o; }</a:t>
            </a:r>
            <a:br>
              <a:rPr lang="en-US" altLang="zh-TW" sz="1800" b="1" dirty="0">
                <a:latin typeface="Courier New" pitchFamily="49" charset="0"/>
              </a:rPr>
            </a:br>
            <a:r>
              <a:rPr lang="en-US" altLang="zh-TW" sz="1800" b="1" dirty="0">
                <a:latin typeface="Courier New" pitchFamily="49" charset="0"/>
              </a:rPr>
              <a:t>Object pop() {    return </a:t>
            </a:r>
            <a:r>
              <a:rPr lang="en-US" altLang="zh-TW" sz="1800" b="1" dirty="0" err="1">
                <a:latin typeface="Courier New" pitchFamily="49" charset="0"/>
              </a:rPr>
              <a:t>elems</a:t>
            </a:r>
            <a:r>
              <a:rPr lang="en-US" altLang="zh-TW" sz="1800" b="1" dirty="0">
                <a:latin typeface="Courier New" pitchFamily="49" charset="0"/>
              </a:rPr>
              <a:t>[--top];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1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class </a:t>
            </a:r>
            <a:r>
              <a:rPr lang="en-US" altLang="zh-TW" sz="1800" b="1" dirty="0" err="1">
                <a:latin typeface="Courier New" pitchFamily="49" charset="0"/>
              </a:rPr>
              <a:t>LinkedStack</a:t>
            </a:r>
            <a:r>
              <a:rPr lang="en-US" altLang="zh-TW" sz="1800" b="1" dirty="0">
                <a:latin typeface="Courier New" pitchFamily="49" charset="0"/>
              </a:rPr>
              <a:t> </a:t>
            </a:r>
            <a:r>
              <a:rPr lang="en-US" altLang="zh-TW" sz="1800" b="1" dirty="0">
                <a:solidFill>
                  <a:srgbClr val="FC0128"/>
                </a:solidFill>
                <a:latin typeface="Courier New" pitchFamily="49" charset="0"/>
              </a:rPr>
              <a:t>extends Stack</a:t>
            </a:r>
            <a:r>
              <a:rPr lang="en-US" altLang="zh-TW" sz="1800" b="1" dirty="0">
                <a:latin typeface="Courier New" pitchFamily="49" charset="0"/>
              </a:rPr>
              <a:t> { </a:t>
            </a:r>
            <a:br>
              <a:rPr lang="en-US" altLang="zh-TW" sz="1800" b="1" dirty="0">
                <a:latin typeface="Courier New" pitchFamily="49" charset="0"/>
              </a:rPr>
            </a:br>
            <a:r>
              <a:rPr lang="en-US" altLang="zh-TW" sz="1800" b="1" dirty="0">
                <a:latin typeface="Courier New" pitchFamily="49" charset="0"/>
              </a:rPr>
              <a:t>.... // declare ...</a:t>
            </a:r>
            <a:br>
              <a:rPr lang="en-US" altLang="zh-TW" sz="1800" b="1" dirty="0">
                <a:latin typeface="Courier New" pitchFamily="49" charset="0"/>
              </a:rPr>
            </a:br>
            <a:r>
              <a:rPr lang="en-US" altLang="zh-TW" sz="1800" b="1" dirty="0">
                <a:latin typeface="Courier New" pitchFamily="49" charset="0"/>
              </a:rPr>
              <a:t>void push(Object o) {  .... }</a:t>
            </a:r>
            <a:br>
              <a:rPr lang="en-US" altLang="zh-TW" sz="1800" b="1" dirty="0">
                <a:latin typeface="Courier New" pitchFamily="49" charset="0"/>
              </a:rPr>
            </a:br>
            <a:r>
              <a:rPr lang="en-US" altLang="zh-TW" sz="1800" b="1" dirty="0">
                <a:latin typeface="Courier New" pitchFamily="49" charset="0"/>
              </a:rPr>
              <a:t>Object pop() {  ....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}</a:t>
            </a:r>
            <a:endParaRPr lang="en-US" altLang="zh-TW" sz="1800" dirty="0">
              <a:latin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715008" y="5286388"/>
            <a:ext cx="2643206" cy="1214446"/>
          </a:xfrm>
          <a:prstGeom prst="wedgeRectCallout">
            <a:avLst>
              <a:gd name="adj1" fmla="val -49232"/>
              <a:gd name="adj2" fmla="val -1251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methods abstract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should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Describe what operations can be performed on an object.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Provides </a:t>
            </a:r>
            <a:r>
              <a:rPr lang="en-US" sz="2400" b="1" dirty="0" smtClean="0"/>
              <a:t>compile-time safety</a:t>
            </a:r>
            <a:r>
              <a:rPr lang="en-US" sz="2400" dirty="0" smtClean="0"/>
              <a:t> so that you can ensure that any class that extend your </a:t>
            </a:r>
            <a:r>
              <a:rPr lang="en-US" sz="2400" b="1" dirty="0" smtClean="0"/>
              <a:t>Super </a:t>
            </a:r>
            <a:r>
              <a:rPr lang="en-US" sz="2400" dirty="0" smtClean="0"/>
              <a:t>class provide the bare all functionality to work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Inheritors somehow have to magically know that they </a:t>
            </a:r>
            <a:r>
              <a:rPr lang="en-US" sz="2400" b="1" dirty="0" smtClean="0"/>
              <a:t>have</a:t>
            </a:r>
            <a:r>
              <a:rPr lang="en-US" sz="2400" dirty="0" smtClean="0"/>
              <a:t> to override a method in order to make it work.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Text Box 2"/>
          <p:cNvSpPr txBox="1">
            <a:spLocks noChangeArrowheads="1"/>
          </p:cNvSpPr>
          <p:nvPr/>
        </p:nvSpPr>
        <p:spPr bwMode="auto">
          <a:xfrm>
            <a:off x="3392488" y="285728"/>
            <a:ext cx="2417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0" lang="en-US" altLang="zh-TW" sz="4400" b="0" i="1" dirty="0">
                <a:latin typeface="Times New Roman" pitchFamily="18" charset="0"/>
                <a:ea typeface="PMingLiU" pitchFamily="18" charset="-120"/>
              </a:rPr>
              <a:t>Interfaces</a:t>
            </a:r>
            <a:endParaRPr kumimoji="0" lang="en-US" altLang="zh-TW" sz="4400" i="1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740355" name="Text Box 3"/>
          <p:cNvSpPr txBox="1">
            <a:spLocks noChangeArrowheads="1"/>
          </p:cNvSpPr>
          <p:nvPr/>
        </p:nvSpPr>
        <p:spPr bwMode="auto">
          <a:xfrm>
            <a:off x="457200" y="1071546"/>
            <a:ext cx="83566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75000"/>
              <a:tabLst>
                <a:tab pos="857250" algn="l"/>
                <a:tab pos="1485900" algn="l"/>
                <a:tab pos="1828800" algn="l"/>
                <a:tab pos="2286000" algn="l"/>
              </a:tabLst>
            </a:pPr>
            <a:r>
              <a:rPr lang="en-US" altLang="zh-TW" sz="2400" b="0" dirty="0">
                <a:solidFill>
                  <a:srgbClr val="114FFB"/>
                </a:solidFill>
                <a:latin typeface="Times New Roman" pitchFamily="18" charset="0"/>
              </a:rPr>
              <a:t>Defines a set of methods that a class must implement</a:t>
            </a:r>
            <a:endParaRPr kumimoji="0" lang="en-US" altLang="zh-TW" sz="2400" b="0" dirty="0">
              <a:latin typeface="Times New Roman" pitchFamily="18" charset="0"/>
              <a:ea typeface="PMingLiU" pitchFamily="18" charset="-120"/>
            </a:endParaRPr>
          </a:p>
          <a:p>
            <a:pPr marL="438150" lvl="1" indent="-323850">
              <a:buFont typeface="Wingdings" pitchFamily="2" charset="2"/>
              <a:buChar char="Ø"/>
              <a:tabLst>
                <a:tab pos="857250" algn="l"/>
                <a:tab pos="1485900" algn="l"/>
                <a:tab pos="1828800" algn="l"/>
                <a:tab pos="2286000" algn="l"/>
              </a:tabLst>
            </a:pP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An </a:t>
            </a:r>
            <a:r>
              <a:rPr kumimoji="0" lang="en-US" altLang="zh-TW" sz="2400" b="0" i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interface</a:t>
            </a: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 is like a </a:t>
            </a:r>
            <a:r>
              <a:rPr kumimoji="0" lang="en-US" altLang="zh-TW" sz="2400" b="0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class</a:t>
            </a: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 with nothing but </a:t>
            </a:r>
            <a:r>
              <a:rPr kumimoji="0" lang="en-US" altLang="zh-TW" sz="2400" b="0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abstract</a:t>
            </a: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 methods and final and static fields (constants).</a:t>
            </a:r>
          </a:p>
          <a:p>
            <a:pPr marL="438150" lvl="1" indent="-323850">
              <a:buFont typeface="Wingdings" pitchFamily="2" charset="2"/>
              <a:buChar char="Ø"/>
              <a:tabLst>
                <a:tab pos="857250" algn="l"/>
                <a:tab pos="1485900" algn="l"/>
                <a:tab pos="1828800" algn="l"/>
                <a:tab pos="2286000" algn="l"/>
              </a:tabLst>
            </a:pP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An </a:t>
            </a:r>
            <a:r>
              <a:rPr kumimoji="0" lang="en-US" altLang="zh-TW" sz="2400" b="0" i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interface</a:t>
            </a: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 can also have fields, but the fields must be declared as </a:t>
            </a:r>
            <a:r>
              <a:rPr kumimoji="0" lang="en-US" altLang="zh-TW" sz="2400" b="0" dirty="0">
                <a:solidFill>
                  <a:srgbClr val="FC0128"/>
                </a:solidFill>
                <a:latin typeface="Times New Roman" pitchFamily="18" charset="0"/>
                <a:ea typeface="PMingLiU" pitchFamily="18" charset="-120"/>
              </a:rPr>
              <a:t>final</a:t>
            </a: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 and </a:t>
            </a:r>
            <a:r>
              <a:rPr kumimoji="0" lang="en-US" altLang="zh-TW" sz="2400" b="0" dirty="0">
                <a:solidFill>
                  <a:srgbClr val="FC0128"/>
                </a:solidFill>
                <a:latin typeface="Times New Roman" pitchFamily="18" charset="0"/>
                <a:ea typeface="PMingLiU" pitchFamily="18" charset="-120"/>
              </a:rPr>
              <a:t>static</a:t>
            </a: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.</a:t>
            </a:r>
          </a:p>
          <a:p>
            <a:pPr marL="438150" lvl="1" indent="-323850">
              <a:buFont typeface="Wingdings" pitchFamily="2" charset="2"/>
              <a:buChar char="Ø"/>
              <a:tabLst>
                <a:tab pos="857250" algn="l"/>
                <a:tab pos="1485900" algn="l"/>
                <a:tab pos="1828800" algn="l"/>
                <a:tab pos="2286000" algn="l"/>
              </a:tabLst>
            </a:pP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All </a:t>
            </a:r>
            <a:r>
              <a:rPr lang="en-US" altLang="zh-TW" sz="2400" b="0" dirty="0">
                <a:latin typeface="Times New Roman" pitchFamily="18" charset="0"/>
              </a:rPr>
              <a:t>methods are </a:t>
            </a:r>
            <a:r>
              <a:rPr lang="en-US" altLang="zh-TW" sz="2400" b="0" dirty="0">
                <a:solidFill>
                  <a:srgbClr val="FC0128"/>
                </a:solidFill>
                <a:latin typeface="Times New Roman" pitchFamily="18" charset="0"/>
              </a:rPr>
              <a:t>abstract</a:t>
            </a:r>
            <a:r>
              <a:rPr lang="en-US" altLang="zh-TW" sz="2400" b="0" dirty="0">
                <a:latin typeface="Times New Roman" pitchFamily="18" charset="0"/>
              </a:rPr>
              <a:t> implicitly.</a:t>
            </a:r>
          </a:p>
          <a:p>
            <a:pPr marL="438150" lvl="1" indent="-323850">
              <a:buFont typeface="Wingdings" pitchFamily="2" charset="2"/>
              <a:buChar char="Ø"/>
              <a:tabLst>
                <a:tab pos="857250" algn="l"/>
                <a:tab pos="1485900" algn="l"/>
                <a:tab pos="1828800" algn="l"/>
                <a:tab pos="2286000" algn="l"/>
              </a:tabLst>
            </a:pPr>
            <a:r>
              <a:rPr kumimoji="0" lang="en-US" altLang="zh-TW" sz="2400" b="0" i="1" dirty="0" smtClean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Interface</a:t>
            </a:r>
            <a:r>
              <a:rPr kumimoji="0" lang="en-US" altLang="zh-TW" sz="2400" b="0" dirty="0" smtClean="0">
                <a:latin typeface="Times New Roman" pitchFamily="18" charset="0"/>
                <a:ea typeface="PMingLiU" pitchFamily="18" charset="-120"/>
              </a:rPr>
              <a:t> </a:t>
            </a: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can be added to a class that is already a subclass of another class. (</a:t>
            </a:r>
            <a:r>
              <a:rPr kumimoji="0" lang="en-US" altLang="zh-TW" sz="2400" b="0" dirty="0">
                <a:solidFill>
                  <a:srgbClr val="FC0128"/>
                </a:solidFill>
                <a:latin typeface="Times New Roman" pitchFamily="18" charset="0"/>
                <a:ea typeface="PMingLiU" pitchFamily="18" charset="-120"/>
              </a:rPr>
              <a:t>implements</a:t>
            </a: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)</a:t>
            </a:r>
          </a:p>
          <a:p>
            <a:pPr marL="438150" lvl="1" indent="-323850">
              <a:buFont typeface="Wingdings" pitchFamily="2" charset="2"/>
              <a:buChar char="Ø"/>
              <a:tabLst>
                <a:tab pos="857250" algn="l"/>
                <a:tab pos="1485900" algn="l"/>
                <a:tab pos="1828800" algn="l"/>
                <a:tab pos="2286000" algn="l"/>
              </a:tabLst>
            </a:pP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To declare an interface:</a:t>
            </a:r>
          </a:p>
          <a:p>
            <a:pPr marL="552450" lvl="2">
              <a:tabLst>
                <a:tab pos="857250" algn="l"/>
                <a:tab pos="1485900" algn="l"/>
                <a:tab pos="1828800" algn="l"/>
                <a:tab pos="2286000" algn="l"/>
              </a:tabLst>
            </a:pPr>
            <a:r>
              <a:rPr kumimoji="0" lang="en-US" altLang="zh-TW" sz="2000" b="1" dirty="0">
                <a:latin typeface="Times New Roman" pitchFamily="18" charset="0"/>
                <a:ea typeface="PMingLiU" pitchFamily="18" charset="-120"/>
              </a:rPr>
              <a:t>	public </a:t>
            </a:r>
            <a:r>
              <a:rPr kumimoji="0" lang="en-US" altLang="zh-TW" sz="2000" b="1" i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interface</a:t>
            </a:r>
            <a:r>
              <a:rPr kumimoji="0" lang="en-US" altLang="zh-TW" sz="2000" b="1" dirty="0">
                <a:latin typeface="Times New Roman" pitchFamily="18" charset="0"/>
                <a:ea typeface="PMingLiU" pitchFamily="18" charset="-120"/>
              </a:rPr>
              <a:t> </a:t>
            </a:r>
            <a:r>
              <a:rPr kumimoji="0" lang="en-US" altLang="zh-TW" sz="2000" b="1" dirty="0" err="1">
                <a:latin typeface="Times New Roman" pitchFamily="18" charset="0"/>
                <a:ea typeface="PMingLiU" pitchFamily="18" charset="-120"/>
              </a:rPr>
              <a:t>ImportTax</a:t>
            </a:r>
            <a:r>
              <a:rPr kumimoji="0" lang="en-US" altLang="zh-TW" sz="2000" b="1" dirty="0">
                <a:latin typeface="Times New Roman" pitchFamily="18" charset="0"/>
                <a:ea typeface="PMingLiU" pitchFamily="18" charset="-120"/>
              </a:rPr>
              <a:t> {</a:t>
            </a:r>
          </a:p>
          <a:p>
            <a:pPr marL="552450" lvl="2">
              <a:tabLst>
                <a:tab pos="857250" algn="l"/>
                <a:tab pos="1485900" algn="l"/>
                <a:tab pos="1828800" algn="l"/>
                <a:tab pos="2286000" algn="l"/>
              </a:tabLst>
            </a:pPr>
            <a:r>
              <a:rPr kumimoji="0" lang="en-US" altLang="zh-TW" sz="2000" b="1" dirty="0">
                <a:latin typeface="Times New Roman" pitchFamily="18" charset="0"/>
                <a:ea typeface="PMingLiU" pitchFamily="18" charset="-120"/>
              </a:rPr>
              <a:t>		public double </a:t>
            </a:r>
            <a:r>
              <a:rPr kumimoji="0" lang="en-US" altLang="zh-TW" sz="2000" b="1" dirty="0" err="1">
                <a:latin typeface="Times New Roman" pitchFamily="18" charset="0"/>
                <a:ea typeface="PMingLiU" pitchFamily="18" charset="-120"/>
              </a:rPr>
              <a:t>calculateTax</a:t>
            </a:r>
            <a:r>
              <a:rPr kumimoji="0" lang="en-US" altLang="zh-TW" sz="2000" b="1" dirty="0">
                <a:latin typeface="Times New Roman" pitchFamily="18" charset="0"/>
                <a:ea typeface="PMingLiU" pitchFamily="18" charset="-120"/>
              </a:rPr>
              <a:t>( );</a:t>
            </a:r>
          </a:p>
          <a:p>
            <a:pPr marL="552450" lvl="2">
              <a:tabLst>
                <a:tab pos="857250" algn="l"/>
                <a:tab pos="1485900" algn="l"/>
                <a:tab pos="1828800" algn="l"/>
                <a:tab pos="2286000" algn="l"/>
              </a:tabLst>
            </a:pPr>
            <a:r>
              <a:rPr kumimoji="0" lang="en-US" altLang="zh-TW" sz="2000" b="1" dirty="0">
                <a:latin typeface="Times New Roman" pitchFamily="18" charset="0"/>
                <a:ea typeface="PMingLiU" pitchFamily="18" charset="-120"/>
              </a:rPr>
              <a:t>	</a:t>
            </a:r>
            <a:r>
              <a:rPr kumimoji="0" lang="en-US" altLang="zh-TW" sz="2000" b="1" dirty="0" smtClean="0">
                <a:latin typeface="Times New Roman" pitchFamily="18" charset="0"/>
                <a:ea typeface="PMingLiU" pitchFamily="18" charset="-120"/>
              </a:rPr>
              <a:t>}</a:t>
            </a:r>
          </a:p>
          <a:p>
            <a:pPr marL="552450" lvl="2">
              <a:buFont typeface="Arial" pitchFamily="34" charset="0"/>
              <a:buChar char="•"/>
              <a:tabLst>
                <a:tab pos="857250" algn="l"/>
                <a:tab pos="1485900" algn="l"/>
                <a:tab pos="1828800" algn="l"/>
                <a:tab pos="2286000" algn="l"/>
              </a:tabLst>
            </a:pPr>
            <a:endParaRPr lang="en-US" altLang="zh-TW" sz="2000" dirty="0" smtClean="0">
              <a:latin typeface="Times New Roman" pitchFamily="18" charset="0"/>
              <a:ea typeface="PMingLiU" pitchFamily="18" charset="-120"/>
            </a:endParaRPr>
          </a:p>
          <a:p>
            <a:pPr marL="552450" lvl="1" indent="-457200">
              <a:buFont typeface="Wingdings" pitchFamily="2" charset="2"/>
              <a:buChar char="Ø"/>
              <a:tabLst>
                <a:tab pos="857250" algn="l"/>
                <a:tab pos="1485900" algn="l"/>
                <a:tab pos="1828800" algn="l"/>
                <a:tab pos="2286000" algn="l"/>
              </a:tabLst>
            </a:pPr>
            <a:r>
              <a:rPr lang="en-US" altLang="zh-TW" sz="2400" dirty="0" smtClean="0">
                <a:latin typeface="Times New Roman" pitchFamily="18" charset="0"/>
                <a:ea typeface="PMingLiU" pitchFamily="18" charset="-120"/>
              </a:rPr>
              <a:t>Use </a:t>
            </a:r>
            <a:r>
              <a:rPr lang="en-US" altLang="zh-TW" sz="2400" b="1" dirty="0" smtClean="0">
                <a:latin typeface="Times New Roman" pitchFamily="18" charset="0"/>
                <a:ea typeface="PMingLiU" pitchFamily="18" charset="-120"/>
              </a:rPr>
              <a:t>implement </a:t>
            </a:r>
            <a:r>
              <a:rPr lang="en-US" altLang="zh-TW" sz="2400" dirty="0" smtClean="0">
                <a:latin typeface="Times New Roman" pitchFamily="18" charset="0"/>
                <a:ea typeface="PMingLiU" pitchFamily="18" charset="-120"/>
              </a:rPr>
              <a:t>instead of </a:t>
            </a:r>
            <a:r>
              <a:rPr lang="en-US" altLang="zh-TW" sz="2400" b="1" dirty="0" smtClean="0">
                <a:latin typeface="Times New Roman" pitchFamily="18" charset="0"/>
                <a:ea typeface="PMingLiU" pitchFamily="18" charset="-120"/>
              </a:rPr>
              <a:t>extend </a:t>
            </a:r>
            <a:r>
              <a:rPr lang="en-US" altLang="zh-TW" sz="2400" dirty="0" smtClean="0">
                <a:latin typeface="Times New Roman" pitchFamily="18" charset="0"/>
                <a:ea typeface="PMingLiU" pitchFamily="18" charset="-120"/>
              </a:rPr>
              <a:t>when inherit from </a:t>
            </a:r>
            <a:r>
              <a:rPr lang="en-US" altLang="zh-TW" sz="2400" b="1" dirty="0" smtClean="0">
                <a:latin typeface="Times New Roman" pitchFamily="18" charset="0"/>
                <a:ea typeface="PMingLiU" pitchFamily="18" charset="-120"/>
              </a:rPr>
              <a:t>interface</a:t>
            </a:r>
            <a:endParaRPr lang="en-US" altLang="zh-TW" sz="2000" dirty="0" smtClean="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of </a:t>
            </a:r>
            <a:r>
              <a:rPr lang="en-US" altLang="zh-TW" i="1">
                <a:solidFill>
                  <a:srgbClr val="FF0000"/>
                </a:solidFill>
              </a:rPr>
              <a:t>Interfaces </a:t>
            </a:r>
            <a:r>
              <a:rPr lang="en-US" altLang="zh-TW"/>
              <a:t>(1/2)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2">
              <a:buClrTx/>
              <a:buFont typeface="Monotype Sorts" pitchFamily="2" charset="2"/>
              <a:buNone/>
            </a:pPr>
            <a:r>
              <a:rPr lang="en-US" altLang="zh-TW" sz="1800" b="1" i="1" dirty="0">
                <a:solidFill>
                  <a:srgbClr val="FC0128"/>
                </a:solidFill>
                <a:latin typeface="Courier New" pitchFamily="49" charset="0"/>
              </a:rPr>
              <a:t>interface</a:t>
            </a:r>
            <a:r>
              <a:rPr lang="en-US" altLang="zh-TW" sz="1800" b="1" dirty="0">
                <a:latin typeface="Courier New" pitchFamily="49" charset="0"/>
              </a:rPr>
              <a:t> Stack {</a:t>
            </a:r>
          </a:p>
          <a:p>
            <a:pPr lvl="2">
              <a:buClrTx/>
              <a:buFont typeface="Monotype Sort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	void push(Object o); </a:t>
            </a:r>
          </a:p>
          <a:p>
            <a:pPr lvl="2">
              <a:buClrTx/>
              <a:buFont typeface="Monotype Sort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	Object pop(); </a:t>
            </a:r>
          </a:p>
          <a:p>
            <a:pPr lvl="2">
              <a:buClrTx/>
              <a:buFont typeface="Monotype Sort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}</a:t>
            </a:r>
          </a:p>
          <a:p>
            <a:pPr lvl="1">
              <a:buClrTx/>
              <a:buSzTx/>
              <a:buFont typeface="Symbol" pitchFamily="18" charset="2"/>
              <a:buNone/>
            </a:pPr>
            <a:endParaRPr lang="en-US" altLang="zh-TW" sz="1050" b="1" dirty="0"/>
          </a:p>
          <a:p>
            <a:pPr lvl="2">
              <a:buClrTx/>
              <a:buFont typeface="Monotype Sort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public class </a:t>
            </a:r>
            <a:r>
              <a:rPr lang="en-US" altLang="zh-TW" sz="1800" b="1" dirty="0" err="1">
                <a:latin typeface="Courier New" pitchFamily="49" charset="0"/>
              </a:rPr>
              <a:t>ArrayStack</a:t>
            </a:r>
            <a:r>
              <a:rPr lang="en-US" altLang="zh-TW" sz="1800" b="1" dirty="0">
                <a:latin typeface="Courier New" pitchFamily="49" charset="0"/>
              </a:rPr>
              <a:t> </a:t>
            </a:r>
            <a:r>
              <a:rPr lang="en-US" altLang="zh-TW" sz="1800" b="1" dirty="0">
                <a:solidFill>
                  <a:srgbClr val="FC0128"/>
                </a:solidFill>
                <a:latin typeface="Courier New" pitchFamily="49" charset="0"/>
              </a:rPr>
              <a:t>implements Stack</a:t>
            </a:r>
            <a:r>
              <a:rPr lang="en-US" altLang="zh-TW" sz="1800" b="1" dirty="0">
                <a:latin typeface="Courier New" pitchFamily="49" charset="0"/>
              </a:rPr>
              <a:t> { </a:t>
            </a:r>
            <a:br>
              <a:rPr lang="en-US" altLang="zh-TW" sz="1800" b="1" dirty="0">
                <a:latin typeface="Courier New" pitchFamily="49" charset="0"/>
              </a:rPr>
            </a:br>
            <a:r>
              <a:rPr lang="en-US" altLang="zh-TW" sz="1800" b="1" dirty="0">
                <a:latin typeface="Courier New" pitchFamily="49" charset="0"/>
              </a:rPr>
              <a:t>.... // declare </a:t>
            </a:r>
            <a:r>
              <a:rPr lang="en-US" altLang="zh-TW" sz="1800" b="1" dirty="0" err="1">
                <a:latin typeface="Courier New" pitchFamily="49" charset="0"/>
              </a:rPr>
              <a:t>elems</a:t>
            </a:r>
            <a:r>
              <a:rPr lang="en-US" altLang="zh-TW" sz="1800" b="1" dirty="0">
                <a:latin typeface="Courier New" pitchFamily="49" charset="0"/>
              </a:rPr>
              <a:t>[] and top;</a:t>
            </a:r>
            <a:br>
              <a:rPr lang="en-US" altLang="zh-TW" sz="1800" b="1" dirty="0">
                <a:latin typeface="Courier New" pitchFamily="49" charset="0"/>
              </a:rPr>
            </a:br>
            <a:r>
              <a:rPr lang="en-US" altLang="zh-TW" sz="1800" b="1" dirty="0">
                <a:latin typeface="Courier New" pitchFamily="49" charset="0"/>
              </a:rPr>
              <a:t>void push(Object o) {   </a:t>
            </a:r>
            <a:r>
              <a:rPr lang="en-US" altLang="zh-TW" sz="1800" b="1" dirty="0" err="1">
                <a:latin typeface="Courier New" pitchFamily="49" charset="0"/>
              </a:rPr>
              <a:t>elems</a:t>
            </a:r>
            <a:r>
              <a:rPr lang="en-US" altLang="zh-TW" sz="1800" b="1" dirty="0">
                <a:latin typeface="Courier New" pitchFamily="49" charset="0"/>
              </a:rPr>
              <a:t>[top++] = o; }</a:t>
            </a:r>
            <a:br>
              <a:rPr lang="en-US" altLang="zh-TW" sz="1800" b="1" dirty="0">
                <a:latin typeface="Courier New" pitchFamily="49" charset="0"/>
              </a:rPr>
            </a:br>
            <a:r>
              <a:rPr lang="en-US" altLang="zh-TW" sz="1800" b="1" dirty="0">
                <a:latin typeface="Courier New" pitchFamily="49" charset="0"/>
              </a:rPr>
              <a:t>Object pop() {    return </a:t>
            </a:r>
            <a:r>
              <a:rPr lang="en-US" altLang="zh-TW" sz="1800" b="1" dirty="0" err="1">
                <a:latin typeface="Courier New" pitchFamily="49" charset="0"/>
              </a:rPr>
              <a:t>elems</a:t>
            </a:r>
            <a:r>
              <a:rPr lang="en-US" altLang="zh-TW" sz="1800" b="1" dirty="0">
                <a:latin typeface="Courier New" pitchFamily="49" charset="0"/>
              </a:rPr>
              <a:t>[--top]; }</a:t>
            </a:r>
          </a:p>
          <a:p>
            <a:pPr lvl="2">
              <a:buClrTx/>
              <a:buFont typeface="Monotype Sort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}</a:t>
            </a:r>
          </a:p>
          <a:p>
            <a:pPr lvl="2">
              <a:buClrTx/>
              <a:buFont typeface="Monotype Sorts" pitchFamily="2" charset="2"/>
              <a:buNone/>
            </a:pPr>
            <a:endParaRPr lang="en-US" altLang="zh-TW" sz="1050" b="1" dirty="0">
              <a:latin typeface="Courier New" pitchFamily="49" charset="0"/>
            </a:endParaRPr>
          </a:p>
          <a:p>
            <a:pPr lvl="2">
              <a:buClrTx/>
              <a:buFont typeface="Monotype Sort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class </a:t>
            </a:r>
            <a:r>
              <a:rPr lang="en-US" altLang="zh-TW" sz="1800" b="1" dirty="0" err="1">
                <a:latin typeface="Courier New" pitchFamily="49" charset="0"/>
              </a:rPr>
              <a:t>LinkedStack</a:t>
            </a:r>
            <a:r>
              <a:rPr lang="en-US" altLang="zh-TW" sz="1800" b="1" dirty="0">
                <a:latin typeface="Courier New" pitchFamily="49" charset="0"/>
              </a:rPr>
              <a:t> </a:t>
            </a:r>
            <a:r>
              <a:rPr lang="en-US" altLang="zh-TW" sz="1800" b="1" dirty="0">
                <a:solidFill>
                  <a:srgbClr val="FC0128"/>
                </a:solidFill>
                <a:latin typeface="Courier New" pitchFamily="49" charset="0"/>
              </a:rPr>
              <a:t>implements Stack</a:t>
            </a:r>
            <a:r>
              <a:rPr lang="en-US" altLang="zh-TW" sz="1800" b="1" dirty="0">
                <a:latin typeface="Courier New" pitchFamily="49" charset="0"/>
              </a:rPr>
              <a:t> { </a:t>
            </a:r>
            <a:br>
              <a:rPr lang="en-US" altLang="zh-TW" sz="1800" b="1" dirty="0">
                <a:latin typeface="Courier New" pitchFamily="49" charset="0"/>
              </a:rPr>
            </a:br>
            <a:r>
              <a:rPr lang="en-US" altLang="zh-TW" sz="1800" b="1" dirty="0">
                <a:latin typeface="Courier New" pitchFamily="49" charset="0"/>
              </a:rPr>
              <a:t>.... // declare ...</a:t>
            </a:r>
            <a:br>
              <a:rPr lang="en-US" altLang="zh-TW" sz="1800" b="1" dirty="0">
                <a:latin typeface="Courier New" pitchFamily="49" charset="0"/>
              </a:rPr>
            </a:br>
            <a:r>
              <a:rPr lang="en-US" altLang="zh-TW" sz="1800" b="1" dirty="0">
                <a:latin typeface="Courier New" pitchFamily="49" charset="0"/>
              </a:rPr>
              <a:t>void push(Object o) {  .... }</a:t>
            </a:r>
            <a:br>
              <a:rPr lang="en-US" altLang="zh-TW" sz="1800" b="1" dirty="0">
                <a:latin typeface="Courier New" pitchFamily="49" charset="0"/>
              </a:rPr>
            </a:br>
            <a:r>
              <a:rPr lang="en-US" altLang="zh-TW" sz="1800" b="1" dirty="0">
                <a:latin typeface="Courier New" pitchFamily="49" charset="0"/>
              </a:rPr>
              <a:t>Object pop() {  ....  }</a:t>
            </a:r>
          </a:p>
          <a:p>
            <a:pPr lvl="2">
              <a:buClrTx/>
              <a:buFont typeface="Monotype Sort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}</a:t>
            </a:r>
          </a:p>
          <a:p>
            <a:pPr lvl="2">
              <a:buClrTx/>
              <a:buFont typeface="Monotype Sorts" pitchFamily="2" charset="2"/>
              <a:buNone/>
            </a:pPr>
            <a:endParaRPr lang="en-US" altLang="zh-TW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of </a:t>
            </a:r>
            <a:r>
              <a:rPr lang="en-US" altLang="zh-TW" i="1">
                <a:solidFill>
                  <a:srgbClr val="FF0000"/>
                </a:solidFill>
              </a:rPr>
              <a:t>Interfaces</a:t>
            </a:r>
            <a:r>
              <a:rPr lang="en-US" altLang="zh-TW"/>
              <a:t> (2/2)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latin typeface="Courier New" pitchFamily="49" charset="0"/>
              </a:rPr>
              <a:t>public class </a:t>
            </a:r>
            <a:r>
              <a:rPr lang="en-US" altLang="zh-TW" sz="1600" dirty="0" err="1" smtClean="0">
                <a:latin typeface="Courier New" pitchFamily="49" charset="0"/>
              </a:rPr>
              <a:t>TestStack</a:t>
            </a:r>
            <a:r>
              <a:rPr lang="en-US" altLang="zh-TW" sz="1600" dirty="0" smtClean="0">
                <a:latin typeface="Courier New" pitchFamily="49" charset="0"/>
              </a:rPr>
              <a:t>{</a:t>
            </a:r>
            <a:endParaRPr lang="en-US" altLang="zh-TW" sz="1600" dirty="0">
              <a:latin typeface="Courier New" pitchFamily="49" charset="0"/>
            </a:endParaRPr>
          </a:p>
          <a:p>
            <a:pPr>
              <a:buNone/>
            </a:pPr>
            <a:r>
              <a:rPr lang="en-US" altLang="zh-TW" sz="1600" dirty="0" smtClean="0">
                <a:latin typeface="Courier New" pitchFamily="49" charset="0"/>
              </a:rPr>
              <a:t>	 public static void main (String </a:t>
            </a:r>
            <a:r>
              <a:rPr lang="en-US" altLang="zh-TW" sz="1600" dirty="0" err="1" smtClean="0">
                <a:latin typeface="Courier New" pitchFamily="49" charset="0"/>
              </a:rPr>
              <a:t>arg</a:t>
            </a:r>
            <a:r>
              <a:rPr lang="en-US" altLang="zh-TW" sz="1600" dirty="0" smtClean="0">
                <a:latin typeface="Courier New" pitchFamily="49" charset="0"/>
              </a:rPr>
              <a:t>[]){</a:t>
            </a:r>
          </a:p>
          <a:p>
            <a:pPr>
              <a:buNone/>
            </a:pPr>
            <a:r>
              <a:rPr lang="en-US" altLang="zh-TW" sz="1600" dirty="0" smtClean="0">
                <a:latin typeface="Courier New" pitchFamily="49" charset="0"/>
              </a:rPr>
              <a:t>		</a:t>
            </a:r>
            <a:r>
              <a:rPr lang="en-US" altLang="zh-TW" sz="1600" b="1" dirty="0" smtClean="0">
                <a:latin typeface="Courier New" pitchFamily="49" charset="0"/>
              </a:rPr>
              <a:t> </a:t>
            </a:r>
            <a:r>
              <a:rPr lang="en-US" altLang="zh-TW" sz="1600" b="1" dirty="0" err="1" smtClean="0">
                <a:latin typeface="Courier New" pitchFamily="49" charset="0"/>
              </a:rPr>
              <a:t>ArrayStack</a:t>
            </a:r>
            <a:r>
              <a:rPr lang="en-US" altLang="zh-TW" sz="1600" b="1" dirty="0" smtClean="0">
                <a:latin typeface="Courier New" pitchFamily="49" charset="0"/>
              </a:rPr>
              <a:t> as= new </a:t>
            </a:r>
            <a:r>
              <a:rPr lang="en-US" altLang="zh-TW" sz="1600" b="1" dirty="0" err="1" smtClean="0">
                <a:latin typeface="Courier New" pitchFamily="49" charset="0"/>
              </a:rPr>
              <a:t>ArrayStack</a:t>
            </a:r>
            <a:r>
              <a:rPr lang="en-US" altLang="zh-TW" sz="1600" b="1" dirty="0" smtClean="0">
                <a:latin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</a:rPr>
              <a:t>();</a:t>
            </a:r>
            <a:endParaRPr lang="en-US" altLang="zh-TW" sz="16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altLang="zh-TW" sz="1600" b="1" dirty="0" smtClean="0">
                <a:latin typeface="Courier New" pitchFamily="49" charset="0"/>
              </a:rPr>
              <a:t>		</a:t>
            </a:r>
            <a:r>
              <a:rPr lang="en-US" altLang="zh-TW" sz="1600" dirty="0" smtClean="0">
                <a:latin typeface="Courier New" pitchFamily="49" charset="0"/>
              </a:rPr>
              <a:t> </a:t>
            </a:r>
            <a:r>
              <a:rPr lang="en-US" altLang="zh-TW" sz="1600" dirty="0" err="1" smtClean="0">
                <a:latin typeface="Courier New" pitchFamily="49" charset="0"/>
              </a:rPr>
              <a:t>LinkedStack</a:t>
            </a:r>
            <a:r>
              <a:rPr lang="en-US" altLang="zh-TW" sz="1600" dirty="0" smtClean="0">
                <a:latin typeface="Courier New" pitchFamily="49" charset="0"/>
              </a:rPr>
              <a:t> </a:t>
            </a:r>
            <a:r>
              <a:rPr lang="en-US" altLang="zh-TW" sz="1600" dirty="0" err="1" smtClean="0">
                <a:latin typeface="Courier New" pitchFamily="49" charset="0"/>
              </a:rPr>
              <a:t>ls</a:t>
            </a:r>
            <a:r>
              <a:rPr lang="en-US" altLang="zh-TW" sz="1600" dirty="0" smtClean="0">
                <a:latin typeface="Courier New" pitchFamily="49" charset="0"/>
              </a:rPr>
              <a:t>= new </a:t>
            </a:r>
            <a:r>
              <a:rPr lang="en-US" altLang="zh-TW" sz="1600" dirty="0" err="1" smtClean="0">
                <a:latin typeface="Courier New" pitchFamily="49" charset="0"/>
              </a:rPr>
              <a:t>LinkedStack</a:t>
            </a:r>
            <a:r>
              <a:rPr lang="en-US" altLang="zh-TW" sz="1600" dirty="0" smtClean="0">
                <a:latin typeface="Courier New" pitchFamily="49" charset="0"/>
              </a:rPr>
              <a:t> ();</a:t>
            </a:r>
            <a:endParaRPr lang="en-US" altLang="zh-TW" sz="1600" b="1" dirty="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latin typeface="Courier New" pitchFamily="49" charset="0"/>
              </a:rPr>
              <a:t>		</a:t>
            </a:r>
            <a:r>
              <a:rPr lang="en-US" altLang="zh-TW" sz="1600" b="1" dirty="0" err="1" smtClean="0">
                <a:solidFill>
                  <a:srgbClr val="FC0128"/>
                </a:solidFill>
                <a:latin typeface="Courier New" pitchFamily="49" charset="0"/>
              </a:rPr>
              <a:t>testStack</a:t>
            </a:r>
            <a:r>
              <a:rPr lang="en-US" altLang="zh-TW" sz="1600" b="1" dirty="0" smtClean="0">
                <a:solidFill>
                  <a:srgbClr val="FC0128"/>
                </a:solidFill>
                <a:latin typeface="Courier New" pitchFamily="49" charset="0"/>
              </a:rPr>
              <a:t>(as)</a:t>
            </a:r>
            <a:r>
              <a:rPr lang="en-US" altLang="zh-TW" sz="1600" dirty="0" smtClean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rgbClr val="FC0128"/>
                </a:solidFill>
                <a:latin typeface="Courier New" pitchFamily="49" charset="0"/>
              </a:rPr>
              <a:t>		</a:t>
            </a:r>
            <a:r>
              <a:rPr lang="en-US" altLang="zh-TW" sz="1600" b="1" dirty="0" err="1" smtClean="0">
                <a:solidFill>
                  <a:srgbClr val="FC0128"/>
                </a:solidFill>
                <a:latin typeface="Courier New" pitchFamily="49" charset="0"/>
              </a:rPr>
              <a:t>testStack</a:t>
            </a:r>
            <a:r>
              <a:rPr lang="en-US" altLang="zh-TW" sz="1600" b="1" dirty="0" smtClean="0">
                <a:solidFill>
                  <a:srgbClr val="FC0128"/>
                </a:solidFill>
                <a:latin typeface="Courier New" pitchFamily="49" charset="0"/>
              </a:rPr>
              <a:t>(</a:t>
            </a:r>
            <a:r>
              <a:rPr lang="en-US" altLang="zh-TW" sz="1600" b="1" dirty="0" err="1" smtClean="0">
                <a:solidFill>
                  <a:srgbClr val="FC0128"/>
                </a:solidFill>
                <a:latin typeface="Courier New" pitchFamily="49" charset="0"/>
              </a:rPr>
              <a:t>ls</a:t>
            </a:r>
            <a:r>
              <a:rPr lang="en-US" altLang="zh-TW" sz="1600" b="1" dirty="0" smtClean="0">
                <a:solidFill>
                  <a:srgbClr val="FC0128"/>
                </a:solidFill>
                <a:latin typeface="Courier New" pitchFamily="49" charset="0"/>
              </a:rPr>
              <a:t>)</a:t>
            </a:r>
            <a:r>
              <a:rPr lang="en-US" altLang="zh-TW" sz="16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endParaRPr lang="en-US" altLang="zh-TW" sz="16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altLang="zh-TW" sz="1600" dirty="0" smtClean="0">
                <a:latin typeface="Courier New" pitchFamily="49" charset="0"/>
              </a:rPr>
              <a:t>	}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latin typeface="Courier New" pitchFamily="49" charset="0"/>
              </a:rPr>
              <a:t>	static </a:t>
            </a:r>
            <a:r>
              <a:rPr lang="en-US" altLang="zh-TW" sz="1600" dirty="0">
                <a:latin typeface="Courier New" pitchFamily="49" charset="0"/>
              </a:rPr>
              <a:t>public </a:t>
            </a:r>
            <a:r>
              <a:rPr lang="en-US" altLang="zh-TW" sz="1600" dirty="0" err="1">
                <a:latin typeface="Courier New" pitchFamily="49" charset="0"/>
              </a:rPr>
              <a:t>int</a:t>
            </a:r>
            <a:r>
              <a:rPr lang="en-US" altLang="zh-TW" sz="1600" dirty="0">
                <a:latin typeface="Courier New" pitchFamily="49" charset="0"/>
              </a:rPr>
              <a:t> </a:t>
            </a:r>
            <a:r>
              <a:rPr lang="en-US" altLang="zh-TW" sz="1600" b="1" dirty="0" err="1">
                <a:solidFill>
                  <a:srgbClr val="FC0128"/>
                </a:solidFill>
                <a:latin typeface="Courier New" pitchFamily="49" charset="0"/>
              </a:rPr>
              <a:t>testStack</a:t>
            </a:r>
            <a:r>
              <a:rPr lang="en-US" altLang="zh-TW" sz="1600" b="1" dirty="0">
                <a:solidFill>
                  <a:srgbClr val="FC0128"/>
                </a:solidFill>
                <a:latin typeface="Courier New" pitchFamily="49" charset="0"/>
              </a:rPr>
              <a:t>(Stack s)</a:t>
            </a:r>
            <a:r>
              <a:rPr lang="en-US" altLang="zh-TW" sz="1600" dirty="0">
                <a:latin typeface="Courier New" pitchFamily="49" charset="0"/>
              </a:rPr>
              <a:t> { ....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latin typeface="Courier New" pitchFamily="49" charset="0"/>
              </a:rPr>
              <a:t>	    </a:t>
            </a:r>
            <a:r>
              <a:rPr lang="en-US" altLang="zh-TW" sz="1600" dirty="0" err="1" smtClean="0">
                <a:latin typeface="Courier New" pitchFamily="49" charset="0"/>
              </a:rPr>
              <a:t>s.push</a:t>
            </a:r>
            <a:r>
              <a:rPr lang="en-US" altLang="zh-TW" sz="1600" dirty="0" smtClean="0">
                <a:latin typeface="Courier New" pitchFamily="49" charset="0"/>
              </a:rPr>
              <a:t>(5);     </a:t>
            </a:r>
            <a:r>
              <a:rPr lang="en-US" altLang="zh-TW" sz="1600" dirty="0" err="1" smtClean="0">
                <a:latin typeface="Courier New" pitchFamily="49" charset="0"/>
              </a:rPr>
              <a:t>s.push</a:t>
            </a:r>
            <a:r>
              <a:rPr lang="en-US" altLang="zh-TW" sz="1600" dirty="0" smtClean="0">
                <a:latin typeface="Courier New" pitchFamily="49" charset="0"/>
              </a:rPr>
              <a:t>(4);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latin typeface="Courier New" pitchFamily="49" charset="0"/>
              </a:rPr>
              <a:t>		</a:t>
            </a:r>
            <a:r>
              <a:rPr lang="en-US" altLang="zh-TW" sz="1600" dirty="0" err="1" smtClean="0">
                <a:latin typeface="Courier New" pitchFamily="49" charset="0"/>
              </a:rPr>
              <a:t>System.out.println</a:t>
            </a:r>
            <a:r>
              <a:rPr lang="en-US" altLang="zh-TW" sz="1600" dirty="0" smtClean="0">
                <a:latin typeface="Courier New" pitchFamily="49" charset="0"/>
              </a:rPr>
              <a:t>(s.pop());</a:t>
            </a:r>
          </a:p>
          <a:p>
            <a:pPr>
              <a:buNone/>
            </a:pPr>
            <a:r>
              <a:rPr lang="en-US" altLang="zh-TW" sz="1600" dirty="0" smtClean="0">
                <a:latin typeface="Courier New" pitchFamily="49" charset="0"/>
              </a:rPr>
              <a:t>		</a:t>
            </a:r>
            <a:r>
              <a:rPr lang="en-US" altLang="zh-TW" sz="1600" dirty="0" err="1" smtClean="0">
                <a:latin typeface="Courier New" pitchFamily="49" charset="0"/>
              </a:rPr>
              <a:t>System.out.println</a:t>
            </a:r>
            <a:r>
              <a:rPr lang="en-US" altLang="zh-TW" sz="1600" dirty="0" smtClean="0">
                <a:latin typeface="Courier New" pitchFamily="49" charset="0"/>
              </a:rPr>
              <a:t>(s.pop());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latin typeface="Courier New" pitchFamily="49" charset="0"/>
              </a:rPr>
              <a:t>	}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latin typeface="Courier New" pitchFamily="49" charset="0"/>
              </a:rPr>
              <a:t>}</a:t>
            </a:r>
            <a:endParaRPr lang="en-US" altLang="zh-TW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Interfaces definition  Oracle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a number of situations in software engineering when it is important for disparate groups of programmers to agree to a "contract" that spells out how their software interacts. </a:t>
            </a:r>
          </a:p>
          <a:p>
            <a:r>
              <a:rPr lang="en-US" dirty="0" smtClean="0"/>
              <a:t>Each group should be able to write their code without any knowledge of how the other group's code is written. </a:t>
            </a:r>
          </a:p>
          <a:p>
            <a:r>
              <a:rPr lang="en-US" dirty="0" smtClean="0"/>
              <a:t>Generally speaking, </a:t>
            </a:r>
            <a:r>
              <a:rPr lang="en-US" i="1" dirty="0" smtClean="0"/>
              <a:t>interfaces</a:t>
            </a:r>
            <a:r>
              <a:rPr lang="en-US" dirty="0" smtClean="0"/>
              <a:t> are such contracts.</a:t>
            </a:r>
          </a:p>
          <a:p>
            <a:r>
              <a:rPr lang="en-US" dirty="0" smtClean="0"/>
              <a:t>Try to anticipate all uses for your interface and specify it completely from the beginning?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685800" y="2130480"/>
            <a:ext cx="7768440" cy="1465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Lecture </a:t>
            </a: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1371600" y="3886200"/>
            <a:ext cx="6396840" cy="17485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Text Box 2"/>
          <p:cNvSpPr txBox="1">
            <a:spLocks noChangeArrowheads="1"/>
          </p:cNvSpPr>
          <p:nvPr/>
        </p:nvSpPr>
        <p:spPr bwMode="auto">
          <a:xfrm>
            <a:off x="85725" y="838200"/>
            <a:ext cx="90614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0" lang="en-US" altLang="zh-TW" sz="3500" b="0">
                <a:latin typeface="Times New Roman" pitchFamily="18" charset="0"/>
                <a:ea typeface="PMingLiU" pitchFamily="18" charset="-120"/>
              </a:rPr>
              <a:t>Difference between </a:t>
            </a:r>
            <a:r>
              <a:rPr kumimoji="0" lang="en-US" altLang="zh-TW" sz="3500" b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Abstract</a:t>
            </a:r>
            <a:r>
              <a:rPr kumimoji="0" lang="en-US" altLang="zh-TW" sz="3500" b="0">
                <a:latin typeface="Times New Roman" pitchFamily="18" charset="0"/>
                <a:ea typeface="PMingLiU" pitchFamily="18" charset="-120"/>
              </a:rPr>
              <a:t> Class and </a:t>
            </a:r>
            <a:r>
              <a:rPr kumimoji="0" lang="en-US" altLang="zh-TW" sz="3500" b="0" i="1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Interface</a:t>
            </a:r>
            <a:endParaRPr kumimoji="0" lang="en-US" altLang="zh-TW" sz="3500" i="1">
              <a:solidFill>
                <a:srgbClr val="FF0000"/>
              </a:solidFill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742403" name="Text Box 3"/>
          <p:cNvSpPr txBox="1">
            <a:spLocks noChangeArrowheads="1"/>
          </p:cNvSpPr>
          <p:nvPr/>
        </p:nvSpPr>
        <p:spPr bwMode="auto">
          <a:xfrm>
            <a:off x="500034" y="1785926"/>
            <a:ext cx="835660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38150" lvl="1" indent="-323850">
              <a:lnSpc>
                <a:spcPct val="150000"/>
              </a:lnSpc>
              <a:buFontTx/>
              <a:buChar char="•"/>
              <a:tabLst>
                <a:tab pos="857250" algn="l"/>
                <a:tab pos="1143000" algn="l"/>
                <a:tab pos="1828800" algn="l"/>
                <a:tab pos="2286000" algn="l"/>
              </a:tabLst>
            </a:pP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An </a:t>
            </a:r>
            <a:r>
              <a:rPr kumimoji="0" lang="en-US" altLang="zh-TW" sz="2400" b="0" dirty="0">
                <a:solidFill>
                  <a:srgbClr val="FC0128"/>
                </a:solidFill>
                <a:latin typeface="Times New Roman" pitchFamily="18" charset="0"/>
                <a:ea typeface="PMingLiU" pitchFamily="18" charset="-120"/>
              </a:rPr>
              <a:t>abstract class</a:t>
            </a: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 is a class containing several abstract methods.</a:t>
            </a:r>
          </a:p>
          <a:p>
            <a:pPr marL="438150" lvl="1" indent="-323850">
              <a:lnSpc>
                <a:spcPct val="150000"/>
              </a:lnSpc>
              <a:tabLst>
                <a:tab pos="857250" algn="l"/>
                <a:tab pos="1143000" algn="l"/>
                <a:tab pos="1828800" algn="l"/>
                <a:tab pos="2286000" algn="l"/>
              </a:tabLst>
            </a:pP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	Each abstract method is prefixed with the keyword “abstract”. </a:t>
            </a:r>
          </a:p>
          <a:p>
            <a:pPr marL="438150" lvl="1" indent="-323850">
              <a:lnSpc>
                <a:spcPct val="150000"/>
              </a:lnSpc>
              <a:buFontTx/>
              <a:buChar char="•"/>
              <a:tabLst>
                <a:tab pos="857250" algn="l"/>
                <a:tab pos="1143000" algn="l"/>
                <a:tab pos="1828800" algn="l"/>
                <a:tab pos="2286000" algn="l"/>
              </a:tabLst>
            </a:pP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An </a:t>
            </a:r>
            <a:r>
              <a:rPr kumimoji="0" lang="en-US" altLang="zh-TW" sz="2400" b="0" dirty="0">
                <a:solidFill>
                  <a:srgbClr val="FC0128"/>
                </a:solidFill>
                <a:latin typeface="Times New Roman" pitchFamily="18" charset="0"/>
                <a:ea typeface="PMingLiU" pitchFamily="18" charset="-120"/>
              </a:rPr>
              <a:t>abstract class</a:t>
            </a: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 can not be instantiated but can be extended (</a:t>
            </a:r>
            <a:r>
              <a:rPr kumimoji="0" lang="en-US" altLang="zh-TW" sz="2400" b="0" dirty="0" err="1">
                <a:latin typeface="Times New Roman" pitchFamily="18" charset="0"/>
                <a:ea typeface="PMingLiU" pitchFamily="18" charset="-120"/>
              </a:rPr>
              <a:t>subclassed</a:t>
            </a: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).</a:t>
            </a:r>
          </a:p>
          <a:p>
            <a:pPr marL="438150" lvl="1" indent="-323850">
              <a:lnSpc>
                <a:spcPct val="150000"/>
              </a:lnSpc>
              <a:buFontTx/>
              <a:buChar char="•"/>
              <a:tabLst>
                <a:tab pos="857250" algn="l"/>
                <a:tab pos="1143000" algn="l"/>
                <a:tab pos="1828800" algn="l"/>
                <a:tab pos="2286000" algn="l"/>
              </a:tabLst>
            </a:pP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An </a:t>
            </a:r>
            <a:r>
              <a:rPr kumimoji="0" lang="en-US" altLang="zh-TW" sz="2400" b="0" i="1" dirty="0">
                <a:solidFill>
                  <a:srgbClr val="FC0128"/>
                </a:solidFill>
                <a:latin typeface="Times New Roman" pitchFamily="18" charset="0"/>
                <a:ea typeface="PMingLiU" pitchFamily="18" charset="-120"/>
              </a:rPr>
              <a:t>interface</a:t>
            </a: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 contains only </a:t>
            </a:r>
            <a:r>
              <a:rPr kumimoji="0" lang="en-US" altLang="zh-TW" sz="2400" b="0" dirty="0">
                <a:solidFill>
                  <a:srgbClr val="FC0128"/>
                </a:solidFill>
                <a:latin typeface="Times New Roman" pitchFamily="18" charset="0"/>
                <a:ea typeface="PMingLiU" pitchFamily="18" charset="-120"/>
              </a:rPr>
              <a:t>abstract methods and constants</a:t>
            </a: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. Each abstract method </a:t>
            </a:r>
            <a:r>
              <a:rPr kumimoji="0" lang="en-US" altLang="zh-TW" sz="2400" b="0" dirty="0">
                <a:solidFill>
                  <a:srgbClr val="FC0128"/>
                </a:solidFill>
                <a:latin typeface="Times New Roman" pitchFamily="18" charset="0"/>
                <a:ea typeface="PMingLiU" pitchFamily="18" charset="-120"/>
              </a:rPr>
              <a:t>is not prefixed</a:t>
            </a: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 with the keyword “</a:t>
            </a:r>
            <a:r>
              <a:rPr kumimoji="0" lang="en-US" altLang="zh-TW" sz="2400" b="0" dirty="0">
                <a:solidFill>
                  <a:srgbClr val="FC0128"/>
                </a:solidFill>
                <a:latin typeface="Times New Roman" pitchFamily="18" charset="0"/>
                <a:ea typeface="PMingLiU" pitchFamily="18" charset="-120"/>
              </a:rPr>
              <a:t>abstract</a:t>
            </a: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”.</a:t>
            </a:r>
          </a:p>
          <a:p>
            <a:pPr marL="438150" lvl="1" indent="-323850">
              <a:lnSpc>
                <a:spcPct val="150000"/>
              </a:lnSpc>
              <a:buFontTx/>
              <a:buChar char="•"/>
              <a:tabLst>
                <a:tab pos="857250" algn="l"/>
                <a:tab pos="1143000" algn="l"/>
                <a:tab pos="1828800" algn="l"/>
                <a:tab pos="2286000" algn="l"/>
              </a:tabLst>
            </a:pP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An </a:t>
            </a:r>
            <a:r>
              <a:rPr kumimoji="0" lang="en-US" altLang="zh-TW" sz="2400" b="0" i="1" dirty="0">
                <a:solidFill>
                  <a:srgbClr val="FC0128"/>
                </a:solidFill>
                <a:latin typeface="Times New Roman" pitchFamily="18" charset="0"/>
                <a:ea typeface="PMingLiU" pitchFamily="18" charset="-120"/>
              </a:rPr>
              <a:t>interface</a:t>
            </a: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 can only be </a:t>
            </a:r>
            <a:r>
              <a:rPr kumimoji="0" lang="en-US" altLang="zh-TW" sz="2400" b="0" dirty="0">
                <a:solidFill>
                  <a:srgbClr val="FC0128"/>
                </a:solidFill>
                <a:latin typeface="Times New Roman" pitchFamily="18" charset="0"/>
                <a:ea typeface="PMingLiU" pitchFamily="18" charset="-120"/>
              </a:rPr>
              <a:t>implemented</a:t>
            </a:r>
            <a:r>
              <a:rPr kumimoji="0" lang="en-US" altLang="zh-TW" sz="2400" b="0" dirty="0">
                <a:latin typeface="Times New Roman" pitchFamily="18" charset="0"/>
                <a:ea typeface="PMingLiU" pitchFamily="18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2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2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rgbClr val="000000"/>
                </a:solidFill>
              </a:rPr>
              <a:t>Multiple inheritance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Class can inherit characteristics /features from more than one parent class.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Multiple inheritance and using interface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0" y="0"/>
            <a:ext cx="9140400" cy="360"/>
          </a:xfrm>
          <a:prstGeom prst="rect">
            <a:avLst/>
          </a:prstGeom>
        </p:spPr>
      </p:sp>
      <p:pic>
        <p:nvPicPr>
          <p:cNvPr id="98" name="Picture 34"/>
          <p:cNvPicPr/>
          <p:nvPr/>
        </p:nvPicPr>
        <p:blipFill>
          <a:blip r:embed="rId3"/>
          <a:stretch>
            <a:fillRect/>
          </a:stretch>
        </p:blipFill>
        <p:spPr>
          <a:xfrm>
            <a:off x="762120" y="1676520"/>
            <a:ext cx="7692480" cy="4461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720" y="5786454"/>
            <a:ext cx="850112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The child class can extends only </a:t>
            </a:r>
            <a:r>
              <a:rPr lang="en-US" sz="2000" b="1" dirty="0" smtClean="0">
                <a:solidFill>
                  <a:srgbClr val="000000"/>
                </a:solidFill>
              </a:rPr>
              <a:t>one class</a:t>
            </a:r>
            <a:r>
              <a:rPr lang="en-US" sz="2000" dirty="0" smtClean="0">
                <a:solidFill>
                  <a:srgbClr val="000000"/>
                </a:solidFill>
              </a:rPr>
              <a:t>, and implements </a:t>
            </a:r>
            <a:r>
              <a:rPr lang="en-US" sz="2000" b="1" dirty="0" smtClean="0">
                <a:solidFill>
                  <a:srgbClr val="000000"/>
                </a:solidFill>
              </a:rPr>
              <a:t>any no. of interfaces  </a:t>
            </a:r>
            <a:r>
              <a:rPr lang="en-US" sz="2000" dirty="0" smtClean="0">
                <a:solidFill>
                  <a:srgbClr val="000000"/>
                </a:solidFill>
              </a:rPr>
              <a:t>Where f, m ,c are references 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Multiple inheritance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214282" y="1523880"/>
            <a:ext cx="4114800" cy="46197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public Class Mother 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public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void a()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   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alibri"/>
              </a:rPr>
              <a:t>System.out.println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Mother:a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");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   }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   public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void b()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   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System.out.println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Mother:b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");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   }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   public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void y()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   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System.out.println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Mother:y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");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    }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4" name="CustomShape 2"/>
          <p:cNvSpPr/>
          <p:nvPr/>
        </p:nvSpPr>
        <p:spPr>
          <a:xfrm>
            <a:off x="4572000" y="1523880"/>
            <a:ext cx="4111200" cy="211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public interface Father{</a:t>
            </a:r>
            <a:endParaRPr sz="200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public void c();</a:t>
            </a:r>
            <a:endParaRPr sz="200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public void d();</a:t>
            </a:r>
            <a:endParaRPr sz="200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public void y();</a:t>
            </a:r>
            <a:endParaRPr sz="200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}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</p:spPr>
      </p:sp>
      <p:sp>
        <p:nvSpPr>
          <p:cNvPr id="104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public class Child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extend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Mother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implements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Father{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	public void c(){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  	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System.out.println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("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Child:c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");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	}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	public void d(){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  	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System.out.println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("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Child:d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");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	}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4" name="CustomShape 1"/>
          <p:cNvSpPr/>
          <p:nvPr/>
        </p:nvSpPr>
        <p:spPr>
          <a:xfrm>
            <a:off x="609600" y="427080"/>
            <a:ext cx="8226000" cy="11394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Multiple inheritance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</p:spPr>
      </p:sp>
      <p:sp>
        <p:nvSpPr>
          <p:cNvPr id="106" name="CustomShape 2"/>
          <p:cNvSpPr/>
          <p:nvPr/>
        </p:nvSpPr>
        <p:spPr>
          <a:xfrm>
            <a:off x="457200" y="1371600"/>
            <a:ext cx="4400552" cy="4986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libri"/>
              </a:rPr>
              <a:t>public static void main(String </a:t>
            </a:r>
            <a:r>
              <a:rPr lang="en-US" b="1" dirty="0" err="1">
                <a:solidFill>
                  <a:srgbClr val="000000"/>
                </a:solidFill>
                <a:latin typeface="Calibri"/>
              </a:rPr>
              <a:t>arg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[])</a:t>
            </a:r>
            <a:endParaRPr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libri"/>
              </a:rPr>
              <a:t>   Child c= new Child();</a:t>
            </a:r>
            <a:endParaRPr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libri"/>
              </a:rPr>
              <a:t>   Father f=(Father)c;</a:t>
            </a:r>
            <a:endParaRPr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libri"/>
              </a:rPr>
              <a:t>   Mother m=(Mother)c;</a:t>
            </a:r>
            <a:endParaRPr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alibri"/>
              </a:rPr>
              <a:t>c.a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();</a:t>
            </a:r>
            <a:endParaRPr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alibri"/>
              </a:rPr>
              <a:t>c.b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();</a:t>
            </a:r>
            <a:endParaRPr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alibri"/>
              </a:rPr>
              <a:t>c.c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();</a:t>
            </a:r>
            <a:endParaRPr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alibri"/>
              </a:rPr>
              <a:t>c.y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();</a:t>
            </a:r>
            <a:endParaRPr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libri"/>
              </a:rPr>
              <a:t>    </a:t>
            </a:r>
            <a:r>
              <a:rPr lang="en-US" b="1" dirty="0" err="1">
                <a:solidFill>
                  <a:srgbClr val="000000"/>
                </a:solidFill>
                <a:latin typeface="Calibri"/>
              </a:rPr>
              <a:t>m.a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();</a:t>
            </a:r>
            <a:endParaRPr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alibri"/>
              </a:rPr>
              <a:t>m.b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();</a:t>
            </a:r>
            <a:endParaRPr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alibri"/>
              </a:rPr>
              <a:t>m.y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();</a:t>
            </a:r>
            <a:endParaRPr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libri"/>
              </a:rPr>
              <a:t>    </a:t>
            </a:r>
            <a:r>
              <a:rPr lang="en-US" b="1" dirty="0" err="1">
                <a:solidFill>
                  <a:srgbClr val="000000"/>
                </a:solidFill>
                <a:latin typeface="Calibri"/>
              </a:rPr>
              <a:t>f.d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();</a:t>
            </a:r>
            <a:endParaRPr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alibri"/>
              </a:rPr>
              <a:t>f.y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();</a:t>
            </a:r>
            <a:endParaRPr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alibri"/>
              </a:rPr>
              <a:t>f.a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(); // correct? no</a:t>
            </a:r>
            <a:endParaRPr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libri"/>
              </a:rPr>
              <a:t> 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" name="CustomShape 1"/>
          <p:cNvSpPr/>
          <p:nvPr/>
        </p:nvSpPr>
        <p:spPr>
          <a:xfrm>
            <a:off x="428596" y="214290"/>
            <a:ext cx="8226000" cy="11394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Multiple inheritance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43504" y="2500306"/>
            <a:ext cx="36433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    Multiple </a:t>
            </a:r>
            <a:r>
              <a:rPr lang="en-US" b="1" dirty="0" smtClean="0">
                <a:solidFill>
                  <a:srgbClr val="FF0000"/>
                </a:solidFill>
              </a:rPr>
              <a:t>inheritance can cause the diamond </a:t>
            </a:r>
            <a:r>
              <a:rPr lang="en-US" b="1" dirty="0" smtClean="0">
                <a:solidFill>
                  <a:srgbClr val="FF0000"/>
                </a:solidFill>
              </a:rPr>
              <a:t>problem (Ambiguity Problem)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   Using </a:t>
            </a:r>
            <a:r>
              <a:rPr lang="en-US" b="1" dirty="0" smtClean="0">
                <a:solidFill>
                  <a:schemeClr val="tx2"/>
                </a:solidFill>
              </a:rPr>
              <a:t>Java Multiple inheritance </a:t>
            </a:r>
            <a:r>
              <a:rPr lang="en-US" b="1" dirty="0" smtClean="0">
                <a:solidFill>
                  <a:schemeClr val="tx2"/>
                </a:solidFill>
              </a:rPr>
              <a:t>: NO </a:t>
            </a:r>
            <a:r>
              <a:rPr lang="en-US" b="1" dirty="0" smtClean="0">
                <a:solidFill>
                  <a:schemeClr val="tx2"/>
                </a:solidFill>
              </a:rPr>
              <a:t>Ambiguity Problem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3988" cy="1146175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zh-TW"/>
              <a:t> Multiple Inheritance (</a:t>
            </a:r>
            <a:r>
              <a:rPr lang="en-GB" altLang="zh-TW">
                <a:solidFill>
                  <a:srgbClr val="CC0000"/>
                </a:solidFill>
              </a:rPr>
              <a:t>Java</a:t>
            </a:r>
            <a:r>
              <a:rPr lang="en-GB" altLang="zh-TW"/>
              <a:t>)</a:t>
            </a:r>
          </a:p>
        </p:txBody>
      </p:sp>
      <p:pic>
        <p:nvPicPr>
          <p:cNvPr id="8683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900" y="2054225"/>
            <a:ext cx="4976813" cy="3351213"/>
          </a:xfrm>
          <a:prstGeom prst="rect">
            <a:avLst/>
          </a:prstGeom>
          <a:noFill/>
        </p:spPr>
      </p:pic>
      <p:sp>
        <p:nvSpPr>
          <p:cNvPr id="868357" name="Text Box 5"/>
          <p:cNvSpPr txBox="1">
            <a:spLocks noChangeArrowheads="1"/>
          </p:cNvSpPr>
          <p:nvPr/>
        </p:nvSpPr>
        <p:spPr bwMode="auto">
          <a:xfrm>
            <a:off x="4727575" y="4802188"/>
            <a:ext cx="3771900" cy="952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8675" eaLnBrk="1">
              <a:lnSpc>
                <a:spcPct val="94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</a:pPr>
            <a:r>
              <a:rPr kumimoji="0" lang="en-GB" altLang="zh-TW" sz="2200" b="0">
                <a:solidFill>
                  <a:srgbClr val="FF3300"/>
                </a:solidFill>
                <a:latin typeface="Times New Roman" pitchFamily="18" charset="0"/>
                <a:ea typeface="新細明體" pitchFamily="18" charset="-120"/>
              </a:rPr>
              <a:t>B implements the interface A and</a:t>
            </a:r>
          </a:p>
          <a:p>
            <a:pPr defTabSz="828675" eaLnBrk="1">
              <a:lnSpc>
                <a:spcPct val="94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</a:pPr>
            <a:r>
              <a:rPr kumimoji="0" lang="en-GB" altLang="zh-TW" sz="2200" b="0">
                <a:solidFill>
                  <a:srgbClr val="FF3300"/>
                </a:solidFill>
                <a:latin typeface="Times New Roman" pitchFamily="18" charset="0"/>
                <a:ea typeface="新細明體" pitchFamily="18" charset="-120"/>
              </a:rPr>
              <a:t>is also a "countable" class since it</a:t>
            </a:r>
          </a:p>
          <a:p>
            <a:pPr defTabSz="828675" eaLnBrk="1">
              <a:lnSpc>
                <a:spcPct val="94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</a:pPr>
            <a:r>
              <a:rPr kumimoji="0" lang="en-GB" altLang="zh-TW" sz="2200" b="0">
                <a:solidFill>
                  <a:srgbClr val="FF3300"/>
                </a:solidFill>
                <a:latin typeface="Times New Roman" pitchFamily="18" charset="0"/>
                <a:ea typeface="新細明體" pitchFamily="18" charset="-120"/>
              </a:rPr>
              <a:t>inherits class Countable</a:t>
            </a:r>
          </a:p>
        </p:txBody>
      </p:sp>
      <p:sp>
        <p:nvSpPr>
          <p:cNvPr id="868359" name="Text Box 7"/>
          <p:cNvSpPr txBox="1">
            <a:spLocks noChangeArrowheads="1"/>
          </p:cNvSpPr>
          <p:nvPr/>
        </p:nvSpPr>
        <p:spPr bwMode="auto">
          <a:xfrm>
            <a:off x="3851275" y="3933825"/>
            <a:ext cx="1008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000" b="0">
                <a:latin typeface="Times New Roman" pitchFamily="18" charset="0"/>
                <a:ea typeface="新細明體" pitchFamily="18" charset="-120"/>
              </a:rPr>
              <a:t>extends</a:t>
            </a:r>
          </a:p>
        </p:txBody>
      </p:sp>
      <p:sp>
        <p:nvSpPr>
          <p:cNvPr id="868360" name="Text Box 8"/>
          <p:cNvSpPr txBox="1">
            <a:spLocks noChangeArrowheads="1"/>
          </p:cNvSpPr>
          <p:nvPr/>
        </p:nvSpPr>
        <p:spPr bwMode="auto">
          <a:xfrm>
            <a:off x="93663" y="3500438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000" b="0">
                <a:latin typeface="Times New Roman" pitchFamily="18" charset="0"/>
                <a:ea typeface="新細明體" pitchFamily="18" charset="-120"/>
              </a:rPr>
              <a:t>implements</a:t>
            </a:r>
          </a:p>
        </p:txBody>
      </p:sp>
      <p:sp>
        <p:nvSpPr>
          <p:cNvPr id="868361" name="Text Box 9"/>
          <p:cNvSpPr txBox="1">
            <a:spLocks noChangeArrowheads="1"/>
          </p:cNvSpPr>
          <p:nvPr/>
        </p:nvSpPr>
        <p:spPr bwMode="auto">
          <a:xfrm>
            <a:off x="468313" y="6092825"/>
            <a:ext cx="7056437" cy="3524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828675" eaLnBrk="1">
              <a:lnSpc>
                <a:spcPct val="94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kumimoji="0" lang="en-GB" altLang="zh-TW" sz="2400" b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 class B extends Countable implements A  { /*…*/   }</a:t>
            </a:r>
            <a:endParaRPr kumimoji="0" lang="en-GB" sz="2400" b="0">
              <a:solidFill>
                <a:srgbClr val="0000FF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Design patterns represent the best practices used by experienced object-oriented software developers. </a:t>
            </a:r>
            <a:endParaRPr lang="en-US" dirty="0" smtClean="0"/>
          </a:p>
          <a:p>
            <a:r>
              <a:rPr lang="en-US" dirty="0" smtClean="0"/>
              <a:t>Design </a:t>
            </a:r>
            <a:r>
              <a:rPr lang="en-US" dirty="0" smtClean="0"/>
              <a:t>patterns are solutions to general problems that software developers faced during software development.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smtClean="0"/>
              <a:t>solutions were obtained by trial and error by numerous software developers over quite a substantial period of time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Pattern - Factory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Factory pattern, we create object without exposing the creation logic to the client and refer to newly created object using a common interface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will use </a:t>
            </a:r>
            <a:r>
              <a:rPr lang="en-US" sz="2000" i="1" dirty="0" err="1" smtClean="0"/>
              <a:t>ShapeFactory</a:t>
            </a:r>
            <a:r>
              <a:rPr lang="en-US" sz="2000" dirty="0" smtClean="0"/>
              <a:t> to get a </a:t>
            </a:r>
            <a:r>
              <a:rPr lang="en-US" sz="2000" i="1" dirty="0" smtClean="0"/>
              <a:t>Shape </a:t>
            </a:r>
            <a:r>
              <a:rPr lang="en-US" sz="2000" dirty="0" smtClean="0"/>
              <a:t>object</a:t>
            </a:r>
            <a:r>
              <a:rPr lang="en-US" sz="2000" dirty="0" smtClean="0"/>
              <a:t>. It will pass information (</a:t>
            </a:r>
            <a:r>
              <a:rPr lang="en-US" sz="2000" i="1" dirty="0" smtClean="0"/>
              <a:t>CIRCLE / RECTANGLE / SQUARE</a:t>
            </a:r>
            <a:r>
              <a:rPr lang="en-US" sz="2000" dirty="0" smtClean="0"/>
              <a:t>) </a:t>
            </a:r>
            <a:r>
              <a:rPr lang="en-US" sz="2000" dirty="0" smtClean="0"/>
              <a:t>to </a:t>
            </a:r>
            <a:r>
              <a:rPr lang="en-US" sz="2000" i="1" dirty="0" err="1" smtClean="0"/>
              <a:t>ShapeFactory</a:t>
            </a:r>
            <a:r>
              <a:rPr lang="en-US" sz="2000" dirty="0" smtClean="0"/>
              <a:t> to get the type of object it needs</a:t>
            </a:r>
            <a:endParaRPr lang="en-US" sz="2000" dirty="0"/>
          </a:p>
        </p:txBody>
      </p:sp>
      <p:pic>
        <p:nvPicPr>
          <p:cNvPr id="1026" name="Picture 2" descr="Factory Pattern UML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28934"/>
            <a:ext cx="6770082" cy="39290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600200"/>
            <a:ext cx="4543428" cy="504351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public class </a:t>
            </a:r>
            <a:r>
              <a:rPr lang="en-US" sz="1600" dirty="0" err="1" smtClean="0"/>
              <a:t>ShapeFactory</a:t>
            </a:r>
            <a:r>
              <a:rPr lang="en-US" sz="1600" dirty="0" smtClean="0"/>
              <a:t> </a:t>
            </a: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 public </a:t>
            </a:r>
            <a:r>
              <a:rPr lang="en-US" sz="1600" dirty="0" smtClean="0"/>
              <a:t>Shape </a:t>
            </a:r>
            <a:r>
              <a:rPr lang="en-US" sz="1600" dirty="0" err="1" smtClean="0"/>
              <a:t>getShape</a:t>
            </a:r>
            <a:r>
              <a:rPr lang="en-US" sz="1600" dirty="0" smtClean="0"/>
              <a:t>(String </a:t>
            </a:r>
            <a:r>
              <a:rPr lang="en-US" sz="1600" dirty="0" err="1" smtClean="0"/>
              <a:t>shapeType</a:t>
            </a:r>
            <a:r>
              <a:rPr lang="en-US" sz="1600" dirty="0" smtClean="0"/>
              <a:t>){</a:t>
            </a:r>
          </a:p>
          <a:p>
            <a:pPr>
              <a:buNone/>
            </a:pPr>
            <a:r>
              <a:rPr lang="en-US" sz="1600" dirty="0" smtClean="0"/>
              <a:t>      if(</a:t>
            </a:r>
            <a:r>
              <a:rPr lang="en-US" sz="1600" dirty="0" err="1" smtClean="0"/>
              <a:t>shapeType</a:t>
            </a:r>
            <a:r>
              <a:rPr lang="en-US" sz="1600" dirty="0" smtClean="0"/>
              <a:t> == null){</a:t>
            </a:r>
          </a:p>
          <a:p>
            <a:pPr>
              <a:buNone/>
            </a:pPr>
            <a:r>
              <a:rPr lang="en-US" sz="1600" dirty="0" smtClean="0"/>
              <a:t>         return null;</a:t>
            </a:r>
          </a:p>
          <a:p>
            <a:pPr>
              <a:buNone/>
            </a:pPr>
            <a:r>
              <a:rPr lang="en-US" sz="1600" dirty="0" smtClean="0"/>
              <a:t>      }		</a:t>
            </a:r>
          </a:p>
          <a:p>
            <a:pPr>
              <a:buNone/>
            </a:pPr>
            <a:r>
              <a:rPr lang="en-US" sz="1600" dirty="0" smtClean="0"/>
              <a:t>      if(</a:t>
            </a:r>
            <a:r>
              <a:rPr lang="en-US" sz="1600" dirty="0" err="1" smtClean="0"/>
              <a:t>shapeType.equalsIgnoreCase</a:t>
            </a:r>
            <a:r>
              <a:rPr lang="en-US" sz="1600" dirty="0" smtClean="0"/>
              <a:t>("CIRCLE")){</a:t>
            </a:r>
          </a:p>
          <a:p>
            <a:pPr>
              <a:buNone/>
            </a:pPr>
            <a:r>
              <a:rPr lang="en-US" sz="1600" dirty="0" smtClean="0"/>
              <a:t>         return new Circle</a:t>
            </a:r>
            <a:r>
              <a:rPr lang="en-US" sz="1600" dirty="0" smtClean="0"/>
              <a:t>();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} else if(</a:t>
            </a:r>
            <a:r>
              <a:rPr lang="en-US" sz="1600" dirty="0" err="1" smtClean="0"/>
              <a:t>shapeType.equalsIgnoreCase</a:t>
            </a:r>
            <a:r>
              <a:rPr lang="en-US" sz="1600" dirty="0" smtClean="0"/>
              <a:t>("RECTANGLE")){</a:t>
            </a:r>
          </a:p>
          <a:p>
            <a:pPr>
              <a:buNone/>
            </a:pPr>
            <a:r>
              <a:rPr lang="en-US" sz="1600" dirty="0" smtClean="0"/>
              <a:t>         return new Rectangle</a:t>
            </a:r>
            <a:r>
              <a:rPr lang="en-US" sz="1600" dirty="0" smtClean="0"/>
              <a:t>();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} else if(</a:t>
            </a:r>
            <a:r>
              <a:rPr lang="en-US" sz="1600" dirty="0" err="1" smtClean="0"/>
              <a:t>shapeType.equalsIgnoreCase</a:t>
            </a:r>
            <a:r>
              <a:rPr lang="en-US" sz="1600" dirty="0" smtClean="0"/>
              <a:t>("SQUARE")){</a:t>
            </a:r>
          </a:p>
          <a:p>
            <a:pPr>
              <a:buNone/>
            </a:pPr>
            <a:r>
              <a:rPr lang="en-US" sz="1600" dirty="0" smtClean="0"/>
              <a:t>         return new Square();</a:t>
            </a:r>
          </a:p>
          <a:p>
            <a:pPr>
              <a:buNone/>
            </a:pPr>
            <a:r>
              <a:rPr lang="en-US" sz="1600" dirty="0" smtClean="0"/>
              <a:t>      </a:t>
            </a:r>
            <a:r>
              <a:rPr lang="en-US" sz="1600" dirty="0" smtClean="0"/>
              <a:t>}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return null;</a:t>
            </a:r>
          </a:p>
          <a:p>
            <a:pPr>
              <a:buNone/>
            </a:pPr>
            <a:r>
              <a:rPr lang="en-US" sz="1600" dirty="0" smtClean="0"/>
              <a:t>   }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4876" y="1571612"/>
            <a:ext cx="4357686" cy="50720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FactoryPatternDemo</a:t>
            </a:r>
            <a:r>
              <a:rPr lang="en-US" sz="1400" dirty="0" smtClean="0"/>
              <a:t> </a:t>
            </a:r>
            <a:r>
              <a:rPr lang="en-US" sz="1400" dirty="0" smtClean="0"/>
              <a:t>{</a:t>
            </a:r>
            <a:endParaRPr lang="en-US" sz="14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   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      </a:t>
            </a:r>
            <a:r>
              <a:rPr lang="en-US" sz="1400" dirty="0" err="1" smtClean="0"/>
              <a:t>ShapeFactory</a:t>
            </a:r>
            <a:r>
              <a:rPr lang="en-US" sz="1400" dirty="0" smtClean="0"/>
              <a:t> </a:t>
            </a:r>
            <a:r>
              <a:rPr lang="en-US" sz="1400" dirty="0" err="1" smtClean="0"/>
              <a:t>shapeFactory</a:t>
            </a:r>
            <a:r>
              <a:rPr lang="en-US" sz="1400" dirty="0" smtClean="0"/>
              <a:t> = new </a:t>
            </a:r>
            <a:r>
              <a:rPr lang="en-US" sz="1400" dirty="0" err="1" smtClean="0"/>
              <a:t>ShapeFactory</a:t>
            </a:r>
            <a:r>
              <a:rPr lang="en-US" sz="1400" dirty="0" smtClean="0"/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      //get an object of </a:t>
            </a:r>
            <a:r>
              <a:rPr lang="en-US" sz="1400" dirty="0" smtClean="0"/>
              <a:t>Circle.</a:t>
            </a:r>
            <a:endParaRPr lang="en-US" sz="14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      Shape shape1 = </a:t>
            </a:r>
            <a:r>
              <a:rPr lang="en-US" sz="1400" b="1" dirty="0" err="1" smtClean="0">
                <a:solidFill>
                  <a:srgbClr val="FF0000"/>
                </a:solidFill>
              </a:rPr>
              <a:t>shapeFactory.getShape</a:t>
            </a:r>
            <a:r>
              <a:rPr lang="en-US" sz="1400" b="1" dirty="0" smtClean="0">
                <a:solidFill>
                  <a:srgbClr val="FF0000"/>
                </a:solidFill>
              </a:rPr>
              <a:t>("CIRCLE</a:t>
            </a:r>
            <a:r>
              <a:rPr lang="en-US" sz="1400" b="1" dirty="0" smtClean="0">
                <a:solidFill>
                  <a:srgbClr val="FF0000"/>
                </a:solidFill>
              </a:rPr>
              <a:t>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      shape1.computeArea 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	Shape </a:t>
            </a:r>
            <a:r>
              <a:rPr lang="en-US" sz="1400" dirty="0" smtClean="0"/>
              <a:t>shape2 = </a:t>
            </a:r>
            <a:r>
              <a:rPr lang="en-US" sz="1400" b="1" dirty="0" err="1" smtClean="0">
                <a:solidFill>
                  <a:srgbClr val="FF0000"/>
                </a:solidFill>
              </a:rPr>
              <a:t>shapeFactory.getShape</a:t>
            </a:r>
            <a:r>
              <a:rPr lang="en-US" sz="1400" b="1" dirty="0" smtClean="0">
                <a:solidFill>
                  <a:srgbClr val="FF0000"/>
                </a:solidFill>
              </a:rPr>
              <a:t>("RECTANGLE</a:t>
            </a:r>
            <a:r>
              <a:rPr lang="en-US" sz="1400" b="1" dirty="0" smtClean="0">
                <a:solidFill>
                  <a:srgbClr val="FF0000"/>
                </a:solidFill>
              </a:rPr>
              <a:t>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	</a:t>
            </a:r>
            <a:r>
              <a:rPr lang="en-US" sz="1400" dirty="0" smtClean="0"/>
              <a:t>shape2</a:t>
            </a:r>
            <a:r>
              <a:rPr lang="en-US" sz="1400" dirty="0" smtClean="0"/>
              <a:t>.computeArea 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	Shape </a:t>
            </a:r>
            <a:r>
              <a:rPr lang="en-US" sz="1400" dirty="0" smtClean="0"/>
              <a:t>shape3 = </a:t>
            </a:r>
            <a:r>
              <a:rPr lang="en-US" sz="1400" b="1" dirty="0" err="1" smtClean="0">
                <a:solidFill>
                  <a:srgbClr val="FF0000"/>
                </a:solidFill>
              </a:rPr>
              <a:t>shapeFactory.getShape</a:t>
            </a:r>
            <a:r>
              <a:rPr lang="en-US" sz="1400" b="1" dirty="0" smtClean="0">
                <a:solidFill>
                  <a:srgbClr val="FF0000"/>
                </a:solidFill>
              </a:rPr>
              <a:t>("SQUARE");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	shape2.computeArea </a:t>
            </a:r>
            <a:r>
              <a:rPr lang="en-US" sz="1400" dirty="0" smtClean="0"/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34120" y="357166"/>
            <a:ext cx="7775640" cy="7308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en-US" sz="3200" dirty="0"/>
              <a:t>Lecture Objectives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838080" y="1285860"/>
            <a:ext cx="7688880" cy="500066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457200" indent="-457200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r>
              <a:rPr lang="en-US" sz="2200" dirty="0" smtClean="0"/>
              <a:t>Define reusable classes based on inheritance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r>
              <a:rPr lang="en-US" sz="2200" dirty="0" smtClean="0"/>
              <a:t>Define abstract classes and abstract methods.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r>
              <a:rPr lang="en-US" sz="2200" dirty="0" smtClean="0"/>
              <a:t>Understand how to interface with class specification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r>
              <a:rPr lang="en-US" sz="2200" dirty="0" smtClean="0"/>
              <a:t>Differentiate the abstract classes and Java interface.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r>
              <a:rPr lang="en-US" sz="2200" dirty="0" smtClean="0"/>
              <a:t>Understand Multiple Inheritance 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r>
              <a:rPr lang="en-US" sz="2200" dirty="0" smtClean="0"/>
              <a:t>Define Design </a:t>
            </a:r>
            <a:r>
              <a:rPr lang="en-US" sz="2200" dirty="0" smtClean="0"/>
              <a:t>pattern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r>
              <a:rPr lang="en-US" sz="2200" dirty="0" smtClean="0"/>
              <a:t>Explore alternative Design patterns</a:t>
            </a:r>
            <a:endParaRPr lang="en-US" sz="2200"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endParaRPr lang="en-US" sz="2200"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endParaRPr lang="en-US" sz="2200" dirty="0" smtClean="0">
              <a:latin typeface="+mj-lt"/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endParaRPr lang="en-US" sz="22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Pattern - Singleton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This pattern involves a single class which is responsible to create an object while making sure that only single object gets created.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 smtClean="0"/>
              <a:t>class provides a way to access its only object which can be accessed directly without need to instantiate the object of the class.</a:t>
            </a:r>
            <a:endParaRPr lang="en-US" sz="2000" dirty="0"/>
          </a:p>
        </p:txBody>
      </p:sp>
      <p:pic>
        <p:nvPicPr>
          <p:cNvPr id="46082" name="Picture 2" descr="Singleton Pattern UML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786058"/>
            <a:ext cx="3057525" cy="3819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600200"/>
            <a:ext cx="4543428" cy="504351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public class </a:t>
            </a:r>
            <a:r>
              <a:rPr lang="en-US" sz="1600" dirty="0" err="1" smtClean="0"/>
              <a:t>SingleObject</a:t>
            </a:r>
            <a:r>
              <a:rPr lang="en-US" sz="1600" dirty="0" smtClean="0"/>
              <a:t> </a:t>
            </a:r>
            <a:r>
              <a:rPr lang="en-US" sz="1600" dirty="0" smtClean="0"/>
              <a:t>{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//create an object of </a:t>
            </a:r>
            <a:r>
              <a:rPr lang="en-US" sz="1600" dirty="0" err="1" smtClean="0"/>
              <a:t>SingleObject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b="1" dirty="0" smtClean="0"/>
              <a:t>private static </a:t>
            </a:r>
            <a:r>
              <a:rPr lang="en-US" sz="1600" b="1" dirty="0" err="1" smtClean="0"/>
              <a:t>SingleObject</a:t>
            </a:r>
            <a:r>
              <a:rPr lang="en-US" sz="1600" b="1" dirty="0" smtClean="0"/>
              <a:t> </a:t>
            </a:r>
            <a:r>
              <a:rPr lang="en-US" sz="1600" b="1" dirty="0" smtClean="0"/>
              <a:t>instance;</a:t>
            </a:r>
            <a:r>
              <a:rPr lang="en-US" sz="1600" b="1" dirty="0" smtClean="0"/>
              <a:t>	</a:t>
            </a:r>
          </a:p>
          <a:p>
            <a:pPr>
              <a:buNone/>
            </a:pPr>
            <a:r>
              <a:rPr lang="en-US" sz="1600" dirty="0" smtClean="0"/>
              <a:t>   //make the constructor private so that this class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//cannot be   instantiated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b="1" dirty="0" smtClean="0">
                <a:solidFill>
                  <a:srgbClr val="FF0000"/>
                </a:solidFill>
              </a:rPr>
              <a:t>private</a:t>
            </a:r>
            <a:r>
              <a:rPr lang="en-US" sz="1600" dirty="0" smtClean="0"/>
              <a:t> </a:t>
            </a:r>
            <a:r>
              <a:rPr lang="en-US" sz="1600" dirty="0" err="1" smtClean="0"/>
              <a:t>SingleObject</a:t>
            </a:r>
            <a:r>
              <a:rPr lang="en-US" sz="1600" dirty="0" smtClean="0"/>
              <a:t>(){        }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//Get the only object available</a:t>
            </a:r>
          </a:p>
          <a:p>
            <a:pPr>
              <a:buNone/>
            </a:pPr>
            <a:r>
              <a:rPr lang="en-US" sz="1600" dirty="0" smtClean="0"/>
              <a:t>   public static </a:t>
            </a:r>
            <a:r>
              <a:rPr lang="en-US" sz="1600" dirty="0" err="1" smtClean="0"/>
              <a:t>SingleObject</a:t>
            </a:r>
            <a:r>
              <a:rPr lang="en-US" sz="1600" dirty="0" smtClean="0"/>
              <a:t> </a:t>
            </a:r>
            <a:r>
              <a:rPr lang="en-US" sz="1600" dirty="0" err="1" smtClean="0"/>
              <a:t>getInstance</a:t>
            </a:r>
            <a:r>
              <a:rPr lang="en-US" sz="1600" dirty="0" smtClean="0"/>
              <a:t>(){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/>
              <a:t>if (instance == null)</a:t>
            </a:r>
          </a:p>
          <a:p>
            <a:pPr>
              <a:buNone/>
            </a:pPr>
            <a:r>
              <a:rPr lang="en-US" sz="1600" b="1" dirty="0" smtClean="0"/>
              <a:t>		 </a:t>
            </a:r>
            <a:r>
              <a:rPr lang="en-US" sz="1600" b="1" dirty="0" smtClean="0"/>
              <a:t>instance = new </a:t>
            </a:r>
            <a:r>
              <a:rPr lang="en-US" sz="1600" b="1" dirty="0" err="1" smtClean="0"/>
              <a:t>SingleObject</a:t>
            </a:r>
            <a:r>
              <a:rPr lang="en-US" sz="1600" b="1" dirty="0" smtClean="0"/>
              <a:t>();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return instance;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smtClean="0"/>
              <a:t>}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public void </a:t>
            </a:r>
            <a:r>
              <a:rPr lang="en-US" sz="1600" dirty="0" err="1" smtClean="0"/>
              <a:t>showMessage</a:t>
            </a:r>
            <a:r>
              <a:rPr lang="en-US" sz="1600" dirty="0" smtClean="0"/>
              <a:t>(){</a:t>
            </a:r>
          </a:p>
          <a:p>
            <a:pPr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("Hello World</a:t>
            </a:r>
            <a:r>
              <a:rPr lang="en-US" sz="1600" dirty="0" smtClean="0"/>
              <a:t>!“ + this);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}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4876" y="1571612"/>
            <a:ext cx="4357686" cy="50720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SingletonPatternDemo</a:t>
            </a:r>
            <a:r>
              <a:rPr lang="en-US" sz="1400" dirty="0" smtClean="0"/>
              <a:t>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   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{</a:t>
            </a:r>
          </a:p>
          <a:p>
            <a:pPr marL="342900" lvl="0" indent="-342900">
              <a:spcBef>
                <a:spcPct val="20000"/>
              </a:spcBef>
            </a:pPr>
            <a:endParaRPr lang="en-US" sz="14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      //illegal construct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      //Compile Time Error: The constructor </a:t>
            </a:r>
            <a:r>
              <a:rPr lang="en-US" sz="1400" b="1" dirty="0" err="1" smtClean="0">
                <a:solidFill>
                  <a:srgbClr val="FF0000"/>
                </a:solidFill>
              </a:rPr>
              <a:t>SingleObject</a:t>
            </a:r>
            <a:r>
              <a:rPr lang="en-US" sz="1400" b="1" dirty="0" smtClean="0">
                <a:solidFill>
                  <a:srgbClr val="FF0000"/>
                </a:solidFill>
              </a:rPr>
              <a:t>()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     //is </a:t>
            </a:r>
            <a:r>
              <a:rPr lang="en-US" sz="1400" dirty="0" smtClean="0"/>
              <a:t>not visible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      //</a:t>
            </a:r>
            <a:r>
              <a:rPr lang="en-US" sz="1400" dirty="0" err="1" smtClean="0"/>
              <a:t>SingleObject</a:t>
            </a:r>
            <a:r>
              <a:rPr lang="en-US" sz="1400" dirty="0" smtClean="0"/>
              <a:t> object = new </a:t>
            </a:r>
            <a:r>
              <a:rPr lang="en-US" sz="1400" dirty="0" err="1" smtClean="0"/>
              <a:t>SingleObject</a:t>
            </a:r>
            <a:r>
              <a:rPr lang="en-US" sz="1400" dirty="0" smtClean="0"/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      //Get the only object available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      </a:t>
            </a:r>
            <a:r>
              <a:rPr lang="en-US" sz="1400" dirty="0" err="1" smtClean="0"/>
              <a:t>SingleObject</a:t>
            </a:r>
            <a:r>
              <a:rPr lang="en-US" sz="1400" dirty="0" smtClean="0"/>
              <a:t> object = </a:t>
            </a:r>
            <a:r>
              <a:rPr lang="en-US" sz="1400" dirty="0" err="1" smtClean="0"/>
              <a:t>SingleObject.getInstance</a:t>
            </a:r>
            <a:r>
              <a:rPr lang="en-US" sz="1400" dirty="0" smtClean="0"/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      //show the message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      </a:t>
            </a:r>
            <a:r>
              <a:rPr lang="en-US" sz="1400" dirty="0" err="1" smtClean="0"/>
              <a:t>object.showMessage</a:t>
            </a:r>
            <a:r>
              <a:rPr lang="en-US" sz="1400" dirty="0" smtClean="0"/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	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	</a:t>
            </a:r>
            <a:r>
              <a:rPr lang="en-US" sz="1400" dirty="0" smtClean="0"/>
              <a:t>//this will get same object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 	</a:t>
            </a:r>
            <a:r>
              <a:rPr lang="en-US" sz="1400" dirty="0" err="1" smtClean="0"/>
              <a:t>SingleObject</a:t>
            </a:r>
            <a:r>
              <a:rPr lang="en-US" sz="1400" dirty="0" smtClean="0"/>
              <a:t> object2= </a:t>
            </a:r>
            <a:r>
              <a:rPr lang="en-US" sz="1400" dirty="0" err="1" smtClean="0"/>
              <a:t>SingleObject.getInstance</a:t>
            </a:r>
            <a:r>
              <a:rPr lang="en-US" sz="1400" dirty="0" smtClean="0"/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 </a:t>
            </a:r>
            <a:r>
              <a:rPr lang="en-US" sz="1400" dirty="0" smtClean="0"/>
              <a:t>	object2.showMessage</a:t>
            </a:r>
            <a:r>
              <a:rPr lang="en-US" sz="1400" dirty="0" smtClean="0"/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Template Pattern UML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7918" y="2857496"/>
            <a:ext cx="6022264" cy="40005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Patterns - Template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929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</a:t>
            </a:r>
            <a:r>
              <a:rPr lang="en-US" sz="2400" dirty="0" smtClean="0"/>
              <a:t>abstract class exposes defined way(s)/template(s) to execute its methods. </a:t>
            </a:r>
            <a:endParaRPr lang="en-US" sz="2400" dirty="0" smtClean="0"/>
          </a:p>
          <a:p>
            <a:r>
              <a:rPr lang="en-US" sz="2400" dirty="0" smtClean="0"/>
              <a:t>Its </a:t>
            </a:r>
            <a:r>
              <a:rPr lang="en-US" sz="2400" dirty="0" smtClean="0"/>
              <a:t>subclasses can override the method implementation as per need but the invocation is to be in the same way as defined by an abstract class.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Pattern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500174"/>
            <a:ext cx="4543428" cy="504351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public abstract class Game {</a:t>
            </a:r>
          </a:p>
          <a:p>
            <a:pPr>
              <a:buNone/>
            </a:pPr>
            <a:r>
              <a:rPr lang="en-US" sz="1600" dirty="0" smtClean="0"/>
              <a:t>   abstract void initialize();</a:t>
            </a:r>
          </a:p>
          <a:p>
            <a:pPr>
              <a:buNone/>
            </a:pPr>
            <a:r>
              <a:rPr lang="en-US" sz="1600" dirty="0" smtClean="0"/>
              <a:t>   abstract void </a:t>
            </a:r>
            <a:r>
              <a:rPr lang="en-US" sz="1600" dirty="0" err="1" smtClean="0"/>
              <a:t>startPlay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   abstract void </a:t>
            </a:r>
            <a:r>
              <a:rPr lang="en-US" sz="1600" dirty="0" err="1" smtClean="0"/>
              <a:t>endPlay</a:t>
            </a:r>
            <a:r>
              <a:rPr lang="en-US" sz="1600" dirty="0" smtClean="0"/>
              <a:t>();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   </a:t>
            </a:r>
            <a:r>
              <a:rPr lang="en-US" sz="1600" b="1" dirty="0" smtClean="0"/>
              <a:t>//template method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public final void play</a:t>
            </a:r>
            <a:r>
              <a:rPr lang="en-US" sz="1600" b="1" dirty="0" smtClean="0">
                <a:solidFill>
                  <a:srgbClr val="FF0000"/>
                </a:solidFill>
              </a:rPr>
              <a:t>(){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/>
              <a:t>      initialize</a:t>
            </a:r>
            <a:r>
              <a:rPr lang="en-US" sz="1600" dirty="0" smtClean="0"/>
              <a:t>();    //</a:t>
            </a:r>
            <a:r>
              <a:rPr lang="en-US" sz="1600" dirty="0" smtClean="0"/>
              <a:t>initialize the </a:t>
            </a:r>
            <a:r>
              <a:rPr lang="en-US" sz="1600" dirty="0" smtClean="0"/>
              <a:t>game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startPlay</a:t>
            </a:r>
            <a:r>
              <a:rPr lang="en-US" sz="1600" dirty="0" smtClean="0"/>
              <a:t>();    //</a:t>
            </a:r>
            <a:r>
              <a:rPr lang="en-US" sz="1600" dirty="0" smtClean="0"/>
              <a:t>start </a:t>
            </a:r>
            <a:r>
              <a:rPr lang="en-US" sz="1600" dirty="0" smtClean="0"/>
              <a:t>game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endPlay</a:t>
            </a:r>
            <a:r>
              <a:rPr lang="en-US" sz="1600" dirty="0" smtClean="0"/>
              <a:t>();   //</a:t>
            </a:r>
            <a:r>
              <a:rPr lang="en-US" sz="1600" dirty="0" smtClean="0"/>
              <a:t>end game</a:t>
            </a:r>
          </a:p>
          <a:p>
            <a:pPr>
              <a:buNone/>
            </a:pPr>
            <a:r>
              <a:rPr lang="en-US" sz="1600" dirty="0" smtClean="0"/>
              <a:t>   }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 lvl="0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public class Cricket extends Game {</a:t>
            </a:r>
          </a:p>
          <a:p>
            <a:pPr lvl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void </a:t>
            </a:r>
            <a:r>
              <a:rPr lang="en-US" sz="1600" dirty="0" err="1" smtClean="0">
                <a:solidFill>
                  <a:schemeClr val="tx1"/>
                </a:solidFill>
              </a:rPr>
              <a:t>endPlay</a:t>
            </a:r>
            <a:r>
              <a:rPr lang="en-US" sz="1600" dirty="0" smtClean="0">
                <a:solidFill>
                  <a:schemeClr val="tx1"/>
                </a:solidFill>
              </a:rPr>
              <a:t>() {</a:t>
            </a:r>
          </a:p>
          <a:p>
            <a:pPr lvl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      </a:t>
            </a:r>
            <a:r>
              <a:rPr lang="en-US" sz="16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600" dirty="0" smtClean="0">
                <a:solidFill>
                  <a:schemeClr val="tx1"/>
                </a:solidFill>
              </a:rPr>
              <a:t>("Cricket Game Finished");</a:t>
            </a:r>
          </a:p>
          <a:p>
            <a:pPr lvl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4876" y="1500174"/>
            <a:ext cx="4357686" cy="50720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void </a:t>
            </a:r>
            <a:r>
              <a:rPr lang="en-US" sz="1400" dirty="0" smtClean="0">
                <a:solidFill>
                  <a:schemeClr val="tx1"/>
                </a:solidFill>
              </a:rPr>
              <a:t>initialize() {</a:t>
            </a:r>
          </a:p>
          <a:p>
            <a:pPr lvl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</a:t>
            </a:r>
            <a:r>
              <a:rPr lang="en-US" sz="14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400" dirty="0" smtClean="0">
                <a:solidFill>
                  <a:schemeClr val="tx1"/>
                </a:solidFill>
              </a:rPr>
              <a:t>("Cricket Game Initialized! Start.");</a:t>
            </a:r>
          </a:p>
          <a:p>
            <a:pPr lvl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}</a:t>
            </a:r>
          </a:p>
          <a:p>
            <a:pPr lvl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void </a:t>
            </a:r>
            <a:r>
              <a:rPr lang="en-US" sz="1400" dirty="0" err="1" smtClean="0">
                <a:solidFill>
                  <a:schemeClr val="tx1"/>
                </a:solidFill>
              </a:rPr>
              <a:t>startPlay</a:t>
            </a:r>
            <a:r>
              <a:rPr lang="en-US" sz="1400" dirty="0" smtClean="0">
                <a:solidFill>
                  <a:schemeClr val="tx1"/>
                </a:solidFill>
              </a:rPr>
              <a:t>() {</a:t>
            </a:r>
          </a:p>
          <a:p>
            <a:pPr lvl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</a:t>
            </a:r>
            <a:r>
              <a:rPr lang="en-US" sz="14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400" dirty="0" smtClean="0">
                <a:solidFill>
                  <a:schemeClr val="tx1"/>
                </a:solidFill>
              </a:rPr>
              <a:t>("Cricket Game Started");</a:t>
            </a:r>
          </a:p>
          <a:p>
            <a:pPr lvl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}</a:t>
            </a:r>
          </a:p>
          <a:p>
            <a:pPr lvl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1"/>
                </a:solidFill>
              </a:rPr>
              <a:t>public class Football extends Game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void </a:t>
            </a:r>
            <a:r>
              <a:rPr lang="en-US" sz="1400" dirty="0" err="1" smtClean="0">
                <a:solidFill>
                  <a:schemeClr val="tx1"/>
                </a:solidFill>
              </a:rPr>
              <a:t>endPlay</a:t>
            </a:r>
            <a:r>
              <a:rPr lang="en-US" sz="1400" dirty="0" smtClean="0">
                <a:solidFill>
                  <a:schemeClr val="tx1"/>
                </a:solidFill>
              </a:rPr>
              <a:t>()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      </a:t>
            </a:r>
            <a:r>
              <a:rPr lang="en-US" sz="14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400" dirty="0" smtClean="0">
                <a:solidFill>
                  <a:schemeClr val="tx1"/>
                </a:solidFill>
              </a:rPr>
              <a:t>("Football Game Finished!");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void </a:t>
            </a:r>
            <a:r>
              <a:rPr lang="en-US" sz="1400" dirty="0" smtClean="0">
                <a:solidFill>
                  <a:schemeClr val="tx1"/>
                </a:solidFill>
              </a:rPr>
              <a:t>initialize()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      </a:t>
            </a:r>
            <a:r>
              <a:rPr lang="en-US" sz="14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400" dirty="0" smtClean="0">
                <a:solidFill>
                  <a:schemeClr val="tx1"/>
                </a:solidFill>
              </a:rPr>
              <a:t>("Football Game </a:t>
            </a:r>
            <a:r>
              <a:rPr lang="en-US" sz="1400" dirty="0" smtClean="0">
                <a:solidFill>
                  <a:schemeClr val="tx1"/>
                </a:solidFill>
              </a:rPr>
              <a:t>Initialized.");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void </a:t>
            </a:r>
            <a:r>
              <a:rPr lang="en-US" sz="1400" dirty="0" err="1" smtClean="0">
                <a:solidFill>
                  <a:schemeClr val="tx1"/>
                </a:solidFill>
              </a:rPr>
              <a:t>startPlay</a:t>
            </a:r>
            <a:r>
              <a:rPr lang="en-US" sz="1400" dirty="0" smtClean="0">
                <a:solidFill>
                  <a:schemeClr val="tx1"/>
                </a:solidFill>
              </a:rPr>
              <a:t>()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      </a:t>
            </a:r>
            <a:r>
              <a:rPr lang="en-US" sz="14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400" dirty="0" smtClean="0">
                <a:solidFill>
                  <a:schemeClr val="tx1"/>
                </a:solidFill>
              </a:rPr>
              <a:t>("Football Game Started</a:t>
            </a:r>
            <a:r>
              <a:rPr lang="en-US" sz="1400" dirty="0" smtClean="0">
                <a:solidFill>
                  <a:schemeClr val="tx1"/>
                </a:solidFill>
              </a:rPr>
              <a:t>.!");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34120" y="357166"/>
            <a:ext cx="7775640" cy="7308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en-US" sz="3200" dirty="0" smtClean="0"/>
              <a:t>Review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838080" y="1285860"/>
            <a:ext cx="7688880" cy="500066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        The following statement will give </a:t>
            </a:r>
            <a:r>
              <a:rPr lang="en-US" sz="2000" b="1" u="sng" dirty="0" smtClean="0"/>
              <a:t>Syntax </a:t>
            </a:r>
            <a:r>
              <a:rPr lang="en-US" sz="2000" dirty="0" smtClean="0"/>
              <a:t>error or </a:t>
            </a:r>
            <a:r>
              <a:rPr lang="en-US" sz="2000" b="1" dirty="0" smtClean="0"/>
              <a:t>Semantic </a:t>
            </a:r>
            <a:r>
              <a:rPr lang="en-US" sz="2000" dirty="0" smtClean="0"/>
              <a:t>error :</a:t>
            </a:r>
          </a:p>
          <a:p>
            <a:pPr lvl="2">
              <a:buFont typeface="Monotype Sorts" pitchFamily="2" charset="2"/>
              <a:buNone/>
            </a:pPr>
            <a:r>
              <a:rPr lang="en-US" sz="2000" dirty="0" smtClean="0"/>
              <a:t>Shape </a:t>
            </a:r>
            <a:r>
              <a:rPr lang="en-US" sz="2000" dirty="0" err="1" smtClean="0"/>
              <a:t>someShape</a:t>
            </a:r>
            <a:r>
              <a:rPr lang="en-US" sz="2000" dirty="0" smtClean="0"/>
              <a:t>= new Shape ();</a:t>
            </a:r>
          </a:p>
          <a:p>
            <a:pPr lvl="2"/>
            <a:r>
              <a:rPr lang="en-US" sz="2000" dirty="0" smtClean="0"/>
              <a:t>Rectangle </a:t>
            </a:r>
            <a:r>
              <a:rPr lang="en-US" sz="2000" dirty="0" err="1" smtClean="0"/>
              <a:t>rec</a:t>
            </a:r>
            <a:r>
              <a:rPr lang="en-US" sz="2000" dirty="0" smtClean="0"/>
              <a:t>= (Circle) </a:t>
            </a:r>
            <a:r>
              <a:rPr lang="en-US" sz="2000" dirty="0" err="1" smtClean="0"/>
              <a:t>someShape</a:t>
            </a:r>
            <a:r>
              <a:rPr lang="en-US" sz="2000" dirty="0" smtClean="0"/>
              <a:t>; 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r>
              <a:rPr lang="en-US" sz="2200" dirty="0" smtClean="0">
                <a:latin typeface="+mj-lt"/>
              </a:rPr>
              <a:t>Write the signature of the following methods:</a:t>
            </a:r>
          </a:p>
          <a:p>
            <a:pPr lvl="1" fontAlgn="t">
              <a:buFont typeface="Wingdings" pitchFamily="2" charset="2"/>
              <a:buChar char="Ø"/>
            </a:pPr>
            <a:r>
              <a:rPr lang="en-US" sz="2400" dirty="0" smtClean="0"/>
              <a:t>equals</a:t>
            </a:r>
          </a:p>
          <a:p>
            <a:pPr lvl="1" fontAlgn="t">
              <a:buFont typeface="Wingdings" pitchFamily="2" charset="2"/>
              <a:buChar char="Ø"/>
            </a:pPr>
            <a:r>
              <a:rPr lang="en-US" sz="2400" dirty="0" err="1" smtClean="0"/>
              <a:t>toString</a:t>
            </a:r>
            <a:endParaRPr lang="en-US" sz="2400" dirty="0" smtClean="0"/>
          </a:p>
          <a:p>
            <a:pPr lvl="1" fontAlgn="t">
              <a:buFont typeface="Wingdings" pitchFamily="2" charset="2"/>
              <a:buChar char="Ø"/>
            </a:pPr>
            <a:r>
              <a:rPr lang="en-US" sz="2400" dirty="0" smtClean="0"/>
              <a:t>clone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r>
              <a:rPr lang="en-US" sz="2200" dirty="0" smtClean="0"/>
              <a:t>Why using the above methods?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endParaRPr lang="en-US" sz="22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34120" y="357166"/>
            <a:ext cx="7775640" cy="7308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en-US" sz="3200" dirty="0" smtClean="0"/>
              <a:t>Review: Use IS or Has-A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838080" y="1285860"/>
            <a:ext cx="7688880" cy="500066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Which implementation is </a:t>
            </a:r>
            <a:r>
              <a:rPr lang="en-US" sz="2000" dirty="0" err="1" smtClean="0"/>
              <a:t>beter</a:t>
            </a:r>
            <a:r>
              <a:rPr lang="en-US" sz="2000" dirty="0" smtClean="0"/>
              <a:t> ?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Approach 1:</a:t>
            </a:r>
          </a:p>
          <a:p>
            <a:r>
              <a:rPr lang="en-US" sz="2000" dirty="0" smtClean="0"/>
              <a:t>	class Faculty extends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 {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	}</a:t>
            </a:r>
          </a:p>
          <a:p>
            <a:endParaRPr lang="en-US" sz="2000" dirty="0" smtClean="0"/>
          </a:p>
          <a:p>
            <a:pPr marL="457200" lvl="2">
              <a:buFont typeface="Wingdings" pitchFamily="2" charset="2"/>
              <a:buChar char="Ø"/>
            </a:pPr>
            <a:r>
              <a:rPr lang="en-US" sz="2000" dirty="0" smtClean="0"/>
              <a:t>Approach 1:</a:t>
            </a:r>
          </a:p>
          <a:p>
            <a:r>
              <a:rPr lang="en-US" sz="2000" dirty="0" smtClean="0"/>
              <a:t>	class Faculty {</a:t>
            </a:r>
          </a:p>
          <a:p>
            <a:r>
              <a:rPr lang="en-US" sz="2000" dirty="0" smtClean="0"/>
              <a:t>	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  students;</a:t>
            </a:r>
          </a:p>
          <a:p>
            <a:endParaRPr lang="en-US" sz="2000" dirty="0" smtClean="0"/>
          </a:p>
          <a:p>
            <a:r>
              <a:rPr lang="en-US" sz="2000" dirty="0" smtClean="0"/>
              <a:t>	}</a:t>
            </a:r>
          </a:p>
          <a:p>
            <a:pPr marL="0"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34120" y="357166"/>
            <a:ext cx="7775640" cy="7308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en-US" sz="3200" dirty="0" smtClean="0"/>
              <a:t>Review: Common mistakes 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838080" y="1285860"/>
            <a:ext cx="7688880" cy="500066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50000"/>
              </a:lnSpc>
              <a:buSzPct val="100000"/>
            </a:pPr>
            <a:r>
              <a:rPr lang="en-US" sz="2000" dirty="0" smtClean="0"/>
              <a:t>The Faculty class simply needs to reuse the service provided by the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 class.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b="1" dirty="0" smtClean="0"/>
              <a:t>First approach </a:t>
            </a:r>
            <a:r>
              <a:rPr lang="en-US" sz="2000" b="1" dirty="0" smtClean="0"/>
              <a:t>called</a:t>
            </a:r>
            <a:r>
              <a:rPr lang="en-US" sz="2000" dirty="0" smtClean="0"/>
              <a:t>: </a:t>
            </a:r>
            <a:r>
              <a:rPr lang="en-US" sz="2000" dirty="0" smtClean="0"/>
              <a:t>code reuse by inheritance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b="1" dirty="0" smtClean="0"/>
              <a:t>Second approach </a:t>
            </a:r>
            <a:r>
              <a:rPr lang="en-US" sz="2000" b="1" dirty="0" smtClean="0"/>
              <a:t>called</a:t>
            </a:r>
            <a:r>
              <a:rPr lang="en-US" sz="2000" dirty="0" smtClean="0"/>
              <a:t>: </a:t>
            </a:r>
            <a:r>
              <a:rPr lang="en-US" sz="2000" dirty="0" smtClean="0"/>
              <a:t>reuse code by composition.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Suppose </a:t>
            </a:r>
            <a:r>
              <a:rPr lang="en-US" sz="2000" dirty="0" smtClean="0"/>
              <a:t>we need to modify the data structure class from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 to </a:t>
            </a:r>
            <a:r>
              <a:rPr lang="en-US" sz="2000" dirty="0" err="1" smtClean="0"/>
              <a:t>HashMap</a:t>
            </a:r>
            <a:r>
              <a:rPr lang="en-US" sz="2000" dirty="0" smtClean="0"/>
              <a:t> for better performance as we </a:t>
            </a:r>
            <a:r>
              <a:rPr lang="en-US" sz="2000" dirty="0" smtClean="0"/>
              <a:t>did: </a:t>
            </a:r>
            <a:endParaRPr lang="en-US" sz="20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With the </a:t>
            </a:r>
            <a:r>
              <a:rPr lang="en-US" sz="2000" b="1" dirty="0" smtClean="0"/>
              <a:t>inheritance approach</a:t>
            </a:r>
            <a:r>
              <a:rPr lang="en-US" sz="2000" dirty="0" smtClean="0"/>
              <a:t>, any client that uses the inherited methods of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needs to be rewritten</a:t>
            </a:r>
            <a:r>
              <a:rPr lang="en-US" sz="2000" dirty="0" smtClean="0"/>
              <a:t>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With the </a:t>
            </a:r>
            <a:r>
              <a:rPr lang="en-US" sz="2000" b="1" dirty="0" smtClean="0"/>
              <a:t>composition approach</a:t>
            </a:r>
            <a:r>
              <a:rPr lang="en-US" sz="2000" dirty="0" smtClean="0"/>
              <a:t>, the client that uses only the methods defined for the Faculty class will continue to work without change.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7920"/>
            <a:ext cx="8225640" cy="1135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rgbClr val="000000"/>
                </a:solidFill>
                <a:latin typeface="Calibri"/>
              </a:rPr>
              <a:t>Review: Inheritance </a:t>
            </a:r>
            <a:endParaRPr sz="1600"/>
          </a:p>
        </p:txBody>
      </p:sp>
      <p:sp>
        <p:nvSpPr>
          <p:cNvPr id="81" name="CustomShape 2"/>
          <p:cNvSpPr/>
          <p:nvPr/>
        </p:nvSpPr>
        <p:spPr>
          <a:xfrm>
            <a:off x="471268" y="1445540"/>
            <a:ext cx="3886418" cy="3697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class Shape{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protected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color = 0;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public void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setColor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color){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this.color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=color;	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public int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getColor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(){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	return color;	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public float </a:t>
            </a:r>
            <a:r>
              <a:rPr lang="en-US" b="1" dirty="0" err="1" smtClean="0">
                <a:solidFill>
                  <a:srgbClr val="FF0000"/>
                </a:solidFill>
              </a:rPr>
              <a:t>computeArea</a:t>
            </a:r>
            <a:r>
              <a:rPr lang="en-US" b="1" dirty="0" smtClean="0">
                <a:solidFill>
                  <a:srgbClr val="FF0000"/>
                </a:solidFill>
              </a:rPr>
              <a:t> (){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	return 0;	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}</a:t>
            </a:r>
            <a:endParaRPr lang="en-US" b="1" dirty="0" smtClean="0">
              <a:solidFill>
                <a:srgbClr val="FF0000"/>
              </a:solidFill>
              <a:latin typeface="Calibri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}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024462" y="5357826"/>
          <a:ext cx="347662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stomShape 2"/>
          <p:cNvSpPr/>
          <p:nvPr/>
        </p:nvSpPr>
        <p:spPr>
          <a:xfrm>
            <a:off x="4643438" y="1428736"/>
            <a:ext cx="4357718" cy="3714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class Circle </a:t>
            </a:r>
            <a:r>
              <a:rPr lang="en-US" b="1" dirty="0" smtClean="0">
                <a:solidFill>
                  <a:srgbClr val="000000"/>
                </a:solidFill>
                <a:latin typeface="Calibri"/>
              </a:rPr>
              <a:t>extends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Shape{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private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radius =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0;</a:t>
            </a:r>
          </a:p>
          <a:p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public </a:t>
            </a:r>
            <a:r>
              <a:rPr lang="en-US" dirty="0" smtClean="0">
                <a:solidFill>
                  <a:srgbClr val="000000"/>
                </a:solidFill>
              </a:rPr>
              <a:t>Circle (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r){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	 </a:t>
            </a:r>
            <a:r>
              <a:rPr lang="en-US" dirty="0" smtClean="0">
                <a:solidFill>
                  <a:srgbClr val="000000"/>
                </a:solidFill>
              </a:rPr>
              <a:t>radius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=r;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     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public float </a:t>
            </a:r>
            <a:r>
              <a:rPr lang="en-US" dirty="0" err="1" smtClean="0">
                <a:solidFill>
                  <a:srgbClr val="000000"/>
                </a:solidFill>
              </a:rPr>
              <a:t>computeArea</a:t>
            </a:r>
            <a:r>
              <a:rPr lang="en-US" dirty="0" smtClean="0">
                <a:solidFill>
                  <a:srgbClr val="000000"/>
                </a:solidFill>
              </a:rPr>
              <a:t> (){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	return 22 /7* radius* radius;	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 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public void </a:t>
            </a:r>
            <a:r>
              <a:rPr lang="en-US" dirty="0" err="1" smtClean="0">
                <a:solidFill>
                  <a:srgbClr val="000000"/>
                </a:solidFill>
              </a:rPr>
              <a:t>doubleSize</a:t>
            </a:r>
            <a:r>
              <a:rPr lang="en-US" dirty="0" smtClean="0">
                <a:solidFill>
                  <a:srgbClr val="000000"/>
                </a:solidFill>
              </a:rPr>
              <a:t> (){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	radius= 2 * radius;	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 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}</a:t>
            </a:r>
            <a:endParaRPr lang="en-US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42910" y="5357826"/>
            <a:ext cx="2643206" cy="1214446"/>
          </a:xfrm>
          <a:prstGeom prst="wedgeRectCallout">
            <a:avLst>
              <a:gd name="adj1" fmla="val -18768"/>
              <a:gd name="adj2" fmla="val -135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</a:t>
            </a:r>
            <a:r>
              <a:rPr lang="en-US" dirty="0" err="1" smtClean="0"/>
              <a:t>computeArea</a:t>
            </a:r>
            <a:r>
              <a:rPr lang="en-US" dirty="0" smtClean="0"/>
              <a:t> method implementation required?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should do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We need to improve the situation by preventing a </a:t>
            </a:r>
            <a:r>
              <a:rPr lang="en-US" sz="2400" b="1" dirty="0" smtClean="0"/>
              <a:t>developer</a:t>
            </a:r>
            <a:r>
              <a:rPr lang="en-US" sz="2400" dirty="0" smtClean="0"/>
              <a:t> from instantiating the </a:t>
            </a:r>
            <a:r>
              <a:rPr lang="en-US" sz="2400" b="1" dirty="0" smtClean="0"/>
              <a:t>Super</a:t>
            </a:r>
            <a:r>
              <a:rPr lang="en-US" sz="2400" dirty="0" smtClean="0"/>
              <a:t> class, because a developer has </a:t>
            </a:r>
            <a:r>
              <a:rPr lang="en-US" sz="2400" b="1" dirty="0" smtClean="0"/>
              <a:t>marked it as having missing functionality</a:t>
            </a:r>
            <a:r>
              <a:rPr lang="en-US" sz="24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It also provides </a:t>
            </a:r>
            <a:r>
              <a:rPr lang="en-US" sz="2400" b="1" dirty="0" smtClean="0"/>
              <a:t>compile-time safety</a:t>
            </a:r>
            <a:r>
              <a:rPr lang="en-US" sz="2400" dirty="0" smtClean="0"/>
              <a:t> so that you can ensure that any class that extend your </a:t>
            </a:r>
            <a:r>
              <a:rPr lang="en-US" sz="2400" b="1" dirty="0" smtClean="0"/>
              <a:t>Super </a:t>
            </a:r>
            <a:r>
              <a:rPr lang="en-US" sz="2400" dirty="0" smtClean="0"/>
              <a:t>class provide the bare minimum functionality to work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Inheritors somehow have to magically know that they </a:t>
            </a:r>
            <a:r>
              <a:rPr lang="en-US" sz="2400" b="1" dirty="0" smtClean="0"/>
              <a:t>have</a:t>
            </a:r>
            <a:r>
              <a:rPr lang="en-US" sz="2400" dirty="0" smtClean="0"/>
              <a:t> to override a method in order to make it work.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rgbClr val="000000"/>
                </a:solidFill>
                <a:latin typeface="Calibri"/>
              </a:rPr>
              <a:t>Solution: </a:t>
            </a: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Abstract 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Class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  This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is a class with at least one method without implementation (abstract)</a:t>
            </a:r>
            <a:endParaRPr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  You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can not create instance from that class</a:t>
            </a:r>
            <a:endParaRPr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  The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inherited class from this abstract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may implement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the abstract methods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1342</Words>
  <Application>Microsoft Office PowerPoint</Application>
  <PresentationFormat>On-screen Show (4:3)</PresentationFormat>
  <Paragraphs>417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What we should do? </vt:lpstr>
      <vt:lpstr>Slide 9</vt:lpstr>
      <vt:lpstr>Slide 10</vt:lpstr>
      <vt:lpstr>Slide 11</vt:lpstr>
      <vt:lpstr>Slide 12</vt:lpstr>
      <vt:lpstr>Slide 13</vt:lpstr>
      <vt:lpstr>Example of Abstract Classes </vt:lpstr>
      <vt:lpstr>What we should do?</vt:lpstr>
      <vt:lpstr>Slide 16</vt:lpstr>
      <vt:lpstr>Example of Interfaces (1/2)</vt:lpstr>
      <vt:lpstr>Example of Interfaces (2/2)</vt:lpstr>
      <vt:lpstr>Interfaces definition  Oracle</vt:lpstr>
      <vt:lpstr>Slide 20</vt:lpstr>
      <vt:lpstr>Multiple inheritance</vt:lpstr>
      <vt:lpstr>Slide 22</vt:lpstr>
      <vt:lpstr>Slide 23</vt:lpstr>
      <vt:lpstr>Slide 24</vt:lpstr>
      <vt:lpstr>Slide 25</vt:lpstr>
      <vt:lpstr> Multiple Inheritance (Java)</vt:lpstr>
      <vt:lpstr>Design Patterns</vt:lpstr>
      <vt:lpstr>Design Pattern - Factory Pattern</vt:lpstr>
      <vt:lpstr>Factory Pattern example</vt:lpstr>
      <vt:lpstr>Design Pattern - Singleton Pattern</vt:lpstr>
      <vt:lpstr>Singleton Pattern example</vt:lpstr>
      <vt:lpstr>Design Patterns - Template Pattern</vt:lpstr>
      <vt:lpstr>Template Pattern example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Mohamed Ezz</dc:creator>
  <cp:lastModifiedBy>Ezz</cp:lastModifiedBy>
  <cp:revision>164</cp:revision>
  <dcterms:created xsi:type="dcterms:W3CDTF">2013-11-21T22:12:03Z</dcterms:created>
  <dcterms:modified xsi:type="dcterms:W3CDTF">2015-12-12T23:42:56Z</dcterms:modified>
</cp:coreProperties>
</file>