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D4E3-2701-4F0A-AB6E-6EB030BA1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C4F9BB-CD80-4B77-8A3C-12746F038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62151C-2AA2-43E9-9303-861A028CBCE2}"/>
              </a:ext>
            </a:extLst>
          </p:cNvPr>
          <p:cNvSpPr>
            <a:spLocks noGrp="1"/>
          </p:cNvSpPr>
          <p:nvPr>
            <p:ph type="dt" sz="half" idx="10"/>
          </p:nvPr>
        </p:nvSpPr>
        <p:spPr/>
        <p:txBody>
          <a:bodyPr/>
          <a:lstStyle/>
          <a:p>
            <a:fld id="{4561EAE8-08FF-4C2B-94E7-300C11AF2394}" type="datetimeFigureOut">
              <a:rPr lang="en-US" smtClean="0"/>
              <a:t>07-Jan-22</a:t>
            </a:fld>
            <a:endParaRPr lang="en-US"/>
          </a:p>
        </p:txBody>
      </p:sp>
      <p:sp>
        <p:nvSpPr>
          <p:cNvPr id="5" name="Footer Placeholder 4">
            <a:extLst>
              <a:ext uri="{FF2B5EF4-FFF2-40B4-BE49-F238E27FC236}">
                <a16:creationId xmlns:a16="http://schemas.microsoft.com/office/drawing/2014/main" id="{A9E2BB9C-373F-493D-BAAF-987575745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280C3-0744-4B08-941D-C23E1145E3AA}"/>
              </a:ext>
            </a:extLst>
          </p:cNvPr>
          <p:cNvSpPr>
            <a:spLocks noGrp="1"/>
          </p:cNvSpPr>
          <p:nvPr>
            <p:ph type="sldNum" sz="quarter" idx="12"/>
          </p:nvPr>
        </p:nvSpPr>
        <p:spPr/>
        <p:txBody>
          <a:bodyPr/>
          <a:lstStyle/>
          <a:p>
            <a:fld id="{0B7BFEB9-437C-4FF9-AC2C-D6A15CF85AFE}" type="slidenum">
              <a:rPr lang="en-US" smtClean="0"/>
              <a:t>‹#›</a:t>
            </a:fld>
            <a:endParaRPr lang="en-US"/>
          </a:p>
        </p:txBody>
      </p:sp>
    </p:spTree>
    <p:extLst>
      <p:ext uri="{BB962C8B-B14F-4D97-AF65-F5344CB8AC3E}">
        <p14:creationId xmlns:p14="http://schemas.microsoft.com/office/powerpoint/2010/main" val="365963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E739-6DCC-48A5-96CA-CEE58E85F7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C4775C-46E7-451C-B185-9C45D73F86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82E8E-A789-4720-8ECD-E02214222012}"/>
              </a:ext>
            </a:extLst>
          </p:cNvPr>
          <p:cNvSpPr>
            <a:spLocks noGrp="1"/>
          </p:cNvSpPr>
          <p:nvPr>
            <p:ph type="dt" sz="half" idx="10"/>
          </p:nvPr>
        </p:nvSpPr>
        <p:spPr/>
        <p:txBody>
          <a:bodyPr/>
          <a:lstStyle/>
          <a:p>
            <a:fld id="{4561EAE8-08FF-4C2B-94E7-300C11AF2394}" type="datetimeFigureOut">
              <a:rPr lang="en-US" smtClean="0"/>
              <a:t>07-Jan-22</a:t>
            </a:fld>
            <a:endParaRPr lang="en-US"/>
          </a:p>
        </p:txBody>
      </p:sp>
      <p:sp>
        <p:nvSpPr>
          <p:cNvPr id="5" name="Footer Placeholder 4">
            <a:extLst>
              <a:ext uri="{FF2B5EF4-FFF2-40B4-BE49-F238E27FC236}">
                <a16:creationId xmlns:a16="http://schemas.microsoft.com/office/drawing/2014/main" id="{E3935EF1-5125-4048-A296-25132DF3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12187-384A-4777-87B1-DA3C40B3B32A}"/>
              </a:ext>
            </a:extLst>
          </p:cNvPr>
          <p:cNvSpPr>
            <a:spLocks noGrp="1"/>
          </p:cNvSpPr>
          <p:nvPr>
            <p:ph type="sldNum" sz="quarter" idx="12"/>
          </p:nvPr>
        </p:nvSpPr>
        <p:spPr/>
        <p:txBody>
          <a:bodyPr/>
          <a:lstStyle/>
          <a:p>
            <a:fld id="{0B7BFEB9-437C-4FF9-AC2C-D6A15CF85AFE}" type="slidenum">
              <a:rPr lang="en-US" smtClean="0"/>
              <a:t>‹#›</a:t>
            </a:fld>
            <a:endParaRPr lang="en-US"/>
          </a:p>
        </p:txBody>
      </p:sp>
    </p:spTree>
    <p:extLst>
      <p:ext uri="{BB962C8B-B14F-4D97-AF65-F5344CB8AC3E}">
        <p14:creationId xmlns:p14="http://schemas.microsoft.com/office/powerpoint/2010/main" val="413274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8A3EC-A903-489B-92C6-9BFE50359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4B26D5-A022-4A4F-B254-42CCEF4953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EE13D-FE1C-47EA-A597-A1B0954746C3}"/>
              </a:ext>
            </a:extLst>
          </p:cNvPr>
          <p:cNvSpPr>
            <a:spLocks noGrp="1"/>
          </p:cNvSpPr>
          <p:nvPr>
            <p:ph type="dt" sz="half" idx="10"/>
          </p:nvPr>
        </p:nvSpPr>
        <p:spPr/>
        <p:txBody>
          <a:bodyPr/>
          <a:lstStyle/>
          <a:p>
            <a:fld id="{4561EAE8-08FF-4C2B-94E7-300C11AF2394}" type="datetimeFigureOut">
              <a:rPr lang="en-US" smtClean="0"/>
              <a:t>07-Jan-22</a:t>
            </a:fld>
            <a:endParaRPr lang="en-US"/>
          </a:p>
        </p:txBody>
      </p:sp>
      <p:sp>
        <p:nvSpPr>
          <p:cNvPr id="5" name="Footer Placeholder 4">
            <a:extLst>
              <a:ext uri="{FF2B5EF4-FFF2-40B4-BE49-F238E27FC236}">
                <a16:creationId xmlns:a16="http://schemas.microsoft.com/office/drawing/2014/main" id="{EDF34E83-6B89-4F76-AA11-D5832D859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3A8B3-C48D-4C61-9039-5F733ADB6562}"/>
              </a:ext>
            </a:extLst>
          </p:cNvPr>
          <p:cNvSpPr>
            <a:spLocks noGrp="1"/>
          </p:cNvSpPr>
          <p:nvPr>
            <p:ph type="sldNum" sz="quarter" idx="12"/>
          </p:nvPr>
        </p:nvSpPr>
        <p:spPr/>
        <p:txBody>
          <a:bodyPr/>
          <a:lstStyle/>
          <a:p>
            <a:fld id="{0B7BFEB9-437C-4FF9-AC2C-D6A15CF85AFE}" type="slidenum">
              <a:rPr lang="en-US" smtClean="0"/>
              <a:t>‹#›</a:t>
            </a:fld>
            <a:endParaRPr lang="en-US"/>
          </a:p>
        </p:txBody>
      </p:sp>
    </p:spTree>
    <p:extLst>
      <p:ext uri="{BB962C8B-B14F-4D97-AF65-F5344CB8AC3E}">
        <p14:creationId xmlns:p14="http://schemas.microsoft.com/office/powerpoint/2010/main" val="79978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F029-F0D2-4E15-9FE8-D0A8626BD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30879E-25CE-42AC-A460-B37B69DD58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5AE72-7281-4950-B1E1-92CED6ADD963}"/>
              </a:ext>
            </a:extLst>
          </p:cNvPr>
          <p:cNvSpPr>
            <a:spLocks noGrp="1"/>
          </p:cNvSpPr>
          <p:nvPr>
            <p:ph type="dt" sz="half" idx="10"/>
          </p:nvPr>
        </p:nvSpPr>
        <p:spPr/>
        <p:txBody>
          <a:bodyPr/>
          <a:lstStyle/>
          <a:p>
            <a:fld id="{4561EAE8-08FF-4C2B-94E7-300C11AF2394}" type="datetimeFigureOut">
              <a:rPr lang="en-US" smtClean="0"/>
              <a:t>07-Jan-22</a:t>
            </a:fld>
            <a:endParaRPr lang="en-US"/>
          </a:p>
        </p:txBody>
      </p:sp>
      <p:sp>
        <p:nvSpPr>
          <p:cNvPr id="5" name="Footer Placeholder 4">
            <a:extLst>
              <a:ext uri="{FF2B5EF4-FFF2-40B4-BE49-F238E27FC236}">
                <a16:creationId xmlns:a16="http://schemas.microsoft.com/office/drawing/2014/main" id="{37A5B9A2-8CA0-4871-8BAC-0D3C65AF7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5BC82-4780-4390-B21D-3A6089638087}"/>
              </a:ext>
            </a:extLst>
          </p:cNvPr>
          <p:cNvSpPr>
            <a:spLocks noGrp="1"/>
          </p:cNvSpPr>
          <p:nvPr>
            <p:ph type="sldNum" sz="quarter" idx="12"/>
          </p:nvPr>
        </p:nvSpPr>
        <p:spPr/>
        <p:txBody>
          <a:bodyPr/>
          <a:lstStyle/>
          <a:p>
            <a:fld id="{0B7BFEB9-437C-4FF9-AC2C-D6A15CF85AFE}" type="slidenum">
              <a:rPr lang="en-US" smtClean="0"/>
              <a:t>‹#›</a:t>
            </a:fld>
            <a:endParaRPr lang="en-US"/>
          </a:p>
        </p:txBody>
      </p:sp>
    </p:spTree>
    <p:extLst>
      <p:ext uri="{BB962C8B-B14F-4D97-AF65-F5344CB8AC3E}">
        <p14:creationId xmlns:p14="http://schemas.microsoft.com/office/powerpoint/2010/main" val="244156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0A3C-0F99-4424-BB4D-E8A377901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069FF1-B60C-4E3C-B6E1-BFEFAEB241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25B2B-1F32-48A6-8F2E-ACED2AD3B066}"/>
              </a:ext>
            </a:extLst>
          </p:cNvPr>
          <p:cNvSpPr>
            <a:spLocks noGrp="1"/>
          </p:cNvSpPr>
          <p:nvPr>
            <p:ph type="dt" sz="half" idx="10"/>
          </p:nvPr>
        </p:nvSpPr>
        <p:spPr/>
        <p:txBody>
          <a:bodyPr/>
          <a:lstStyle/>
          <a:p>
            <a:fld id="{4561EAE8-08FF-4C2B-94E7-300C11AF2394}" type="datetimeFigureOut">
              <a:rPr lang="en-US" smtClean="0"/>
              <a:t>07-Jan-22</a:t>
            </a:fld>
            <a:endParaRPr lang="en-US"/>
          </a:p>
        </p:txBody>
      </p:sp>
      <p:sp>
        <p:nvSpPr>
          <p:cNvPr id="5" name="Footer Placeholder 4">
            <a:extLst>
              <a:ext uri="{FF2B5EF4-FFF2-40B4-BE49-F238E27FC236}">
                <a16:creationId xmlns:a16="http://schemas.microsoft.com/office/drawing/2014/main" id="{6DFEE64B-A8DD-4ADC-A04C-05FBFE266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7FB9C-DC5C-4B68-B244-D13BDFF989D0}"/>
              </a:ext>
            </a:extLst>
          </p:cNvPr>
          <p:cNvSpPr>
            <a:spLocks noGrp="1"/>
          </p:cNvSpPr>
          <p:nvPr>
            <p:ph type="sldNum" sz="quarter" idx="12"/>
          </p:nvPr>
        </p:nvSpPr>
        <p:spPr/>
        <p:txBody>
          <a:bodyPr/>
          <a:lstStyle/>
          <a:p>
            <a:fld id="{0B7BFEB9-437C-4FF9-AC2C-D6A15CF85AFE}" type="slidenum">
              <a:rPr lang="en-US" smtClean="0"/>
              <a:t>‹#›</a:t>
            </a:fld>
            <a:endParaRPr lang="en-US"/>
          </a:p>
        </p:txBody>
      </p:sp>
    </p:spTree>
    <p:extLst>
      <p:ext uri="{BB962C8B-B14F-4D97-AF65-F5344CB8AC3E}">
        <p14:creationId xmlns:p14="http://schemas.microsoft.com/office/powerpoint/2010/main" val="90612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330E-5E7E-4A4C-98BC-C70E208E75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047181-BDF3-41C2-A38D-491E3BD8B1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583426-C560-4E2F-92D6-B28934BA2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91D292-B5DC-4042-A990-3C825A4B6768}"/>
              </a:ext>
            </a:extLst>
          </p:cNvPr>
          <p:cNvSpPr>
            <a:spLocks noGrp="1"/>
          </p:cNvSpPr>
          <p:nvPr>
            <p:ph type="dt" sz="half" idx="10"/>
          </p:nvPr>
        </p:nvSpPr>
        <p:spPr/>
        <p:txBody>
          <a:bodyPr/>
          <a:lstStyle/>
          <a:p>
            <a:fld id="{4561EAE8-08FF-4C2B-94E7-300C11AF2394}" type="datetimeFigureOut">
              <a:rPr lang="en-US" smtClean="0"/>
              <a:t>07-Jan-22</a:t>
            </a:fld>
            <a:endParaRPr lang="en-US"/>
          </a:p>
        </p:txBody>
      </p:sp>
      <p:sp>
        <p:nvSpPr>
          <p:cNvPr id="6" name="Footer Placeholder 5">
            <a:extLst>
              <a:ext uri="{FF2B5EF4-FFF2-40B4-BE49-F238E27FC236}">
                <a16:creationId xmlns:a16="http://schemas.microsoft.com/office/drawing/2014/main" id="{7FA77ACB-9276-48D9-95E3-C24D640BC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84DCC-D804-49A3-A79A-E8FB11638CC9}"/>
              </a:ext>
            </a:extLst>
          </p:cNvPr>
          <p:cNvSpPr>
            <a:spLocks noGrp="1"/>
          </p:cNvSpPr>
          <p:nvPr>
            <p:ph type="sldNum" sz="quarter" idx="12"/>
          </p:nvPr>
        </p:nvSpPr>
        <p:spPr/>
        <p:txBody>
          <a:bodyPr/>
          <a:lstStyle/>
          <a:p>
            <a:fld id="{0B7BFEB9-437C-4FF9-AC2C-D6A15CF85AFE}" type="slidenum">
              <a:rPr lang="en-US" smtClean="0"/>
              <a:t>‹#›</a:t>
            </a:fld>
            <a:endParaRPr lang="en-US"/>
          </a:p>
        </p:txBody>
      </p:sp>
    </p:spTree>
    <p:extLst>
      <p:ext uri="{BB962C8B-B14F-4D97-AF65-F5344CB8AC3E}">
        <p14:creationId xmlns:p14="http://schemas.microsoft.com/office/powerpoint/2010/main" val="250745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A5D2-4603-4F85-A65A-60460E7D0E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508B4F-F684-43C5-AD66-617FC75B3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C28BD4-0227-4801-8282-9E90065D24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9D230B-9C20-42A2-B60D-2D9003C7CB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9E3699-0DE2-4608-A6E4-5028F9DB4E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61750-41CB-43C0-B5BE-1B92415D8749}"/>
              </a:ext>
            </a:extLst>
          </p:cNvPr>
          <p:cNvSpPr>
            <a:spLocks noGrp="1"/>
          </p:cNvSpPr>
          <p:nvPr>
            <p:ph type="dt" sz="half" idx="10"/>
          </p:nvPr>
        </p:nvSpPr>
        <p:spPr/>
        <p:txBody>
          <a:bodyPr/>
          <a:lstStyle/>
          <a:p>
            <a:fld id="{4561EAE8-08FF-4C2B-94E7-300C11AF2394}" type="datetimeFigureOut">
              <a:rPr lang="en-US" smtClean="0"/>
              <a:t>07-Jan-22</a:t>
            </a:fld>
            <a:endParaRPr lang="en-US"/>
          </a:p>
        </p:txBody>
      </p:sp>
      <p:sp>
        <p:nvSpPr>
          <p:cNvPr id="8" name="Footer Placeholder 7">
            <a:extLst>
              <a:ext uri="{FF2B5EF4-FFF2-40B4-BE49-F238E27FC236}">
                <a16:creationId xmlns:a16="http://schemas.microsoft.com/office/drawing/2014/main" id="{8D9E6AA0-76F1-48EE-9F7C-204F2F3A39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C85F0F-D18A-4CDB-AF3B-F3667F6ED92D}"/>
              </a:ext>
            </a:extLst>
          </p:cNvPr>
          <p:cNvSpPr>
            <a:spLocks noGrp="1"/>
          </p:cNvSpPr>
          <p:nvPr>
            <p:ph type="sldNum" sz="quarter" idx="12"/>
          </p:nvPr>
        </p:nvSpPr>
        <p:spPr/>
        <p:txBody>
          <a:bodyPr/>
          <a:lstStyle/>
          <a:p>
            <a:fld id="{0B7BFEB9-437C-4FF9-AC2C-D6A15CF85AFE}" type="slidenum">
              <a:rPr lang="en-US" smtClean="0"/>
              <a:t>‹#›</a:t>
            </a:fld>
            <a:endParaRPr lang="en-US"/>
          </a:p>
        </p:txBody>
      </p:sp>
    </p:spTree>
    <p:extLst>
      <p:ext uri="{BB962C8B-B14F-4D97-AF65-F5344CB8AC3E}">
        <p14:creationId xmlns:p14="http://schemas.microsoft.com/office/powerpoint/2010/main" val="73992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742E-C943-497D-B083-F46A1A0C5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BC3B64-3305-4022-A489-FDBD15781CAC}"/>
              </a:ext>
            </a:extLst>
          </p:cNvPr>
          <p:cNvSpPr>
            <a:spLocks noGrp="1"/>
          </p:cNvSpPr>
          <p:nvPr>
            <p:ph type="dt" sz="half" idx="10"/>
          </p:nvPr>
        </p:nvSpPr>
        <p:spPr/>
        <p:txBody>
          <a:bodyPr/>
          <a:lstStyle/>
          <a:p>
            <a:fld id="{4561EAE8-08FF-4C2B-94E7-300C11AF2394}" type="datetimeFigureOut">
              <a:rPr lang="en-US" smtClean="0"/>
              <a:t>07-Jan-22</a:t>
            </a:fld>
            <a:endParaRPr lang="en-US"/>
          </a:p>
        </p:txBody>
      </p:sp>
      <p:sp>
        <p:nvSpPr>
          <p:cNvPr id="4" name="Footer Placeholder 3">
            <a:extLst>
              <a:ext uri="{FF2B5EF4-FFF2-40B4-BE49-F238E27FC236}">
                <a16:creationId xmlns:a16="http://schemas.microsoft.com/office/drawing/2014/main" id="{7240C80D-B696-4CC9-ACF2-A1E0BC65A1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320CF8-0423-4EAA-9FE0-DCC0DA8DC130}"/>
              </a:ext>
            </a:extLst>
          </p:cNvPr>
          <p:cNvSpPr>
            <a:spLocks noGrp="1"/>
          </p:cNvSpPr>
          <p:nvPr>
            <p:ph type="sldNum" sz="quarter" idx="12"/>
          </p:nvPr>
        </p:nvSpPr>
        <p:spPr/>
        <p:txBody>
          <a:bodyPr/>
          <a:lstStyle/>
          <a:p>
            <a:fld id="{0B7BFEB9-437C-4FF9-AC2C-D6A15CF85AFE}" type="slidenum">
              <a:rPr lang="en-US" smtClean="0"/>
              <a:t>‹#›</a:t>
            </a:fld>
            <a:endParaRPr lang="en-US"/>
          </a:p>
        </p:txBody>
      </p:sp>
    </p:spTree>
    <p:extLst>
      <p:ext uri="{BB962C8B-B14F-4D97-AF65-F5344CB8AC3E}">
        <p14:creationId xmlns:p14="http://schemas.microsoft.com/office/powerpoint/2010/main" val="297808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7F6B-04ED-4B1A-8E47-F37D3245856C}"/>
              </a:ext>
            </a:extLst>
          </p:cNvPr>
          <p:cNvSpPr>
            <a:spLocks noGrp="1"/>
          </p:cNvSpPr>
          <p:nvPr>
            <p:ph type="dt" sz="half" idx="10"/>
          </p:nvPr>
        </p:nvSpPr>
        <p:spPr/>
        <p:txBody>
          <a:bodyPr/>
          <a:lstStyle/>
          <a:p>
            <a:fld id="{4561EAE8-08FF-4C2B-94E7-300C11AF2394}" type="datetimeFigureOut">
              <a:rPr lang="en-US" smtClean="0"/>
              <a:t>07-Jan-22</a:t>
            </a:fld>
            <a:endParaRPr lang="en-US"/>
          </a:p>
        </p:txBody>
      </p:sp>
      <p:sp>
        <p:nvSpPr>
          <p:cNvPr id="3" name="Footer Placeholder 2">
            <a:extLst>
              <a:ext uri="{FF2B5EF4-FFF2-40B4-BE49-F238E27FC236}">
                <a16:creationId xmlns:a16="http://schemas.microsoft.com/office/drawing/2014/main" id="{02884EA2-A1A1-48C3-89F4-722C8AF5A3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3180C6-CF53-45DB-A7D2-87F976168C3E}"/>
              </a:ext>
            </a:extLst>
          </p:cNvPr>
          <p:cNvSpPr>
            <a:spLocks noGrp="1"/>
          </p:cNvSpPr>
          <p:nvPr>
            <p:ph type="sldNum" sz="quarter" idx="12"/>
          </p:nvPr>
        </p:nvSpPr>
        <p:spPr/>
        <p:txBody>
          <a:bodyPr/>
          <a:lstStyle/>
          <a:p>
            <a:fld id="{0B7BFEB9-437C-4FF9-AC2C-D6A15CF85AFE}" type="slidenum">
              <a:rPr lang="en-US" smtClean="0"/>
              <a:t>‹#›</a:t>
            </a:fld>
            <a:endParaRPr lang="en-US"/>
          </a:p>
        </p:txBody>
      </p:sp>
    </p:spTree>
    <p:extLst>
      <p:ext uri="{BB962C8B-B14F-4D97-AF65-F5344CB8AC3E}">
        <p14:creationId xmlns:p14="http://schemas.microsoft.com/office/powerpoint/2010/main" val="193249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02AF-DD73-47C8-BDD3-39AAE17F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02A28B-F33E-4A3F-98F2-DBC1524E9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E6728-89FA-4D52-A5C2-B8DFE9DAE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6C3B2-1409-48D0-9F27-2A507257B0C8}"/>
              </a:ext>
            </a:extLst>
          </p:cNvPr>
          <p:cNvSpPr>
            <a:spLocks noGrp="1"/>
          </p:cNvSpPr>
          <p:nvPr>
            <p:ph type="dt" sz="half" idx="10"/>
          </p:nvPr>
        </p:nvSpPr>
        <p:spPr/>
        <p:txBody>
          <a:bodyPr/>
          <a:lstStyle/>
          <a:p>
            <a:fld id="{4561EAE8-08FF-4C2B-94E7-300C11AF2394}" type="datetimeFigureOut">
              <a:rPr lang="en-US" smtClean="0"/>
              <a:t>07-Jan-22</a:t>
            </a:fld>
            <a:endParaRPr lang="en-US"/>
          </a:p>
        </p:txBody>
      </p:sp>
      <p:sp>
        <p:nvSpPr>
          <p:cNvPr id="6" name="Footer Placeholder 5">
            <a:extLst>
              <a:ext uri="{FF2B5EF4-FFF2-40B4-BE49-F238E27FC236}">
                <a16:creationId xmlns:a16="http://schemas.microsoft.com/office/drawing/2014/main" id="{A0517B14-A9F3-4918-B5BA-BAF055EF7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2587D9-8D98-4422-838A-578CDE6B9987}"/>
              </a:ext>
            </a:extLst>
          </p:cNvPr>
          <p:cNvSpPr>
            <a:spLocks noGrp="1"/>
          </p:cNvSpPr>
          <p:nvPr>
            <p:ph type="sldNum" sz="quarter" idx="12"/>
          </p:nvPr>
        </p:nvSpPr>
        <p:spPr/>
        <p:txBody>
          <a:bodyPr/>
          <a:lstStyle/>
          <a:p>
            <a:fld id="{0B7BFEB9-437C-4FF9-AC2C-D6A15CF85AFE}" type="slidenum">
              <a:rPr lang="en-US" smtClean="0"/>
              <a:t>‹#›</a:t>
            </a:fld>
            <a:endParaRPr lang="en-US"/>
          </a:p>
        </p:txBody>
      </p:sp>
    </p:spTree>
    <p:extLst>
      <p:ext uri="{BB962C8B-B14F-4D97-AF65-F5344CB8AC3E}">
        <p14:creationId xmlns:p14="http://schemas.microsoft.com/office/powerpoint/2010/main" val="263474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40B1-50A1-4E03-B2B2-3AA987E8E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E9C5E9-6C98-468C-89E8-021EE9A1E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6969E9-2BEB-48FB-9649-EB8A21379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FB615-A541-4EA0-A29C-F44750B4097C}"/>
              </a:ext>
            </a:extLst>
          </p:cNvPr>
          <p:cNvSpPr>
            <a:spLocks noGrp="1"/>
          </p:cNvSpPr>
          <p:nvPr>
            <p:ph type="dt" sz="half" idx="10"/>
          </p:nvPr>
        </p:nvSpPr>
        <p:spPr/>
        <p:txBody>
          <a:bodyPr/>
          <a:lstStyle/>
          <a:p>
            <a:fld id="{4561EAE8-08FF-4C2B-94E7-300C11AF2394}" type="datetimeFigureOut">
              <a:rPr lang="en-US" smtClean="0"/>
              <a:t>07-Jan-22</a:t>
            </a:fld>
            <a:endParaRPr lang="en-US"/>
          </a:p>
        </p:txBody>
      </p:sp>
      <p:sp>
        <p:nvSpPr>
          <p:cNvPr id="6" name="Footer Placeholder 5">
            <a:extLst>
              <a:ext uri="{FF2B5EF4-FFF2-40B4-BE49-F238E27FC236}">
                <a16:creationId xmlns:a16="http://schemas.microsoft.com/office/drawing/2014/main" id="{F6AFEDC4-D8F4-4565-99EB-BAB388F373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A90DD-1AC2-49D7-A0C1-38C834CD5CF1}"/>
              </a:ext>
            </a:extLst>
          </p:cNvPr>
          <p:cNvSpPr>
            <a:spLocks noGrp="1"/>
          </p:cNvSpPr>
          <p:nvPr>
            <p:ph type="sldNum" sz="quarter" idx="12"/>
          </p:nvPr>
        </p:nvSpPr>
        <p:spPr/>
        <p:txBody>
          <a:bodyPr/>
          <a:lstStyle/>
          <a:p>
            <a:fld id="{0B7BFEB9-437C-4FF9-AC2C-D6A15CF85AFE}" type="slidenum">
              <a:rPr lang="en-US" smtClean="0"/>
              <a:t>‹#›</a:t>
            </a:fld>
            <a:endParaRPr lang="en-US"/>
          </a:p>
        </p:txBody>
      </p:sp>
    </p:spTree>
    <p:extLst>
      <p:ext uri="{BB962C8B-B14F-4D97-AF65-F5344CB8AC3E}">
        <p14:creationId xmlns:p14="http://schemas.microsoft.com/office/powerpoint/2010/main" val="225534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11042F-3443-44DA-860A-D7657F202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B207D9-BDD0-4376-BC9F-29A3C9EEF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9F177-FF0C-4426-BD32-FD24892AE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1EAE8-08FF-4C2B-94E7-300C11AF2394}" type="datetimeFigureOut">
              <a:rPr lang="en-US" smtClean="0"/>
              <a:t>07-Jan-22</a:t>
            </a:fld>
            <a:endParaRPr lang="en-US"/>
          </a:p>
        </p:txBody>
      </p:sp>
      <p:sp>
        <p:nvSpPr>
          <p:cNvPr id="5" name="Footer Placeholder 4">
            <a:extLst>
              <a:ext uri="{FF2B5EF4-FFF2-40B4-BE49-F238E27FC236}">
                <a16:creationId xmlns:a16="http://schemas.microsoft.com/office/drawing/2014/main" id="{C3EE9717-0F3D-4F70-806B-6DD04036E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F6227E-95CE-4C3D-9924-FD80F8DA2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FEB9-437C-4FF9-AC2C-D6A15CF85AFE}" type="slidenum">
              <a:rPr lang="en-US" smtClean="0"/>
              <a:t>‹#›</a:t>
            </a:fld>
            <a:endParaRPr lang="en-US"/>
          </a:p>
        </p:txBody>
      </p:sp>
    </p:spTree>
    <p:extLst>
      <p:ext uri="{BB962C8B-B14F-4D97-AF65-F5344CB8AC3E}">
        <p14:creationId xmlns:p14="http://schemas.microsoft.com/office/powerpoint/2010/main" val="649221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hingspeak.com/channels/159924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electronics&#10;&#10;Description automatically generated">
            <a:extLst>
              <a:ext uri="{FF2B5EF4-FFF2-40B4-BE49-F238E27FC236}">
                <a16:creationId xmlns:a16="http://schemas.microsoft.com/office/drawing/2014/main" id="{F018B7F1-BCE0-4B05-9DBB-AD90A3D299FB}"/>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1" b="22394"/>
          <a:stretch/>
        </p:blipFill>
        <p:spPr>
          <a:xfrm>
            <a:off x="20" y="10"/>
            <a:ext cx="12188930" cy="6857990"/>
          </a:xfrm>
          <a:prstGeom prst="rect">
            <a:avLst/>
          </a:prstGeom>
        </p:spPr>
      </p:pic>
      <p:sp>
        <p:nvSpPr>
          <p:cNvPr id="2" name="Title 1">
            <a:extLst>
              <a:ext uri="{FF2B5EF4-FFF2-40B4-BE49-F238E27FC236}">
                <a16:creationId xmlns:a16="http://schemas.microsoft.com/office/drawing/2014/main" id="{79482B46-64B1-4C90-9725-8C6CDAC0051E}"/>
              </a:ext>
            </a:extLst>
          </p:cNvPr>
          <p:cNvSpPr>
            <a:spLocks noGrp="1"/>
          </p:cNvSpPr>
          <p:nvPr>
            <p:ph type="ctrTitle"/>
          </p:nvPr>
        </p:nvSpPr>
        <p:spPr>
          <a:xfrm>
            <a:off x="1524000" y="1122363"/>
            <a:ext cx="9144000" cy="3063240"/>
          </a:xfrm>
        </p:spPr>
        <p:txBody>
          <a:bodyPr>
            <a:normAutofit/>
          </a:bodyPr>
          <a:lstStyle/>
          <a:p>
            <a:r>
              <a:rPr lang="en-US" sz="6600">
                <a:solidFill>
                  <a:srgbClr val="FFFFFF"/>
                </a:solidFill>
              </a:rPr>
              <a:t>Raspberry Pi </a:t>
            </a:r>
            <a:r>
              <a:rPr lang="en-US" sz="6600" b="1">
                <a:solidFill>
                  <a:srgbClr val="FFFFFF"/>
                </a:solidFill>
              </a:rPr>
              <a:t>Weather Station</a:t>
            </a:r>
          </a:p>
        </p:txBody>
      </p:sp>
      <p:sp>
        <p:nvSpPr>
          <p:cNvPr id="3" name="Subtitle 2">
            <a:extLst>
              <a:ext uri="{FF2B5EF4-FFF2-40B4-BE49-F238E27FC236}">
                <a16:creationId xmlns:a16="http://schemas.microsoft.com/office/drawing/2014/main" id="{590EBEC7-25D8-4434-B832-B79962C1A4DB}"/>
              </a:ext>
            </a:extLst>
          </p:cNvPr>
          <p:cNvSpPr>
            <a:spLocks noGrp="1"/>
          </p:cNvSpPr>
          <p:nvPr>
            <p:ph type="subTitle" idx="1"/>
          </p:nvPr>
        </p:nvSpPr>
        <p:spPr>
          <a:xfrm>
            <a:off x="1527047" y="4599432"/>
            <a:ext cx="9379077" cy="2258568"/>
          </a:xfrm>
        </p:spPr>
        <p:txBody>
          <a:bodyPr>
            <a:normAutofit/>
          </a:bodyPr>
          <a:lstStyle/>
          <a:p>
            <a:r>
              <a:rPr lang="en-US" sz="1800" dirty="0">
                <a:solidFill>
                  <a:srgbClr val="FFFFFF"/>
                </a:solidFill>
              </a:rPr>
              <a:t>Omar Fadel 1002097</a:t>
            </a:r>
          </a:p>
          <a:p>
            <a:r>
              <a:rPr lang="en-US" sz="1800" dirty="0">
                <a:solidFill>
                  <a:srgbClr val="FFFFFF"/>
                </a:solidFill>
              </a:rPr>
              <a:t>Ahmed Khaled 1002701</a:t>
            </a:r>
          </a:p>
          <a:p>
            <a:r>
              <a:rPr lang="en-US" sz="1800" dirty="0">
                <a:solidFill>
                  <a:srgbClr val="FFFFFF"/>
                </a:solidFill>
              </a:rPr>
              <a:t>Mariam Magdy 1000659</a:t>
            </a:r>
          </a:p>
          <a:p>
            <a:r>
              <a:rPr lang="en-US" sz="1800" dirty="0">
                <a:solidFill>
                  <a:srgbClr val="FFFFFF"/>
                </a:solidFill>
              </a:rPr>
              <a:t>Farida </a:t>
            </a:r>
            <a:r>
              <a:rPr lang="en-US" sz="1800" dirty="0" err="1">
                <a:solidFill>
                  <a:srgbClr val="FFFFFF"/>
                </a:solidFill>
              </a:rPr>
              <a:t>Helaly</a:t>
            </a:r>
            <a:r>
              <a:rPr lang="en-US" sz="1800" dirty="0">
                <a:solidFill>
                  <a:srgbClr val="FFFFFF"/>
                </a:solidFill>
              </a:rPr>
              <a:t> 1000960</a:t>
            </a:r>
          </a:p>
          <a:p>
            <a:r>
              <a:rPr lang="en-US" sz="1800" dirty="0">
                <a:solidFill>
                  <a:srgbClr val="FFFFFF"/>
                </a:solidFill>
              </a:rPr>
              <a:t>Omar Yasser 1002195</a:t>
            </a:r>
          </a:p>
          <a:p>
            <a:r>
              <a:rPr lang="en-US" sz="1800" dirty="0">
                <a:solidFill>
                  <a:srgbClr val="FFFFFF"/>
                </a:solidFill>
              </a:rPr>
              <a:t>Ahmed </a:t>
            </a:r>
            <a:r>
              <a:rPr lang="en-US" sz="1800" dirty="0" err="1">
                <a:solidFill>
                  <a:srgbClr val="FFFFFF"/>
                </a:solidFill>
              </a:rPr>
              <a:t>ElAraby</a:t>
            </a:r>
            <a:r>
              <a:rPr lang="en-US" sz="1800" dirty="0">
                <a:solidFill>
                  <a:srgbClr val="FFFFFF"/>
                </a:solidFill>
              </a:rPr>
              <a:t> 1002199</a:t>
            </a:r>
          </a:p>
        </p:txBody>
      </p:sp>
      <p:sp>
        <p:nvSpPr>
          <p:cNvPr id="2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3708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C310F6C-22E8-4D2C-9F41-AD0E71B60397}"/>
              </a:ext>
            </a:extLst>
          </p:cNvPr>
          <p:cNvSpPr>
            <a:spLocks noGrp="1"/>
          </p:cNvSpPr>
          <p:nvPr>
            <p:ph type="title"/>
          </p:nvPr>
        </p:nvSpPr>
        <p:spPr>
          <a:xfrm>
            <a:off x="1146879" y="998002"/>
            <a:ext cx="3182940" cy="1471959"/>
          </a:xfrm>
        </p:spPr>
        <p:txBody>
          <a:bodyPr>
            <a:normAutofit/>
          </a:bodyPr>
          <a:lstStyle/>
          <a:p>
            <a:r>
              <a:rPr lang="en-US" sz="3600">
                <a:solidFill>
                  <a:srgbClr val="FFFFFF"/>
                </a:solidFill>
              </a:rPr>
              <a:t>ThingSpeak</a:t>
            </a:r>
          </a:p>
        </p:txBody>
      </p:sp>
      <p:sp>
        <p:nvSpPr>
          <p:cNvPr id="3" name="Content Placeholder 2">
            <a:extLst>
              <a:ext uri="{FF2B5EF4-FFF2-40B4-BE49-F238E27FC236}">
                <a16:creationId xmlns:a16="http://schemas.microsoft.com/office/drawing/2014/main" id="{F8F8BB27-4435-4BA4-B528-0E12AEBE6037}"/>
              </a:ext>
            </a:extLst>
          </p:cNvPr>
          <p:cNvSpPr>
            <a:spLocks noGrp="1"/>
          </p:cNvSpPr>
          <p:nvPr>
            <p:ph idx="1"/>
          </p:nvPr>
        </p:nvSpPr>
        <p:spPr>
          <a:xfrm>
            <a:off x="1139635" y="2546161"/>
            <a:ext cx="3200451" cy="2985929"/>
          </a:xfrm>
        </p:spPr>
        <p:txBody>
          <a:bodyPr anchor="t">
            <a:normAutofit/>
          </a:bodyPr>
          <a:lstStyle/>
          <a:p>
            <a:r>
              <a:rPr lang="en-US" sz="2400" dirty="0">
                <a:solidFill>
                  <a:srgbClr val="FEFFFF"/>
                </a:solidFill>
              </a:rPr>
              <a:t>Channel ID: </a:t>
            </a:r>
            <a:r>
              <a:rPr lang="en-US" sz="2400" b="1" dirty="0">
                <a:solidFill>
                  <a:srgbClr val="FEFFFF"/>
                </a:solidFill>
              </a:rPr>
              <a:t>1599249</a:t>
            </a:r>
          </a:p>
          <a:p>
            <a:r>
              <a:rPr lang="en-US" sz="2400" dirty="0">
                <a:solidFill>
                  <a:srgbClr val="FEFFFF"/>
                </a:solidFill>
              </a:rPr>
              <a:t>Link: </a:t>
            </a:r>
            <a:r>
              <a:rPr lang="en-US" sz="2400" dirty="0">
                <a:solidFill>
                  <a:srgbClr val="FF0000"/>
                </a:solidFill>
                <a:hlinkClick r:id="rId2">
                  <a:extLst>
                    <a:ext uri="{A12FA001-AC4F-418D-AE19-62706E023703}">
                      <ahyp:hlinkClr xmlns:ahyp="http://schemas.microsoft.com/office/drawing/2018/hyperlinkcolor" val="tx"/>
                    </a:ext>
                  </a:extLst>
                </a:hlinkClick>
              </a:rPr>
              <a:t>https://thingspeak.com/channels/1599249</a:t>
            </a:r>
            <a:endParaRPr lang="en-US" sz="2400" dirty="0">
              <a:solidFill>
                <a:srgbClr val="FF0000"/>
              </a:solidFill>
            </a:endParaRPr>
          </a:p>
          <a:p>
            <a:endParaRPr lang="en-US" sz="2400" dirty="0">
              <a:solidFill>
                <a:srgbClr val="FEFFFF"/>
              </a:solidFill>
            </a:endParaRPr>
          </a:p>
          <a:p>
            <a:endParaRPr lang="en-US" sz="2400" dirty="0">
              <a:solidFill>
                <a:srgbClr val="FEFFFF"/>
              </a:solidFill>
            </a:endParaRPr>
          </a:p>
        </p:txBody>
      </p:sp>
      <p:pic>
        <p:nvPicPr>
          <p:cNvPr id="5" name="Picture 4" descr="A screenshot of a computer&#10;&#10;Description automatically generated">
            <a:extLst>
              <a:ext uri="{FF2B5EF4-FFF2-40B4-BE49-F238E27FC236}">
                <a16:creationId xmlns:a16="http://schemas.microsoft.com/office/drawing/2014/main" id="{C8E17518-9547-4ABB-BA0F-1217CD5C793D}"/>
              </a:ext>
            </a:extLst>
          </p:cNvPr>
          <p:cNvPicPr>
            <a:picLocks noChangeAspect="1"/>
          </p:cNvPicPr>
          <p:nvPr/>
        </p:nvPicPr>
        <p:blipFill rotWithShape="1">
          <a:blip r:embed="rId3">
            <a:extLst>
              <a:ext uri="{28A0092B-C50C-407E-A947-70E740481C1C}">
                <a14:useLocalDpi xmlns:a14="http://schemas.microsoft.com/office/drawing/2010/main" val="0"/>
              </a:ext>
            </a:extLst>
          </a:blip>
          <a:srcRect t="9584" b="5324"/>
          <a:stretch/>
        </p:blipFill>
        <p:spPr>
          <a:xfrm>
            <a:off x="4688882" y="1256145"/>
            <a:ext cx="6848462" cy="3852259"/>
          </a:xfrm>
          <a:prstGeom prst="rect">
            <a:avLst/>
          </a:prstGeom>
        </p:spPr>
      </p:pic>
    </p:spTree>
    <p:extLst>
      <p:ext uri="{BB962C8B-B14F-4D97-AF65-F5344CB8AC3E}">
        <p14:creationId xmlns:p14="http://schemas.microsoft.com/office/powerpoint/2010/main" val="162889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4F9C1B-855B-431E-BCBF-BDDC1C3998C1}"/>
              </a:ext>
            </a:extLst>
          </p:cNvPr>
          <p:cNvSpPr>
            <a:spLocks noGrp="1"/>
          </p:cNvSpPr>
          <p:nvPr>
            <p:ph type="title"/>
          </p:nvPr>
        </p:nvSpPr>
        <p:spPr>
          <a:xfrm>
            <a:off x="804672" y="3993681"/>
            <a:ext cx="4057840" cy="2249424"/>
          </a:xfrm>
        </p:spPr>
        <p:txBody>
          <a:bodyPr vert="horz" lIns="91440" tIns="45720" rIns="91440" bIns="45720" rtlCol="0" anchor="t">
            <a:normAutofit/>
          </a:bodyPr>
          <a:lstStyle/>
          <a:p>
            <a:r>
              <a:rPr lang="en-US" sz="5400"/>
              <a:t>Mail</a:t>
            </a:r>
          </a:p>
        </p:txBody>
      </p:sp>
      <p:pic>
        <p:nvPicPr>
          <p:cNvPr id="7" name="Picture 6" descr="Text&#10;&#10;Description automatically generated">
            <a:extLst>
              <a:ext uri="{FF2B5EF4-FFF2-40B4-BE49-F238E27FC236}">
                <a16:creationId xmlns:a16="http://schemas.microsoft.com/office/drawing/2014/main" id="{488E64AB-0920-4B84-8295-CB5CBAA47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781" y="496196"/>
            <a:ext cx="5702113" cy="2737013"/>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8FEEA56F-94E3-4EC1-806B-4B358346E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053" y="3532874"/>
            <a:ext cx="4835781" cy="2828930"/>
          </a:xfrm>
          <a:prstGeom prst="rect">
            <a:avLst/>
          </a:prstGeom>
        </p:spPr>
      </p:pic>
    </p:spTree>
    <p:extLst>
      <p:ext uri="{BB962C8B-B14F-4D97-AF65-F5344CB8AC3E}">
        <p14:creationId xmlns:p14="http://schemas.microsoft.com/office/powerpoint/2010/main" val="361217753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F18EB641-407C-46BC-94DE-2C54D94930C7}"/>
              </a:ext>
            </a:extLst>
          </p:cNvPr>
          <p:cNvPicPr>
            <a:picLocks noChangeAspect="1"/>
          </p:cNvPicPr>
          <p:nvPr/>
        </p:nvPicPr>
        <p:blipFill rotWithShape="1">
          <a:blip r:embed="rId2"/>
          <a:srcRect t="7787"/>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BDE4C-2DE6-49C1-B340-112DD6C381E0}"/>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Thank you</a:t>
            </a:r>
          </a:p>
        </p:txBody>
      </p:sp>
      <p:sp>
        <p:nvSpPr>
          <p:cNvPr id="3" name="Content Placeholder 2">
            <a:extLst>
              <a:ext uri="{FF2B5EF4-FFF2-40B4-BE49-F238E27FC236}">
                <a16:creationId xmlns:a16="http://schemas.microsoft.com/office/drawing/2014/main" id="{5D7F059A-E8EC-4339-AB28-80027257FE97}"/>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2400">
                <a:solidFill>
                  <a:srgbClr val="FFFFFF"/>
                </a:solidFill>
              </a:rPr>
              <a:t>Any questions?</a:t>
            </a:r>
          </a:p>
        </p:txBody>
      </p:sp>
    </p:spTree>
    <p:extLst>
      <p:ext uri="{BB962C8B-B14F-4D97-AF65-F5344CB8AC3E}">
        <p14:creationId xmlns:p14="http://schemas.microsoft.com/office/powerpoint/2010/main" val="392233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s protoboard">
            <a:extLst>
              <a:ext uri="{FF2B5EF4-FFF2-40B4-BE49-F238E27FC236}">
                <a16:creationId xmlns:a16="http://schemas.microsoft.com/office/drawing/2014/main" id="{F955BB4C-6890-466F-B82A-1D0C7E86FED8}"/>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880153A-268F-4B93-86D8-C8F2F884CEE5}"/>
              </a:ext>
            </a:extLst>
          </p:cNvPr>
          <p:cNvSpPr>
            <a:spLocks noGrp="1"/>
          </p:cNvSpPr>
          <p:nvPr>
            <p:ph type="title"/>
          </p:nvPr>
        </p:nvSpPr>
        <p:spPr>
          <a:xfrm>
            <a:off x="517238" y="812800"/>
            <a:ext cx="3930932" cy="4979338"/>
          </a:xfrm>
        </p:spPr>
        <p:txBody>
          <a:bodyPr>
            <a:normAutofit/>
          </a:bodyPr>
          <a:lstStyle/>
          <a:p>
            <a:r>
              <a:rPr lang="en-US" sz="3600" dirty="0">
                <a:solidFill>
                  <a:srgbClr val="FFFFFF"/>
                </a:solidFill>
              </a:rPr>
              <a:t>Introduction/Recap </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4700D-68B7-42B5-BE18-D303B60026D4}"/>
              </a:ext>
            </a:extLst>
          </p:cNvPr>
          <p:cNvSpPr>
            <a:spLocks noGrp="1"/>
          </p:cNvSpPr>
          <p:nvPr>
            <p:ph idx="1"/>
          </p:nvPr>
        </p:nvSpPr>
        <p:spPr>
          <a:xfrm>
            <a:off x="4653372" y="230909"/>
            <a:ext cx="6753511" cy="6502400"/>
          </a:xfrm>
        </p:spPr>
        <p:txBody>
          <a:bodyPr anchor="ctr">
            <a:normAutofit/>
          </a:bodyPr>
          <a:lstStyle/>
          <a:p>
            <a:r>
              <a:rPr lang="en-US" sz="2400" dirty="0">
                <a:solidFill>
                  <a:srgbClr val="FFFFFF"/>
                </a:solidFill>
              </a:rPr>
              <a:t>This is an IoT based project with the purpose of sending weather conditions data from a RPI 4 board and other sensors to </a:t>
            </a:r>
            <a:r>
              <a:rPr lang="en-US" sz="2400" i="1" dirty="0">
                <a:solidFill>
                  <a:srgbClr val="FFFFFF"/>
                </a:solidFill>
              </a:rPr>
              <a:t>ThingSpeak.</a:t>
            </a:r>
          </a:p>
          <a:p>
            <a:endParaRPr lang="en-US" sz="2400" dirty="0">
              <a:solidFill>
                <a:srgbClr val="FFFFFF"/>
              </a:solidFill>
            </a:endParaRPr>
          </a:p>
          <a:p>
            <a:r>
              <a:rPr lang="en-US" sz="2400" dirty="0">
                <a:solidFill>
                  <a:srgbClr val="FFFFFF"/>
                </a:solidFill>
              </a:rPr>
              <a:t>According to Dr Ansgar’s recommendation we avoided using any BME/BMP sensors due to their complexity thus they were replaced with a humble Rain detection sensor.</a:t>
            </a:r>
          </a:p>
          <a:p>
            <a:endParaRPr lang="en-US" sz="2400" dirty="0">
              <a:solidFill>
                <a:srgbClr val="FFFFFF"/>
              </a:solidFill>
            </a:endParaRPr>
          </a:p>
          <a:p>
            <a:r>
              <a:rPr lang="en-US" sz="2400" dirty="0">
                <a:solidFill>
                  <a:srgbClr val="FFFFFF"/>
                </a:solidFill>
              </a:rPr>
              <a:t>In summary, the sensors used were the DHT22 (Temperature &amp; Humidity) &amp; FC-37 (Rain detection).</a:t>
            </a:r>
          </a:p>
        </p:txBody>
      </p:sp>
    </p:spTree>
    <p:extLst>
      <p:ext uri="{BB962C8B-B14F-4D97-AF65-F5344CB8AC3E}">
        <p14:creationId xmlns:p14="http://schemas.microsoft.com/office/powerpoint/2010/main" val="19749572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7B04BE7-6108-4DBC-94D8-6CAF25A94175}"/>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rPr>
              <a:t>SENSORS</a:t>
            </a: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C2C302-B3CC-4341-9B5B-DC9CF8483688}"/>
              </a:ext>
            </a:extLst>
          </p:cNvPr>
          <p:cNvSpPr>
            <a:spLocks noGrp="1"/>
          </p:cNvSpPr>
          <p:nvPr>
            <p:ph idx="1"/>
          </p:nvPr>
        </p:nvSpPr>
        <p:spPr>
          <a:xfrm>
            <a:off x="1295400" y="2088603"/>
            <a:ext cx="4800600" cy="3540466"/>
          </a:xfrm>
        </p:spPr>
        <p:txBody>
          <a:bodyPr>
            <a:normAutofit/>
          </a:bodyPr>
          <a:lstStyle/>
          <a:p>
            <a:endParaRPr lang="en-US" sz="2000" dirty="0">
              <a:solidFill>
                <a:schemeClr val="bg1"/>
              </a:solidFill>
            </a:endParaRPr>
          </a:p>
          <a:p>
            <a:endParaRPr lang="en-US" sz="3600" dirty="0">
              <a:solidFill>
                <a:schemeClr val="bg1"/>
              </a:solidFill>
            </a:endParaRPr>
          </a:p>
          <a:p>
            <a:r>
              <a:rPr lang="en-US" sz="3600" dirty="0">
                <a:solidFill>
                  <a:schemeClr val="bg1"/>
                </a:solidFill>
              </a:rPr>
              <a:t>DHT22 </a:t>
            </a:r>
          </a:p>
          <a:p>
            <a:endParaRPr lang="en-US" sz="3600" dirty="0">
              <a:solidFill>
                <a:schemeClr val="bg1"/>
              </a:solidFill>
            </a:endParaRPr>
          </a:p>
          <a:p>
            <a:r>
              <a:rPr lang="en-US" sz="3600" dirty="0">
                <a:solidFill>
                  <a:schemeClr val="bg1"/>
                </a:solidFill>
              </a:rPr>
              <a:t>FC-37</a:t>
            </a:r>
          </a:p>
        </p:txBody>
      </p:sp>
      <p:pic>
        <p:nvPicPr>
          <p:cNvPr id="5" name="Picture 4">
            <a:extLst>
              <a:ext uri="{FF2B5EF4-FFF2-40B4-BE49-F238E27FC236}">
                <a16:creationId xmlns:a16="http://schemas.microsoft.com/office/drawing/2014/main" id="{3120610E-8E64-4D76-99CC-42AF4E160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101" y="0"/>
            <a:ext cx="3385899" cy="3385899"/>
          </a:xfrm>
          <a:prstGeom prst="rect">
            <a:avLst/>
          </a:prstGeom>
        </p:spPr>
      </p:pic>
      <p:pic>
        <p:nvPicPr>
          <p:cNvPr id="7" name="Picture 6">
            <a:extLst>
              <a:ext uri="{FF2B5EF4-FFF2-40B4-BE49-F238E27FC236}">
                <a16:creationId xmlns:a16="http://schemas.microsoft.com/office/drawing/2014/main" id="{9719826D-B703-4E6F-AE07-2169F368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6083" y="3472094"/>
            <a:ext cx="3385906" cy="3385906"/>
          </a:xfrm>
          <a:prstGeom prst="rect">
            <a:avLst/>
          </a:prstGeom>
        </p:spPr>
      </p:pic>
      <p:cxnSp>
        <p:nvCxnSpPr>
          <p:cNvPr id="27" name="Straight Connector 26">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89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D749A4-B5A0-404C-AB82-A0E5547C3CB6}"/>
              </a:ext>
            </a:extLst>
          </p:cNvPr>
          <p:cNvSpPr>
            <a:spLocks noGrp="1"/>
          </p:cNvSpPr>
          <p:nvPr>
            <p:ph type="title"/>
          </p:nvPr>
        </p:nvSpPr>
        <p:spPr>
          <a:xfrm>
            <a:off x="1051560" y="586822"/>
            <a:ext cx="3657600" cy="1645920"/>
          </a:xfrm>
        </p:spPr>
        <p:txBody>
          <a:bodyPr>
            <a:normAutofit/>
          </a:bodyPr>
          <a:lstStyle/>
          <a:p>
            <a:r>
              <a:rPr lang="en-US" dirty="0"/>
              <a:t>DHT22</a:t>
            </a:r>
          </a:p>
        </p:txBody>
      </p:sp>
      <p:sp>
        <p:nvSpPr>
          <p:cNvPr id="14" name="Rectangle 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FD0AEB-9437-4E82-ACD1-EFD2E6A7382A}"/>
              </a:ext>
            </a:extLst>
          </p:cNvPr>
          <p:cNvSpPr>
            <a:spLocks noGrp="1"/>
          </p:cNvSpPr>
          <p:nvPr>
            <p:ph idx="1"/>
          </p:nvPr>
        </p:nvSpPr>
        <p:spPr>
          <a:xfrm>
            <a:off x="5250106" y="586822"/>
            <a:ext cx="6106742" cy="1645920"/>
          </a:xfrm>
        </p:spPr>
        <p:txBody>
          <a:bodyPr anchor="ctr">
            <a:normAutofit lnSpcReduction="10000"/>
          </a:bodyPr>
          <a:lstStyle/>
          <a:p>
            <a:r>
              <a:rPr lang="en-US" sz="2000" dirty="0"/>
              <a:t>The DHT22 is a basic, low-cost digital temperature and humidity sensor. </a:t>
            </a:r>
          </a:p>
          <a:p>
            <a:endParaRPr lang="en-US" sz="2000" dirty="0"/>
          </a:p>
          <a:p>
            <a:r>
              <a:rPr lang="en-US" sz="2000" dirty="0"/>
              <a:t>It measures the temperature in °C and the humidity in the air in percentage</a:t>
            </a:r>
          </a:p>
          <a:p>
            <a:endParaRPr lang="en-US" sz="1800" dirty="0"/>
          </a:p>
        </p:txBody>
      </p:sp>
      <p:pic>
        <p:nvPicPr>
          <p:cNvPr id="4" name="Picture 3">
            <a:extLst>
              <a:ext uri="{FF2B5EF4-FFF2-40B4-BE49-F238E27FC236}">
                <a16:creationId xmlns:a16="http://schemas.microsoft.com/office/drawing/2014/main" id="{9565A631-BC25-4AB5-8510-CF4020B33135}"/>
              </a:ext>
            </a:extLst>
          </p:cNvPr>
          <p:cNvPicPr>
            <a:picLocks noChangeAspect="1"/>
          </p:cNvPicPr>
          <p:nvPr/>
        </p:nvPicPr>
        <p:blipFill rotWithShape="1">
          <a:blip r:embed="rId2"/>
          <a:srcRect l="14380" t="34144" r="14815" b="24665"/>
          <a:stretch/>
        </p:blipFill>
        <p:spPr>
          <a:xfrm>
            <a:off x="241299" y="3048000"/>
            <a:ext cx="7880211" cy="2578687"/>
          </a:xfrm>
          <a:prstGeom prst="rect">
            <a:avLst/>
          </a:prstGeom>
        </p:spPr>
      </p:pic>
      <p:pic>
        <p:nvPicPr>
          <p:cNvPr id="5" name="Picture 4" descr="Text&#10;&#10;Description automatically generated">
            <a:extLst>
              <a:ext uri="{FF2B5EF4-FFF2-40B4-BE49-F238E27FC236}">
                <a16:creationId xmlns:a16="http://schemas.microsoft.com/office/drawing/2014/main" id="{185A1F64-6514-4988-A6C6-60E0AC9ABD11}"/>
              </a:ext>
            </a:extLst>
          </p:cNvPr>
          <p:cNvPicPr>
            <a:picLocks noChangeAspect="1"/>
          </p:cNvPicPr>
          <p:nvPr/>
        </p:nvPicPr>
        <p:blipFill rotWithShape="1">
          <a:blip r:embed="rId3">
            <a:extLst>
              <a:ext uri="{28A0092B-C50C-407E-A947-70E740481C1C}">
                <a14:useLocalDpi xmlns:a14="http://schemas.microsoft.com/office/drawing/2010/main" val="0"/>
              </a:ext>
            </a:extLst>
          </a:blip>
          <a:srcRect l="1900" r="18692" b="-2"/>
          <a:stretch/>
        </p:blipFill>
        <p:spPr>
          <a:xfrm>
            <a:off x="7980906" y="3180431"/>
            <a:ext cx="4046845" cy="2446256"/>
          </a:xfrm>
          <a:prstGeom prst="rect">
            <a:avLst/>
          </a:prstGeom>
        </p:spPr>
      </p:pic>
      <p:pic>
        <p:nvPicPr>
          <p:cNvPr id="7" name="Picture 6" descr="A tall building with a sign in front of it&#10;&#10;Description automatically generated with low confidence">
            <a:extLst>
              <a:ext uri="{FF2B5EF4-FFF2-40B4-BE49-F238E27FC236}">
                <a16:creationId xmlns:a16="http://schemas.microsoft.com/office/drawing/2014/main" id="{B35658D9-B639-42C9-AE0A-CB0507948BCE}"/>
              </a:ext>
            </a:extLst>
          </p:cNvPr>
          <p:cNvPicPr>
            <a:picLocks noChangeAspect="1"/>
          </p:cNvPicPr>
          <p:nvPr/>
        </p:nvPicPr>
        <p:blipFill rotWithShape="1">
          <a:blip r:embed="rId4">
            <a:extLst>
              <a:ext uri="{28A0092B-C50C-407E-A947-70E740481C1C}">
                <a14:useLocalDpi xmlns:a14="http://schemas.microsoft.com/office/drawing/2010/main" val="0"/>
              </a:ext>
            </a:extLst>
          </a:blip>
          <a:srcRect l="33052" r="32605"/>
          <a:stretch/>
        </p:blipFill>
        <p:spPr>
          <a:xfrm>
            <a:off x="3276563" y="510871"/>
            <a:ext cx="1104900" cy="1797821"/>
          </a:xfrm>
          <a:prstGeom prst="rect">
            <a:avLst/>
          </a:prstGeom>
        </p:spPr>
      </p:pic>
    </p:spTree>
    <p:extLst>
      <p:ext uri="{BB962C8B-B14F-4D97-AF65-F5344CB8AC3E}">
        <p14:creationId xmlns:p14="http://schemas.microsoft.com/office/powerpoint/2010/main" val="403973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4EAB1-A7E8-4921-BDBD-ED32888579A0}"/>
              </a:ext>
            </a:extLst>
          </p:cNvPr>
          <p:cNvSpPr>
            <a:spLocks noGrp="1"/>
          </p:cNvSpPr>
          <p:nvPr>
            <p:ph type="title"/>
          </p:nvPr>
        </p:nvSpPr>
        <p:spPr>
          <a:xfrm>
            <a:off x="589560" y="856180"/>
            <a:ext cx="5279408" cy="1128068"/>
          </a:xfrm>
        </p:spPr>
        <p:txBody>
          <a:bodyPr anchor="ctr">
            <a:normAutofit/>
          </a:bodyPr>
          <a:lstStyle/>
          <a:p>
            <a:r>
              <a:rPr lang="en-US" dirty="0"/>
              <a:t>FC-37</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77539C-8B14-4B54-AB8E-D33FD92DA638}"/>
              </a:ext>
            </a:extLst>
          </p:cNvPr>
          <p:cNvSpPr>
            <a:spLocks noGrp="1"/>
          </p:cNvSpPr>
          <p:nvPr>
            <p:ph idx="1"/>
          </p:nvPr>
        </p:nvSpPr>
        <p:spPr>
          <a:xfrm>
            <a:off x="590719" y="2330505"/>
            <a:ext cx="5762144" cy="3979585"/>
          </a:xfrm>
        </p:spPr>
        <p:txBody>
          <a:bodyPr anchor="ctr">
            <a:normAutofit/>
          </a:bodyPr>
          <a:lstStyle/>
          <a:p>
            <a:r>
              <a:rPr lang="en-US" sz="2200" dirty="0"/>
              <a:t>The rain sensor is used to detect water and it can detect beyond of what a humidity sensor do.</a:t>
            </a:r>
          </a:p>
          <a:p>
            <a:endParaRPr lang="en-US" sz="2200" dirty="0"/>
          </a:p>
          <a:p>
            <a:r>
              <a:rPr lang="en-US" sz="2200" dirty="0"/>
              <a:t>The data gathered from this sensor is “Binary” which gives out two results</a:t>
            </a:r>
            <a:r>
              <a:rPr lang="en-US" sz="2200" dirty="0">
                <a:sym typeface="Wingdings" panose="05000000000000000000" pitchFamily="2" charset="2"/>
              </a:rPr>
              <a:t> Either if </a:t>
            </a:r>
            <a:r>
              <a:rPr lang="en-US" sz="2200" u="sng" dirty="0">
                <a:sym typeface="Wingdings" panose="05000000000000000000" pitchFamily="2" charset="2"/>
              </a:rPr>
              <a:t>it’s raining </a:t>
            </a:r>
            <a:r>
              <a:rPr lang="en-US" sz="2200" dirty="0">
                <a:sym typeface="Wingdings" panose="05000000000000000000" pitchFamily="2" charset="2"/>
              </a:rPr>
              <a:t>or </a:t>
            </a:r>
            <a:r>
              <a:rPr lang="en-US" sz="2200" u="sng" dirty="0">
                <a:sym typeface="Wingdings" panose="05000000000000000000" pitchFamily="2" charset="2"/>
              </a:rPr>
              <a:t>not</a:t>
            </a:r>
            <a:r>
              <a:rPr lang="en-US" sz="2200" dirty="0">
                <a:sym typeface="Wingdings" panose="05000000000000000000" pitchFamily="2" charset="2"/>
              </a:rPr>
              <a:t>. </a:t>
            </a:r>
            <a:endParaRPr lang="en-US" sz="2200" dirty="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10;&#10;Description automatically generated">
            <a:extLst>
              <a:ext uri="{FF2B5EF4-FFF2-40B4-BE49-F238E27FC236}">
                <a16:creationId xmlns:a16="http://schemas.microsoft.com/office/drawing/2014/main" id="{4B157958-F72E-4BF7-AAEE-E0FCF6DC6005}"/>
              </a:ext>
            </a:extLst>
          </p:cNvPr>
          <p:cNvPicPr>
            <a:picLocks noChangeAspect="1"/>
          </p:cNvPicPr>
          <p:nvPr/>
        </p:nvPicPr>
        <p:blipFill rotWithShape="1">
          <a:blip r:embed="rId2">
            <a:extLst>
              <a:ext uri="{28A0092B-C50C-407E-A947-70E740481C1C}">
                <a14:useLocalDpi xmlns:a14="http://schemas.microsoft.com/office/drawing/2010/main" val="0"/>
              </a:ext>
            </a:extLst>
          </a:blip>
          <a:srcRect r="4" b="2093"/>
          <a:stretch/>
        </p:blipFill>
        <p:spPr>
          <a:xfrm>
            <a:off x="7083423" y="581892"/>
            <a:ext cx="4397433"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id="{85DDD9C9-E0EE-4B5E-AD10-BF836440B75E}"/>
              </a:ext>
            </a:extLst>
          </p:cNvPr>
          <p:cNvPicPr>
            <a:picLocks noChangeAspect="1"/>
          </p:cNvPicPr>
          <p:nvPr/>
        </p:nvPicPr>
        <p:blipFill rotWithShape="1">
          <a:blip r:embed="rId3">
            <a:extLst>
              <a:ext uri="{28A0092B-C50C-407E-A947-70E740481C1C}">
                <a14:useLocalDpi xmlns:a14="http://schemas.microsoft.com/office/drawing/2010/main" val="0"/>
              </a:ext>
            </a:extLst>
          </a:blip>
          <a:srcRect r="1" b="16954"/>
          <a:stretch/>
        </p:blipFill>
        <p:spPr>
          <a:xfrm>
            <a:off x="7083423" y="3707894"/>
            <a:ext cx="4395569" cy="2518756"/>
          </a:xfrm>
          <a:prstGeom prst="rect">
            <a:avLst/>
          </a:prstGeom>
        </p:spPr>
      </p:pic>
      <p:pic>
        <p:nvPicPr>
          <p:cNvPr id="9" name="Picture 8">
            <a:extLst>
              <a:ext uri="{FF2B5EF4-FFF2-40B4-BE49-F238E27FC236}">
                <a16:creationId xmlns:a16="http://schemas.microsoft.com/office/drawing/2014/main" id="{83A00D02-E64D-4A46-AF9E-85A175F6E5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3415" y="228600"/>
            <a:ext cx="2096389" cy="1858038"/>
          </a:xfrm>
          <a:prstGeom prst="rect">
            <a:avLst/>
          </a:prstGeom>
        </p:spPr>
      </p:pic>
    </p:spTree>
    <p:extLst>
      <p:ext uri="{BB962C8B-B14F-4D97-AF65-F5344CB8AC3E}">
        <p14:creationId xmlns:p14="http://schemas.microsoft.com/office/powerpoint/2010/main" val="38894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15"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82A8DC4-8E58-41D9-BEB0-CDDA931670BE}"/>
              </a:ext>
            </a:extLst>
          </p:cNvPr>
          <p:cNvSpPr>
            <a:spLocks noGrp="1"/>
          </p:cNvSpPr>
          <p:nvPr>
            <p:ph type="title"/>
          </p:nvPr>
        </p:nvSpPr>
        <p:spPr>
          <a:xfrm>
            <a:off x="965200" y="1371190"/>
            <a:ext cx="3363170" cy="2183042"/>
          </a:xfrm>
        </p:spPr>
        <p:txBody>
          <a:bodyPr anchor="b">
            <a:normAutofit/>
          </a:bodyPr>
          <a:lstStyle/>
          <a:p>
            <a:r>
              <a:rPr lang="en-US" sz="4000"/>
              <a:t>Thonny Python IDE</a:t>
            </a:r>
          </a:p>
        </p:txBody>
      </p:sp>
      <p:sp>
        <p:nvSpPr>
          <p:cNvPr id="18"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Shape 19">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7" name="Picture 6" descr="Icon&#10;&#10;Description automatically generated">
            <a:extLst>
              <a:ext uri="{FF2B5EF4-FFF2-40B4-BE49-F238E27FC236}">
                <a16:creationId xmlns:a16="http://schemas.microsoft.com/office/drawing/2014/main" id="{9CDCF483-914F-4370-B5DD-24635FBA9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964" y="1108946"/>
            <a:ext cx="1846470" cy="1846470"/>
          </a:xfrm>
          <a:prstGeom prst="rect">
            <a:avLst/>
          </a:prstGeom>
        </p:spPr>
      </p:pic>
      <p:sp>
        <p:nvSpPr>
          <p:cNvPr id="3" name="Content Placeholder 2">
            <a:extLst>
              <a:ext uri="{FF2B5EF4-FFF2-40B4-BE49-F238E27FC236}">
                <a16:creationId xmlns:a16="http://schemas.microsoft.com/office/drawing/2014/main" id="{0D23DCF7-89AB-46B7-BC58-F2D759C072BE}"/>
              </a:ext>
            </a:extLst>
          </p:cNvPr>
          <p:cNvSpPr>
            <a:spLocks noGrp="1"/>
          </p:cNvSpPr>
          <p:nvPr>
            <p:ph idx="1"/>
          </p:nvPr>
        </p:nvSpPr>
        <p:spPr>
          <a:xfrm>
            <a:off x="857251" y="3729161"/>
            <a:ext cx="5797992" cy="2919289"/>
          </a:xfrm>
        </p:spPr>
        <p:txBody>
          <a:bodyPr>
            <a:normAutofit/>
          </a:bodyPr>
          <a:lstStyle/>
          <a:p>
            <a:r>
              <a:rPr lang="en-US" sz="2400" dirty="0" err="1"/>
              <a:t>Thonny</a:t>
            </a:r>
            <a:r>
              <a:rPr lang="en-US" sz="2400" dirty="0"/>
              <a:t> IDE is a built in IDE that comes with the Raspberry Pi, which is simple to use.</a:t>
            </a:r>
          </a:p>
          <a:p>
            <a:endParaRPr lang="en-US" sz="2400" dirty="0"/>
          </a:p>
          <a:p>
            <a:r>
              <a:rPr lang="en-US" sz="2400" dirty="0"/>
              <a:t>Python 3 was the coding language used for this project.</a:t>
            </a:r>
          </a:p>
        </p:txBody>
      </p:sp>
      <p:pic>
        <p:nvPicPr>
          <p:cNvPr id="5" name="Picture 4" descr="A picture containing text, handwear&#10;&#10;Description automatically generated">
            <a:extLst>
              <a:ext uri="{FF2B5EF4-FFF2-40B4-BE49-F238E27FC236}">
                <a16:creationId xmlns:a16="http://schemas.microsoft.com/office/drawing/2014/main" id="{A68D7FB4-9842-406D-9534-B2B0791DA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0038" y="2354401"/>
            <a:ext cx="2713512" cy="2713512"/>
          </a:xfrm>
          <a:prstGeom prst="rect">
            <a:avLst/>
          </a:prstGeom>
        </p:spPr>
      </p:pic>
    </p:spTree>
    <p:extLst>
      <p:ext uri="{BB962C8B-B14F-4D97-AF65-F5344CB8AC3E}">
        <p14:creationId xmlns:p14="http://schemas.microsoft.com/office/powerpoint/2010/main" val="348429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899653-AD09-4296-A615-DB45DAEDAB01}"/>
              </a:ext>
            </a:extLst>
          </p:cNvPr>
          <p:cNvSpPr>
            <a:spLocks noGrp="1"/>
          </p:cNvSpPr>
          <p:nvPr>
            <p:ph type="title"/>
          </p:nvPr>
        </p:nvSpPr>
        <p:spPr>
          <a:xfrm>
            <a:off x="643467" y="321734"/>
            <a:ext cx="10905066" cy="1135737"/>
          </a:xfrm>
        </p:spPr>
        <p:txBody>
          <a:bodyPr>
            <a:normAutofit/>
          </a:bodyPr>
          <a:lstStyle/>
          <a:p>
            <a:r>
              <a:rPr lang="en-US" sz="3600"/>
              <a:t>Protocols used:</a:t>
            </a:r>
          </a:p>
        </p:txBody>
      </p:sp>
      <p:sp>
        <p:nvSpPr>
          <p:cNvPr id="3" name="Content Placeholder 2">
            <a:extLst>
              <a:ext uri="{FF2B5EF4-FFF2-40B4-BE49-F238E27FC236}">
                <a16:creationId xmlns:a16="http://schemas.microsoft.com/office/drawing/2014/main" id="{A4C7F2AC-AB09-4864-9B1D-44342C24BAA8}"/>
              </a:ext>
            </a:extLst>
          </p:cNvPr>
          <p:cNvSpPr>
            <a:spLocks noGrp="1"/>
          </p:cNvSpPr>
          <p:nvPr>
            <p:ph idx="1"/>
          </p:nvPr>
        </p:nvSpPr>
        <p:spPr>
          <a:xfrm>
            <a:off x="327348" y="1457471"/>
            <a:ext cx="4324505" cy="4719492"/>
          </a:xfrm>
        </p:spPr>
        <p:txBody>
          <a:bodyPr>
            <a:normAutofit/>
          </a:bodyPr>
          <a:lstStyle/>
          <a:p>
            <a:pPr marL="0" indent="0">
              <a:buNone/>
            </a:pPr>
            <a:endParaRPr lang="en-US" sz="2000" dirty="0"/>
          </a:p>
          <a:p>
            <a:pPr>
              <a:lnSpc>
                <a:spcPct val="100000"/>
              </a:lnSpc>
            </a:pPr>
            <a:r>
              <a:rPr lang="en-US" sz="2000" dirty="0"/>
              <a:t>MQTT: The ThingSpeak IoT platform enables clients to update and receive updates from channel feeds via the ThingSpeak MQTT broker. MQTT is a publish/subscribe communication protocol that uses TCP/IP sockets or </a:t>
            </a:r>
            <a:r>
              <a:rPr lang="en-US" sz="2000" dirty="0" err="1"/>
              <a:t>WebSockets</a:t>
            </a:r>
            <a:r>
              <a:rPr lang="en-US" sz="2000" dirty="0"/>
              <a:t>. MQTT over </a:t>
            </a:r>
            <a:r>
              <a:rPr lang="en-US" sz="2000" dirty="0" err="1"/>
              <a:t>WebSockets</a:t>
            </a:r>
            <a:r>
              <a:rPr lang="en-US" sz="2000" dirty="0"/>
              <a:t> can be secured with SSL. A client device connects to the MQTT broker and can publish to a channel or subscribe to updates from that channel.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F71C1A6-3D84-4767-87E9-BAD0FB9BF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295320" y="2341631"/>
            <a:ext cx="6253212" cy="3244591"/>
          </a:xfrm>
          <a:prstGeom prst="rect">
            <a:avLst/>
          </a:prstGeom>
          <a:noFill/>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3932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9262-A7EB-4151-A6A6-05DAA4878EB5}"/>
              </a:ext>
            </a:extLst>
          </p:cNvPr>
          <p:cNvSpPr>
            <a:spLocks noGrp="1"/>
          </p:cNvSpPr>
          <p:nvPr>
            <p:ph type="title"/>
          </p:nvPr>
        </p:nvSpPr>
        <p:spPr>
          <a:xfrm>
            <a:off x="648929" y="629266"/>
            <a:ext cx="4944152" cy="1622321"/>
          </a:xfrm>
        </p:spPr>
        <p:txBody>
          <a:bodyPr>
            <a:normAutofit/>
          </a:bodyPr>
          <a:lstStyle/>
          <a:p>
            <a:r>
              <a:rPr lang="en-US" dirty="0"/>
              <a:t>Protocols used:</a:t>
            </a:r>
          </a:p>
        </p:txBody>
      </p:sp>
      <p:sp>
        <p:nvSpPr>
          <p:cNvPr id="3" name="Content Placeholder 2">
            <a:extLst>
              <a:ext uri="{FF2B5EF4-FFF2-40B4-BE49-F238E27FC236}">
                <a16:creationId xmlns:a16="http://schemas.microsoft.com/office/drawing/2014/main" id="{0C3CB64E-9051-4FA0-8280-B5D7AE1EE436}"/>
              </a:ext>
            </a:extLst>
          </p:cNvPr>
          <p:cNvSpPr>
            <a:spLocks noGrp="1"/>
          </p:cNvSpPr>
          <p:nvPr>
            <p:ph idx="1"/>
          </p:nvPr>
        </p:nvSpPr>
        <p:spPr>
          <a:xfrm>
            <a:off x="648930" y="2438400"/>
            <a:ext cx="4944151" cy="3785419"/>
          </a:xfrm>
        </p:spPr>
        <p:txBody>
          <a:bodyPr>
            <a:normAutofit/>
          </a:bodyPr>
          <a:lstStyle/>
          <a:p>
            <a:r>
              <a:rPr lang="en-US" sz="2400"/>
              <a:t>SMTP: </a:t>
            </a:r>
            <a:r>
              <a:rPr lang="en-GB" sz="2400">
                <a:effectLst/>
                <a:latin typeface="Calibri" panose="020F0502020204030204" pitchFamily="34" charset="0"/>
                <a:ea typeface="Calibri" panose="020F0502020204030204" pitchFamily="34" charset="0"/>
                <a:cs typeface="Arial" panose="020B0604020202020204" pitchFamily="34" charset="0"/>
              </a:rPr>
              <a:t>SMTP stands for Simple Mail Transfer Protocol which uses TCP connection, and it’s an application used by mail servers to send, receive, and/or relay outgoing mail between email senders and receivers.</a:t>
            </a:r>
            <a:endParaRPr lang="en-US" sz="2400">
              <a:effectLst/>
              <a:latin typeface="Calibri" panose="020F0502020204030204" pitchFamily="34" charset="0"/>
              <a:ea typeface="Calibri" panose="020F0502020204030204" pitchFamily="34" charset="0"/>
              <a:cs typeface="Arial" panose="020B0604020202020204" pitchFamily="34" charset="0"/>
            </a:endParaRPr>
          </a:p>
          <a:p>
            <a:endParaRPr lang="en-US" sz="2400"/>
          </a:p>
        </p:txBody>
      </p:sp>
      <p:sp>
        <p:nvSpPr>
          <p:cNvPr id="9" name="Rectangle 8">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4EBAD1-5236-4317-A99D-51F6ED216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709" y="2163039"/>
            <a:ext cx="4475531" cy="2528674"/>
          </a:xfrm>
          <a:prstGeom prst="rect">
            <a:avLst/>
          </a:prstGeom>
          <a:effectLst/>
        </p:spPr>
      </p:pic>
    </p:spTree>
    <p:extLst>
      <p:ext uri="{BB962C8B-B14F-4D97-AF65-F5344CB8AC3E}">
        <p14:creationId xmlns:p14="http://schemas.microsoft.com/office/powerpoint/2010/main" val="85922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68BDD-64C0-4F0B-A9A6-1EC470F21D8C}"/>
              </a:ext>
            </a:extLst>
          </p:cNvPr>
          <p:cNvSpPr>
            <a:spLocks noGrp="1"/>
          </p:cNvSpPr>
          <p:nvPr>
            <p:ph type="title"/>
          </p:nvPr>
        </p:nvSpPr>
        <p:spPr>
          <a:xfrm>
            <a:off x="5297762" y="329184"/>
            <a:ext cx="6251110" cy="1783080"/>
          </a:xfrm>
        </p:spPr>
        <p:txBody>
          <a:bodyPr anchor="b">
            <a:normAutofit/>
          </a:bodyPr>
          <a:lstStyle/>
          <a:p>
            <a:r>
              <a:rPr lang="en-US" sz="5400" dirty="0"/>
              <a:t>Visualization of data</a:t>
            </a:r>
          </a:p>
        </p:txBody>
      </p:sp>
      <p:pic>
        <p:nvPicPr>
          <p:cNvPr id="5" name="Picture 4" descr="Person holding mouse">
            <a:extLst>
              <a:ext uri="{FF2B5EF4-FFF2-40B4-BE49-F238E27FC236}">
                <a16:creationId xmlns:a16="http://schemas.microsoft.com/office/drawing/2014/main" id="{5C3DA53D-44E8-4C66-B567-8D77FCD10D2C}"/>
              </a:ext>
            </a:extLst>
          </p:cNvPr>
          <p:cNvPicPr>
            <a:picLocks noChangeAspect="1"/>
          </p:cNvPicPr>
          <p:nvPr/>
        </p:nvPicPr>
        <p:blipFill rotWithShape="1">
          <a:blip r:embed="rId2"/>
          <a:srcRect l="29029" r="2563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237B65-22AF-4142-9F2A-EBD98AA741EF}"/>
              </a:ext>
            </a:extLst>
          </p:cNvPr>
          <p:cNvSpPr>
            <a:spLocks noGrp="1"/>
          </p:cNvSpPr>
          <p:nvPr>
            <p:ph idx="1"/>
          </p:nvPr>
        </p:nvSpPr>
        <p:spPr>
          <a:xfrm>
            <a:off x="4657345" y="2551176"/>
            <a:ext cx="7306055" cy="3977640"/>
          </a:xfrm>
        </p:spPr>
        <p:txBody>
          <a:bodyPr>
            <a:normAutofit/>
          </a:bodyPr>
          <a:lstStyle/>
          <a:p>
            <a:r>
              <a:rPr lang="en-US" sz="2400" dirty="0"/>
              <a:t>Data is visualized using both protocols MQTT &amp; SMTP.</a:t>
            </a:r>
          </a:p>
          <a:p>
            <a:r>
              <a:rPr lang="en-US" sz="2400" dirty="0"/>
              <a:t>ThingSpeak:</a:t>
            </a:r>
            <a:r>
              <a:rPr lang="en-GB" sz="2400" dirty="0">
                <a:effectLst/>
                <a:latin typeface="Calibri" panose="020F0502020204030204" pitchFamily="34" charset="0"/>
                <a:ea typeface="Calibri" panose="020F0502020204030204" pitchFamily="34" charset="0"/>
                <a:cs typeface="Arial" panose="020B0604020202020204" pitchFamily="34" charset="0"/>
              </a:rPr>
              <a:t>It is an open-source Internet of Things (IoT) application to store and retrieve data from things, using MQTT APIs. </a:t>
            </a:r>
          </a:p>
          <a:p>
            <a:endParaRPr lang="en-GB" sz="2400" dirty="0">
              <a:latin typeface="Calibri" panose="020F0502020204030204" pitchFamily="34" charset="0"/>
              <a:cs typeface="Arial" panose="020B0604020202020204" pitchFamily="34" charset="0"/>
            </a:endParaRPr>
          </a:p>
          <a:p>
            <a:r>
              <a:rPr lang="en-GB" sz="2400" dirty="0">
                <a:latin typeface="Calibri" panose="020F0502020204030204" pitchFamily="34" charset="0"/>
                <a:cs typeface="Arial" panose="020B0604020202020204" pitchFamily="34" charset="0"/>
              </a:rPr>
              <a:t>Email: </a:t>
            </a:r>
            <a:r>
              <a:rPr lang="en-GB" sz="2400" dirty="0">
                <a:effectLst/>
                <a:latin typeface="Calibri" panose="020F0502020204030204" pitchFamily="34" charset="0"/>
                <a:ea typeface="Calibri" panose="020F0502020204030204" pitchFamily="34" charset="0"/>
                <a:cs typeface="Arial" panose="020B0604020202020204" pitchFamily="34" charset="0"/>
              </a:rPr>
              <a:t>When you send an email, with SMTP host Gmail or AOL, the SMTP server processes your email, decides which server to send the message to, and relays the message to that server. </a:t>
            </a:r>
            <a:endParaRPr lang="en-US" sz="2400" dirty="0"/>
          </a:p>
        </p:txBody>
      </p:sp>
    </p:spTree>
    <p:extLst>
      <p:ext uri="{BB962C8B-B14F-4D97-AF65-F5344CB8AC3E}">
        <p14:creationId xmlns:p14="http://schemas.microsoft.com/office/powerpoint/2010/main" val="1639557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422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Raspberry Pi Weather Station</vt:lpstr>
      <vt:lpstr>Introduction/Recap </vt:lpstr>
      <vt:lpstr>SENSORS</vt:lpstr>
      <vt:lpstr>DHT22</vt:lpstr>
      <vt:lpstr>FC-37</vt:lpstr>
      <vt:lpstr>Thonny Python IDE</vt:lpstr>
      <vt:lpstr>Protocols used:</vt:lpstr>
      <vt:lpstr>Protocols used:</vt:lpstr>
      <vt:lpstr>Visualization of data</vt:lpstr>
      <vt:lpstr>ThingSpeak</vt:lpstr>
      <vt:lpstr>Mail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 Weather Station</dc:title>
  <dc:creator>ahmed elaraby</dc:creator>
  <cp:lastModifiedBy>ahmed elaraby</cp:lastModifiedBy>
  <cp:revision>3</cp:revision>
  <dcterms:created xsi:type="dcterms:W3CDTF">2022-01-07T21:57:28Z</dcterms:created>
  <dcterms:modified xsi:type="dcterms:W3CDTF">2022-01-08T01:39:02Z</dcterms:modified>
</cp:coreProperties>
</file>