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8" r:id="rId3"/>
    <p:sldId id="257" r:id="rId4"/>
    <p:sldId id="259" r:id="rId5"/>
    <p:sldId id="260" r:id="rId6"/>
    <p:sldId id="261" r:id="rId7"/>
    <p:sldId id="263" r:id="rId8"/>
    <p:sldId id="262"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3" autoAdjust="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7/31/2023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340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757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83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655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087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112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860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723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97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5812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7/31/2023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907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7/31/2023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1056886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een colour on the traffic light">
            <a:extLst>
              <a:ext uri="{FF2B5EF4-FFF2-40B4-BE49-F238E27FC236}">
                <a16:creationId xmlns:a16="http://schemas.microsoft.com/office/drawing/2014/main" id="{88849803-0E6A-397B-7752-6D5AB0E49FBA}"/>
              </a:ext>
            </a:extLst>
          </p:cNvPr>
          <p:cNvPicPr>
            <a:picLocks noChangeAspect="1"/>
          </p:cNvPicPr>
          <p:nvPr/>
        </p:nvPicPr>
        <p:blipFill rotWithShape="1">
          <a:blip r:embed="rId2">
            <a:alphaModFix amt="70000"/>
          </a:blip>
          <a:srcRect t="7863" r="-1" b="7862"/>
          <a:stretch/>
        </p:blipFill>
        <p:spPr>
          <a:xfrm>
            <a:off x="20" y="10"/>
            <a:ext cx="12188932" cy="6856614"/>
          </a:xfrm>
          <a:prstGeom prst="rect">
            <a:avLst/>
          </a:prstGeom>
        </p:spPr>
      </p:pic>
      <p:sp>
        <p:nvSpPr>
          <p:cNvPr id="2" name="Title 1">
            <a:extLst>
              <a:ext uri="{FF2B5EF4-FFF2-40B4-BE49-F238E27FC236}">
                <a16:creationId xmlns:a16="http://schemas.microsoft.com/office/drawing/2014/main" id="{22ABE2EF-CC69-F6AE-212C-2AC05ED12D25}"/>
              </a:ext>
            </a:extLst>
          </p:cNvPr>
          <p:cNvSpPr>
            <a:spLocks noGrp="1"/>
          </p:cNvSpPr>
          <p:nvPr>
            <p:ph type="ctrTitle"/>
          </p:nvPr>
        </p:nvSpPr>
        <p:spPr>
          <a:xfrm>
            <a:off x="996275" y="744909"/>
            <a:ext cx="10190071" cy="3145855"/>
          </a:xfrm>
        </p:spPr>
        <p:txBody>
          <a:bodyPr anchor="b">
            <a:normAutofit/>
          </a:bodyPr>
          <a:lstStyle/>
          <a:p>
            <a:r>
              <a:rPr lang="en-US" sz="5400" dirty="0">
                <a:solidFill>
                  <a:srgbClr val="FFFFFF"/>
                </a:solidFill>
              </a:rPr>
              <a:t>TRAFFIC LIGHTS</a:t>
            </a:r>
            <a:br>
              <a:rPr lang="en-US" sz="5400" dirty="0">
                <a:solidFill>
                  <a:srgbClr val="FFFFFF"/>
                </a:solidFill>
              </a:rPr>
            </a:br>
            <a:r>
              <a:rPr lang="en-US" sz="5400" dirty="0">
                <a:solidFill>
                  <a:srgbClr val="FFFFFF"/>
                </a:solidFill>
              </a:rPr>
              <a:t>Project</a:t>
            </a:r>
          </a:p>
        </p:txBody>
      </p:sp>
      <p:sp>
        <p:nvSpPr>
          <p:cNvPr id="3" name="Subtitle 2">
            <a:extLst>
              <a:ext uri="{FF2B5EF4-FFF2-40B4-BE49-F238E27FC236}">
                <a16:creationId xmlns:a16="http://schemas.microsoft.com/office/drawing/2014/main" id="{F97F268E-128D-AC47-6480-5E260274EBBC}"/>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Name: </a:t>
            </a:r>
            <a:r>
              <a:rPr lang="ar-EG" sz="2200" dirty="0">
                <a:solidFill>
                  <a:srgbClr val="FFFFFF"/>
                </a:solidFill>
              </a:rPr>
              <a:t>احمد أسامة إبراهيم مصطفى النجار</a:t>
            </a:r>
          </a:p>
          <a:p>
            <a:r>
              <a:rPr lang="en-US" sz="2200" dirty="0">
                <a:solidFill>
                  <a:srgbClr val="FFFFFF"/>
                </a:solidFill>
              </a:rPr>
              <a:t>Group: 1</a:t>
            </a:r>
          </a:p>
        </p:txBody>
      </p:sp>
      <p:grpSp>
        <p:nvGrpSpPr>
          <p:cNvPr id="2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31" name="Group 30">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32" name="Straight Connector 31">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5"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36"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8" name="Freeform: Shape 37">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7" name="Freeform: Shape 36">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2197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141D-67C6-5D29-E6DB-BD4BC2D1A1E2}"/>
              </a:ext>
            </a:extLst>
          </p:cNvPr>
          <p:cNvSpPr>
            <a:spLocks noGrp="1"/>
          </p:cNvSpPr>
          <p:nvPr>
            <p:ph type="title"/>
          </p:nvPr>
        </p:nvSpPr>
        <p:spPr/>
        <p:txBody>
          <a:bodyPr/>
          <a:lstStyle/>
          <a:p>
            <a:r>
              <a:rPr lang="en-US" dirty="0"/>
              <a:t>Automatic operation</a:t>
            </a:r>
          </a:p>
        </p:txBody>
      </p:sp>
      <p:sp>
        <p:nvSpPr>
          <p:cNvPr id="4" name="Text Placeholder 3">
            <a:extLst>
              <a:ext uri="{FF2B5EF4-FFF2-40B4-BE49-F238E27FC236}">
                <a16:creationId xmlns:a16="http://schemas.microsoft.com/office/drawing/2014/main" id="{5BF0456B-0104-E79F-B619-C88792877752}"/>
              </a:ext>
            </a:extLst>
          </p:cNvPr>
          <p:cNvSpPr>
            <a:spLocks noGrp="1"/>
          </p:cNvSpPr>
          <p:nvPr>
            <p:ph type="body" sz="half" idx="2"/>
          </p:nvPr>
        </p:nvSpPr>
        <p:spPr/>
        <p:txBody>
          <a:bodyPr>
            <a:normAutofit/>
          </a:bodyPr>
          <a:lstStyle/>
          <a:p>
            <a:r>
              <a:rPr lang="en-US" dirty="0"/>
              <a:t>The 7-segment begins the countdown from the 23 second mark with the south street having Red light and west street green light. When the countdown is at 3 seconds the west light becomes yellow till zero seconds then the light switches becoming green in the south side and red in the west. The timer starts again but at 15 seconds till it reaches 3 seconds then the lights start switch again in the south from green to yellow and at zero from yellow to red and the west side becomes green again.</a:t>
            </a:r>
          </a:p>
        </p:txBody>
      </p:sp>
      <p:pic>
        <p:nvPicPr>
          <p:cNvPr id="12" name="Content Placeholder 11">
            <a:extLst>
              <a:ext uri="{FF2B5EF4-FFF2-40B4-BE49-F238E27FC236}">
                <a16:creationId xmlns:a16="http://schemas.microsoft.com/office/drawing/2014/main" id="{920ADD29-62D7-D67C-35CA-07C7FC829130}"/>
              </a:ext>
            </a:extLst>
          </p:cNvPr>
          <p:cNvPicPr>
            <a:picLocks noGrp="1" noChangeAspect="1"/>
          </p:cNvPicPr>
          <p:nvPr>
            <p:ph idx="1"/>
          </p:nvPr>
        </p:nvPicPr>
        <p:blipFill>
          <a:blip r:embed="rId2"/>
          <a:stretch>
            <a:fillRect/>
          </a:stretch>
        </p:blipFill>
        <p:spPr>
          <a:xfrm>
            <a:off x="5603845" y="0"/>
            <a:ext cx="5147535" cy="2239861"/>
          </a:xfrm>
        </p:spPr>
      </p:pic>
      <p:pic>
        <p:nvPicPr>
          <p:cNvPr id="14" name="Picture 13">
            <a:extLst>
              <a:ext uri="{FF2B5EF4-FFF2-40B4-BE49-F238E27FC236}">
                <a16:creationId xmlns:a16="http://schemas.microsoft.com/office/drawing/2014/main" id="{AA6FA4E3-56C8-3D5F-BD8F-7288C8C51B35}"/>
              </a:ext>
            </a:extLst>
          </p:cNvPr>
          <p:cNvPicPr>
            <a:picLocks noChangeAspect="1"/>
          </p:cNvPicPr>
          <p:nvPr/>
        </p:nvPicPr>
        <p:blipFill>
          <a:blip r:embed="rId3"/>
          <a:stretch>
            <a:fillRect/>
          </a:stretch>
        </p:blipFill>
        <p:spPr>
          <a:xfrm>
            <a:off x="5603845" y="2348412"/>
            <a:ext cx="5147535" cy="2122920"/>
          </a:xfrm>
          <a:prstGeom prst="rect">
            <a:avLst/>
          </a:prstGeom>
        </p:spPr>
      </p:pic>
      <p:pic>
        <p:nvPicPr>
          <p:cNvPr id="16" name="Picture 15">
            <a:extLst>
              <a:ext uri="{FF2B5EF4-FFF2-40B4-BE49-F238E27FC236}">
                <a16:creationId xmlns:a16="http://schemas.microsoft.com/office/drawing/2014/main" id="{6575571F-6129-4C43-FC3A-B57DB4341777}"/>
              </a:ext>
            </a:extLst>
          </p:cNvPr>
          <p:cNvPicPr>
            <a:picLocks noChangeAspect="1"/>
          </p:cNvPicPr>
          <p:nvPr/>
        </p:nvPicPr>
        <p:blipFill>
          <a:blip r:embed="rId4"/>
          <a:stretch>
            <a:fillRect/>
          </a:stretch>
        </p:blipFill>
        <p:spPr>
          <a:xfrm>
            <a:off x="5603844" y="4588272"/>
            <a:ext cx="5147535" cy="2269728"/>
          </a:xfrm>
          <a:prstGeom prst="rect">
            <a:avLst/>
          </a:prstGeom>
        </p:spPr>
      </p:pic>
    </p:spTree>
    <p:extLst>
      <p:ext uri="{BB962C8B-B14F-4D97-AF65-F5344CB8AC3E}">
        <p14:creationId xmlns:p14="http://schemas.microsoft.com/office/powerpoint/2010/main" val="428103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CE3F-26DC-F039-76F5-5255D5886AF5}"/>
              </a:ext>
            </a:extLst>
          </p:cNvPr>
          <p:cNvSpPr>
            <a:spLocks noGrp="1"/>
          </p:cNvSpPr>
          <p:nvPr>
            <p:ph type="title"/>
          </p:nvPr>
        </p:nvSpPr>
        <p:spPr/>
        <p:txBody>
          <a:bodyPr/>
          <a:lstStyle/>
          <a:p>
            <a:r>
              <a:rPr lang="en-US" dirty="0"/>
              <a:t>Manual operation</a:t>
            </a:r>
          </a:p>
        </p:txBody>
      </p:sp>
      <p:pic>
        <p:nvPicPr>
          <p:cNvPr id="6" name="Content Placeholder 5">
            <a:extLst>
              <a:ext uri="{FF2B5EF4-FFF2-40B4-BE49-F238E27FC236}">
                <a16:creationId xmlns:a16="http://schemas.microsoft.com/office/drawing/2014/main" id="{434EB8D8-335D-510E-E964-3B3FB8D972C4}"/>
              </a:ext>
            </a:extLst>
          </p:cNvPr>
          <p:cNvPicPr>
            <a:picLocks noGrp="1" noChangeAspect="1"/>
          </p:cNvPicPr>
          <p:nvPr>
            <p:ph idx="1"/>
          </p:nvPr>
        </p:nvPicPr>
        <p:blipFill>
          <a:blip r:embed="rId2"/>
          <a:stretch>
            <a:fillRect/>
          </a:stretch>
        </p:blipFill>
        <p:spPr>
          <a:xfrm>
            <a:off x="6301662" y="0"/>
            <a:ext cx="4821249" cy="1914785"/>
          </a:xfrm>
        </p:spPr>
      </p:pic>
      <p:sp>
        <p:nvSpPr>
          <p:cNvPr id="4" name="Text Placeholder 3">
            <a:extLst>
              <a:ext uri="{FF2B5EF4-FFF2-40B4-BE49-F238E27FC236}">
                <a16:creationId xmlns:a16="http://schemas.microsoft.com/office/drawing/2014/main" id="{BF3A9498-D128-A6C4-F7AC-5F8E3B8A2259}"/>
              </a:ext>
            </a:extLst>
          </p:cNvPr>
          <p:cNvSpPr>
            <a:spLocks noGrp="1"/>
          </p:cNvSpPr>
          <p:nvPr>
            <p:ph type="body" sz="half" idx="2"/>
          </p:nvPr>
        </p:nvSpPr>
        <p:spPr/>
        <p:txBody>
          <a:bodyPr/>
          <a:lstStyle/>
          <a:p>
            <a:r>
              <a:rPr lang="en-US" dirty="0"/>
              <a:t>in this mode the switching between lights happens when the button is pressed the 7-segments start to countdown from 3 switching the green to yellow in the west side till it hits zero then the light becomes red and in the south green. When the button is pressed again the south light becomes yellow and then red when the timer hits zero which in turn makes the west side green again.</a:t>
            </a:r>
          </a:p>
        </p:txBody>
      </p:sp>
      <p:pic>
        <p:nvPicPr>
          <p:cNvPr id="10" name="Picture 9">
            <a:extLst>
              <a:ext uri="{FF2B5EF4-FFF2-40B4-BE49-F238E27FC236}">
                <a16:creationId xmlns:a16="http://schemas.microsoft.com/office/drawing/2014/main" id="{11E24C35-C091-F138-5CC7-73FF0D0B21E8}"/>
              </a:ext>
            </a:extLst>
          </p:cNvPr>
          <p:cNvPicPr>
            <a:picLocks noChangeAspect="1"/>
          </p:cNvPicPr>
          <p:nvPr/>
        </p:nvPicPr>
        <p:blipFill>
          <a:blip r:embed="rId3"/>
          <a:stretch>
            <a:fillRect/>
          </a:stretch>
        </p:blipFill>
        <p:spPr>
          <a:xfrm>
            <a:off x="6301662" y="2170653"/>
            <a:ext cx="4821249" cy="1981898"/>
          </a:xfrm>
          <a:prstGeom prst="rect">
            <a:avLst/>
          </a:prstGeom>
        </p:spPr>
      </p:pic>
      <p:pic>
        <p:nvPicPr>
          <p:cNvPr id="12" name="Picture 11">
            <a:extLst>
              <a:ext uri="{FF2B5EF4-FFF2-40B4-BE49-F238E27FC236}">
                <a16:creationId xmlns:a16="http://schemas.microsoft.com/office/drawing/2014/main" id="{FAA0D30F-19B2-1767-64E8-223A8C8F857E}"/>
              </a:ext>
            </a:extLst>
          </p:cNvPr>
          <p:cNvPicPr>
            <a:picLocks noChangeAspect="1"/>
          </p:cNvPicPr>
          <p:nvPr/>
        </p:nvPicPr>
        <p:blipFill>
          <a:blip r:embed="rId4"/>
          <a:stretch>
            <a:fillRect/>
          </a:stretch>
        </p:blipFill>
        <p:spPr>
          <a:xfrm>
            <a:off x="6301662" y="4408419"/>
            <a:ext cx="4821248" cy="2049011"/>
          </a:xfrm>
          <a:prstGeom prst="rect">
            <a:avLst/>
          </a:prstGeom>
        </p:spPr>
      </p:pic>
    </p:spTree>
    <p:extLst>
      <p:ext uri="{BB962C8B-B14F-4D97-AF65-F5344CB8AC3E}">
        <p14:creationId xmlns:p14="http://schemas.microsoft.com/office/powerpoint/2010/main" val="412041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F231-6A04-2EB1-BA01-FAD4EBE7F5E6}"/>
              </a:ext>
            </a:extLst>
          </p:cNvPr>
          <p:cNvSpPr>
            <a:spLocks noGrp="1"/>
          </p:cNvSpPr>
          <p:nvPr>
            <p:ph type="ctrTitle"/>
          </p:nvPr>
        </p:nvSpPr>
        <p:spPr>
          <a:xfrm>
            <a:off x="1524000" y="1122363"/>
            <a:ext cx="9144000" cy="992684"/>
          </a:xfrm>
        </p:spPr>
        <p:txBody>
          <a:bodyPr>
            <a:normAutofit fontScale="90000"/>
          </a:bodyPr>
          <a:lstStyle/>
          <a:p>
            <a:r>
              <a:rPr lang="en-US" dirty="0"/>
              <a:t>Introduction</a:t>
            </a:r>
          </a:p>
        </p:txBody>
      </p:sp>
      <p:sp>
        <p:nvSpPr>
          <p:cNvPr id="3" name="Subtitle 2">
            <a:extLst>
              <a:ext uri="{FF2B5EF4-FFF2-40B4-BE49-F238E27FC236}">
                <a16:creationId xmlns:a16="http://schemas.microsoft.com/office/drawing/2014/main" id="{1C7E8873-541E-1214-C2A2-4A41A51C96DB}"/>
              </a:ext>
            </a:extLst>
          </p:cNvPr>
          <p:cNvSpPr>
            <a:spLocks noGrp="1"/>
          </p:cNvSpPr>
          <p:nvPr>
            <p:ph type="subTitle" idx="1"/>
          </p:nvPr>
        </p:nvSpPr>
        <p:spPr>
          <a:xfrm>
            <a:off x="1524000" y="2743199"/>
            <a:ext cx="9144000" cy="1359673"/>
          </a:xfrm>
        </p:spPr>
        <p:txBody>
          <a:bodyPr>
            <a:normAutofit/>
          </a:bodyPr>
          <a:lstStyle/>
          <a:p>
            <a:pPr algn="l"/>
            <a:r>
              <a:rPr lang="en-US" dirty="0"/>
              <a:t>The aim of this project is to create a traffic lights system that can operate either automatically of manually using the PIC16F877A Microcontroller</a:t>
            </a:r>
          </a:p>
        </p:txBody>
      </p:sp>
    </p:spTree>
    <p:extLst>
      <p:ext uri="{BB962C8B-B14F-4D97-AF65-F5344CB8AC3E}">
        <p14:creationId xmlns:p14="http://schemas.microsoft.com/office/powerpoint/2010/main" val="335055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F4C1-981A-8974-4F49-9FD1403442C7}"/>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1B16AD4C-E628-73BB-199F-452B1D65B4FA}"/>
              </a:ext>
            </a:extLst>
          </p:cNvPr>
          <p:cNvSpPr>
            <a:spLocks noGrp="1"/>
          </p:cNvSpPr>
          <p:nvPr>
            <p:ph idx="1"/>
          </p:nvPr>
        </p:nvSpPr>
        <p:spPr>
          <a:xfrm>
            <a:off x="838200" y="1825625"/>
            <a:ext cx="10515600" cy="4559272"/>
          </a:xfrm>
        </p:spPr>
        <p:txBody>
          <a:bodyPr>
            <a:normAutofit fontScale="85000" lnSpcReduction="20000"/>
          </a:bodyPr>
          <a:lstStyle/>
          <a:p>
            <a:pPr>
              <a:buFont typeface="Wingdings" panose="05000000000000000000" pitchFamily="2" charset="2"/>
              <a:buChar char="q"/>
            </a:pPr>
            <a:r>
              <a:rPr lang="en-US" dirty="0"/>
              <a:t>Resistors</a:t>
            </a:r>
          </a:p>
          <a:p>
            <a:pPr>
              <a:buFont typeface="Wingdings" panose="05000000000000000000" pitchFamily="2" charset="2"/>
              <a:buChar char="q"/>
            </a:pPr>
            <a:r>
              <a:rPr lang="en-US" dirty="0"/>
              <a:t>Capacitors</a:t>
            </a:r>
          </a:p>
          <a:p>
            <a:pPr>
              <a:buFont typeface="Wingdings" panose="05000000000000000000" pitchFamily="2" charset="2"/>
              <a:buChar char="q"/>
            </a:pPr>
            <a:r>
              <a:rPr lang="en-US" dirty="0"/>
              <a:t>Crystal</a:t>
            </a:r>
          </a:p>
          <a:p>
            <a:pPr>
              <a:buFont typeface="Wingdings" panose="05000000000000000000" pitchFamily="2" charset="2"/>
              <a:buChar char="q"/>
            </a:pPr>
            <a:r>
              <a:rPr lang="en-US" dirty="0"/>
              <a:t>Button</a:t>
            </a:r>
          </a:p>
          <a:p>
            <a:pPr>
              <a:buFont typeface="Wingdings" panose="05000000000000000000" pitchFamily="2" charset="2"/>
              <a:buChar char="q"/>
            </a:pPr>
            <a:r>
              <a:rPr lang="en-US" dirty="0"/>
              <a:t>Four 7448 Decoders</a:t>
            </a:r>
          </a:p>
          <a:p>
            <a:pPr>
              <a:buFont typeface="Wingdings" panose="05000000000000000000" pitchFamily="2" charset="2"/>
              <a:buChar char="q"/>
            </a:pPr>
            <a:r>
              <a:rPr lang="en-US" dirty="0"/>
              <a:t>Four </a:t>
            </a:r>
            <a:r>
              <a:rPr lang="ar-EG" dirty="0"/>
              <a:t>2</a:t>
            </a:r>
            <a:r>
              <a:rPr lang="en-US" dirty="0"/>
              <a:t>N2222 transistors </a:t>
            </a:r>
          </a:p>
          <a:p>
            <a:pPr>
              <a:buFont typeface="Wingdings" panose="05000000000000000000" pitchFamily="2" charset="2"/>
              <a:buChar char="q"/>
            </a:pPr>
            <a:r>
              <a:rPr lang="en-US" dirty="0"/>
              <a:t>PIC16F877A Microcontroller</a:t>
            </a:r>
          </a:p>
          <a:p>
            <a:pPr>
              <a:buFont typeface="Wingdings" panose="05000000000000000000" pitchFamily="2" charset="2"/>
              <a:buChar char="q"/>
            </a:pPr>
            <a:r>
              <a:rPr lang="en-US" dirty="0"/>
              <a:t>Four common-cathode 7 segment display</a:t>
            </a:r>
          </a:p>
          <a:p>
            <a:pPr>
              <a:buFont typeface="Wingdings" panose="05000000000000000000" pitchFamily="2" charset="2"/>
              <a:buChar char="q"/>
            </a:pPr>
            <a:r>
              <a:rPr lang="en-US" dirty="0"/>
              <a:t>Switch</a:t>
            </a:r>
          </a:p>
          <a:p>
            <a:pPr>
              <a:buFont typeface="Wingdings" panose="05000000000000000000" pitchFamily="2" charset="2"/>
              <a:buChar char="q"/>
            </a:pPr>
            <a:r>
              <a:rPr lang="en-US" dirty="0"/>
              <a:t>Traffic light LEDs</a:t>
            </a:r>
          </a:p>
          <a:p>
            <a:endParaRPr lang="en-US" dirty="0"/>
          </a:p>
          <a:p>
            <a:endParaRPr lang="en-US" dirty="0"/>
          </a:p>
        </p:txBody>
      </p:sp>
    </p:spTree>
    <p:extLst>
      <p:ext uri="{BB962C8B-B14F-4D97-AF65-F5344CB8AC3E}">
        <p14:creationId xmlns:p14="http://schemas.microsoft.com/office/powerpoint/2010/main" val="363306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76542-D233-EDF6-656D-58523A9522D3}"/>
              </a:ext>
            </a:extLst>
          </p:cNvPr>
          <p:cNvSpPr>
            <a:spLocks noGrp="1"/>
          </p:cNvSpPr>
          <p:nvPr>
            <p:ph type="title"/>
          </p:nvPr>
        </p:nvSpPr>
        <p:spPr/>
        <p:txBody>
          <a:bodyPr/>
          <a:lstStyle/>
          <a:p>
            <a:r>
              <a:rPr lang="en-US" dirty="0"/>
              <a:t>Crystal</a:t>
            </a:r>
          </a:p>
        </p:txBody>
      </p:sp>
      <p:sp>
        <p:nvSpPr>
          <p:cNvPr id="4" name="Text Placeholder 3">
            <a:extLst>
              <a:ext uri="{FF2B5EF4-FFF2-40B4-BE49-F238E27FC236}">
                <a16:creationId xmlns:a16="http://schemas.microsoft.com/office/drawing/2014/main" id="{C239D564-BE1E-059F-BF89-C42EAEE37D26}"/>
              </a:ext>
            </a:extLst>
          </p:cNvPr>
          <p:cNvSpPr>
            <a:spLocks noGrp="1"/>
          </p:cNvSpPr>
          <p:nvPr>
            <p:ph type="body" sz="half" idx="2"/>
          </p:nvPr>
        </p:nvSpPr>
        <p:spPr>
          <a:xfrm>
            <a:off x="839788" y="2136913"/>
            <a:ext cx="3932237" cy="3811588"/>
          </a:xfrm>
        </p:spPr>
        <p:txBody>
          <a:bodyPr>
            <a:normAutofit fontScale="62500" lnSpcReduction="20000"/>
          </a:bodyPr>
          <a:lstStyle/>
          <a:p>
            <a:pPr>
              <a:lnSpc>
                <a:spcPct val="120000"/>
              </a:lnSpc>
              <a:spcBef>
                <a:spcPct val="0"/>
              </a:spcBef>
            </a:pPr>
            <a:r>
              <a:rPr lang="en-US" sz="3200" dirty="0">
                <a:latin typeface="+mj-lt"/>
                <a:ea typeface="+mj-ea"/>
                <a:cs typeface="+mj-cs"/>
              </a:rPr>
              <a:t>Usually, crystal oscillators are preferred in microcontrollers due to advantages such as (accuracy, compactness, low cost, low power consumption, and high-frequency generation). A crystal oscillator is good at providing stable output for a long duration and is popular for its stability and durability.</a:t>
            </a:r>
          </a:p>
        </p:txBody>
      </p:sp>
      <p:pic>
        <p:nvPicPr>
          <p:cNvPr id="10" name="Content Placeholder 9">
            <a:extLst>
              <a:ext uri="{FF2B5EF4-FFF2-40B4-BE49-F238E27FC236}">
                <a16:creationId xmlns:a16="http://schemas.microsoft.com/office/drawing/2014/main" id="{A2186BF6-8C9C-8AB2-4FC1-FA47E81165C9}"/>
              </a:ext>
            </a:extLst>
          </p:cNvPr>
          <p:cNvPicPr>
            <a:picLocks noGrp="1" noChangeAspect="1"/>
          </p:cNvPicPr>
          <p:nvPr>
            <p:ph idx="1"/>
          </p:nvPr>
        </p:nvPicPr>
        <p:blipFill>
          <a:blip r:embed="rId2"/>
          <a:stretch>
            <a:fillRect/>
          </a:stretch>
        </p:blipFill>
        <p:spPr>
          <a:xfrm>
            <a:off x="6281531" y="2136913"/>
            <a:ext cx="3194823" cy="3436593"/>
          </a:xfrm>
        </p:spPr>
      </p:pic>
    </p:spTree>
    <p:extLst>
      <p:ext uri="{BB962C8B-B14F-4D97-AF65-F5344CB8AC3E}">
        <p14:creationId xmlns:p14="http://schemas.microsoft.com/office/powerpoint/2010/main" val="74092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6FBC-81E0-91F7-AB10-CC7A7A40F8D8}"/>
              </a:ext>
            </a:extLst>
          </p:cNvPr>
          <p:cNvSpPr>
            <a:spLocks noGrp="1"/>
          </p:cNvSpPr>
          <p:nvPr>
            <p:ph type="title"/>
          </p:nvPr>
        </p:nvSpPr>
        <p:spPr/>
        <p:txBody>
          <a:bodyPr/>
          <a:lstStyle/>
          <a:p>
            <a:r>
              <a:rPr lang="en-US" dirty="0"/>
              <a:t>Microcontroller</a:t>
            </a:r>
          </a:p>
        </p:txBody>
      </p:sp>
      <p:sp>
        <p:nvSpPr>
          <p:cNvPr id="3" name="Content Placeholder 2">
            <a:extLst>
              <a:ext uri="{FF2B5EF4-FFF2-40B4-BE49-F238E27FC236}">
                <a16:creationId xmlns:a16="http://schemas.microsoft.com/office/drawing/2014/main" id="{23ED4F78-912C-ECEF-99FF-D561111DA837}"/>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7807AC5-0D2B-C94D-E416-F05F062517DD}"/>
              </a:ext>
            </a:extLst>
          </p:cNvPr>
          <p:cNvSpPr>
            <a:spLocks noGrp="1"/>
          </p:cNvSpPr>
          <p:nvPr>
            <p:ph type="body" sz="half" idx="2"/>
          </p:nvPr>
        </p:nvSpPr>
        <p:spPr/>
        <p:txBody>
          <a:bodyPr>
            <a:normAutofit/>
          </a:bodyPr>
          <a:lstStyle/>
          <a:p>
            <a:pPr marL="342900" indent="-342900">
              <a:lnSpc>
                <a:spcPct val="100000"/>
              </a:lnSpc>
              <a:spcBef>
                <a:spcPct val="0"/>
              </a:spcBef>
              <a:buFont typeface="Arial" panose="020B0604020202020204" pitchFamily="34" charset="0"/>
              <a:buChar char="•"/>
            </a:pPr>
            <a:r>
              <a:rPr lang="en-US" sz="2000" dirty="0">
                <a:latin typeface="+mj-lt"/>
                <a:ea typeface="+mj-ea"/>
                <a:cs typeface="+mj-cs"/>
              </a:rPr>
              <a:t>Microcontrollers are designed to be low-cost and low-power, making them ideal for use in embedded systems. They are capable of performing a wide range of tasks, from simple control functions to complex data processing and analysis.</a:t>
            </a:r>
          </a:p>
          <a:p>
            <a:pPr>
              <a:lnSpc>
                <a:spcPct val="100000"/>
              </a:lnSpc>
              <a:spcBef>
                <a:spcPct val="0"/>
              </a:spcBef>
            </a:pPr>
            <a:endParaRPr lang="en-US" sz="2000" dirty="0">
              <a:latin typeface="+mj-lt"/>
              <a:ea typeface="+mj-ea"/>
              <a:cs typeface="+mj-cs"/>
            </a:endParaRPr>
          </a:p>
        </p:txBody>
      </p:sp>
    </p:spTree>
    <p:extLst>
      <p:ext uri="{BB962C8B-B14F-4D97-AF65-F5344CB8AC3E}">
        <p14:creationId xmlns:p14="http://schemas.microsoft.com/office/powerpoint/2010/main" val="171280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AFCD-0A22-C9CC-BC66-D896448C3198}"/>
              </a:ext>
            </a:extLst>
          </p:cNvPr>
          <p:cNvSpPr>
            <a:spLocks noGrp="1"/>
          </p:cNvSpPr>
          <p:nvPr>
            <p:ph type="title"/>
          </p:nvPr>
        </p:nvSpPr>
        <p:spPr/>
        <p:txBody>
          <a:bodyPr/>
          <a:lstStyle/>
          <a:p>
            <a:r>
              <a:rPr lang="en-US" dirty="0"/>
              <a:t>PIC16F877A</a:t>
            </a:r>
          </a:p>
        </p:txBody>
      </p:sp>
      <p:pic>
        <p:nvPicPr>
          <p:cNvPr id="6" name="Content Placeholder 5">
            <a:extLst>
              <a:ext uri="{FF2B5EF4-FFF2-40B4-BE49-F238E27FC236}">
                <a16:creationId xmlns:a16="http://schemas.microsoft.com/office/drawing/2014/main" id="{AFB77515-3125-0862-A350-15002678562C}"/>
              </a:ext>
            </a:extLst>
          </p:cNvPr>
          <p:cNvPicPr>
            <a:picLocks noGrp="1" noChangeAspect="1"/>
          </p:cNvPicPr>
          <p:nvPr>
            <p:ph idx="1"/>
          </p:nvPr>
        </p:nvPicPr>
        <p:blipFill>
          <a:blip r:embed="rId2"/>
          <a:stretch>
            <a:fillRect/>
          </a:stretch>
        </p:blipFill>
        <p:spPr>
          <a:xfrm>
            <a:off x="6125960" y="987425"/>
            <a:ext cx="4286655" cy="4873625"/>
          </a:xfrm>
        </p:spPr>
      </p:pic>
      <p:sp>
        <p:nvSpPr>
          <p:cNvPr id="4" name="Text Placeholder 3">
            <a:extLst>
              <a:ext uri="{FF2B5EF4-FFF2-40B4-BE49-F238E27FC236}">
                <a16:creationId xmlns:a16="http://schemas.microsoft.com/office/drawing/2014/main" id="{D6833A7E-119F-CEE2-69C8-0FE50B373960}"/>
              </a:ext>
            </a:extLst>
          </p:cNvPr>
          <p:cNvSpPr>
            <a:spLocks noGrp="1"/>
          </p:cNvSpPr>
          <p:nvPr>
            <p:ph type="body" sz="half" idx="2"/>
          </p:nvPr>
        </p:nvSpPr>
        <p:spPr/>
        <p:txBody>
          <a:bodyPr>
            <a:normAutofit fontScale="85000" lnSpcReduction="10000"/>
          </a:bodyPr>
          <a:lstStyle/>
          <a:p>
            <a:r>
              <a:rPr lang="en-US" dirty="0"/>
              <a:t>The PIC16F877A is used for the project because of its special features which are:</a:t>
            </a:r>
          </a:p>
          <a:p>
            <a:pPr marL="285750" indent="-285750">
              <a:buFont typeface="Arial" panose="020B0604020202020204" pitchFamily="34" charset="0"/>
              <a:buChar char="•"/>
            </a:pPr>
            <a:r>
              <a:rPr lang="en-US" dirty="0"/>
              <a:t>Flash Memory: 14.3 Kbytes (8192 words)</a:t>
            </a:r>
          </a:p>
          <a:p>
            <a:pPr marL="285750" indent="-285750">
              <a:buFont typeface="Arial" panose="020B0604020202020204" pitchFamily="34" charset="0"/>
              <a:buChar char="•"/>
            </a:pPr>
            <a:r>
              <a:rPr lang="en-US" dirty="0"/>
              <a:t>Data SRAM: 368 bytes.</a:t>
            </a:r>
          </a:p>
          <a:p>
            <a:pPr marL="285750" indent="-285750">
              <a:buFont typeface="Arial" panose="020B0604020202020204" pitchFamily="34" charset="0"/>
              <a:buChar char="•"/>
            </a:pPr>
            <a:r>
              <a:rPr lang="en-US" dirty="0"/>
              <a:t>Data EEPROM: 256 bytes.</a:t>
            </a:r>
          </a:p>
          <a:p>
            <a:pPr marL="285750" indent="-285750">
              <a:buFont typeface="Arial" panose="020B0604020202020204" pitchFamily="34" charset="0"/>
              <a:buChar char="•"/>
            </a:pPr>
            <a:r>
              <a:rPr lang="en-US" dirty="0"/>
              <a:t>Self-reprogrammable under software control.</a:t>
            </a:r>
          </a:p>
          <a:p>
            <a:pPr marL="285750" indent="-285750">
              <a:buFont typeface="Arial" panose="020B0604020202020204" pitchFamily="34" charset="0"/>
              <a:buChar char="•"/>
            </a:pPr>
            <a:r>
              <a:rPr lang="en-US" dirty="0"/>
              <a:t>In-Circuit Serial Programming via two pins (5V)</a:t>
            </a:r>
          </a:p>
          <a:p>
            <a:pPr marL="285750" indent="-285750">
              <a:buFont typeface="Arial" panose="020B0604020202020204" pitchFamily="34" charset="0"/>
              <a:buChar char="•"/>
            </a:pPr>
            <a:r>
              <a:rPr lang="en-US" dirty="0"/>
              <a:t>Watchdog Timer with on-chip RC oscillator.</a:t>
            </a:r>
          </a:p>
          <a:p>
            <a:pPr marL="285750" indent="-285750">
              <a:buFont typeface="Arial" panose="020B0604020202020204" pitchFamily="34" charset="0"/>
              <a:buChar char="•"/>
            </a:pPr>
            <a:r>
              <a:rPr lang="en-US" dirty="0"/>
              <a:t>Programmable code protection.</a:t>
            </a:r>
          </a:p>
          <a:p>
            <a:pPr marL="285750" indent="-285750">
              <a:buFont typeface="Arial" panose="020B0604020202020204" pitchFamily="34" charset="0"/>
              <a:buChar char="•"/>
            </a:pPr>
            <a:r>
              <a:rPr lang="en-US" dirty="0"/>
              <a:t>Power-saving Sleep mode.</a:t>
            </a:r>
          </a:p>
          <a:p>
            <a:endParaRPr lang="en-US" dirty="0"/>
          </a:p>
        </p:txBody>
      </p:sp>
    </p:spTree>
    <p:extLst>
      <p:ext uri="{BB962C8B-B14F-4D97-AF65-F5344CB8AC3E}">
        <p14:creationId xmlns:p14="http://schemas.microsoft.com/office/powerpoint/2010/main" val="106826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72E6-C1DC-923A-293F-5DA6090B8D09}"/>
              </a:ext>
            </a:extLst>
          </p:cNvPr>
          <p:cNvSpPr>
            <a:spLocks noGrp="1"/>
          </p:cNvSpPr>
          <p:nvPr>
            <p:ph type="title"/>
          </p:nvPr>
        </p:nvSpPr>
        <p:spPr/>
        <p:txBody>
          <a:bodyPr/>
          <a:lstStyle/>
          <a:p>
            <a:r>
              <a:rPr lang="ar-EG" dirty="0"/>
              <a:t>7448</a:t>
            </a:r>
            <a:r>
              <a:rPr lang="en-US" dirty="0"/>
              <a:t> Decoder</a:t>
            </a:r>
          </a:p>
        </p:txBody>
      </p:sp>
      <p:pic>
        <p:nvPicPr>
          <p:cNvPr id="6" name="Content Placeholder 5">
            <a:extLst>
              <a:ext uri="{FF2B5EF4-FFF2-40B4-BE49-F238E27FC236}">
                <a16:creationId xmlns:a16="http://schemas.microsoft.com/office/drawing/2014/main" id="{D80B59A1-AF75-CBB2-1B6B-F5D1FF3E9403}"/>
              </a:ext>
            </a:extLst>
          </p:cNvPr>
          <p:cNvPicPr>
            <a:picLocks noGrp="1" noChangeAspect="1"/>
          </p:cNvPicPr>
          <p:nvPr>
            <p:ph idx="1"/>
          </p:nvPr>
        </p:nvPicPr>
        <p:blipFill>
          <a:blip r:embed="rId2"/>
          <a:stretch>
            <a:fillRect/>
          </a:stretch>
        </p:blipFill>
        <p:spPr>
          <a:xfrm>
            <a:off x="6443237" y="987425"/>
            <a:ext cx="3652102" cy="4873625"/>
          </a:xfrm>
        </p:spPr>
      </p:pic>
      <p:sp>
        <p:nvSpPr>
          <p:cNvPr id="4" name="Text Placeholder 3">
            <a:extLst>
              <a:ext uri="{FF2B5EF4-FFF2-40B4-BE49-F238E27FC236}">
                <a16:creationId xmlns:a16="http://schemas.microsoft.com/office/drawing/2014/main" id="{76253637-6790-E1F5-2AF2-543393C0B1CA}"/>
              </a:ext>
            </a:extLst>
          </p:cNvPr>
          <p:cNvSpPr>
            <a:spLocks noGrp="1"/>
          </p:cNvSpPr>
          <p:nvPr>
            <p:ph type="body" sz="half" idx="2"/>
          </p:nvPr>
        </p:nvSpPr>
        <p:spPr/>
        <p:txBody>
          <a:bodyPr/>
          <a:lstStyle/>
          <a:p>
            <a:r>
              <a:rPr lang="en-US" dirty="0"/>
              <a:t>Four </a:t>
            </a:r>
            <a:r>
              <a:rPr lang="ar-EG" dirty="0"/>
              <a:t>7448</a:t>
            </a:r>
            <a:r>
              <a:rPr lang="en-US" dirty="0"/>
              <a:t> Decoders are used to get the output from the microcontroller.</a:t>
            </a:r>
          </a:p>
          <a:p>
            <a:pPr marL="285750" indent="-285750">
              <a:buFont typeface="Arial" panose="020B0604020202020204" pitchFamily="34" charset="0"/>
              <a:buChar char="•"/>
            </a:pPr>
            <a:r>
              <a:rPr lang="en-US" dirty="0"/>
              <a:t>B pins from B0 to B3 take four bits of</a:t>
            </a:r>
            <a:r>
              <a:rPr lang="ar-EG" dirty="0"/>
              <a:t> </a:t>
            </a:r>
            <a:r>
              <a:rPr lang="en-US" dirty="0"/>
              <a:t> the Ones and displays it on the right 7-segment.</a:t>
            </a:r>
          </a:p>
          <a:p>
            <a:pPr marL="285750" indent="-285750">
              <a:buFont typeface="Arial" panose="020B0604020202020204" pitchFamily="34" charset="0"/>
              <a:buChar char="•"/>
            </a:pPr>
            <a:r>
              <a:rPr lang="en-US" dirty="0"/>
              <a:t>B pins from B4 to B7 take four bits of</a:t>
            </a:r>
            <a:r>
              <a:rPr lang="ar-EG" dirty="0"/>
              <a:t> </a:t>
            </a:r>
            <a:r>
              <a:rPr lang="en-US" dirty="0"/>
              <a:t> the tens and displays it on the right 7-segment.</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91013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313C-6565-5C5C-02EB-1ECDAD374F3C}"/>
              </a:ext>
            </a:extLst>
          </p:cNvPr>
          <p:cNvSpPr>
            <a:spLocks noGrp="1"/>
          </p:cNvSpPr>
          <p:nvPr>
            <p:ph type="title"/>
          </p:nvPr>
        </p:nvSpPr>
        <p:spPr/>
        <p:txBody>
          <a:bodyPr/>
          <a:lstStyle/>
          <a:p>
            <a:r>
              <a:rPr lang="en-US" dirty="0"/>
              <a:t>Common-Cathode 7-segment display</a:t>
            </a:r>
          </a:p>
        </p:txBody>
      </p:sp>
      <p:pic>
        <p:nvPicPr>
          <p:cNvPr id="6" name="Content Placeholder 5">
            <a:extLst>
              <a:ext uri="{FF2B5EF4-FFF2-40B4-BE49-F238E27FC236}">
                <a16:creationId xmlns:a16="http://schemas.microsoft.com/office/drawing/2014/main" id="{C4669462-2770-6388-889B-AF4DE3E4F61D}"/>
              </a:ext>
            </a:extLst>
          </p:cNvPr>
          <p:cNvPicPr>
            <a:picLocks noGrp="1" noChangeAspect="1"/>
          </p:cNvPicPr>
          <p:nvPr>
            <p:ph idx="1"/>
          </p:nvPr>
        </p:nvPicPr>
        <p:blipFill>
          <a:blip r:embed="rId2"/>
          <a:stretch>
            <a:fillRect/>
          </a:stretch>
        </p:blipFill>
        <p:spPr>
          <a:xfrm>
            <a:off x="5293937" y="987425"/>
            <a:ext cx="5950701" cy="4873625"/>
          </a:xfrm>
        </p:spPr>
      </p:pic>
      <p:sp>
        <p:nvSpPr>
          <p:cNvPr id="4" name="Text Placeholder 3">
            <a:extLst>
              <a:ext uri="{FF2B5EF4-FFF2-40B4-BE49-F238E27FC236}">
                <a16:creationId xmlns:a16="http://schemas.microsoft.com/office/drawing/2014/main" id="{38408484-5C3C-37C6-070C-D39C5A8F0F5A}"/>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Four 7-segment displays are used to show the countdown for traffic lights.</a:t>
            </a:r>
          </a:p>
          <a:p>
            <a:pPr marL="285750" indent="-285750">
              <a:buFont typeface="Arial" panose="020B0604020202020204" pitchFamily="34" charset="0"/>
              <a:buChar char="•"/>
            </a:pPr>
            <a:r>
              <a:rPr lang="en-US" dirty="0"/>
              <a:t>They are connected with </a:t>
            </a:r>
            <a:r>
              <a:rPr lang="ar-EG" dirty="0"/>
              <a:t>2</a:t>
            </a:r>
            <a:r>
              <a:rPr lang="en-US" dirty="0"/>
              <a:t>N2222 transistors to either enable or disable the 7-segments.</a:t>
            </a:r>
          </a:p>
          <a:p>
            <a:pPr marL="285750" indent="-285750">
              <a:buFont typeface="Arial" panose="020B0604020202020204" pitchFamily="34" charset="0"/>
              <a:buChar char="•"/>
            </a:pPr>
            <a:r>
              <a:rPr lang="en-US" dirty="0"/>
              <a:t>Once the timer  reaches a certain number the traffic LEDs connected with pins from the microcontroller start to change colors.</a:t>
            </a:r>
          </a:p>
        </p:txBody>
      </p:sp>
    </p:spTree>
    <p:extLst>
      <p:ext uri="{BB962C8B-B14F-4D97-AF65-F5344CB8AC3E}">
        <p14:creationId xmlns:p14="http://schemas.microsoft.com/office/powerpoint/2010/main" val="378687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BC47E-FB91-9753-A661-FE4173DA920D}"/>
              </a:ext>
            </a:extLst>
          </p:cNvPr>
          <p:cNvSpPr>
            <a:spLocks noGrp="1"/>
          </p:cNvSpPr>
          <p:nvPr>
            <p:ph type="title"/>
          </p:nvPr>
        </p:nvSpPr>
        <p:spPr/>
        <p:txBody>
          <a:bodyPr/>
          <a:lstStyle/>
          <a:p>
            <a:r>
              <a:rPr lang="en-US" dirty="0"/>
              <a:t>Switch</a:t>
            </a:r>
          </a:p>
        </p:txBody>
      </p:sp>
      <p:pic>
        <p:nvPicPr>
          <p:cNvPr id="6" name="Content Placeholder 5">
            <a:extLst>
              <a:ext uri="{FF2B5EF4-FFF2-40B4-BE49-F238E27FC236}">
                <a16:creationId xmlns:a16="http://schemas.microsoft.com/office/drawing/2014/main" id="{67EDDD82-BE2C-E459-5CEC-5000D3B52E17}"/>
              </a:ext>
            </a:extLst>
          </p:cNvPr>
          <p:cNvPicPr>
            <a:picLocks noGrp="1" noChangeAspect="1"/>
          </p:cNvPicPr>
          <p:nvPr>
            <p:ph idx="1"/>
          </p:nvPr>
        </p:nvPicPr>
        <p:blipFill>
          <a:blip r:embed="rId2"/>
          <a:stretch>
            <a:fillRect/>
          </a:stretch>
        </p:blipFill>
        <p:spPr>
          <a:xfrm>
            <a:off x="5183188" y="2179028"/>
            <a:ext cx="6172200" cy="2490418"/>
          </a:xfrm>
        </p:spPr>
      </p:pic>
      <p:sp>
        <p:nvSpPr>
          <p:cNvPr id="4" name="Text Placeholder 3">
            <a:extLst>
              <a:ext uri="{FF2B5EF4-FFF2-40B4-BE49-F238E27FC236}">
                <a16:creationId xmlns:a16="http://schemas.microsoft.com/office/drawing/2014/main" id="{3F96EEEB-FF8D-5534-8E50-D4467533767D}"/>
              </a:ext>
            </a:extLst>
          </p:cNvPr>
          <p:cNvSpPr>
            <a:spLocks noGrp="1"/>
          </p:cNvSpPr>
          <p:nvPr>
            <p:ph type="body" sz="half" idx="2"/>
          </p:nvPr>
        </p:nvSpPr>
        <p:spPr/>
        <p:txBody>
          <a:bodyPr/>
          <a:lstStyle/>
          <a:p>
            <a:r>
              <a:rPr lang="en-US" dirty="0"/>
              <a:t>The switch is used to switch between the manual and automatic operation modes.</a:t>
            </a:r>
          </a:p>
          <a:p>
            <a:r>
              <a:rPr lang="en-US" dirty="0"/>
              <a:t>When the switch is open it indicates the automatic operation.</a:t>
            </a:r>
          </a:p>
          <a:p>
            <a:r>
              <a:rPr lang="en-US" dirty="0"/>
              <a:t>When it’s closed it indicates the manual operation.</a:t>
            </a:r>
          </a:p>
        </p:txBody>
      </p:sp>
    </p:spTree>
    <p:extLst>
      <p:ext uri="{BB962C8B-B14F-4D97-AF65-F5344CB8AC3E}">
        <p14:creationId xmlns:p14="http://schemas.microsoft.com/office/powerpoint/2010/main" val="2387913753"/>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80</TotalTime>
  <Words>534</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AvenirNext LT Pro Medium</vt:lpstr>
      <vt:lpstr>Sagona Book</vt:lpstr>
      <vt:lpstr>Wingdings</vt:lpstr>
      <vt:lpstr>ExploreVTI</vt:lpstr>
      <vt:lpstr>TRAFFIC LIGHTS Project</vt:lpstr>
      <vt:lpstr>Introduction</vt:lpstr>
      <vt:lpstr>Components</vt:lpstr>
      <vt:lpstr>Crystal</vt:lpstr>
      <vt:lpstr>Microcontroller</vt:lpstr>
      <vt:lpstr>PIC16F877A</vt:lpstr>
      <vt:lpstr>7448 Decoder</vt:lpstr>
      <vt:lpstr>Common-Cathode 7-segment display</vt:lpstr>
      <vt:lpstr>Switch</vt:lpstr>
      <vt:lpstr>Automatic operation</vt:lpstr>
      <vt:lpstr>Manual operation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LIGHTS Project</dc:title>
  <dc:creator>Ahmed El-Nagar</dc:creator>
  <cp:lastModifiedBy>Ahmed El-Nagar</cp:lastModifiedBy>
  <cp:revision>2</cp:revision>
  <dcterms:created xsi:type="dcterms:W3CDTF">2023-07-31T15:32:04Z</dcterms:created>
  <dcterms:modified xsi:type="dcterms:W3CDTF">2023-07-31T17:00:50Z</dcterms:modified>
</cp:coreProperties>
</file>